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4254" r:id="rId3"/>
    <p:sldMasterId id="2147484260" r:id="rId4"/>
    <p:sldMasterId id="2147484262" r:id="rId5"/>
    <p:sldMasterId id="2147484274" r:id="rId6"/>
    <p:sldMasterId id="2147484310" r:id="rId7"/>
  </p:sldMasterIdLst>
  <p:notesMasterIdLst>
    <p:notesMasterId r:id="rId28"/>
  </p:notesMasterIdLst>
  <p:handoutMasterIdLst>
    <p:handoutMasterId r:id="rId29"/>
  </p:handoutMasterIdLst>
  <p:sldIdLst>
    <p:sldId id="1158" r:id="rId8"/>
    <p:sldId id="1162" r:id="rId9"/>
    <p:sldId id="1146" r:id="rId10"/>
    <p:sldId id="941" r:id="rId11"/>
    <p:sldId id="1145" r:id="rId12"/>
    <p:sldId id="1126" r:id="rId13"/>
    <p:sldId id="1147" r:id="rId14"/>
    <p:sldId id="1148" r:id="rId15"/>
    <p:sldId id="1151" r:id="rId16"/>
    <p:sldId id="1152" r:id="rId17"/>
    <p:sldId id="1153" r:id="rId18"/>
    <p:sldId id="1154" r:id="rId19"/>
    <p:sldId id="1155" r:id="rId20"/>
    <p:sldId id="1156" r:id="rId21"/>
    <p:sldId id="1127" r:id="rId22"/>
    <p:sldId id="1157" r:id="rId23"/>
    <p:sldId id="1160" r:id="rId24"/>
    <p:sldId id="1164" r:id="rId25"/>
    <p:sldId id="1165" r:id="rId26"/>
    <p:sldId id="1081" r:id="rId27"/>
  </p:sldIdLst>
  <p:sldSz cx="9144000" cy="6858000" type="screen4x3"/>
  <p:notesSz cx="7019925" cy="9305925"/>
  <p:custDataLst>
    <p:tags r:id="rId30"/>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bbarao Kambhampati" initials="Rao" lastIdx="3" clrIdx="0"/>
  <p:cmAuthor id="2" name="Subbarao Kambhampati" initials="" lastIdx="8"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1F70C1"/>
    <a:srgbClr val="99002F"/>
    <a:srgbClr val="EDE2A9"/>
    <a:srgbClr val="EBC7CA"/>
    <a:srgbClr val="FF5B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60" autoAdjust="0"/>
    <p:restoredTop sz="93978" autoAdjust="0"/>
  </p:normalViewPr>
  <p:slideViewPr>
    <p:cSldViewPr snapToGrid="0">
      <p:cViewPr varScale="1">
        <p:scale>
          <a:sx n="168" d="100"/>
          <a:sy n="168" d="100"/>
        </p:scale>
        <p:origin x="1128" y="120"/>
      </p:cViewPr>
      <p:guideLst>
        <p:guide orient="horz" pos="2160"/>
        <p:guide pos="2880"/>
      </p:guideLst>
    </p:cSldViewPr>
  </p:slideViewPr>
  <p:notesTextViewPr>
    <p:cViewPr>
      <p:scale>
        <a:sx n="3" d="2"/>
        <a:sy n="3" d="2"/>
      </p:scale>
      <p:origin x="0" y="0"/>
    </p:cViewPr>
  </p:notesTextViewPr>
  <p:sorterViewPr>
    <p:cViewPr>
      <p:scale>
        <a:sx n="150" d="100"/>
        <a:sy n="150" d="100"/>
      </p:scale>
      <p:origin x="0" y="4864"/>
    </p:cViewPr>
  </p:sorterViewPr>
  <p:notesViewPr>
    <p:cSldViewPr snapToGrid="0">
      <p:cViewPr varScale="1">
        <p:scale>
          <a:sx n="173" d="100"/>
          <a:sy n="173" d="100"/>
        </p:scale>
        <p:origin x="1776" y="1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ags" Target="tags/tag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2"/>
            <a:ext cx="3041968" cy="466912"/>
          </a:xfrm>
          <a:prstGeom prst="rect">
            <a:avLst/>
          </a:prstGeom>
        </p:spPr>
        <p:txBody>
          <a:bodyPr vert="horz" lIns="93287" tIns="46644" rIns="93287" bIns="46644" rtlCol="0"/>
          <a:lstStyle>
            <a:lvl1pPr algn="r">
              <a:defRPr sz="1200"/>
            </a:lvl1pPr>
          </a:lstStyle>
          <a:p>
            <a:fld id="{B810BBCD-D530-41CF-9FDA-5165FAAEBB3D}" type="datetimeFigureOut">
              <a:rPr lang="en-US" smtClean="0"/>
              <a:t>5/27/2016</a:t>
            </a:fld>
            <a:endParaRPr lang="en-US"/>
          </a:p>
        </p:txBody>
      </p:sp>
      <p:sp>
        <p:nvSpPr>
          <p:cNvPr id="4" name="Footer Placeholder 3"/>
          <p:cNvSpPr>
            <a:spLocks noGrp="1"/>
          </p:cNvSpPr>
          <p:nvPr>
            <p:ph type="ftr" sz="quarter" idx="2"/>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6911"/>
          </a:xfrm>
          <a:prstGeom prst="rect">
            <a:avLst/>
          </a:prstGeom>
        </p:spPr>
        <p:txBody>
          <a:bodyPr vert="horz" lIns="93287" tIns="46644" rIns="93287" bIns="46644" rtlCol="0" anchor="b"/>
          <a:lstStyle>
            <a:lvl1pPr algn="r">
              <a:defRPr sz="1200"/>
            </a:lvl1pPr>
          </a:lstStyle>
          <a:p>
            <a:fld id="{DDD5BF89-CD5E-4A29-AFB7-C29510FC0954}" type="slidenum">
              <a:rPr lang="en-US" smtClean="0"/>
              <a:t>‹#›</a:t>
            </a:fld>
            <a:endParaRPr lang="en-US"/>
          </a:p>
        </p:txBody>
      </p:sp>
    </p:spTree>
    <p:extLst>
      <p:ext uri="{BB962C8B-B14F-4D97-AF65-F5344CB8AC3E}">
        <p14:creationId xmlns:p14="http://schemas.microsoft.com/office/powerpoint/2010/main" val="780061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1968" cy="466912"/>
          </a:xfrm>
          <a:prstGeom prst="rect">
            <a:avLst/>
          </a:prstGeom>
        </p:spPr>
        <p:txBody>
          <a:bodyPr vert="horz" lIns="93287" tIns="46644" rIns="93287" bIns="46644" rtlCol="0"/>
          <a:lstStyle>
            <a:lvl1pPr algn="l">
              <a:defRPr sz="1200" smtClean="0"/>
            </a:lvl1pPr>
          </a:lstStyle>
          <a:p>
            <a:pPr>
              <a:defRPr/>
            </a:pPr>
            <a:endParaRPr lang="en-US"/>
          </a:p>
        </p:txBody>
      </p:sp>
      <p:sp>
        <p:nvSpPr>
          <p:cNvPr id="3" name="Date Placeholder 2"/>
          <p:cNvSpPr>
            <a:spLocks noGrp="1"/>
          </p:cNvSpPr>
          <p:nvPr>
            <p:ph type="dt" idx="1"/>
          </p:nvPr>
        </p:nvSpPr>
        <p:spPr>
          <a:xfrm>
            <a:off x="3976333" y="2"/>
            <a:ext cx="3041968" cy="466912"/>
          </a:xfrm>
          <a:prstGeom prst="rect">
            <a:avLst/>
          </a:prstGeom>
        </p:spPr>
        <p:txBody>
          <a:bodyPr vert="horz" lIns="93287" tIns="46644" rIns="93287" bIns="46644" rtlCol="0"/>
          <a:lstStyle>
            <a:lvl1pPr algn="r">
              <a:defRPr sz="1200" smtClean="0"/>
            </a:lvl1pPr>
          </a:lstStyle>
          <a:p>
            <a:pPr>
              <a:defRPr/>
            </a:pPr>
            <a:fld id="{85DB6C37-8680-48CD-8DC8-AB7CDE3EB848}" type="datetimeFigureOut">
              <a:rPr lang="en-US"/>
              <a:pPr>
                <a:defRPr/>
              </a:pPr>
              <a:t>5/27/2016</a:t>
            </a:fld>
            <a:endParaRPr lang="en-US"/>
          </a:p>
        </p:txBody>
      </p:sp>
      <p:sp>
        <p:nvSpPr>
          <p:cNvPr id="4" name="Slide Image Placeholder 3"/>
          <p:cNvSpPr>
            <a:spLocks noGrp="1" noRot="1" noChangeAspect="1"/>
          </p:cNvSpPr>
          <p:nvPr>
            <p:ph type="sldImg" idx="2"/>
          </p:nvPr>
        </p:nvSpPr>
        <p:spPr>
          <a:xfrm>
            <a:off x="1417638" y="1163638"/>
            <a:ext cx="4184650" cy="3140075"/>
          </a:xfrm>
          <a:prstGeom prst="rect">
            <a:avLst/>
          </a:prstGeom>
          <a:noFill/>
          <a:ln w="12700">
            <a:solidFill>
              <a:prstClr val="black"/>
            </a:solidFill>
          </a:ln>
        </p:spPr>
        <p:txBody>
          <a:bodyPr vert="horz" lIns="93287" tIns="46644" rIns="93287" bIns="46644" rtlCol="0" anchor="ctr"/>
          <a:lstStyle/>
          <a:p>
            <a:pPr lvl="0"/>
            <a:endParaRPr lang="en-US" noProof="0" smtClean="0"/>
          </a:p>
        </p:txBody>
      </p:sp>
      <p:sp>
        <p:nvSpPr>
          <p:cNvPr id="5" name="Notes Placeholder 4"/>
          <p:cNvSpPr>
            <a:spLocks noGrp="1"/>
          </p:cNvSpPr>
          <p:nvPr>
            <p:ph type="body" sz="quarter" idx="3"/>
          </p:nvPr>
        </p:nvSpPr>
        <p:spPr>
          <a:xfrm>
            <a:off x="701993" y="4478475"/>
            <a:ext cx="5615940" cy="3664209"/>
          </a:xfrm>
          <a:prstGeom prst="rect">
            <a:avLst/>
          </a:prstGeom>
        </p:spPr>
        <p:txBody>
          <a:bodyPr vert="horz" lIns="93287" tIns="46644" rIns="93287" bIns="4664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smtClean="0"/>
            </a:lvl1pPr>
          </a:lstStyle>
          <a:p>
            <a:pPr>
              <a:defRPr/>
            </a:pPr>
            <a:fld id="{26A3CFEA-C6B0-4D99-89E4-F0F3B91EBE20}" type="slidenum">
              <a:rPr lang="en-US"/>
              <a:pPr>
                <a:defRPr/>
              </a:pPr>
              <a:t>‹#›</a:t>
            </a:fld>
            <a:endParaRPr lang="en-US"/>
          </a:p>
        </p:txBody>
      </p:sp>
    </p:spTree>
    <p:extLst>
      <p:ext uri="{BB962C8B-B14F-4D97-AF65-F5344CB8AC3E}">
        <p14:creationId xmlns:p14="http://schemas.microsoft.com/office/powerpoint/2010/main" val="39668279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 am</a:t>
            </a:r>
            <a:r>
              <a:rPr lang="en-US" baseline="0" dirty="0" smtClean="0"/>
              <a:t> also the incoming president of the main professional organization for Artificial Intelligence. Although I am not representing AAAI here, but rather myself and many researchers who share my views. </a:t>
            </a:r>
            <a:endParaRPr lang="en-US" dirty="0"/>
          </a:p>
        </p:txBody>
      </p:sp>
      <p:sp>
        <p:nvSpPr>
          <p:cNvPr id="4" name="Slide Number Placeholder 3"/>
          <p:cNvSpPr>
            <a:spLocks noGrp="1"/>
          </p:cNvSpPr>
          <p:nvPr>
            <p:ph type="sldNum" sz="quarter" idx="10"/>
          </p:nvPr>
        </p:nvSpPr>
        <p:spPr/>
        <p:txBody>
          <a:bodyPr/>
          <a:lstStyle/>
          <a:p>
            <a:pPr>
              <a:defRPr/>
            </a:pPr>
            <a:fld id="{26A3CFEA-C6B0-4D99-89E4-F0F3B91EBE20}" type="slidenum">
              <a:rPr lang="en-US" smtClean="0"/>
              <a:pPr>
                <a:defRPr/>
              </a:pPr>
              <a:t>1</a:t>
            </a:fld>
            <a:endParaRPr lang="en-US"/>
          </a:p>
        </p:txBody>
      </p:sp>
    </p:spTree>
    <p:extLst>
      <p:ext uri="{BB962C8B-B14F-4D97-AF65-F5344CB8AC3E}">
        <p14:creationId xmlns:p14="http://schemas.microsoft.com/office/powerpoint/2010/main" val="3777277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A95286-1019-4154-B16B-25CAA6CD6A22}" type="slidenum">
              <a:rPr lang="en-US" altLang="en-US">
                <a:solidFill>
                  <a:srgbClr val="000000"/>
                </a:solidFill>
              </a:rPr>
              <a:pPr/>
              <a:t>4</a:t>
            </a:fld>
            <a:endParaRPr lang="en-US" altLang="en-US">
              <a:solidFill>
                <a:srgbClr val="000000"/>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US" altLang="en-US" dirty="0" smtClean="0"/>
              <a:t>Those of course</a:t>
            </a:r>
            <a:r>
              <a:rPr lang="en-US" altLang="en-US" baseline="0" dirty="0" smtClean="0"/>
              <a:t> were the halcyon days of AI—where things were just getting noticed. Things are different now.. For one thing,  some pretty famous thinkers mentioned about their worries about AI, and the media has reported it all in a very balanced way.. I am not sure how we went from disappointment to a world-take-over technology, but apparently we did. </a:t>
            </a:r>
            <a:endParaRPr lang="en-US" altLang="en-US" dirty="0"/>
          </a:p>
        </p:txBody>
      </p:sp>
    </p:spTree>
    <p:extLst>
      <p:ext uri="{BB962C8B-B14F-4D97-AF65-F5344CB8AC3E}">
        <p14:creationId xmlns:p14="http://schemas.microsoft.com/office/powerpoint/2010/main" val="159811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organize </a:t>
            </a:r>
            <a:r>
              <a:rPr lang="en-US" dirty="0" err="1" smtClean="0"/>
              <a:t>Posseys</a:t>
            </a:r>
            <a:r>
              <a:rPr lang="en-US" dirty="0" smtClean="0"/>
              <a:t> and take ‘</a:t>
            </a:r>
            <a:r>
              <a:rPr lang="en-US" dirty="0" err="1" smtClean="0"/>
              <a:t>em</a:t>
            </a:r>
            <a:r>
              <a:rPr lang="en-US" dirty="0" smtClean="0"/>
              <a:t> robots down—one</a:t>
            </a:r>
            <a:r>
              <a:rPr lang="en-US" baseline="0" dirty="0" smtClean="0"/>
              <a:t> at a time!</a:t>
            </a:r>
            <a:endParaRPr lang="en-US" dirty="0"/>
          </a:p>
        </p:txBody>
      </p:sp>
      <p:sp>
        <p:nvSpPr>
          <p:cNvPr id="4" name="Slide Number Placeholder 3"/>
          <p:cNvSpPr>
            <a:spLocks noGrp="1"/>
          </p:cNvSpPr>
          <p:nvPr>
            <p:ph type="sldNum" sz="quarter" idx="10"/>
          </p:nvPr>
        </p:nvSpPr>
        <p:spPr/>
        <p:txBody>
          <a:bodyPr/>
          <a:lstStyle/>
          <a:p>
            <a:pPr>
              <a:defRPr/>
            </a:pPr>
            <a:fld id="{26A3CFEA-C6B0-4D99-89E4-F0F3B91EBE20}" type="slidenum">
              <a:rPr lang="en-US" smtClean="0"/>
              <a:pPr>
                <a:defRPr/>
              </a:pPr>
              <a:t>6</a:t>
            </a:fld>
            <a:endParaRPr lang="en-US"/>
          </a:p>
        </p:txBody>
      </p:sp>
    </p:spTree>
    <p:extLst>
      <p:ext uri="{BB962C8B-B14F-4D97-AF65-F5344CB8AC3E}">
        <p14:creationId xmlns:p14="http://schemas.microsoft.com/office/powerpoint/2010/main" val="19371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thing all you lawyers are banding up to regulate</a:t>
            </a:r>
            <a:r>
              <a:rPr lang="en-US" baseline="0" dirty="0" smtClean="0"/>
              <a:t> AI ;-)</a:t>
            </a:r>
            <a:endParaRPr lang="en-US" dirty="0"/>
          </a:p>
        </p:txBody>
      </p:sp>
      <p:sp>
        <p:nvSpPr>
          <p:cNvPr id="4" name="Slide Number Placeholder 3"/>
          <p:cNvSpPr>
            <a:spLocks noGrp="1"/>
          </p:cNvSpPr>
          <p:nvPr>
            <p:ph type="sldNum" sz="quarter" idx="10"/>
          </p:nvPr>
        </p:nvSpPr>
        <p:spPr/>
        <p:txBody>
          <a:bodyPr/>
          <a:lstStyle/>
          <a:p>
            <a:pPr>
              <a:defRPr/>
            </a:pPr>
            <a:fld id="{26A3CFEA-C6B0-4D99-89E4-F0F3B91EBE20}" type="slidenum">
              <a:rPr lang="en-US" smtClean="0"/>
              <a:pPr>
                <a:defRPr/>
              </a:pPr>
              <a:t>9</a:t>
            </a:fld>
            <a:endParaRPr lang="en-US"/>
          </a:p>
        </p:txBody>
      </p:sp>
    </p:spTree>
    <p:extLst>
      <p:ext uri="{BB962C8B-B14F-4D97-AF65-F5344CB8AC3E}">
        <p14:creationId xmlns:p14="http://schemas.microsoft.com/office/powerpoint/2010/main" val="897959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Stereotyping by AI software? </a:t>
            </a:r>
            <a:endParaRPr lang="en-US" dirty="0"/>
          </a:p>
        </p:txBody>
      </p:sp>
      <p:sp>
        <p:nvSpPr>
          <p:cNvPr id="4" name="Slide Number Placeholder 3"/>
          <p:cNvSpPr>
            <a:spLocks noGrp="1"/>
          </p:cNvSpPr>
          <p:nvPr>
            <p:ph type="sldNum" sz="quarter" idx="10"/>
          </p:nvPr>
        </p:nvSpPr>
        <p:spPr/>
        <p:txBody>
          <a:bodyPr/>
          <a:lstStyle/>
          <a:p>
            <a:pPr>
              <a:defRPr/>
            </a:pPr>
            <a:fld id="{26A3CFEA-C6B0-4D99-89E4-F0F3B91EBE20}" type="slidenum">
              <a:rPr lang="en-US" smtClean="0"/>
              <a:pPr>
                <a:defRPr/>
              </a:pPr>
              <a:t>15</a:t>
            </a:fld>
            <a:endParaRPr lang="en-US"/>
          </a:p>
        </p:txBody>
      </p:sp>
    </p:spTree>
    <p:extLst>
      <p:ext uri="{BB962C8B-B14F-4D97-AF65-F5344CB8AC3E}">
        <p14:creationId xmlns:p14="http://schemas.microsoft.com/office/powerpoint/2010/main" val="1882691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all, as of this morning, we know that the worth of a human life is 572K ;-)</a:t>
            </a:r>
            <a:endParaRPr lang="en-US" dirty="0"/>
          </a:p>
        </p:txBody>
      </p:sp>
      <p:sp>
        <p:nvSpPr>
          <p:cNvPr id="4" name="Slide Number Placeholder 3"/>
          <p:cNvSpPr>
            <a:spLocks noGrp="1"/>
          </p:cNvSpPr>
          <p:nvPr>
            <p:ph type="sldNum" sz="quarter" idx="10"/>
          </p:nvPr>
        </p:nvSpPr>
        <p:spPr/>
        <p:txBody>
          <a:bodyPr/>
          <a:lstStyle/>
          <a:p>
            <a:pPr>
              <a:defRPr/>
            </a:pPr>
            <a:fld id="{26A3CFEA-C6B0-4D99-89E4-F0F3B91EBE20}" type="slidenum">
              <a:rPr lang="en-US" smtClean="0"/>
              <a:pPr>
                <a:defRPr/>
              </a:pPr>
              <a:t>16</a:t>
            </a:fld>
            <a:endParaRPr lang="en-US"/>
          </a:p>
        </p:txBody>
      </p:sp>
    </p:spTree>
    <p:extLst>
      <p:ext uri="{BB962C8B-B14F-4D97-AF65-F5344CB8AC3E}">
        <p14:creationId xmlns:p14="http://schemas.microsoft.com/office/powerpoint/2010/main" val="3140600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63167D-6032-4A4A-B7AB-9CCDDBF05D47}" type="slidenum">
              <a:rPr lang="en-US"/>
              <a:pPr/>
              <a:t>18</a:t>
            </a:fld>
            <a:endParaRPr lang="en-US"/>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p:txBody>
          <a:bodyPr/>
          <a:lstStyle/>
          <a:p>
            <a:r>
              <a:rPr lang="en-US" dirty="0" smtClean="0"/>
              <a:t>I</a:t>
            </a:r>
            <a:r>
              <a:rPr lang="en-US" baseline="0" dirty="0" smtClean="0"/>
              <a:t> said AI has had a curious ambivalence to humans; and automated planning/decision making are no exceptions</a:t>
            </a:r>
            <a:endParaRPr lang="en-US" dirty="0"/>
          </a:p>
        </p:txBody>
      </p:sp>
    </p:spTree>
    <p:extLst>
      <p:ext uri="{BB962C8B-B14F-4D97-AF65-F5344CB8AC3E}">
        <p14:creationId xmlns:p14="http://schemas.microsoft.com/office/powerpoint/2010/main" val="3693927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AA1DAD1-AD95-4233-B40B-440353490E2E}" type="datetime1">
              <a:rPr lang="en-US" smtClean="0"/>
              <a:pPr>
                <a:defRPr/>
              </a:pPr>
              <a:t>5/27/2016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6" name="Slide Number Placeholder 5"/>
          <p:cNvSpPr>
            <a:spLocks noGrp="1"/>
          </p:cNvSpPr>
          <p:nvPr>
            <p:ph type="sldNum" sz="quarter" idx="12"/>
          </p:nvPr>
        </p:nvSpPr>
        <p:spPr/>
        <p:txBody>
          <a:bodyPr/>
          <a:lstStyle>
            <a:lvl1pPr>
              <a:defRPr/>
            </a:lvl1pPr>
          </a:lstStyle>
          <a:p>
            <a:pPr>
              <a:defRPr/>
            </a:pPr>
            <a:fld id="{D496376F-7AF1-4706-BAE4-BD7B494F2EEA}" type="slidenum">
              <a:rPr lang="en-US"/>
              <a:pPr>
                <a:defRPr/>
              </a:pPr>
              <a:t>‹#›</a:t>
            </a:fld>
            <a:endParaRPr lang="en-US"/>
          </a:p>
        </p:txBody>
      </p:sp>
    </p:spTree>
    <p:extLst>
      <p:ext uri="{BB962C8B-B14F-4D97-AF65-F5344CB8AC3E}">
        <p14:creationId xmlns:p14="http://schemas.microsoft.com/office/powerpoint/2010/main" val="35883659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284072D-5EB3-48F5-8AEC-A45D2E7FB021}" type="datetime1">
              <a:rPr lang="en-US" smtClean="0"/>
              <a:pPr>
                <a:defRPr/>
              </a:pPr>
              <a:t>5/27/2016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6" name="Slide Number Placeholder 5"/>
          <p:cNvSpPr>
            <a:spLocks noGrp="1"/>
          </p:cNvSpPr>
          <p:nvPr>
            <p:ph type="sldNum" sz="quarter" idx="12"/>
          </p:nvPr>
        </p:nvSpPr>
        <p:spPr/>
        <p:txBody>
          <a:bodyPr/>
          <a:lstStyle>
            <a:lvl1pPr>
              <a:defRPr/>
            </a:lvl1pPr>
          </a:lstStyle>
          <a:p>
            <a:pPr>
              <a:defRPr/>
            </a:pPr>
            <a:fld id="{E9E6FA90-FCA0-4FAF-9102-8EAB078BCE32}" type="slidenum">
              <a:rPr lang="en-US"/>
              <a:pPr>
                <a:defRPr/>
              </a:pPr>
              <a:t>‹#›</a:t>
            </a:fld>
            <a:endParaRPr lang="en-US"/>
          </a:p>
        </p:txBody>
      </p:sp>
    </p:spTree>
    <p:extLst>
      <p:ext uri="{BB962C8B-B14F-4D97-AF65-F5344CB8AC3E}">
        <p14:creationId xmlns:p14="http://schemas.microsoft.com/office/powerpoint/2010/main" val="1746619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6B463D2-44A9-4E27-8B51-E1C320E0BC97}" type="datetime1">
              <a:rPr lang="en-US" smtClean="0"/>
              <a:pPr>
                <a:defRPr/>
              </a:pPr>
              <a:t>5/27/2016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6" name="Slide Number Placeholder 5"/>
          <p:cNvSpPr>
            <a:spLocks noGrp="1"/>
          </p:cNvSpPr>
          <p:nvPr>
            <p:ph type="sldNum" sz="quarter" idx="12"/>
          </p:nvPr>
        </p:nvSpPr>
        <p:spPr/>
        <p:txBody>
          <a:bodyPr/>
          <a:lstStyle>
            <a:lvl1pPr>
              <a:defRPr/>
            </a:lvl1pPr>
          </a:lstStyle>
          <a:p>
            <a:pPr>
              <a:defRPr/>
            </a:pPr>
            <a:fld id="{AE486CCD-C67F-4FF3-9C27-4BB2A690CF2D}" type="slidenum">
              <a:rPr lang="en-US"/>
              <a:pPr>
                <a:defRPr/>
              </a:pPr>
              <a:t>‹#›</a:t>
            </a:fld>
            <a:endParaRPr lang="en-US"/>
          </a:p>
        </p:txBody>
      </p:sp>
    </p:spTree>
    <p:extLst>
      <p:ext uri="{BB962C8B-B14F-4D97-AF65-F5344CB8AC3E}">
        <p14:creationId xmlns:p14="http://schemas.microsoft.com/office/powerpoint/2010/main" val="930802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z="1400"/>
            </a:lvl1pPr>
          </a:lstStyle>
          <a:p>
            <a:fld id="{A203C61D-1C29-4EFD-972D-10FFE1413D5B}" type="datetime1">
              <a:rPr lang="en-US" sz="1200" smtClean="0">
                <a:solidFill>
                  <a:srgbClr val="000000"/>
                </a:solidFill>
              </a:rPr>
              <a:pPr/>
              <a:t>5/27/2016</a:t>
            </a:fld>
            <a:endParaRPr lang="en-US" sz="120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solidFill>
                <a:srgbClr val="000000"/>
              </a:solidFill>
            </a:endParaRPr>
          </a:p>
          <a:p>
            <a:fld id="{3E87C53E-5CC6-4E81-90B7-414550621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386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z="1400"/>
            </a:lvl1pPr>
          </a:lstStyle>
          <a:p>
            <a:fld id="{8469FBFF-F00A-4337-87F4-8313F3995B85}" type="datetime1">
              <a:rPr lang="en-US" sz="1200" smtClean="0">
                <a:solidFill>
                  <a:srgbClr val="000000"/>
                </a:solidFill>
              </a:rPr>
              <a:pPr/>
              <a:t>5/27/2016</a:t>
            </a:fld>
            <a:endParaRPr lang="en-US" sz="120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solidFill>
                <a:srgbClr val="000000"/>
              </a:solidFill>
            </a:endParaRPr>
          </a:p>
          <a:p>
            <a:fld id="{19D3D381-62AF-4326-915A-66EFCE98ED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454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z="1400"/>
            </a:lvl1pPr>
          </a:lstStyle>
          <a:p>
            <a:fld id="{52B6B820-766D-431F-A27C-24E95590502C}" type="datetime1">
              <a:rPr lang="en-US" sz="1200" smtClean="0">
                <a:solidFill>
                  <a:srgbClr val="000000"/>
                </a:solidFill>
              </a:rPr>
              <a:pPr/>
              <a:t>5/27/2016</a:t>
            </a:fld>
            <a:endParaRPr lang="en-US" sz="120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solidFill>
                <a:srgbClr val="000000"/>
              </a:solidFill>
            </a:endParaRPr>
          </a:p>
          <a:p>
            <a:fld id="{53863706-9CBA-4F9B-9775-CBB734D931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7371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z="1400"/>
            </a:lvl1pPr>
          </a:lstStyle>
          <a:p>
            <a:fld id="{6EF80C6D-D3FC-42FB-98FA-D98606F64EC6}" type="datetime1">
              <a:rPr lang="en-US" sz="1200" smtClean="0">
                <a:solidFill>
                  <a:srgbClr val="000000"/>
                </a:solidFill>
              </a:rPr>
              <a:pPr/>
              <a:t>5/27/2016</a:t>
            </a:fld>
            <a:endParaRPr lang="en-US" sz="1200">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endParaRPr lang="en-US">
              <a:solidFill>
                <a:srgbClr val="000000"/>
              </a:solidFill>
            </a:endParaRPr>
          </a:p>
          <a:p>
            <a:fld id="{C3D7275E-E05B-4CCB-9A58-ED1BDA0B98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043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z="1400"/>
            </a:lvl1pPr>
          </a:lstStyle>
          <a:p>
            <a:fld id="{D355840B-D56D-4500-BC2C-6AB34EC29BDF}" type="datetime1">
              <a:rPr lang="en-US" sz="1200" smtClean="0">
                <a:solidFill>
                  <a:srgbClr val="000000"/>
                </a:solidFill>
              </a:rPr>
              <a:pPr/>
              <a:t>5/27/2016</a:t>
            </a:fld>
            <a:endParaRPr lang="en-US" sz="1200">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endParaRPr lang="en-US">
              <a:solidFill>
                <a:srgbClr val="000000"/>
              </a:solidFill>
            </a:endParaRPr>
          </a:p>
          <a:p>
            <a:fld id="{67E1D38E-6B52-48E3-B8D3-D94883D2F9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954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z="1400"/>
            </a:lvl1pPr>
          </a:lstStyle>
          <a:p>
            <a:fld id="{E4F064BD-B52D-4F30-B0F2-983531B15702}" type="datetime1">
              <a:rPr lang="en-US" sz="1200" smtClean="0">
                <a:solidFill>
                  <a:srgbClr val="000000"/>
                </a:solidFill>
              </a:rPr>
              <a:pPr/>
              <a:t>5/27/2016</a:t>
            </a:fld>
            <a:endParaRPr lang="en-US" sz="1200">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endParaRPr lang="en-US">
              <a:solidFill>
                <a:srgbClr val="000000"/>
              </a:solidFill>
            </a:endParaRPr>
          </a:p>
          <a:p>
            <a:fld id="{54C88A82-6DD9-47A8-9EE8-13CFA47475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2207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400"/>
            </a:lvl1pPr>
          </a:lstStyle>
          <a:p>
            <a:fld id="{F8A83C38-7898-4CF0-B6D4-C751E4E96FB3}" type="datetime1">
              <a:rPr lang="en-US" sz="1200" smtClean="0">
                <a:solidFill>
                  <a:srgbClr val="000000"/>
                </a:solidFill>
              </a:rPr>
              <a:pPr/>
              <a:t>5/27/2016</a:t>
            </a:fld>
            <a:endParaRPr lang="en-US" sz="1200">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endParaRPr lang="en-US">
              <a:solidFill>
                <a:srgbClr val="000000"/>
              </a:solidFill>
            </a:endParaRPr>
          </a:p>
          <a:p>
            <a:fld id="{5069A359-4D63-4692-86D7-FC172DBBA5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458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z="1400"/>
            </a:lvl1pPr>
          </a:lstStyle>
          <a:p>
            <a:fld id="{3BB9A085-FC95-4B16-8ADD-5A8C18ADD33C}" type="datetime1">
              <a:rPr lang="en-US" sz="1200" smtClean="0">
                <a:solidFill>
                  <a:srgbClr val="000000"/>
                </a:solidFill>
              </a:rPr>
              <a:pPr/>
              <a:t>5/27/2016</a:t>
            </a:fld>
            <a:endParaRPr lang="en-US" sz="1200">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endParaRPr lang="en-US">
              <a:solidFill>
                <a:srgbClr val="000000"/>
              </a:solidFill>
            </a:endParaRPr>
          </a:p>
          <a:p>
            <a:fld id="{E0A806F7-82E5-4E00-9D81-E1EEA58D4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330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F65FB43-26C4-4D92-880C-DE0F6E7112B8}" type="datetime1">
              <a:rPr lang="en-US" smtClean="0"/>
              <a:pPr>
                <a:defRPr/>
              </a:pPr>
              <a:t>5/27/2016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6" name="Slide Number Placeholder 5"/>
          <p:cNvSpPr>
            <a:spLocks noGrp="1"/>
          </p:cNvSpPr>
          <p:nvPr>
            <p:ph type="sldNum" sz="quarter" idx="12"/>
          </p:nvPr>
        </p:nvSpPr>
        <p:spPr/>
        <p:txBody>
          <a:bodyPr/>
          <a:lstStyle>
            <a:lvl1pPr>
              <a:defRPr/>
            </a:lvl1pPr>
          </a:lstStyle>
          <a:p>
            <a:pPr>
              <a:defRPr/>
            </a:pPr>
            <a:fld id="{C43652AB-6003-4434-BCF4-3A4809C63787}" type="slidenum">
              <a:rPr lang="en-US"/>
              <a:pPr>
                <a:defRPr/>
              </a:pPr>
              <a:t>‹#›</a:t>
            </a:fld>
            <a:endParaRPr lang="en-US"/>
          </a:p>
        </p:txBody>
      </p:sp>
    </p:spTree>
    <p:extLst>
      <p:ext uri="{BB962C8B-B14F-4D97-AF65-F5344CB8AC3E}">
        <p14:creationId xmlns:p14="http://schemas.microsoft.com/office/powerpoint/2010/main" val="2392592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z="1400"/>
            </a:lvl1pPr>
          </a:lstStyle>
          <a:p>
            <a:fld id="{CA1E93C6-F904-4A16-9F92-CD91CFFF305D}" type="datetime1">
              <a:rPr lang="en-US" sz="1200" smtClean="0">
                <a:solidFill>
                  <a:srgbClr val="000000"/>
                </a:solidFill>
              </a:rPr>
              <a:pPr/>
              <a:t>5/27/2016</a:t>
            </a:fld>
            <a:endParaRPr lang="en-US" sz="1200">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endParaRPr lang="en-US">
              <a:solidFill>
                <a:srgbClr val="000000"/>
              </a:solidFill>
            </a:endParaRPr>
          </a:p>
          <a:p>
            <a:fld id="{E4B67A5C-4698-43C9-B2ED-E00BCE0C85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815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z="1400"/>
            </a:lvl1pPr>
          </a:lstStyle>
          <a:p>
            <a:fld id="{2E2CA947-9350-4914-BCC7-34A09EEE4D1E}" type="datetime1">
              <a:rPr lang="en-US" sz="1200" smtClean="0">
                <a:solidFill>
                  <a:srgbClr val="000000"/>
                </a:solidFill>
              </a:rPr>
              <a:pPr/>
              <a:t>5/27/2016</a:t>
            </a:fld>
            <a:endParaRPr lang="en-US" sz="120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solidFill>
                <a:srgbClr val="000000"/>
              </a:solidFill>
            </a:endParaRPr>
          </a:p>
          <a:p>
            <a:fld id="{4DA6D716-CD53-42AF-AD4C-07E4F8A896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475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z="1400"/>
            </a:lvl1pPr>
          </a:lstStyle>
          <a:p>
            <a:fld id="{E78CE170-2256-4203-A55C-89FC1C0C0BE6}" type="datetime1">
              <a:rPr lang="en-US" sz="1200" smtClean="0">
                <a:solidFill>
                  <a:srgbClr val="000000"/>
                </a:solidFill>
              </a:rPr>
              <a:pPr/>
              <a:t>5/27/2016</a:t>
            </a:fld>
            <a:endParaRPr lang="en-US" sz="120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solidFill>
                <a:srgbClr val="000000"/>
              </a:solidFill>
            </a:endParaRPr>
          </a:p>
          <a:p>
            <a:fld id="{D5E2E457-424C-4223-B213-B32E618CA7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0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C01596-53B0-46F7-9EF6-1EAB822A09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0412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AA1DAD1-AD95-4233-B40B-440353490E2E}"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D496376F-7AF1-4706-BAE4-BD7B494F2EEA}"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8836591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F65FB43-26C4-4D92-880C-DE0F6E7112B8}"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C43652AB-6003-4434-BCF4-3A4809C63787}"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92592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FD77D8-7A57-43EF-ACDD-DDA7DD8BC7EF}"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8FB2967C-32E1-4805-B46A-0E68206DAC27}"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5306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39A2494-FA73-443A-BDD0-5EB79BBD4858}"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7" name="Slide Number Placeholder 5"/>
          <p:cNvSpPr>
            <a:spLocks noGrp="1"/>
          </p:cNvSpPr>
          <p:nvPr>
            <p:ph type="sldNum" sz="quarter" idx="12"/>
          </p:nvPr>
        </p:nvSpPr>
        <p:spPr/>
        <p:txBody>
          <a:bodyPr/>
          <a:lstStyle>
            <a:lvl1pPr>
              <a:defRPr/>
            </a:lvl1pPr>
          </a:lstStyle>
          <a:p>
            <a:pPr>
              <a:defRPr/>
            </a:pPr>
            <a:fld id="{8AAB9A69-AE4F-4800-9A83-BC0662D0B47E}"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71450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72E0BE9-5825-4E2A-9B7E-CB13009DC2D5}"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9" name="Slide Number Placeholder 5"/>
          <p:cNvSpPr>
            <a:spLocks noGrp="1"/>
          </p:cNvSpPr>
          <p:nvPr>
            <p:ph type="sldNum" sz="quarter" idx="12"/>
          </p:nvPr>
        </p:nvSpPr>
        <p:spPr/>
        <p:txBody>
          <a:bodyPr/>
          <a:lstStyle>
            <a:lvl1pPr>
              <a:defRPr/>
            </a:lvl1pPr>
          </a:lstStyle>
          <a:p>
            <a:pPr>
              <a:defRPr/>
            </a:pPr>
            <a:fld id="{19D4F4FD-C933-4D45-9466-D8BE1D849920}"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96634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00417B8-B41E-43BB-B2EB-E4627C961136}"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5" name="Slide Number Placeholder 5"/>
          <p:cNvSpPr>
            <a:spLocks noGrp="1"/>
          </p:cNvSpPr>
          <p:nvPr>
            <p:ph type="sldNum" sz="quarter" idx="12"/>
          </p:nvPr>
        </p:nvSpPr>
        <p:spPr/>
        <p:txBody>
          <a:bodyPr/>
          <a:lstStyle>
            <a:lvl1pPr>
              <a:defRPr/>
            </a:lvl1pPr>
          </a:lstStyle>
          <a:p>
            <a:pPr>
              <a:defRPr/>
            </a:pPr>
            <a:fld id="{6D1B1D8D-FE22-4D94-BCB4-B3083123DDFF}"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14044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FD77D8-7A57-43EF-ACDD-DDA7DD8BC7EF}" type="datetime1">
              <a:rPr lang="en-US" smtClean="0"/>
              <a:pPr>
                <a:defRPr/>
              </a:pPr>
              <a:t>5/27/2016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6" name="Slide Number Placeholder 5"/>
          <p:cNvSpPr>
            <a:spLocks noGrp="1"/>
          </p:cNvSpPr>
          <p:nvPr>
            <p:ph type="sldNum" sz="quarter" idx="12"/>
          </p:nvPr>
        </p:nvSpPr>
        <p:spPr/>
        <p:txBody>
          <a:bodyPr/>
          <a:lstStyle>
            <a:lvl1pPr>
              <a:defRPr/>
            </a:lvl1pPr>
          </a:lstStyle>
          <a:p>
            <a:pPr>
              <a:defRPr/>
            </a:pPr>
            <a:fld id="{8FB2967C-32E1-4805-B46A-0E68206DAC27}" type="slidenum">
              <a:rPr lang="en-US"/>
              <a:pPr>
                <a:defRPr/>
              </a:pPr>
              <a:t>‹#›</a:t>
            </a:fld>
            <a:endParaRPr lang="en-US"/>
          </a:p>
        </p:txBody>
      </p:sp>
    </p:spTree>
    <p:extLst>
      <p:ext uri="{BB962C8B-B14F-4D97-AF65-F5344CB8AC3E}">
        <p14:creationId xmlns:p14="http://schemas.microsoft.com/office/powerpoint/2010/main" val="29530648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6FAB2C-7D50-45CB-9278-FD806C654FDA}"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4" name="Slide Number Placeholder 5"/>
          <p:cNvSpPr>
            <a:spLocks noGrp="1"/>
          </p:cNvSpPr>
          <p:nvPr>
            <p:ph type="sldNum" sz="quarter" idx="12"/>
          </p:nvPr>
        </p:nvSpPr>
        <p:spPr/>
        <p:txBody>
          <a:bodyPr/>
          <a:lstStyle>
            <a:lvl1pPr>
              <a:defRPr/>
            </a:lvl1pPr>
          </a:lstStyle>
          <a:p>
            <a:pPr>
              <a:defRPr/>
            </a:pPr>
            <a:fld id="{980C9786-6F1B-4166-9710-686B967C3CB6}"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92194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5A0DD0-1E10-4E78-BC03-4AC29B068944}"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7" name="Slide Number Placeholder 5"/>
          <p:cNvSpPr>
            <a:spLocks noGrp="1"/>
          </p:cNvSpPr>
          <p:nvPr>
            <p:ph type="sldNum" sz="quarter" idx="12"/>
          </p:nvPr>
        </p:nvSpPr>
        <p:spPr/>
        <p:txBody>
          <a:bodyPr/>
          <a:lstStyle>
            <a:lvl1pPr>
              <a:defRPr/>
            </a:lvl1pPr>
          </a:lstStyle>
          <a:p>
            <a:pPr>
              <a:defRPr/>
            </a:pPr>
            <a:fld id="{2B563608-3C4D-422E-B19C-3C61443CD4E6}"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55665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24F793-F4D9-4AEE-8C23-E378F7A5DA16}"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7" name="Slide Number Placeholder 5"/>
          <p:cNvSpPr>
            <a:spLocks noGrp="1"/>
          </p:cNvSpPr>
          <p:nvPr>
            <p:ph type="sldNum" sz="quarter" idx="12"/>
          </p:nvPr>
        </p:nvSpPr>
        <p:spPr/>
        <p:txBody>
          <a:bodyPr/>
          <a:lstStyle>
            <a:lvl1pPr>
              <a:defRPr/>
            </a:lvl1pPr>
          </a:lstStyle>
          <a:p>
            <a:pPr>
              <a:defRPr/>
            </a:pPr>
            <a:fld id="{4957A45D-2D91-42C9-A340-3EB2031FE019}"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57818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284072D-5EB3-48F5-8AEC-A45D2E7FB021}"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E9E6FA90-FCA0-4FAF-9102-8EAB078BCE32}"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46619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6B463D2-44A9-4E27-8B51-E1C320E0BC97}"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AE486CCD-C67F-4FF3-9C27-4BB2A690CF2D}"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30802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5966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8195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4706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1585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9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39A2494-FA73-443A-BDD0-5EB79BBD4858}" type="datetime1">
              <a:rPr lang="en-US" smtClean="0"/>
              <a:pPr>
                <a:defRPr/>
              </a:pPr>
              <a:t>5/27/2016</a:t>
            </a:fld>
            <a:endParaRPr lang="en-US"/>
          </a:p>
        </p:txBody>
      </p:sp>
      <p:sp>
        <p:nvSpPr>
          <p:cNvPr id="7" name="Slide Number Placeholder 5"/>
          <p:cNvSpPr>
            <a:spLocks noGrp="1"/>
          </p:cNvSpPr>
          <p:nvPr>
            <p:ph type="sldNum" sz="quarter" idx="12"/>
          </p:nvPr>
        </p:nvSpPr>
        <p:spPr/>
        <p:txBody>
          <a:bodyPr/>
          <a:lstStyle>
            <a:lvl1pPr>
              <a:defRPr/>
            </a:lvl1pPr>
          </a:lstStyle>
          <a:p>
            <a:pPr>
              <a:defRPr/>
            </a:pPr>
            <a:fld id="{8AAB9A69-AE4F-4800-9A83-BC0662D0B47E}" type="slidenum">
              <a:rPr lang="en-US"/>
              <a:pPr>
                <a:defRPr/>
              </a:pPr>
              <a:t>‹#›</a:t>
            </a:fld>
            <a:endParaRPr lang="en-US"/>
          </a:p>
        </p:txBody>
      </p:sp>
    </p:spTree>
    <p:extLst>
      <p:ext uri="{BB962C8B-B14F-4D97-AF65-F5344CB8AC3E}">
        <p14:creationId xmlns:p14="http://schemas.microsoft.com/office/powerpoint/2010/main" val="177145048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57933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547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4303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405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729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2109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5966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81957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4706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158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72E0BE9-5825-4E2A-9B7E-CB13009DC2D5}" type="datetime1">
              <a:rPr lang="en-US" smtClean="0"/>
              <a:pPr>
                <a:defRPr/>
              </a:pPr>
              <a:t>5/27/2016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9" name="Slide Number Placeholder 5"/>
          <p:cNvSpPr>
            <a:spLocks noGrp="1"/>
          </p:cNvSpPr>
          <p:nvPr>
            <p:ph type="sldNum" sz="quarter" idx="12"/>
          </p:nvPr>
        </p:nvSpPr>
        <p:spPr/>
        <p:txBody>
          <a:bodyPr/>
          <a:lstStyle>
            <a:lvl1pPr>
              <a:defRPr/>
            </a:lvl1pPr>
          </a:lstStyle>
          <a:p>
            <a:pPr>
              <a:defRPr/>
            </a:pPr>
            <a:fld id="{19D4F4FD-C933-4D45-9466-D8BE1D849920}" type="slidenum">
              <a:rPr lang="en-US"/>
              <a:pPr>
                <a:defRPr/>
              </a:pPr>
              <a:t>‹#›</a:t>
            </a:fld>
            <a:endParaRPr lang="en-US"/>
          </a:p>
        </p:txBody>
      </p:sp>
    </p:spTree>
    <p:extLst>
      <p:ext uri="{BB962C8B-B14F-4D97-AF65-F5344CB8AC3E}">
        <p14:creationId xmlns:p14="http://schemas.microsoft.com/office/powerpoint/2010/main" val="596634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959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5793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547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4303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405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7292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7038C-17DC-A146-9AE4-2518123C1CEC}" type="datetimeFigureOut">
              <a:rPr lang="en-US" smtClean="0">
                <a:solidFill>
                  <a:prstClr val="black">
                    <a:tint val="75000"/>
                  </a:prstClr>
                </a:solidFill>
                <a:latin typeface="Calibri"/>
              </a:rPr>
              <a:pPr/>
              <a:t>5/27/2016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14A4FD-F8AB-ED48-8B63-2DA59C5691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2109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00417B8-B41E-43BB-B2EB-E4627C961136}" type="datetime1">
              <a:rPr lang="en-US" smtClean="0"/>
              <a:pPr>
                <a:defRPr/>
              </a:pPr>
              <a:t>5/27/2016</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5" name="Slide Number Placeholder 5"/>
          <p:cNvSpPr>
            <a:spLocks noGrp="1"/>
          </p:cNvSpPr>
          <p:nvPr>
            <p:ph type="sldNum" sz="quarter" idx="12"/>
          </p:nvPr>
        </p:nvSpPr>
        <p:spPr/>
        <p:txBody>
          <a:bodyPr/>
          <a:lstStyle>
            <a:lvl1pPr>
              <a:defRPr/>
            </a:lvl1pPr>
          </a:lstStyle>
          <a:p>
            <a:pPr>
              <a:defRPr/>
            </a:pPr>
            <a:fld id="{6D1B1D8D-FE22-4D94-BCB4-B3083123DDFF}" type="slidenum">
              <a:rPr lang="en-US"/>
              <a:pPr>
                <a:defRPr/>
              </a:pPr>
              <a:t>‹#›</a:t>
            </a:fld>
            <a:endParaRPr lang="en-US"/>
          </a:p>
        </p:txBody>
      </p:sp>
    </p:spTree>
    <p:extLst>
      <p:ext uri="{BB962C8B-B14F-4D97-AF65-F5344CB8AC3E}">
        <p14:creationId xmlns:p14="http://schemas.microsoft.com/office/powerpoint/2010/main" val="161404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6FAB2C-7D50-45CB-9278-FD806C654FDA}" type="datetime1">
              <a:rPr lang="en-US" smtClean="0"/>
              <a:pPr>
                <a:defRPr/>
              </a:pPr>
              <a:t>5/27/2016</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4" name="Slide Number Placeholder 5"/>
          <p:cNvSpPr>
            <a:spLocks noGrp="1"/>
          </p:cNvSpPr>
          <p:nvPr>
            <p:ph type="sldNum" sz="quarter" idx="12"/>
          </p:nvPr>
        </p:nvSpPr>
        <p:spPr/>
        <p:txBody>
          <a:bodyPr/>
          <a:lstStyle>
            <a:lvl1pPr>
              <a:defRPr/>
            </a:lvl1pPr>
          </a:lstStyle>
          <a:p>
            <a:pPr>
              <a:defRPr/>
            </a:pPr>
            <a:fld id="{980C9786-6F1B-4166-9710-686B967C3CB6}" type="slidenum">
              <a:rPr lang="en-US"/>
              <a:pPr>
                <a:defRPr/>
              </a:pPr>
              <a:t>‹#›</a:t>
            </a:fld>
            <a:endParaRPr lang="en-US"/>
          </a:p>
        </p:txBody>
      </p:sp>
    </p:spTree>
    <p:extLst>
      <p:ext uri="{BB962C8B-B14F-4D97-AF65-F5344CB8AC3E}">
        <p14:creationId xmlns:p14="http://schemas.microsoft.com/office/powerpoint/2010/main" val="992194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5A0DD0-1E10-4E78-BC03-4AC29B068944}" type="datetime1">
              <a:rPr lang="en-US" smtClean="0"/>
              <a:pPr>
                <a:defRPr/>
              </a:pPr>
              <a:t>5/27/2016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7" name="Slide Number Placeholder 5"/>
          <p:cNvSpPr>
            <a:spLocks noGrp="1"/>
          </p:cNvSpPr>
          <p:nvPr>
            <p:ph type="sldNum" sz="quarter" idx="12"/>
          </p:nvPr>
        </p:nvSpPr>
        <p:spPr/>
        <p:txBody>
          <a:bodyPr/>
          <a:lstStyle>
            <a:lvl1pPr>
              <a:defRPr/>
            </a:lvl1pPr>
          </a:lstStyle>
          <a:p>
            <a:pPr>
              <a:defRPr/>
            </a:pPr>
            <a:fld id="{2B563608-3C4D-422E-B19C-3C61443CD4E6}" type="slidenum">
              <a:rPr lang="en-US"/>
              <a:pPr>
                <a:defRPr/>
              </a:pPr>
              <a:t>‹#›</a:t>
            </a:fld>
            <a:endParaRPr lang="en-US"/>
          </a:p>
        </p:txBody>
      </p:sp>
    </p:spTree>
    <p:extLst>
      <p:ext uri="{BB962C8B-B14F-4D97-AF65-F5344CB8AC3E}">
        <p14:creationId xmlns:p14="http://schemas.microsoft.com/office/powerpoint/2010/main" val="415566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24F793-F4D9-4AEE-8C23-E378F7A5DA16}" type="datetime1">
              <a:rPr lang="en-US" smtClean="0"/>
              <a:pPr>
                <a:defRPr/>
              </a:pPr>
              <a:t>5/27/2016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Kartik Talamadupula - Ph.D. Dissertation Defense</a:t>
            </a:r>
            <a:endParaRPr lang="en-US"/>
          </a:p>
        </p:txBody>
      </p:sp>
      <p:sp>
        <p:nvSpPr>
          <p:cNvPr id="7" name="Slide Number Placeholder 5"/>
          <p:cNvSpPr>
            <a:spLocks noGrp="1"/>
          </p:cNvSpPr>
          <p:nvPr>
            <p:ph type="sldNum" sz="quarter" idx="12"/>
          </p:nvPr>
        </p:nvSpPr>
        <p:spPr/>
        <p:txBody>
          <a:bodyPr/>
          <a:lstStyle>
            <a:lvl1pPr>
              <a:defRPr/>
            </a:lvl1pPr>
          </a:lstStyle>
          <a:p>
            <a:pPr>
              <a:defRPr/>
            </a:pPr>
            <a:fld id="{4957A45D-2D91-42C9-A340-3EB2031FE019}" type="slidenum">
              <a:rPr lang="en-US"/>
              <a:pPr>
                <a:defRPr/>
              </a:pPr>
              <a:t>‹#›</a:t>
            </a:fld>
            <a:endParaRPr lang="en-US"/>
          </a:p>
        </p:txBody>
      </p:sp>
    </p:spTree>
    <p:extLst>
      <p:ext uri="{BB962C8B-B14F-4D97-AF65-F5344CB8AC3E}">
        <p14:creationId xmlns:p14="http://schemas.microsoft.com/office/powerpoint/2010/main" val="225781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su.edu/" TargetMode="External"/><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CD964F2-4D6E-48E8-AE18-DDCB290F3A77}" type="datetime1">
              <a:rPr lang="en-US" smtClean="0"/>
              <a:pPr>
                <a:defRPr/>
              </a:pPr>
              <a:t>5/27/2016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t>Kartik Talamadupula - Ph.D. Dissertation Defense</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7DB63A9-0C6B-406A-9C8C-D6FA5C8D2D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49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49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fld id="{3BCFFABF-4B9E-48FA-903E-C1D987CC7FE1}" type="datetime1">
              <a:rPr lang="en-US" smtClean="0">
                <a:solidFill>
                  <a:srgbClr val="000000"/>
                </a:solidFill>
              </a:rPr>
              <a:pPr/>
              <a:t>5/27/2016</a:t>
            </a:fld>
            <a:endParaRPr lang="en-US">
              <a:solidFill>
                <a:srgbClr val="000000"/>
              </a:solidFill>
            </a:endParaRPr>
          </a:p>
        </p:txBody>
      </p:sp>
      <p:sp>
        <p:nvSpPr>
          <p:cNvPr id="1249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endParaRPr lang="en-US">
              <a:solidFill>
                <a:srgbClr val="000000"/>
              </a:solidFill>
            </a:endParaRPr>
          </a:p>
          <a:p>
            <a:fld id="{B84CDBCF-36EB-43A4-A2EB-818B67840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28602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457200"/>
            <a:ext cx="779303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9571" name="Rectangle 3"/>
          <p:cNvSpPr>
            <a:spLocks noGrp="1" noChangeArrowheads="1"/>
          </p:cNvSpPr>
          <p:nvPr>
            <p:ph type="body" idx="1"/>
          </p:nvPr>
        </p:nvSpPr>
        <p:spPr bwMode="auto">
          <a:xfrm>
            <a:off x="717550" y="1295400"/>
            <a:ext cx="77724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4"/>
          <p:cNvSpPr>
            <a:spLocks noGrp="1" noChangeArrowheads="1"/>
          </p:cNvSpPr>
          <p:nvPr>
            <p:ph type="ftr" sz="quarter" idx="3"/>
          </p:nvPr>
        </p:nvSpPr>
        <p:spPr bwMode="auto">
          <a:xfrm>
            <a:off x="2133600" y="6477000"/>
            <a:ext cx="67818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a:solidFill>
                  <a:srgbClr val="000066"/>
                </a:solidFill>
                <a:latin typeface="+mn-lt"/>
              </a:defRPr>
            </a:lvl1pPr>
          </a:lstStyle>
          <a:p>
            <a:pPr>
              <a:defRPr/>
            </a:pPr>
            <a:r>
              <a:rPr lang="en-US"/>
              <a:t>QUIC: Handling Query Imprecision &amp; Data Incompleteness in Autonomous Databases</a:t>
            </a:r>
          </a:p>
        </p:txBody>
      </p:sp>
      <p:sp>
        <p:nvSpPr>
          <p:cNvPr id="6150" name="Line 6"/>
          <p:cNvSpPr>
            <a:spLocks noChangeShapeType="1"/>
          </p:cNvSpPr>
          <p:nvPr userDrawn="1"/>
        </p:nvSpPr>
        <p:spPr bwMode="auto">
          <a:xfrm flipV="1">
            <a:off x="381000" y="6477000"/>
            <a:ext cx="8458200" cy="0"/>
          </a:xfrm>
          <a:prstGeom prst="line">
            <a:avLst/>
          </a:prstGeom>
          <a:noFill/>
          <a:ln w="28575">
            <a:solidFill>
              <a:srgbClr val="990033"/>
            </a:solidFill>
            <a:round/>
            <a:headEnd/>
            <a:tailEnd/>
          </a:ln>
          <a:effectLst/>
        </p:spPr>
        <p:txBody>
          <a:bodyPr/>
          <a:lstStyle/>
          <a:p>
            <a:pPr>
              <a:defRPr/>
            </a:pPr>
            <a:endParaRPr lang="en-US">
              <a:solidFill>
                <a:srgbClr val="000000"/>
              </a:solidFill>
              <a:latin typeface="Arial" charset="0"/>
            </a:endParaRPr>
          </a:p>
        </p:txBody>
      </p:sp>
      <p:sp>
        <p:nvSpPr>
          <p:cNvPr id="6151" name="Rectangle 7"/>
          <p:cNvSpPr>
            <a:spLocks noChangeArrowheads="1"/>
          </p:cNvSpPr>
          <p:nvPr userDrawn="1"/>
        </p:nvSpPr>
        <p:spPr bwMode="auto">
          <a:xfrm>
            <a:off x="0" y="0"/>
            <a:ext cx="76200" cy="6858000"/>
          </a:xfrm>
          <a:prstGeom prst="rect">
            <a:avLst/>
          </a:prstGeom>
          <a:solidFill>
            <a:srgbClr val="990033"/>
          </a:solidFill>
          <a:ln w="9525">
            <a:solidFill>
              <a:srgbClr val="990033"/>
            </a:solidFill>
            <a:miter lim="800000"/>
            <a:headEnd/>
            <a:tailEnd/>
          </a:ln>
          <a:effectLst/>
        </p:spPr>
        <p:txBody>
          <a:bodyPr wrap="none" anchor="ctr"/>
          <a:lstStyle/>
          <a:p>
            <a:pPr>
              <a:defRPr/>
            </a:pPr>
            <a:endParaRPr lang="en-US">
              <a:solidFill>
                <a:srgbClr val="000000"/>
              </a:solidFill>
              <a:latin typeface="Arial" charset="0"/>
            </a:endParaRPr>
          </a:p>
        </p:txBody>
      </p:sp>
      <p:sp>
        <p:nvSpPr>
          <p:cNvPr id="6153" name="Line 9"/>
          <p:cNvSpPr>
            <a:spLocks noChangeShapeType="1"/>
          </p:cNvSpPr>
          <p:nvPr userDrawn="1"/>
        </p:nvSpPr>
        <p:spPr bwMode="auto">
          <a:xfrm flipV="1">
            <a:off x="76200" y="0"/>
            <a:ext cx="9067800" cy="0"/>
          </a:xfrm>
          <a:prstGeom prst="line">
            <a:avLst/>
          </a:prstGeom>
          <a:noFill/>
          <a:ln w="28575">
            <a:solidFill>
              <a:srgbClr val="990033"/>
            </a:solidFill>
            <a:round/>
            <a:headEnd/>
            <a:tailEnd/>
          </a:ln>
          <a:effectLst/>
        </p:spPr>
        <p:txBody>
          <a:bodyPr/>
          <a:lstStyle/>
          <a:p>
            <a:pPr>
              <a:defRPr/>
            </a:pPr>
            <a:endParaRPr lang="en-US">
              <a:solidFill>
                <a:srgbClr val="000000"/>
              </a:solidFill>
              <a:latin typeface="Arial" charset="0"/>
            </a:endParaRPr>
          </a:p>
        </p:txBody>
      </p:sp>
      <p:sp>
        <p:nvSpPr>
          <p:cNvPr id="6156" name="Line 12"/>
          <p:cNvSpPr>
            <a:spLocks noChangeShapeType="1"/>
          </p:cNvSpPr>
          <p:nvPr userDrawn="1"/>
        </p:nvSpPr>
        <p:spPr bwMode="auto">
          <a:xfrm flipV="1">
            <a:off x="0" y="381000"/>
            <a:ext cx="9144000" cy="0"/>
          </a:xfrm>
          <a:prstGeom prst="line">
            <a:avLst/>
          </a:prstGeom>
          <a:noFill/>
          <a:ln w="28575">
            <a:solidFill>
              <a:srgbClr val="990033"/>
            </a:solidFill>
            <a:round/>
            <a:headEnd/>
            <a:tailEnd/>
          </a:ln>
          <a:effectLst/>
        </p:spPr>
        <p:txBody>
          <a:bodyPr/>
          <a:lstStyle/>
          <a:p>
            <a:pPr>
              <a:defRPr/>
            </a:pPr>
            <a:endParaRPr lang="en-US">
              <a:solidFill>
                <a:srgbClr val="000000"/>
              </a:solidFill>
              <a:latin typeface="Arial" charset="0"/>
            </a:endParaRPr>
          </a:p>
        </p:txBody>
      </p:sp>
      <p:pic>
        <p:nvPicPr>
          <p:cNvPr id="109577" name="Picture 13" descr="Arizona State University">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39000" y="0"/>
            <a:ext cx="1905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8" name="Rectangle 14"/>
          <p:cNvSpPr>
            <a:spLocks noChangeArrowheads="1"/>
          </p:cNvSpPr>
          <p:nvPr/>
        </p:nvSpPr>
        <p:spPr bwMode="auto">
          <a:xfrm>
            <a:off x="228600" y="6553200"/>
            <a:ext cx="1295400" cy="304800"/>
          </a:xfrm>
          <a:prstGeom prst="rect">
            <a:avLst/>
          </a:prstGeom>
          <a:noFill/>
          <a:ln w="9525">
            <a:noFill/>
            <a:miter lim="800000"/>
            <a:headEnd/>
            <a:tailEnd/>
          </a:ln>
          <a:effectLst/>
        </p:spPr>
        <p:txBody>
          <a:bodyPr anchor="b"/>
          <a:lstStyle/>
          <a:p>
            <a:pPr eaLnBrk="1" hangingPunct="1">
              <a:defRPr/>
            </a:pPr>
            <a:r>
              <a:rPr lang="en-US" sz="2000" b="1" i="1">
                <a:solidFill>
                  <a:srgbClr val="000066"/>
                </a:solidFill>
                <a:latin typeface="Garamond" pitchFamily="18" charset="0"/>
              </a:rPr>
              <a:t>CIDR ‘07</a:t>
            </a:r>
          </a:p>
        </p:txBody>
      </p:sp>
    </p:spTree>
    <p:extLst>
      <p:ext uri="{BB962C8B-B14F-4D97-AF65-F5344CB8AC3E}">
        <p14:creationId xmlns:p14="http://schemas.microsoft.com/office/powerpoint/2010/main" val="3622331755"/>
      </p:ext>
    </p:extLst>
  </p:cSld>
  <p:clrMap bg1="lt1" tx1="dk1" bg2="lt2" tx2="dk2" accent1="accent1" accent2="accent2" accent3="accent3" accent4="accent4" accent5="accent5" accent6="accent6" hlink="hlink" folHlink="folHlink"/>
  <p:hf sldNum="0" hdr="0" dt="0"/>
  <p:txStyles>
    <p:title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Times New Roman" panose="02020603050405020304" pitchFamily="18" charset="0"/>
        </a:defRPr>
      </a:lvl2pPr>
      <a:lvl3pPr algn="l" rtl="0" eaLnBrk="0" fontAlgn="base" hangingPunct="0">
        <a:spcBef>
          <a:spcPct val="0"/>
        </a:spcBef>
        <a:spcAft>
          <a:spcPct val="0"/>
        </a:spcAft>
        <a:defRPr sz="3600" b="1">
          <a:solidFill>
            <a:schemeClr val="tx1"/>
          </a:solidFill>
          <a:latin typeface="Times New Roman" panose="02020603050405020304" pitchFamily="18" charset="0"/>
        </a:defRPr>
      </a:lvl3pPr>
      <a:lvl4pPr algn="l" rtl="0" eaLnBrk="0" fontAlgn="base" hangingPunct="0">
        <a:spcBef>
          <a:spcPct val="0"/>
        </a:spcBef>
        <a:spcAft>
          <a:spcPct val="0"/>
        </a:spcAft>
        <a:defRPr sz="3600" b="1">
          <a:solidFill>
            <a:schemeClr val="tx1"/>
          </a:solidFill>
          <a:latin typeface="Times New Roman" panose="02020603050405020304" pitchFamily="18" charset="0"/>
        </a:defRPr>
      </a:lvl4pPr>
      <a:lvl5pPr algn="l" rtl="0" eaLnBrk="0" fontAlgn="base" hangingPunct="0">
        <a:spcBef>
          <a:spcPct val="0"/>
        </a:spcBef>
        <a:spcAft>
          <a:spcPct val="0"/>
        </a:spcAft>
        <a:defRPr sz="3600" b="1">
          <a:solidFill>
            <a:schemeClr val="tx1"/>
          </a:solidFill>
          <a:latin typeface="Times New Roman" panose="02020603050405020304" pitchFamily="18" charset="0"/>
        </a:defRPr>
      </a:lvl5pPr>
      <a:lvl6pPr marL="457200" algn="l" rtl="0" eaLnBrk="0" fontAlgn="base" hangingPunct="0">
        <a:spcBef>
          <a:spcPct val="0"/>
        </a:spcBef>
        <a:spcAft>
          <a:spcPct val="0"/>
        </a:spcAft>
        <a:defRPr sz="3600" b="1">
          <a:solidFill>
            <a:schemeClr val="tx1"/>
          </a:solidFill>
          <a:latin typeface="Times New Roman" panose="02020603050405020304" pitchFamily="18" charset="0"/>
        </a:defRPr>
      </a:lvl6pPr>
      <a:lvl7pPr marL="914400" algn="l" rtl="0" eaLnBrk="0" fontAlgn="base" hangingPunct="0">
        <a:spcBef>
          <a:spcPct val="0"/>
        </a:spcBef>
        <a:spcAft>
          <a:spcPct val="0"/>
        </a:spcAft>
        <a:defRPr sz="3600" b="1">
          <a:solidFill>
            <a:schemeClr val="tx1"/>
          </a:solidFill>
          <a:latin typeface="Times New Roman" panose="02020603050405020304" pitchFamily="18" charset="0"/>
        </a:defRPr>
      </a:lvl7pPr>
      <a:lvl8pPr marL="1371600" algn="l" rtl="0" eaLnBrk="0" fontAlgn="base" hangingPunct="0">
        <a:spcBef>
          <a:spcPct val="0"/>
        </a:spcBef>
        <a:spcAft>
          <a:spcPct val="0"/>
        </a:spcAft>
        <a:defRPr sz="3600" b="1">
          <a:solidFill>
            <a:schemeClr val="tx1"/>
          </a:solidFill>
          <a:latin typeface="Times New Roman" panose="02020603050405020304" pitchFamily="18" charset="0"/>
        </a:defRPr>
      </a:lvl8pPr>
      <a:lvl9pPr marL="1828800" algn="l" rtl="0" eaLnBrk="0" fontAlgn="base" hangingPunct="0">
        <a:spcBef>
          <a:spcPct val="0"/>
        </a:spcBef>
        <a:spcAft>
          <a:spcPct val="0"/>
        </a:spcAft>
        <a:defRPr sz="3600" b="1">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rgbClr val="993300"/>
        </a:buClr>
        <a:buFont typeface="Wingdings" panose="05000000000000000000" pitchFamily="2" charset="2"/>
        <a:buChar char="§"/>
        <a:defRPr sz="2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993300"/>
        </a:buClr>
        <a:buFont typeface="Times New Roman" panose="02020603050405020304" pitchFamily="18"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993300"/>
        </a:buClr>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993300"/>
        </a:buClr>
        <a:buFont typeface="Wingdings" panose="05000000000000000000" pitchFamily="2" charset="2"/>
        <a:buChar char="§"/>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993300"/>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398" tIns="45699" rIns="91398" bIns="45699"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lvl1pPr>
              <a:defRPr sz="1400"/>
            </a:lvl1pPr>
          </a:lstStyle>
          <a:p>
            <a:pPr eaLnBrk="1" hangingPunct="1"/>
            <a:endParaRPr lang="en-US" altLang="en-US" smtClean="0">
              <a:solidFill>
                <a:srgbClr val="000000"/>
              </a:solidFill>
              <a:latin typeface="Arial" panose="020B0604020202020204" pitchFamily="34" charset="0"/>
            </a:endParaRP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lvl1pPr algn="ctr">
              <a:defRPr sz="1400"/>
            </a:lvl1pPr>
          </a:lstStyle>
          <a:p>
            <a:pPr eaLnBrk="1" hangingPunct="1"/>
            <a:endParaRPr lang="en-US" altLang="en-US" smtClean="0">
              <a:solidFill>
                <a:srgbClr val="000000"/>
              </a:solidFill>
              <a:latin typeface="Arial" panose="020B0604020202020204" pitchFamily="34" charset="0"/>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lvl1pPr algn="r">
              <a:defRPr sz="1400"/>
            </a:lvl1pPr>
          </a:lstStyle>
          <a:p>
            <a:pPr eaLnBrk="1" hangingPunct="1"/>
            <a:fld id="{A3003ED7-C07D-4187-9C15-6AA723822B56}" type="slidenum">
              <a:rPr lang="en-US" altLang="en-US" smtClean="0">
                <a:solidFill>
                  <a:srgbClr val="000000"/>
                </a:solidFill>
                <a:latin typeface="Arial" panose="020B0604020202020204" pitchFamily="34" charset="0"/>
              </a:rPr>
              <a:pPr eaLnBrk="1" hangingPunct="1"/>
              <a:t>‹#›</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732771162"/>
      </p:ext>
    </p:extLst>
  </p:cSld>
  <p:clrMap bg1="lt1" tx1="dk1" bg2="lt2" tx2="dk2" accent1="accent1" accent2="accent2" accent3="accent3" accent4="accent4" accent5="accent5" accent6="accent6" hlink="hlink" folHlink="folHlink"/>
  <p:sldLayoutIdLst>
    <p:sldLayoutId id="2147484261"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CD964F2-4D6E-48E8-AE18-DDCB290F3A77}" type="datetime1">
              <a:rPr lang="en-US" smtClean="0">
                <a:solidFill>
                  <a:prstClr val="black">
                    <a:tint val="75000"/>
                  </a:prstClr>
                </a:solidFill>
                <a:latin typeface="Arial"/>
              </a:rPr>
              <a:pPr>
                <a:defRPr/>
              </a:pPr>
              <a:t>5/27/2016</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latin typeface="Arial"/>
              </a:rPr>
              <a:t>Kartik Talamadupula - Ph.D. Dissertation Defense</a:t>
            </a: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7DB63A9-0C6B-406A-9C8C-D6FA5C8D2D0B}"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107038C-17DC-A146-9AE4-2518123C1CEC}" type="datetimeFigureOut">
              <a:rPr lang="en-US" smtClean="0">
                <a:solidFill>
                  <a:prstClr val="black">
                    <a:tint val="75000"/>
                  </a:prstClr>
                </a:solidFill>
                <a:latin typeface="Calibri"/>
              </a:rPr>
              <a:pPr defTabSz="457200" eaLnBrk="1" fontAlgn="auto" hangingPunct="1">
                <a:spcBef>
                  <a:spcPts val="0"/>
                </a:spcBef>
                <a:spcAft>
                  <a:spcPts val="0"/>
                </a:spcAft>
              </a:pPr>
              <a:t>5/27/2016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814A4FD-F8AB-ED48-8B63-2DA59C56914C}"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5713177"/>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107038C-17DC-A146-9AE4-2518123C1CEC}" type="datetimeFigureOut">
              <a:rPr lang="en-US" smtClean="0">
                <a:solidFill>
                  <a:prstClr val="black">
                    <a:tint val="75000"/>
                  </a:prstClr>
                </a:solidFill>
                <a:latin typeface="Calibri"/>
              </a:rPr>
              <a:pPr defTabSz="457200" eaLnBrk="1" fontAlgn="auto" hangingPunct="1">
                <a:spcBef>
                  <a:spcPts val="0"/>
                </a:spcBef>
                <a:spcAft>
                  <a:spcPts val="0"/>
                </a:spcAft>
              </a:pPr>
              <a:t>5/27/2016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814A4FD-F8AB-ED48-8B63-2DA59C56914C}"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5713177"/>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0.m4a"/><Relationship Id="rId7" Type="http://schemas.openxmlformats.org/officeDocument/2006/relationships/hyperlink" Target="http://spectrum.ieee.org/computing/software/the-neural-network-that-remembers" TargetMode="External"/><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image" Target="../media/image3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4a"/><Relationship Id="rId7" Type="http://schemas.openxmlformats.org/officeDocument/2006/relationships/image" Target="../media/image11.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slideLayout" Target="../slideLayouts/slideLayout30.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audio" Target="../media/media4.m4a"/><Relationship Id="rId7" Type="http://schemas.openxmlformats.org/officeDocument/2006/relationships/image" Target="../media/image15.png"/><Relationship Id="rId12" Type="http://schemas.openxmlformats.org/officeDocument/2006/relationships/image" Target="../media/image20.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notesSlide" Target="../notesSlides/notesSlide2.xml"/><Relationship Id="rId10" Type="http://schemas.openxmlformats.org/officeDocument/2006/relationships/image" Target="../media/image18.png"/><Relationship Id="rId4" Type="http://schemas.openxmlformats.org/officeDocument/2006/relationships/slideLayout" Target="../slideLayouts/slideLayout23.xml"/><Relationship Id="rId9" Type="http://schemas.openxmlformats.org/officeDocument/2006/relationships/image" Target="../media/image17.pn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23.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5.gif"/><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notesSlide" Target="../notesSlides/notesSlide4.xml"/><Relationship Id="rId4"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0720" y="350629"/>
            <a:ext cx="8973280" cy="1137595"/>
          </a:xfrm>
        </p:spPr>
        <p:txBody>
          <a:bodyPr/>
          <a:lstStyle/>
          <a:p>
            <a:r>
              <a:rPr lang="en-US" dirty="0" smtClean="0">
                <a:solidFill>
                  <a:srgbClr val="FF6600"/>
                </a:solidFill>
              </a:rPr>
              <a:t>Existential Risk, </a:t>
            </a:r>
            <a:r>
              <a:rPr lang="en-US" i="1" dirty="0" err="1" smtClean="0">
                <a:solidFill>
                  <a:srgbClr val="FF6600"/>
                </a:solidFill>
              </a:rPr>
              <a:t>moi</a:t>
            </a:r>
            <a:r>
              <a:rPr lang="en-US" i="1" dirty="0" smtClean="0">
                <a:solidFill>
                  <a:srgbClr val="FF6600"/>
                </a:solidFill>
              </a:rPr>
              <a:t> </a:t>
            </a:r>
            <a:r>
              <a:rPr lang="en-US" dirty="0" smtClean="0">
                <a:solidFill>
                  <a:srgbClr val="FF6600"/>
                </a:solidFill>
              </a:rPr>
              <a:t>?</a:t>
            </a:r>
            <a:endParaRPr lang="en-US" sz="3600" i="1" dirty="0">
              <a:solidFill>
                <a:srgbClr val="FF6600"/>
              </a:solidFill>
            </a:endParaRPr>
          </a:p>
        </p:txBody>
      </p:sp>
      <p:sp>
        <p:nvSpPr>
          <p:cNvPr id="6" name="Subtitle 5"/>
          <p:cNvSpPr>
            <a:spLocks noGrp="1"/>
          </p:cNvSpPr>
          <p:nvPr>
            <p:ph type="subTitle" idx="1"/>
          </p:nvPr>
        </p:nvSpPr>
        <p:spPr>
          <a:xfrm>
            <a:off x="1143000" y="4561520"/>
            <a:ext cx="6858000" cy="1655762"/>
          </a:xfrm>
        </p:spPr>
        <p:txBody>
          <a:bodyPr/>
          <a:lstStyle/>
          <a:p>
            <a:r>
              <a:rPr lang="en-US" b="1" dirty="0" smtClean="0">
                <a:solidFill>
                  <a:srgbClr val="660066"/>
                </a:solidFill>
              </a:rPr>
              <a:t>Subbarao Kambhampati</a:t>
            </a:r>
            <a:endParaRPr lang="en-US" b="1" dirty="0">
              <a:solidFill>
                <a:srgbClr val="660066"/>
              </a:solidFill>
            </a:endParaRPr>
          </a:p>
        </p:txBody>
      </p:sp>
      <p:sp>
        <p:nvSpPr>
          <p:cNvPr id="4" name="Slide Number Placeholder 3"/>
          <p:cNvSpPr>
            <a:spLocks noGrp="1"/>
          </p:cNvSpPr>
          <p:nvPr>
            <p:ph type="sldNum" sz="quarter" idx="12"/>
          </p:nvPr>
        </p:nvSpPr>
        <p:spPr/>
        <p:txBody>
          <a:bodyPr/>
          <a:lstStyle/>
          <a:p>
            <a:pPr>
              <a:defRPr/>
            </a:pPr>
            <a:fld id="{C43652AB-6003-4434-BCF4-3A4809C63787}" type="slidenum">
              <a:rPr lang="en-US" smtClean="0"/>
              <a:pPr>
                <a:defRPr/>
              </a:pPr>
              <a:t>1</a:t>
            </a:fld>
            <a:endParaRPr lang="en-US" dirty="0"/>
          </a:p>
        </p:txBody>
      </p:sp>
      <p:pic>
        <p:nvPicPr>
          <p:cNvPr id="7" name="Picture 6"/>
          <p:cNvPicPr>
            <a:picLocks noChangeAspect="1"/>
          </p:cNvPicPr>
          <p:nvPr/>
        </p:nvPicPr>
        <p:blipFill>
          <a:blip r:embed="rId6"/>
          <a:stretch>
            <a:fillRect/>
          </a:stretch>
        </p:blipFill>
        <p:spPr>
          <a:xfrm>
            <a:off x="3579141" y="4887234"/>
            <a:ext cx="1738263" cy="1216784"/>
          </a:xfrm>
          <a:prstGeom prst="rect">
            <a:avLst/>
          </a:prstGeom>
        </p:spPr>
      </p:pic>
      <p:pic>
        <p:nvPicPr>
          <p:cNvPr id="8" name="Picture 7"/>
          <p:cNvPicPr>
            <a:picLocks noChangeAspect="1"/>
          </p:cNvPicPr>
          <p:nvPr/>
        </p:nvPicPr>
        <p:blipFill>
          <a:blip r:embed="rId7"/>
          <a:stretch>
            <a:fillRect/>
          </a:stretch>
        </p:blipFill>
        <p:spPr>
          <a:xfrm>
            <a:off x="6883400" y="4072494"/>
            <a:ext cx="2260600" cy="1651000"/>
          </a:xfrm>
          <a:prstGeom prst="rect">
            <a:avLst/>
          </a:prstGeom>
        </p:spPr>
      </p:pic>
      <p:sp>
        <p:nvSpPr>
          <p:cNvPr id="10" name="TextBox 9"/>
          <p:cNvSpPr txBox="1"/>
          <p:nvPr/>
        </p:nvSpPr>
        <p:spPr>
          <a:xfrm>
            <a:off x="6892040" y="5934670"/>
            <a:ext cx="2159816" cy="923330"/>
          </a:xfrm>
          <a:prstGeom prst="rect">
            <a:avLst/>
          </a:prstGeom>
          <a:noFill/>
        </p:spPr>
        <p:txBody>
          <a:bodyPr wrap="none" rtlCol="0">
            <a:spAutoFit/>
          </a:bodyPr>
          <a:lstStyle/>
          <a:p>
            <a:r>
              <a:rPr lang="en-US" b="1" dirty="0" smtClean="0"/>
              <a:t>Association for the</a:t>
            </a:r>
          </a:p>
          <a:p>
            <a:r>
              <a:rPr lang="en-US" b="1" dirty="0" smtClean="0"/>
              <a:t>Advancement of </a:t>
            </a:r>
          </a:p>
          <a:p>
            <a:r>
              <a:rPr lang="en-US" b="1" dirty="0" smtClean="0"/>
              <a:t>Artificial Intelligence</a:t>
            </a:r>
            <a:endParaRPr lang="en-US" b="1" dirty="0"/>
          </a:p>
        </p:txBody>
      </p:sp>
      <p:pic>
        <p:nvPicPr>
          <p:cNvPr id="11" name="Picture 10"/>
          <p:cNvPicPr>
            <a:picLocks noChangeAspect="1"/>
          </p:cNvPicPr>
          <p:nvPr/>
        </p:nvPicPr>
        <p:blipFill>
          <a:blip r:embed="rId8"/>
          <a:stretch>
            <a:fillRect/>
          </a:stretch>
        </p:blipFill>
        <p:spPr>
          <a:xfrm>
            <a:off x="1134665" y="1702304"/>
            <a:ext cx="7207826" cy="2503946"/>
          </a:xfrm>
          <a:prstGeom prst="rect">
            <a:avLst/>
          </a:prstGeom>
        </p:spPr>
      </p:pic>
      <p:sp>
        <p:nvSpPr>
          <p:cNvPr id="12" name="TextBox 11"/>
          <p:cNvSpPr txBox="1"/>
          <p:nvPr/>
        </p:nvSpPr>
        <p:spPr>
          <a:xfrm>
            <a:off x="4543957" y="6020913"/>
            <a:ext cx="2320040" cy="830997"/>
          </a:xfrm>
          <a:prstGeom prst="rect">
            <a:avLst/>
          </a:prstGeom>
          <a:noFill/>
        </p:spPr>
        <p:txBody>
          <a:bodyPr wrap="square" rtlCol="0">
            <a:spAutoFit/>
          </a:bodyPr>
          <a:lstStyle/>
          <a:p>
            <a:r>
              <a:rPr lang="en-US" sz="1200" dirty="0">
                <a:latin typeface="Segoe Print" panose="02000600000000000000" pitchFamily="2" charset="0"/>
                <a:cs typeface="Noteworthy Light"/>
              </a:rPr>
              <a:t>Waiting in the wings for my turn to save the world </a:t>
            </a:r>
            <a:endParaRPr lang="en-US" sz="1200" dirty="0" smtClean="0">
              <a:latin typeface="Segoe Print" panose="02000600000000000000" pitchFamily="2" charset="0"/>
              <a:cs typeface="Noteworthy Light"/>
            </a:endParaRPr>
          </a:p>
          <a:p>
            <a:r>
              <a:rPr lang="en-US" sz="1200" dirty="0" smtClean="0">
                <a:latin typeface="Segoe Print" panose="02000600000000000000" pitchFamily="2" charset="0"/>
                <a:cs typeface="Noteworthy Light"/>
              </a:rPr>
              <a:t>from the impending </a:t>
            </a:r>
            <a:r>
              <a:rPr lang="en-US" sz="1200" dirty="0">
                <a:latin typeface="Segoe Print" panose="02000600000000000000" pitchFamily="2" charset="0"/>
                <a:cs typeface="Noteworthy Light"/>
              </a:rPr>
              <a:t>robot </a:t>
            </a:r>
            <a:r>
              <a:rPr lang="en-US" sz="1200" dirty="0" err="1">
                <a:latin typeface="Segoe Print" panose="02000600000000000000" pitchFamily="2" charset="0"/>
                <a:cs typeface="Noteworthy Light"/>
              </a:rPr>
              <a:t>armageddon</a:t>
            </a:r>
            <a:r>
              <a:rPr lang="en-US" sz="1200" dirty="0">
                <a:latin typeface="Segoe Print" panose="02000600000000000000" pitchFamily="2" charset="0"/>
                <a:cs typeface="Noteworthy Light"/>
              </a:rPr>
              <a:t>.. </a:t>
            </a:r>
          </a:p>
        </p:txBody>
      </p:sp>
      <p:pic>
        <p:nvPicPr>
          <p:cNvPr id="13" name="Picture 12"/>
          <p:cNvPicPr>
            <a:picLocks noChangeAspect="1"/>
          </p:cNvPicPr>
          <p:nvPr/>
        </p:nvPicPr>
        <p:blipFill>
          <a:blip r:embed="rId9"/>
          <a:stretch>
            <a:fillRect/>
          </a:stretch>
        </p:blipFill>
        <p:spPr>
          <a:xfrm>
            <a:off x="0" y="3317534"/>
            <a:ext cx="2323431" cy="3540466"/>
          </a:xfrm>
          <a:prstGeom prst="rect">
            <a:avLst/>
          </a:prstGeom>
        </p:spPr>
      </p:pic>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3708376"/>
      </p:ext>
    </p:extLst>
  </p:cSld>
  <p:clrMapOvr>
    <a:masterClrMapping/>
  </p:clrMapOvr>
  <mc:AlternateContent xmlns:mc="http://schemas.openxmlformats.org/markup-compatibility/2006">
    <mc:Choice xmlns:p14="http://schemas.microsoft.com/office/powerpoint/2010/main" Requires="p14">
      <p:transition spd="slow" p14:dur="2000" advTm="78911"/>
    </mc:Choice>
    <mc:Fallback>
      <p:transition spd="slow" advTm="7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4"/>
                </p:tgtEl>
              </p:cMediaNode>
            </p:audio>
          </p:childTnLst>
        </p:cTn>
      </p:par>
    </p:tnLst>
    <p:bldLst>
      <p:bldP spid="10" grpId="0"/>
      <p:bldP spid="12" grpId="0"/>
    </p:bldLst>
  </p:timing>
  <p:extLst>
    <p:ext uri="{E180D4A7-C9FB-4DFB-919C-405C955672EB}">
      <p14:showEvtLst xmlns:p14="http://schemas.microsoft.com/office/powerpoint/2010/main">
        <p14:playEvt time="1191" objId="2"/>
        <p14:triggerEvt type="onClick" time="119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070"/>
            <a:ext cx="8229600" cy="1143000"/>
          </a:xfrm>
        </p:spPr>
        <p:txBody>
          <a:bodyPr/>
          <a:lstStyle/>
          <a:p>
            <a:r>
              <a:rPr lang="is-IS" dirty="0" smtClean="0">
                <a:solidFill>
                  <a:srgbClr val="953735"/>
                </a:solidFill>
              </a:rPr>
              <a:t>…and are we there yet? </a:t>
            </a:r>
            <a:endParaRPr lang="en-US" dirty="0">
              <a:solidFill>
                <a:srgbClr val="953735"/>
              </a:solidFill>
            </a:endParaRPr>
          </a:p>
        </p:txBody>
      </p:sp>
      <p:pic>
        <p:nvPicPr>
          <p:cNvPr id="4" name="Picture 3"/>
          <p:cNvPicPr>
            <a:picLocks noChangeAspect="1"/>
          </p:cNvPicPr>
          <p:nvPr/>
        </p:nvPicPr>
        <p:blipFill>
          <a:blip r:embed="rId5"/>
          <a:stretch>
            <a:fillRect/>
          </a:stretch>
        </p:blipFill>
        <p:spPr>
          <a:xfrm>
            <a:off x="0" y="1343179"/>
            <a:ext cx="4776383" cy="2481523"/>
          </a:xfrm>
          <a:prstGeom prst="rect">
            <a:avLst/>
          </a:prstGeom>
        </p:spPr>
      </p:pic>
      <p:sp>
        <p:nvSpPr>
          <p:cNvPr id="5" name="TextBox 4"/>
          <p:cNvSpPr txBox="1"/>
          <p:nvPr/>
        </p:nvSpPr>
        <p:spPr>
          <a:xfrm>
            <a:off x="457200" y="3851412"/>
            <a:ext cx="3606013" cy="646331"/>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Calibri"/>
              </a:rPr>
              <a:t>If you give me a lever, and a place to</a:t>
            </a:r>
          </a:p>
          <a:p>
            <a:pPr defTabSz="457200" eaLnBrk="1" fontAlgn="auto" hangingPunct="1">
              <a:spcBef>
                <a:spcPts val="0"/>
              </a:spcBef>
              <a:spcAft>
                <a:spcPts val="0"/>
              </a:spcAft>
            </a:pPr>
            <a:r>
              <a:rPr lang="en-US" dirty="0">
                <a:solidFill>
                  <a:prstClr val="black"/>
                </a:solidFill>
                <a:latin typeface="Calibri"/>
              </a:rPr>
              <a:t>s</a:t>
            </a:r>
            <a:r>
              <a:rPr lang="en-US" dirty="0" smtClean="0">
                <a:solidFill>
                  <a:prstClr val="black"/>
                </a:solidFill>
                <a:latin typeface="Calibri"/>
              </a:rPr>
              <a:t>tand, I can move the world</a:t>
            </a:r>
            <a:endParaRPr lang="en-US" dirty="0">
              <a:solidFill>
                <a:prstClr val="black"/>
              </a:solidFill>
              <a:latin typeface="Calibri"/>
            </a:endParaRPr>
          </a:p>
        </p:txBody>
      </p:sp>
      <p:pic>
        <p:nvPicPr>
          <p:cNvPr id="6" name="Picture 5"/>
          <p:cNvPicPr>
            <a:picLocks noChangeAspect="1"/>
          </p:cNvPicPr>
          <p:nvPr/>
        </p:nvPicPr>
        <p:blipFill>
          <a:blip r:embed="rId6"/>
          <a:stretch>
            <a:fillRect/>
          </a:stretch>
        </p:blipFill>
        <p:spPr>
          <a:xfrm>
            <a:off x="6299129" y="1098448"/>
            <a:ext cx="2483673" cy="3825163"/>
          </a:xfrm>
          <a:prstGeom prst="rect">
            <a:avLst/>
          </a:prstGeom>
        </p:spPr>
      </p:pic>
      <p:sp>
        <p:nvSpPr>
          <p:cNvPr id="3" name="TextBox 2"/>
          <p:cNvSpPr txBox="1"/>
          <p:nvPr/>
        </p:nvSpPr>
        <p:spPr>
          <a:xfrm>
            <a:off x="4722748" y="5580043"/>
            <a:ext cx="4421252" cy="923330"/>
          </a:xfrm>
          <a:prstGeom prst="rect">
            <a:avLst/>
          </a:prstGeom>
          <a:solidFill>
            <a:srgbClr val="FCD5B5"/>
          </a:solid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Calibri"/>
              </a:rPr>
              <a:t>Give me a big enough GPU, </a:t>
            </a:r>
          </a:p>
          <a:p>
            <a:pPr defTabSz="457200" eaLnBrk="1" fontAlgn="auto" hangingPunct="1">
              <a:spcBef>
                <a:spcPts val="0"/>
              </a:spcBef>
              <a:spcAft>
                <a:spcPts val="0"/>
              </a:spcAft>
            </a:pPr>
            <a:r>
              <a:rPr lang="en-US" dirty="0" smtClean="0">
                <a:solidFill>
                  <a:prstClr val="black"/>
                </a:solidFill>
                <a:latin typeface="Calibri"/>
              </a:rPr>
              <a:t>large enough data set, and deep enough</a:t>
            </a:r>
          </a:p>
          <a:p>
            <a:pPr defTabSz="457200" eaLnBrk="1" fontAlgn="auto" hangingPunct="1">
              <a:spcBef>
                <a:spcPts val="0"/>
              </a:spcBef>
              <a:spcAft>
                <a:spcPts val="0"/>
              </a:spcAft>
            </a:pPr>
            <a:r>
              <a:rPr lang="en-US" dirty="0" smtClean="0">
                <a:solidFill>
                  <a:prstClr val="black"/>
                </a:solidFill>
                <a:latin typeface="Calibri"/>
              </a:rPr>
              <a:t>Network, I will create you super intelligence..</a:t>
            </a:r>
            <a:endParaRPr lang="en-US" dirty="0">
              <a:solidFill>
                <a:prstClr val="black"/>
              </a:solidFill>
              <a:latin typeface="Calibri"/>
            </a:endParaRPr>
          </a:p>
        </p:txBody>
      </p:sp>
      <p:sp>
        <p:nvSpPr>
          <p:cNvPr id="7" name="Rectangle 6"/>
          <p:cNvSpPr/>
          <p:nvPr/>
        </p:nvSpPr>
        <p:spPr>
          <a:xfrm>
            <a:off x="0" y="5280255"/>
            <a:ext cx="4572000" cy="1477328"/>
          </a:xfrm>
          <a:prstGeom prst="rect">
            <a:avLst/>
          </a:prstGeom>
          <a:solidFill>
            <a:schemeClr val="tx2">
              <a:lumMod val="20000"/>
              <a:lumOff val="80000"/>
            </a:schemeClr>
          </a:solidFill>
        </p:spPr>
        <p:txBody>
          <a:bodyPr>
            <a:spAutoFit/>
          </a:bodyPr>
          <a:lstStyle/>
          <a:p>
            <a:pPr defTabSz="457200" eaLnBrk="1" fontAlgn="auto" hangingPunct="1">
              <a:spcBef>
                <a:spcPts val="0"/>
              </a:spcBef>
              <a:spcAft>
                <a:spcPts val="0"/>
              </a:spcAft>
            </a:pPr>
            <a:r>
              <a:rPr lang="en-US" dirty="0">
                <a:solidFill>
                  <a:srgbClr val="000000"/>
                </a:solidFill>
                <a:latin typeface="Georgia" panose="02040502050405020303" pitchFamily="18" charset="0"/>
              </a:rPr>
              <a:t>Google DeepMind calls the self-guided method reinforced (sic) learning, but it’s really just another word for “</a:t>
            </a:r>
            <a:r>
              <a:rPr lang="en-US" dirty="0">
                <a:solidFill>
                  <a:srgbClr val="000000"/>
                </a:solidFill>
                <a:latin typeface="Georgia" panose="02040502050405020303" pitchFamily="18" charset="0"/>
                <a:hlinkClick r:id="rId7"/>
              </a:rPr>
              <a:t>deep learning</a:t>
            </a:r>
            <a:r>
              <a:rPr lang="en-US" dirty="0">
                <a:solidFill>
                  <a:srgbClr val="000000"/>
                </a:solidFill>
                <a:latin typeface="Georgia" panose="02040502050405020303" pitchFamily="18" charset="0"/>
              </a:rPr>
              <a:t>,” the current AI buzzword</a:t>
            </a:r>
            <a:r>
              <a:rPr lang="en-US" dirty="0" smtClean="0">
                <a:solidFill>
                  <a:srgbClr val="000000"/>
                </a:solidFill>
                <a:latin typeface="Georgia" panose="02040502050405020303" pitchFamily="18" charset="0"/>
              </a:rPr>
              <a:t>.</a:t>
            </a:r>
          </a:p>
          <a:p>
            <a:pPr defTabSz="457200" eaLnBrk="1" fontAlgn="auto" hangingPunct="1">
              <a:spcBef>
                <a:spcPts val="0"/>
              </a:spcBef>
              <a:spcAft>
                <a:spcPts val="0"/>
              </a:spcAft>
            </a:pPr>
            <a:r>
              <a:rPr lang="en-US" dirty="0">
                <a:solidFill>
                  <a:srgbClr val="000000"/>
                </a:solidFill>
                <a:latin typeface="Georgia" panose="02040502050405020303" pitchFamily="18" charset="0"/>
              </a:rPr>
              <a:t> </a:t>
            </a:r>
            <a:r>
              <a:rPr lang="en-US" dirty="0" smtClean="0">
                <a:solidFill>
                  <a:srgbClr val="000000"/>
                </a:solidFill>
                <a:latin typeface="Georgia" panose="02040502050405020303" pitchFamily="18" charset="0"/>
              </a:rPr>
              <a:t>                      -IEEE Spectrum (!!) 1/27/16</a:t>
            </a:r>
            <a:endParaRPr lang="en-US" dirty="0">
              <a:solidFill>
                <a:prstClr val="black"/>
              </a:solidFill>
              <a:latin typeface="Calibri"/>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15275958"/>
      </p:ext>
    </p:extLst>
  </p:cSld>
  <p:clrMapOvr>
    <a:masterClrMapping/>
  </p:clrMapOvr>
  <mc:AlternateContent xmlns:mc="http://schemas.openxmlformats.org/markup-compatibility/2006">
    <mc:Choice xmlns:p14="http://schemas.microsoft.com/office/powerpoint/2010/main" Requires="p14">
      <p:transition spd="slow" p14:dur="2000" advTm="92582"/>
    </mc:Choice>
    <mc:Fallback>
      <p:transition spd="slow" advTm="92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5" grpId="0"/>
      <p:bldP spid="3"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Still Elusive Commonsense </a:t>
            </a:r>
            <a:endParaRPr lang="en-US" dirty="0">
              <a:solidFill>
                <a:srgbClr val="953735"/>
              </a:solidFill>
            </a:endParaRPr>
          </a:p>
        </p:txBody>
      </p:sp>
      <p:sp>
        <p:nvSpPr>
          <p:cNvPr id="7" name="Content Placeholder 6"/>
          <p:cNvSpPr>
            <a:spLocks noGrp="1"/>
          </p:cNvSpPr>
          <p:nvPr>
            <p:ph idx="1"/>
          </p:nvPr>
        </p:nvSpPr>
        <p:spPr>
          <a:xfrm>
            <a:off x="457199" y="1600200"/>
            <a:ext cx="3866235" cy="4525963"/>
          </a:xfrm>
        </p:spPr>
        <p:txBody>
          <a:bodyPr>
            <a:normAutofit lnSpcReduction="10000"/>
          </a:bodyPr>
          <a:lstStyle/>
          <a:p>
            <a:r>
              <a:rPr lang="en-US" dirty="0" smtClean="0"/>
              <a:t>Our systems are, by and large, still idiot savants.. </a:t>
            </a:r>
          </a:p>
          <a:p>
            <a:r>
              <a:rPr lang="en-US" dirty="0" smtClean="0"/>
              <a:t>Giving them common sense remains a big threshold </a:t>
            </a:r>
          </a:p>
          <a:p>
            <a:pPr lvl="1"/>
            <a:r>
              <a:rPr lang="en-US" dirty="0" smtClean="0"/>
              <a:t>CYC/Lucid &amp; Video Watching notwithstanding</a:t>
            </a:r>
            <a:r>
              <a:rPr lang="is-IS" dirty="0" smtClean="0"/>
              <a:t>…</a:t>
            </a:r>
            <a:endParaRPr lang="en-US" dirty="0" smtClean="0"/>
          </a:p>
          <a:p>
            <a:pPr marL="0" indent="0">
              <a:buNone/>
            </a:pPr>
            <a:endParaRPr lang="en-US" dirty="0"/>
          </a:p>
        </p:txBody>
      </p:sp>
      <p:sp>
        <p:nvSpPr>
          <p:cNvPr id="8" name="TextBox 7"/>
          <p:cNvSpPr txBox="1"/>
          <p:nvPr/>
        </p:nvSpPr>
        <p:spPr>
          <a:xfrm>
            <a:off x="4770537" y="2103740"/>
            <a:ext cx="4373463" cy="3416320"/>
          </a:xfrm>
          <a:prstGeom prst="rect">
            <a:avLst/>
          </a:prstGeom>
          <a:solidFill>
            <a:schemeClr val="accent6">
              <a:lumMod val="40000"/>
              <a:lumOff val="60000"/>
            </a:schemeClr>
          </a:solidFill>
          <a:ln>
            <a:solidFill>
              <a:schemeClr val="accent6">
                <a:lumMod val="20000"/>
                <a:lumOff val="80000"/>
              </a:schemeClr>
            </a:solidFill>
          </a:ln>
        </p:spPr>
        <p:txBody>
          <a:bodyPr wrap="none" rtlCol="0">
            <a:spAutoFit/>
          </a:bodyPr>
          <a:lstStyle/>
          <a:p>
            <a:pPr defTabSz="457200" eaLnBrk="1" fontAlgn="auto" hangingPunct="1">
              <a:spcBef>
                <a:spcPts val="0"/>
              </a:spcBef>
              <a:spcAft>
                <a:spcPts val="0"/>
              </a:spcAft>
            </a:pPr>
            <a:r>
              <a:rPr lang="en-US" sz="2400" dirty="0" smtClean="0">
                <a:solidFill>
                  <a:prstClr val="black"/>
                </a:solidFill>
                <a:latin typeface="Calibri"/>
              </a:rPr>
              <a:t>The world is full of obvious things</a:t>
            </a:r>
          </a:p>
          <a:p>
            <a:pPr defTabSz="457200" eaLnBrk="1" fontAlgn="auto" hangingPunct="1">
              <a:spcBef>
                <a:spcPts val="0"/>
              </a:spcBef>
              <a:spcAft>
                <a:spcPts val="0"/>
              </a:spcAft>
            </a:pPr>
            <a:r>
              <a:rPr lang="en-US" sz="2400" dirty="0">
                <a:solidFill>
                  <a:prstClr val="black"/>
                </a:solidFill>
                <a:latin typeface="Calibri"/>
              </a:rPr>
              <a:t> </a:t>
            </a:r>
            <a:r>
              <a:rPr lang="en-US" sz="2400" dirty="0" smtClean="0">
                <a:solidFill>
                  <a:prstClr val="black"/>
                </a:solidFill>
                <a:latin typeface="Calibri"/>
              </a:rPr>
              <a:t> that nobody by any chance </a:t>
            </a:r>
          </a:p>
          <a:p>
            <a:pPr defTabSz="457200" eaLnBrk="1" fontAlgn="auto" hangingPunct="1">
              <a:spcBef>
                <a:spcPts val="0"/>
              </a:spcBef>
              <a:spcAft>
                <a:spcPts val="0"/>
              </a:spcAft>
            </a:pPr>
            <a:r>
              <a:rPr lang="en-US" sz="2400" dirty="0">
                <a:solidFill>
                  <a:prstClr val="black"/>
                </a:solidFill>
                <a:latin typeface="Calibri"/>
              </a:rPr>
              <a:t> </a:t>
            </a:r>
            <a:r>
              <a:rPr lang="en-US" sz="2400" dirty="0" smtClean="0">
                <a:solidFill>
                  <a:prstClr val="black"/>
                </a:solidFill>
                <a:latin typeface="Calibri"/>
              </a:rPr>
              <a:t> ever observes</a:t>
            </a:r>
          </a:p>
          <a:p>
            <a:pPr defTabSz="457200" eaLnBrk="1" fontAlgn="auto" hangingPunct="1">
              <a:spcBef>
                <a:spcPts val="0"/>
              </a:spcBef>
              <a:spcAft>
                <a:spcPts val="0"/>
              </a:spcAft>
            </a:pPr>
            <a:endParaRPr lang="en-US" dirty="0">
              <a:solidFill>
                <a:prstClr val="black"/>
              </a:solidFill>
              <a:latin typeface="Calibri"/>
            </a:endParaRPr>
          </a:p>
          <a:p>
            <a:pPr defTabSz="457200" eaLnBrk="1" fontAlgn="auto" hangingPunct="1">
              <a:spcBef>
                <a:spcPts val="0"/>
              </a:spcBef>
              <a:spcAft>
                <a:spcPts val="0"/>
              </a:spcAft>
            </a:pPr>
            <a:r>
              <a:rPr lang="en-US" dirty="0" smtClean="0">
                <a:solidFill>
                  <a:prstClr val="black"/>
                </a:solidFill>
                <a:latin typeface="Calibri"/>
              </a:rPr>
              <a:t>     --Christopher in the “Curious</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        incident of the dog in the </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        night time” </a:t>
            </a:r>
          </a:p>
          <a:p>
            <a:pPr defTabSz="457200" eaLnBrk="1" fontAlgn="auto" hangingPunct="1">
              <a:spcBef>
                <a:spcPts val="0"/>
              </a:spcBef>
              <a:spcAft>
                <a:spcPts val="0"/>
              </a:spcAft>
            </a:pPr>
            <a:endParaRPr lang="en-US" dirty="0">
              <a:solidFill>
                <a:prstClr val="black"/>
              </a:solidFill>
              <a:latin typeface="Calibri"/>
            </a:endParaRPr>
          </a:p>
          <a:p>
            <a:pPr defTabSz="457200" eaLnBrk="1" fontAlgn="auto" hangingPunct="1">
              <a:spcBef>
                <a:spcPts val="0"/>
              </a:spcBef>
              <a:spcAft>
                <a:spcPts val="0"/>
              </a:spcAft>
            </a:pPr>
            <a:r>
              <a:rPr lang="en-US" dirty="0" smtClean="0">
                <a:solidFill>
                  <a:prstClr val="black"/>
                </a:solidFill>
                <a:latin typeface="Calibri"/>
              </a:rPr>
              <a:t>        (Inadvertently channeling </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           Sherlock Holmes/</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           Sir Arthur Conon Doyle)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989677"/>
      </p:ext>
    </p:extLst>
  </p:cSld>
  <p:clrMapOvr>
    <a:masterClrMapping/>
  </p:clrMapOvr>
  <mc:AlternateContent xmlns:mc="http://schemas.openxmlformats.org/markup-compatibility/2006">
    <mc:Choice xmlns:p14="http://schemas.microsoft.com/office/powerpoint/2010/main" Requires="p14">
      <p:transition spd="slow" p14:dur="2000" advTm="44775"/>
    </mc:Choice>
    <mc:Fallback>
      <p:transition spd="slow" advTm="4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4361"/>
            <a:ext cx="9031745" cy="1143000"/>
          </a:xfrm>
        </p:spPr>
        <p:txBody>
          <a:bodyPr>
            <a:normAutofit/>
          </a:bodyPr>
          <a:lstStyle/>
          <a:p>
            <a:r>
              <a:rPr lang="en-US" sz="3200" dirty="0" smtClean="0">
                <a:solidFill>
                  <a:schemeClr val="accent2">
                    <a:lumMod val="75000"/>
                  </a:schemeClr>
                </a:solidFill>
              </a:rPr>
              <a:t>“Commonsense” elaborates partial specifications of facts, observations, norms, goals</a:t>
            </a:r>
            <a:r>
              <a:rPr lang="is-IS" sz="3200" dirty="0" smtClean="0">
                <a:solidFill>
                  <a:schemeClr val="accent2">
                    <a:lumMod val="75000"/>
                  </a:schemeClr>
                </a:solidFill>
              </a:rPr>
              <a:t>….</a:t>
            </a:r>
            <a:endParaRPr lang="en-US" sz="3200" dirty="0">
              <a:solidFill>
                <a:schemeClr val="accent2">
                  <a:lumMod val="75000"/>
                </a:schemeClr>
              </a:solidFill>
            </a:endParaRPr>
          </a:p>
        </p:txBody>
      </p:sp>
      <p:sp>
        <p:nvSpPr>
          <p:cNvPr id="3" name="Content Placeholder 2"/>
          <p:cNvSpPr>
            <a:spLocks noGrp="1"/>
          </p:cNvSpPr>
          <p:nvPr>
            <p:ph idx="1"/>
          </p:nvPr>
        </p:nvSpPr>
        <p:spPr>
          <a:xfrm>
            <a:off x="136598" y="1270625"/>
            <a:ext cx="3599757" cy="4351338"/>
          </a:xfrm>
        </p:spPr>
        <p:txBody>
          <a:bodyPr/>
          <a:lstStyle/>
          <a:p>
            <a:r>
              <a:rPr lang="en-US" dirty="0" smtClean="0"/>
              <a:t>Which trip did Magellan Die? </a:t>
            </a:r>
            <a:endParaRPr lang="en-US" dirty="0"/>
          </a:p>
        </p:txBody>
      </p:sp>
      <p:sp>
        <p:nvSpPr>
          <p:cNvPr id="4" name="Slide Number Placeholder 3"/>
          <p:cNvSpPr>
            <a:spLocks noGrp="1"/>
          </p:cNvSpPr>
          <p:nvPr>
            <p:ph type="sldNum" sz="quarter" idx="12"/>
          </p:nvPr>
        </p:nvSpPr>
        <p:spPr/>
        <p:txBody>
          <a:bodyPr/>
          <a:lstStyle/>
          <a:p>
            <a:pPr>
              <a:defRPr/>
            </a:pPr>
            <a:fld id="{C43652AB-6003-4434-BCF4-3A4809C63787}" type="slidenum">
              <a:rPr lang="en-US" smtClean="0">
                <a:solidFill>
                  <a:prstClr val="black">
                    <a:tint val="75000"/>
                  </a:prstClr>
                </a:solidFill>
                <a:latin typeface="Calibri"/>
              </a:rPr>
              <a:pPr>
                <a:defRPr/>
              </a:pPr>
              <a:t>12</a:t>
            </a:fld>
            <a:endParaRPr lang="en-US">
              <a:solidFill>
                <a:prstClr val="black">
                  <a:tint val="75000"/>
                </a:prstClr>
              </a:solidFill>
              <a:latin typeface="Calibri"/>
            </a:endParaRPr>
          </a:p>
        </p:txBody>
      </p:sp>
      <p:pic>
        <p:nvPicPr>
          <p:cNvPr id="4100" name="Picture 4" descr="https://dsjreception.files.wordpress.com/2013/11/wd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4047" y="1515283"/>
            <a:ext cx="3261303" cy="2445977"/>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epicpix.com/wp-content/uploads/2013/08/Flying-de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047" y="4085778"/>
            <a:ext cx="3207154" cy="2140879"/>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ttp://www.autonews.com/apps/pbcsi.dll/storyimage/CA/20150103/OEM06/301059928/AR/0/AR-301059928.jpg&amp;MaxW=700&amp;cci_ts=201501041014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7690" y="2239108"/>
            <a:ext cx="2837330" cy="170239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7"/>
          <a:stretch>
            <a:fillRect/>
          </a:stretch>
        </p:blipFill>
        <p:spPr>
          <a:xfrm>
            <a:off x="826805" y="4058981"/>
            <a:ext cx="2662494" cy="266249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3900292"/>
      </p:ext>
    </p:extLst>
  </p:cSld>
  <p:clrMapOvr>
    <a:masterClrMapping/>
  </p:clrMapOvr>
  <mc:AlternateContent xmlns:mc="http://schemas.openxmlformats.org/markup-compatibility/2006">
    <mc:Choice xmlns:p14="http://schemas.microsoft.com/office/powerpoint/2010/main" Requires="p14">
      <p:transition spd="slow" p14:dur="2000" advTm="86438"/>
    </mc:Choice>
    <mc:Fallback>
      <p:transition spd="slow" advTm="8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53735"/>
                </a:solidFill>
              </a:rPr>
              <a:t>You can cause more destruction with ignorance without any malice..</a:t>
            </a:r>
            <a:endParaRPr lang="en-US" dirty="0">
              <a:solidFill>
                <a:srgbClr val="953735"/>
              </a:solidFill>
            </a:endParaRPr>
          </a:p>
        </p:txBody>
      </p:sp>
      <p:sp>
        <p:nvSpPr>
          <p:cNvPr id="3" name="Content Placeholder 2"/>
          <p:cNvSpPr>
            <a:spLocks noGrp="1"/>
          </p:cNvSpPr>
          <p:nvPr>
            <p:ph idx="1"/>
          </p:nvPr>
        </p:nvSpPr>
        <p:spPr>
          <a:xfrm>
            <a:off x="457200" y="1600200"/>
            <a:ext cx="3968868" cy="4525963"/>
          </a:xfrm>
        </p:spPr>
        <p:txBody>
          <a:bodyPr/>
          <a:lstStyle/>
          <a:p>
            <a:r>
              <a:rPr lang="en-US" dirty="0" smtClean="0"/>
              <a:t>Much of the knowledge of the agents is going to be incomplete</a:t>
            </a:r>
          </a:p>
          <a:p>
            <a:pPr lvl="1"/>
            <a:r>
              <a:rPr lang="en-US" dirty="0" smtClean="0"/>
              <a:t>Both the world dynamics and objectives</a:t>
            </a:r>
          </a:p>
          <a:p>
            <a:pPr lvl="2"/>
            <a:endParaRPr lang="en-US" dirty="0"/>
          </a:p>
        </p:txBody>
      </p:sp>
      <p:pic>
        <p:nvPicPr>
          <p:cNvPr id="4" name="Picture 3"/>
          <p:cNvPicPr>
            <a:picLocks noChangeAspect="1"/>
          </p:cNvPicPr>
          <p:nvPr/>
        </p:nvPicPr>
        <p:blipFill>
          <a:blip r:embed="rId4"/>
          <a:stretch>
            <a:fillRect/>
          </a:stretch>
        </p:blipFill>
        <p:spPr>
          <a:xfrm>
            <a:off x="5399743" y="1694977"/>
            <a:ext cx="3287057" cy="461113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9953058"/>
      </p:ext>
    </p:extLst>
  </p:cSld>
  <p:clrMapOvr>
    <a:masterClrMapping/>
  </p:clrMapOvr>
  <mc:AlternateContent xmlns:mc="http://schemas.openxmlformats.org/markup-compatibility/2006">
    <mc:Choice xmlns:p14="http://schemas.microsoft.com/office/powerpoint/2010/main" Requires="p14">
      <p:transition spd="slow" p14:dur="2000" advTm="22612"/>
    </mc:Choice>
    <mc:Fallback>
      <p:transition spd="slow" advTm="2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53735"/>
                </a:solidFill>
              </a:rPr>
              <a:t>(Knowledge-based) Learning from fewer examples..</a:t>
            </a:r>
            <a:endParaRPr lang="en-US" dirty="0">
              <a:solidFill>
                <a:srgbClr val="953735"/>
              </a:solidFill>
            </a:endParaRPr>
          </a:p>
        </p:txBody>
      </p:sp>
      <p:sp>
        <p:nvSpPr>
          <p:cNvPr id="3" name="Content Placeholder 2"/>
          <p:cNvSpPr>
            <a:spLocks noGrp="1"/>
          </p:cNvSpPr>
          <p:nvPr>
            <p:ph idx="1"/>
          </p:nvPr>
        </p:nvSpPr>
        <p:spPr/>
        <p:txBody>
          <a:bodyPr/>
          <a:lstStyle/>
          <a:p>
            <a:r>
              <a:rPr lang="en-US" dirty="0"/>
              <a:t>Learning? Hand-coded input?</a:t>
            </a:r>
          </a:p>
          <a:p>
            <a:pPr lvl="1"/>
            <a:r>
              <a:rPr lang="en-US" dirty="0"/>
              <a:t>No. </a:t>
            </a:r>
            <a:r>
              <a:rPr lang="en-US" dirty="0" smtClean="0"/>
              <a:t>The still elusive “Advice Taker” that McCarthy wanted to build</a:t>
            </a:r>
            <a:endParaRPr lang="en-US" dirty="0"/>
          </a:p>
          <a:p>
            <a:pPr lvl="2"/>
            <a:r>
              <a:rPr lang="en-US" dirty="0"/>
              <a:t>Operationalize the advice in the context of existing knowledge.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3379558"/>
      </p:ext>
    </p:extLst>
  </p:cSld>
  <p:clrMapOvr>
    <a:masterClrMapping/>
  </p:clrMapOvr>
  <mc:AlternateContent xmlns:mc="http://schemas.openxmlformats.org/markup-compatibility/2006">
    <mc:Choice xmlns:p14="http://schemas.microsoft.com/office/powerpoint/2010/main" Requires="p14">
      <p:transition spd="slow" p14:dur="2000" advTm="61537"/>
    </mc:Choice>
    <mc:Fallback>
      <p:transition spd="slow" advTm="61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745" y="0"/>
            <a:ext cx="7886700" cy="1325563"/>
          </a:xfrm>
        </p:spPr>
        <p:txBody>
          <a:bodyPr/>
          <a:lstStyle/>
          <a:p>
            <a:r>
              <a:rPr lang="en-US" dirty="0" smtClean="0">
                <a:solidFill>
                  <a:srgbClr val="FF0000"/>
                </a:solidFill>
              </a:rPr>
              <a:t>What we should worry about…</a:t>
            </a:r>
            <a:endParaRPr lang="en-US" dirty="0">
              <a:solidFill>
                <a:srgbClr val="FF0000"/>
              </a:solidFill>
            </a:endParaRPr>
          </a:p>
        </p:txBody>
      </p:sp>
      <p:sp>
        <p:nvSpPr>
          <p:cNvPr id="3" name="Content Placeholder 2"/>
          <p:cNvSpPr>
            <a:spLocks noGrp="1"/>
          </p:cNvSpPr>
          <p:nvPr>
            <p:ph idx="1"/>
          </p:nvPr>
        </p:nvSpPr>
        <p:spPr>
          <a:xfrm>
            <a:off x="626314" y="1120273"/>
            <a:ext cx="7886700" cy="4351338"/>
          </a:xfrm>
        </p:spPr>
        <p:txBody>
          <a:bodyPr/>
          <a:lstStyle/>
          <a:p>
            <a:r>
              <a:rPr lang="en-US" dirty="0" smtClean="0">
                <a:solidFill>
                  <a:srgbClr val="008000"/>
                </a:solidFill>
              </a:rPr>
              <a:t>Let’s worry about “stupid” software, not the “intelligent” one.. </a:t>
            </a:r>
          </a:p>
          <a:p>
            <a:pPr lvl="1"/>
            <a:r>
              <a:rPr lang="en-US" dirty="0" smtClean="0"/>
              <a:t>We already have autonomous systems; making them intelligent can’t be bad!</a:t>
            </a:r>
          </a:p>
          <a:p>
            <a:pPr lvl="2"/>
            <a:r>
              <a:rPr lang="en-US" dirty="0" smtClean="0"/>
              <a:t>Legal/Regulatory issues of autonomous systems </a:t>
            </a:r>
          </a:p>
          <a:p>
            <a:pPr lvl="2"/>
            <a:r>
              <a:rPr lang="en-US" dirty="0" smtClean="0"/>
              <a:t>Verification of agent software with autonomous behavior</a:t>
            </a:r>
          </a:p>
          <a:p>
            <a:pPr lvl="3"/>
            <a:r>
              <a:rPr lang="en-US" dirty="0" smtClean="0"/>
              <a:t>The grocery bag as flying deer situation.. </a:t>
            </a:r>
          </a:p>
          <a:p>
            <a:r>
              <a:rPr lang="en-US" dirty="0" smtClean="0">
                <a:solidFill>
                  <a:srgbClr val="008000"/>
                </a:solidFill>
              </a:rPr>
              <a:t>How to ensure that AI systems are not hijacked by humans</a:t>
            </a:r>
          </a:p>
          <a:p>
            <a:pPr lvl="1"/>
            <a:r>
              <a:rPr lang="en-US" dirty="0" smtClean="0"/>
              <a:t>From “cyber security” to “AI security”</a:t>
            </a:r>
          </a:p>
          <a:p>
            <a:pPr lvl="2"/>
            <a:r>
              <a:rPr lang="en-US" dirty="0" smtClean="0"/>
              <a:t>AI systems monitoring other AI systems (being manipulated by humans</a:t>
            </a:r>
          </a:p>
          <a:p>
            <a:r>
              <a:rPr lang="en-US" dirty="0" smtClean="0">
                <a:solidFill>
                  <a:srgbClr val="008000"/>
                </a:solidFill>
              </a:rPr>
              <a:t>Technological unemployment is a big concern..</a:t>
            </a:r>
          </a:p>
          <a:p>
            <a:pPr lvl="1"/>
            <a:r>
              <a:rPr lang="en-US" dirty="0" smtClean="0"/>
              <a:t>..but even here, the opinion is divided</a:t>
            </a:r>
          </a:p>
          <a:p>
            <a:pPr lvl="2"/>
            <a:r>
              <a:rPr lang="en-US" dirty="0" smtClean="0"/>
              <a:t>“biased advantages” vs. “rising tide lifts all boats”</a:t>
            </a:r>
          </a:p>
          <a:p>
            <a:pPr lvl="1"/>
            <a:endParaRPr lang="en-US" dirty="0" smtClean="0"/>
          </a:p>
          <a:p>
            <a:pPr marL="457200" lvl="1"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C43652AB-6003-4434-BCF4-3A4809C63787}" type="slidenum">
              <a:rPr lang="en-US" smtClean="0"/>
              <a:pPr>
                <a:defRPr/>
              </a:pPr>
              <a:t>15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0346735"/>
      </p:ext>
    </p:extLst>
  </p:cSld>
  <p:clrMapOvr>
    <a:masterClrMapping/>
  </p:clrMapOvr>
  <mc:AlternateContent xmlns:mc="http://schemas.openxmlformats.org/markup-compatibility/2006">
    <mc:Choice xmlns:p14="http://schemas.microsoft.com/office/powerpoint/2010/main" Requires="p14">
      <p:transition spd="slow" p14:dur="2000" advTm="149500"/>
    </mc:Choice>
    <mc:Fallback>
      <p:transition spd="slow" advTm="14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7" y="148671"/>
            <a:ext cx="7886700" cy="1325563"/>
          </a:xfrm>
        </p:spPr>
        <p:txBody>
          <a:bodyPr/>
          <a:lstStyle/>
          <a:p>
            <a:r>
              <a:rPr lang="en-US" dirty="0" smtClean="0">
                <a:solidFill>
                  <a:srgbClr val="FF6600"/>
                </a:solidFill>
              </a:rPr>
              <a:t>Summary</a:t>
            </a:r>
            <a:endParaRPr lang="en-US" dirty="0">
              <a:solidFill>
                <a:srgbClr val="FF6600"/>
              </a:solidFill>
            </a:endParaRPr>
          </a:p>
        </p:txBody>
      </p:sp>
      <p:sp>
        <p:nvSpPr>
          <p:cNvPr id="3" name="Content Placeholder 2"/>
          <p:cNvSpPr>
            <a:spLocks noGrp="1"/>
          </p:cNvSpPr>
          <p:nvPr>
            <p:ph idx="1"/>
          </p:nvPr>
        </p:nvSpPr>
        <p:spPr>
          <a:xfrm>
            <a:off x="282300" y="1464867"/>
            <a:ext cx="5995293" cy="4351338"/>
          </a:xfrm>
        </p:spPr>
        <p:txBody>
          <a:bodyPr/>
          <a:lstStyle/>
          <a:p>
            <a:r>
              <a:rPr lang="en-US" dirty="0" smtClean="0"/>
              <a:t>Existential threat of AI is overblown..</a:t>
            </a:r>
          </a:p>
          <a:p>
            <a:r>
              <a:rPr lang="en-US" dirty="0" smtClean="0"/>
              <a:t>And a focus on it distracts us from the more pressing issues of security/safety/regulatory issues of autonomous systems</a:t>
            </a:r>
          </a:p>
          <a:p>
            <a:pPr lvl="1"/>
            <a:r>
              <a:rPr lang="en-US" dirty="0" smtClean="0"/>
              <a:t>Intelligence is not part of the problem, it is a big part of the solution!</a:t>
            </a:r>
          </a:p>
          <a:p>
            <a:pPr marL="0" indent="0">
              <a:buNone/>
            </a:pPr>
            <a:endParaRPr lang="en-US" dirty="0" smtClean="0"/>
          </a:p>
          <a:p>
            <a:pPr marL="457200" lvl="1" indent="0">
              <a:buNone/>
            </a:pPr>
            <a:endParaRPr lang="en-US" dirty="0" smtClean="0"/>
          </a:p>
        </p:txBody>
      </p:sp>
      <p:sp>
        <p:nvSpPr>
          <p:cNvPr id="4" name="Slide Number Placeholder 3"/>
          <p:cNvSpPr>
            <a:spLocks noGrp="1"/>
          </p:cNvSpPr>
          <p:nvPr>
            <p:ph type="sldNum" sz="quarter" idx="12"/>
          </p:nvPr>
        </p:nvSpPr>
        <p:spPr/>
        <p:txBody>
          <a:bodyPr/>
          <a:lstStyle/>
          <a:p>
            <a:pPr>
              <a:defRPr/>
            </a:pPr>
            <a:fld id="{C43652AB-6003-4434-BCF4-3A4809C63787}" type="slidenum">
              <a:rPr lang="en-US" smtClean="0"/>
              <a:pPr>
                <a:defRPr/>
              </a:pPr>
              <a:t>16</a:t>
            </a:fld>
            <a:endParaRPr lang="en-US"/>
          </a:p>
        </p:txBody>
      </p:sp>
      <p:pic>
        <p:nvPicPr>
          <p:cNvPr id="5" name="Picture 4"/>
          <p:cNvPicPr>
            <a:picLocks noChangeAspect="1"/>
          </p:cNvPicPr>
          <p:nvPr/>
        </p:nvPicPr>
        <p:blipFill>
          <a:blip r:embed="rId5"/>
          <a:stretch>
            <a:fillRect/>
          </a:stretch>
        </p:blipFill>
        <p:spPr>
          <a:xfrm>
            <a:off x="0" y="4902023"/>
            <a:ext cx="9144000" cy="1439460"/>
          </a:xfrm>
          <a:prstGeom prst="rect">
            <a:avLst/>
          </a:prstGeom>
        </p:spPr>
      </p:pic>
      <p:sp>
        <p:nvSpPr>
          <p:cNvPr id="6" name="TextBox 5"/>
          <p:cNvSpPr txBox="1"/>
          <p:nvPr/>
        </p:nvSpPr>
        <p:spPr>
          <a:xfrm>
            <a:off x="6230861" y="2380999"/>
            <a:ext cx="2759806" cy="2031325"/>
          </a:xfrm>
          <a:prstGeom prst="rect">
            <a:avLst/>
          </a:prstGeom>
          <a:noFill/>
        </p:spPr>
        <p:txBody>
          <a:bodyPr wrap="square" rtlCol="0">
            <a:spAutoFit/>
          </a:bodyPr>
          <a:lstStyle/>
          <a:p>
            <a:r>
              <a:rPr lang="en-US" dirty="0" smtClean="0">
                <a:solidFill>
                  <a:srgbClr val="99002F"/>
                </a:solidFill>
                <a:latin typeface="Lucida Handwriting"/>
                <a:cs typeface="Lucida Handwriting"/>
              </a:rPr>
              <a:t>The irony of pondering  about </a:t>
            </a:r>
          </a:p>
          <a:p>
            <a:r>
              <a:rPr lang="en-US" dirty="0">
                <a:solidFill>
                  <a:srgbClr val="99002F"/>
                </a:solidFill>
                <a:latin typeface="Lucida Handwriting"/>
                <a:cs typeface="Lucida Handwriting"/>
              </a:rPr>
              <a:t> </a:t>
            </a:r>
            <a:r>
              <a:rPr lang="en-US" dirty="0" smtClean="0">
                <a:solidFill>
                  <a:srgbClr val="99002F"/>
                </a:solidFill>
                <a:latin typeface="Lucida Handwriting"/>
                <a:cs typeface="Lucida Handwriting"/>
              </a:rPr>
              <a:t> </a:t>
            </a:r>
            <a:r>
              <a:rPr lang="en-US" dirty="0" err="1" smtClean="0">
                <a:solidFill>
                  <a:srgbClr val="99002F"/>
                </a:solidFill>
                <a:latin typeface="Lucida Handwriting"/>
                <a:cs typeface="Lucida Handwriting"/>
              </a:rPr>
              <a:t>SuperIntelligence</a:t>
            </a:r>
            <a:endParaRPr lang="en-US" dirty="0" smtClean="0">
              <a:solidFill>
                <a:srgbClr val="99002F"/>
              </a:solidFill>
              <a:latin typeface="Lucida Handwriting"/>
              <a:cs typeface="Lucida Handwriting"/>
            </a:endParaRPr>
          </a:p>
          <a:p>
            <a:r>
              <a:rPr lang="en-US" dirty="0">
                <a:solidFill>
                  <a:srgbClr val="99002F"/>
                </a:solidFill>
                <a:latin typeface="Lucida Handwriting"/>
                <a:cs typeface="Lucida Handwriting"/>
              </a:rPr>
              <a:t> </a:t>
            </a:r>
            <a:r>
              <a:rPr lang="en-US" dirty="0" smtClean="0">
                <a:solidFill>
                  <a:srgbClr val="99002F"/>
                </a:solidFill>
                <a:latin typeface="Lucida Handwriting"/>
                <a:cs typeface="Lucida Handwriting"/>
              </a:rPr>
              <a:t>  Control while our </a:t>
            </a:r>
          </a:p>
          <a:p>
            <a:r>
              <a:rPr lang="en-US" dirty="0">
                <a:solidFill>
                  <a:srgbClr val="99002F"/>
                </a:solidFill>
                <a:latin typeface="Lucida Handwriting"/>
                <a:cs typeface="Lucida Handwriting"/>
              </a:rPr>
              <a:t> </a:t>
            </a:r>
            <a:r>
              <a:rPr lang="en-US" dirty="0" smtClean="0">
                <a:solidFill>
                  <a:srgbClr val="99002F"/>
                </a:solidFill>
                <a:latin typeface="Lucida Handwriting"/>
                <a:cs typeface="Lucida Handwriting"/>
              </a:rPr>
              <a:t>  </a:t>
            </a:r>
            <a:r>
              <a:rPr lang="en-US" dirty="0" err="1" smtClean="0">
                <a:solidFill>
                  <a:srgbClr val="99002F"/>
                </a:solidFill>
                <a:latin typeface="Lucida Handwriting"/>
                <a:cs typeface="Lucida Handwriting"/>
              </a:rPr>
              <a:t>Teslas’</a:t>
            </a:r>
            <a:r>
              <a:rPr lang="en-US" dirty="0" smtClean="0">
                <a:solidFill>
                  <a:srgbClr val="99002F"/>
                </a:solidFill>
                <a:latin typeface="Lucida Handwriting"/>
                <a:cs typeface="Lucida Handwriting"/>
              </a:rPr>
              <a:t> get  driverless  auto updates!</a:t>
            </a:r>
            <a:endParaRPr lang="en-US" dirty="0">
              <a:solidFill>
                <a:srgbClr val="99002F"/>
              </a:solidFill>
              <a:latin typeface="Lucida Handwriting"/>
              <a:cs typeface="Lucida Handwriting"/>
            </a:endParaRPr>
          </a:p>
        </p:txBody>
      </p:sp>
      <p:pic>
        <p:nvPicPr>
          <p:cNvPr id="7" name="Picture 6"/>
          <p:cNvPicPr>
            <a:picLocks noChangeAspect="1"/>
          </p:cNvPicPr>
          <p:nvPr/>
        </p:nvPicPr>
        <p:blipFill>
          <a:blip r:embed="rId6"/>
          <a:stretch>
            <a:fillRect/>
          </a:stretch>
        </p:blipFill>
        <p:spPr>
          <a:xfrm>
            <a:off x="5434799" y="158761"/>
            <a:ext cx="3599164" cy="200706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5921292"/>
      </p:ext>
    </p:extLst>
  </p:cSld>
  <p:clrMapOvr>
    <a:masterClrMapping/>
  </p:clrMapOvr>
  <mc:AlternateContent xmlns:mc="http://schemas.openxmlformats.org/markup-compatibility/2006">
    <mc:Choice xmlns:p14="http://schemas.microsoft.com/office/powerpoint/2010/main" Requires="p14">
      <p:transition spd="slow" p14:dur="2000" advTm="5542"/>
    </mc:Choice>
    <mc:Fallback>
      <p:transition spd="slow" advTm="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pa-competition-falls.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353" y="112579"/>
            <a:ext cx="6897188" cy="3879667"/>
          </a:xfrm>
          <a:prstGeom prst="rect">
            <a:avLst/>
          </a:prstGeom>
        </p:spPr>
      </p:pic>
      <p:pic>
        <p:nvPicPr>
          <p:cNvPr id="9" name="Picture 8"/>
          <p:cNvPicPr>
            <a:picLocks noChangeAspect="1"/>
          </p:cNvPicPr>
          <p:nvPr/>
        </p:nvPicPr>
        <p:blipFill>
          <a:blip r:embed="rId5"/>
          <a:stretch>
            <a:fillRect/>
          </a:stretch>
        </p:blipFill>
        <p:spPr>
          <a:xfrm>
            <a:off x="0" y="4019782"/>
            <a:ext cx="8933581" cy="283821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2495184"/>
      </p:ext>
    </p:extLst>
  </p:cSld>
  <p:clrMapOvr>
    <a:masterClrMapping/>
  </p:clrMapOvr>
  <mc:AlternateContent xmlns:mc="http://schemas.openxmlformats.org/markup-compatibility/2006">
    <mc:Choice xmlns:p14="http://schemas.microsoft.com/office/powerpoint/2010/main" Requires="p14">
      <p:transition spd="slow" p14:dur="2000" advTm="6618"/>
    </mc:Choice>
    <mc:Fallback>
      <p:transition spd="slow" advTm="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152400"/>
            <a:ext cx="8991600" cy="1143000"/>
          </a:xfrm>
        </p:spPr>
        <p:txBody>
          <a:bodyPr/>
          <a:lstStyle/>
          <a:p>
            <a:r>
              <a:rPr lang="en-US" sz="4000">
                <a:solidFill>
                  <a:srgbClr val="990000"/>
                </a:solidFill>
              </a:rPr>
              <a:t>AI</a:t>
            </a:r>
            <a:r>
              <a:rPr lang="ja-JP" altLang="en-US" sz="4000">
                <a:solidFill>
                  <a:srgbClr val="990000"/>
                </a:solidFill>
                <a:latin typeface="Arial"/>
              </a:rPr>
              <a:t>’</a:t>
            </a:r>
            <a:r>
              <a:rPr lang="en-US" sz="4000">
                <a:solidFill>
                  <a:srgbClr val="990000"/>
                </a:solidFill>
              </a:rPr>
              <a:t>s Curious Ambivalence to humans..</a:t>
            </a:r>
          </a:p>
        </p:txBody>
      </p:sp>
      <p:sp>
        <p:nvSpPr>
          <p:cNvPr id="27654" name="Text Box 6"/>
          <p:cNvSpPr txBox="1">
            <a:spLocks noChangeArrowheads="1"/>
          </p:cNvSpPr>
          <p:nvPr/>
        </p:nvSpPr>
        <p:spPr bwMode="auto">
          <a:xfrm>
            <a:off x="1974850" y="6491288"/>
            <a:ext cx="7169150" cy="366712"/>
          </a:xfrm>
          <a:prstGeom prst="rect">
            <a:avLst/>
          </a:prstGeom>
          <a:solidFill>
            <a:srgbClr val="FF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dirty="0"/>
              <a:t>You want to help humanity, it is the people that you just can</a:t>
            </a:r>
            <a:r>
              <a:rPr lang="ja-JP" altLang="en-US" i="1" dirty="0">
                <a:latin typeface="Arial"/>
              </a:rPr>
              <a:t>’</a:t>
            </a:r>
            <a:r>
              <a:rPr lang="en-US" i="1" dirty="0"/>
              <a:t>t stand…</a:t>
            </a:r>
          </a:p>
        </p:txBody>
      </p:sp>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733800"/>
            <a:ext cx="3581400" cy="238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656" name="Rectangle 8"/>
          <p:cNvSpPr>
            <a:spLocks noGrp="1" noChangeArrowheads="1"/>
          </p:cNvSpPr>
          <p:nvPr>
            <p:ph type="body" sz="half" idx="1"/>
          </p:nvPr>
        </p:nvSpPr>
        <p:spPr>
          <a:xfrm>
            <a:off x="304800" y="1143000"/>
            <a:ext cx="4038600" cy="2514600"/>
          </a:xfrm>
        </p:spPr>
        <p:txBody>
          <a:bodyPr>
            <a:normAutofit/>
          </a:bodyPr>
          <a:lstStyle/>
          <a:p>
            <a:pPr>
              <a:lnSpc>
                <a:spcPct val="90000"/>
              </a:lnSpc>
            </a:pPr>
            <a:r>
              <a:rPr lang="en-US"/>
              <a:t>Our systems seem happiest </a:t>
            </a:r>
          </a:p>
          <a:p>
            <a:pPr lvl="1">
              <a:lnSpc>
                <a:spcPct val="90000"/>
              </a:lnSpc>
            </a:pPr>
            <a:r>
              <a:rPr lang="en-US"/>
              <a:t>either far away from humans</a:t>
            </a:r>
          </a:p>
          <a:p>
            <a:pPr lvl="1">
              <a:lnSpc>
                <a:spcPct val="90000"/>
              </a:lnSpc>
            </a:pPr>
            <a:r>
              <a:rPr lang="en-US"/>
              <a:t>or in an adversarial stance with humans</a:t>
            </a:r>
          </a:p>
          <a:p>
            <a:pPr lvl="1">
              <a:lnSpc>
                <a:spcPct val="90000"/>
              </a:lnSpc>
            </a:pPr>
            <a:endParaRPr lang="en-US"/>
          </a:p>
          <a:p>
            <a:pPr>
              <a:lnSpc>
                <a:spcPct val="90000"/>
              </a:lnSpc>
              <a:buFontTx/>
              <a:buNone/>
            </a:pPr>
            <a:endParaRPr lang="en-US"/>
          </a:p>
        </p:txBody>
      </p:sp>
      <p:pic>
        <p:nvPicPr>
          <p:cNvPr id="276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3600450" cy="240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6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81400"/>
            <a:ext cx="3505200" cy="2803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81880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31" y="212268"/>
            <a:ext cx="7886700" cy="1325563"/>
          </a:xfrm>
        </p:spPr>
        <p:txBody>
          <a:bodyPr/>
          <a:lstStyle/>
          <a:p>
            <a:r>
              <a:rPr lang="en-US" dirty="0" smtClean="0"/>
              <a:t>Spock or Kirk?</a:t>
            </a:r>
            <a:endParaRPr lang="en-US" dirty="0"/>
          </a:p>
        </p:txBody>
      </p:sp>
      <p:sp>
        <p:nvSpPr>
          <p:cNvPr id="5" name="Content Placeholder 4"/>
          <p:cNvSpPr>
            <a:spLocks noGrp="1"/>
          </p:cNvSpPr>
          <p:nvPr>
            <p:ph sz="half" idx="1"/>
          </p:nvPr>
        </p:nvSpPr>
        <p:spPr>
          <a:xfrm>
            <a:off x="710292" y="2015784"/>
            <a:ext cx="4661808" cy="4351338"/>
          </a:xfrm>
        </p:spPr>
        <p:txBody>
          <a:bodyPr/>
          <a:lstStyle/>
          <a:p>
            <a:pPr>
              <a:lnSpc>
                <a:spcPct val="80000"/>
              </a:lnSpc>
            </a:pPr>
            <a:r>
              <a:rPr lang="en-US" altLang="en-US" sz="2000" dirty="0"/>
              <a:t>By dubbing “acting rational” as the definition of AI, we carefully separated the AI enterprise from “psychology”, “cognitive science” etc.</a:t>
            </a:r>
          </a:p>
          <a:p>
            <a:pPr>
              <a:lnSpc>
                <a:spcPct val="80000"/>
              </a:lnSpc>
            </a:pPr>
            <a:r>
              <a:rPr lang="en-US" altLang="en-US" sz="2000" dirty="0"/>
              <a:t>But pursuit of HAAI pushes us right back into these disciplines (and more)</a:t>
            </a:r>
          </a:p>
          <a:p>
            <a:pPr lvl="1">
              <a:lnSpc>
                <a:spcPct val="80000"/>
              </a:lnSpc>
            </a:pPr>
            <a:r>
              <a:rPr lang="en-US" altLang="en-US" sz="2000" dirty="0"/>
              <a:t>Making an interface that improves interaction with humans requires understanding of human psychology..</a:t>
            </a:r>
          </a:p>
          <a:p>
            <a:pPr lvl="2">
              <a:lnSpc>
                <a:spcPct val="80000"/>
              </a:lnSpc>
            </a:pPr>
            <a:r>
              <a:rPr lang="en-US" altLang="en-US" dirty="0"/>
              <a:t>E.g. studies showing how programs that have even a rudimentary understanding of human emotions fare much better in interactions with humans</a:t>
            </a:r>
          </a:p>
          <a:p>
            <a:endParaRPr lang="en-US" sz="2000" dirty="0"/>
          </a:p>
        </p:txBody>
      </p:sp>
      <p:sp>
        <p:nvSpPr>
          <p:cNvPr id="4" name="Slide Number Placeholder 3"/>
          <p:cNvSpPr>
            <a:spLocks noGrp="1"/>
          </p:cNvSpPr>
          <p:nvPr>
            <p:ph type="sldNum" sz="quarter" idx="12"/>
          </p:nvPr>
        </p:nvSpPr>
        <p:spPr/>
        <p:txBody>
          <a:bodyPr/>
          <a:lstStyle/>
          <a:p>
            <a:pPr>
              <a:defRPr/>
            </a:pPr>
            <a:fld id="{C43652AB-6003-4434-BCF4-3A4809C63787}" type="slidenum">
              <a:rPr lang="en-US" smtClean="0">
                <a:solidFill>
                  <a:prstClr val="black">
                    <a:tint val="75000"/>
                  </a:prstClr>
                </a:solidFill>
                <a:latin typeface="Arial"/>
              </a:rPr>
              <a:pPr>
                <a:defRPr/>
              </a:pPr>
              <a:t>19</a:t>
            </a:fld>
            <a:endParaRPr lang="en-US">
              <a:solidFill>
                <a:prstClr val="black">
                  <a:tint val="75000"/>
                </a:prstClr>
              </a:solidFill>
              <a:latin typeface="Arial"/>
            </a:endParaRPr>
          </a:p>
        </p:txBody>
      </p:sp>
      <p:pic>
        <p:nvPicPr>
          <p:cNvPr id="4098" name="Picture 2" descr="http://www.startrek.com/legacy_media/images/200307/spock01/320x2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650" y="1905452"/>
            <a:ext cx="3048000" cy="2286001"/>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www.startrek.com/legacy_media/images/200307/kirk01/320x2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4503737"/>
            <a:ext cx="3048000" cy="228600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cstate="print"/>
          <a:stretch>
            <a:fillRect/>
          </a:stretch>
        </p:blipFill>
        <p:spPr>
          <a:xfrm>
            <a:off x="3962743" y="1"/>
            <a:ext cx="5181256" cy="1596012"/>
          </a:xfrm>
          <a:prstGeom prst="rect">
            <a:avLst/>
          </a:prstGeom>
        </p:spPr>
      </p:pic>
    </p:spTree>
    <p:extLst>
      <p:ext uri="{BB962C8B-B14F-4D97-AF65-F5344CB8AC3E}">
        <p14:creationId xmlns:p14="http://schemas.microsoft.com/office/powerpoint/2010/main" val="34153756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72537" y="279686"/>
            <a:ext cx="4027974" cy="5207436"/>
          </a:xfrm>
          <a:prstGeom prst="rect">
            <a:avLst/>
          </a:prstGeom>
        </p:spPr>
      </p:pic>
      <p:pic>
        <p:nvPicPr>
          <p:cNvPr id="6" name="Picture 5"/>
          <p:cNvPicPr>
            <a:picLocks noChangeAspect="1"/>
          </p:cNvPicPr>
          <p:nvPr/>
        </p:nvPicPr>
        <p:blipFill>
          <a:blip r:embed="rId5"/>
          <a:stretch>
            <a:fillRect/>
          </a:stretch>
        </p:blipFill>
        <p:spPr>
          <a:xfrm>
            <a:off x="4649053" y="252452"/>
            <a:ext cx="3966402" cy="5202202"/>
          </a:xfrm>
          <a:prstGeom prst="rect">
            <a:avLst/>
          </a:prstGeom>
        </p:spPr>
      </p:pic>
      <p:sp>
        <p:nvSpPr>
          <p:cNvPr id="7" name="TextBox 6"/>
          <p:cNvSpPr txBox="1"/>
          <p:nvPr/>
        </p:nvSpPr>
        <p:spPr>
          <a:xfrm>
            <a:off x="3146012" y="5743260"/>
            <a:ext cx="3237034" cy="461665"/>
          </a:xfrm>
          <a:prstGeom prst="rect">
            <a:avLst/>
          </a:prstGeom>
          <a:noFill/>
        </p:spPr>
        <p:txBody>
          <a:bodyPr wrap="none" rtlCol="0">
            <a:spAutoFit/>
          </a:bodyPr>
          <a:lstStyle/>
          <a:p>
            <a:r>
              <a:rPr lang="en-US" sz="2400" dirty="0" smtClean="0"/>
              <a:t>1983 Bachelors thesis </a:t>
            </a:r>
            <a:r>
              <a:rPr lang="en-US" sz="2400" dirty="0" smtClean="0">
                <a:sym typeface="Wingdings"/>
              </a:rPr>
              <a:t> </a:t>
            </a:r>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7885633"/>
      </p:ext>
    </p:extLst>
  </p:cSld>
  <p:clrMapOvr>
    <a:masterClrMapping/>
  </p:clrMapOvr>
  <mc:AlternateContent xmlns:mc="http://schemas.openxmlformats.org/markup-compatibility/2006">
    <mc:Choice xmlns:p14="http://schemas.microsoft.com/office/powerpoint/2010/main" Requires="p14">
      <p:transition spd="slow" p14:dur="2000" advTm="17301"/>
    </mc:Choice>
    <mc:Fallback>
      <p:transition spd="slow" advTm="1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43652AB-6003-4434-BCF4-3A4809C63787}" type="slidenum">
              <a:rPr lang="en-US" smtClean="0"/>
              <a:pPr>
                <a:defRPr/>
              </a:pPr>
              <a:t>20</a:t>
            </a:fld>
            <a:endParaRPr lang="en-US"/>
          </a:p>
        </p:txBody>
      </p:sp>
      <p:pic>
        <p:nvPicPr>
          <p:cNvPr id="4098" name="Picture 2" descr="https://lh3.googleusercontent.com/NspwYGxCE1aC5DB02hKe6NKoKVXkSX2-kW15unZ4qA41zbGyO7jgslrT9RdB0Jiq_BMfpLj4oW5o8_ZMmXBkBHQG7qFwUukEQt9DLw9q0_tNJmCCqG1gpCrkcrHIikIgX7q37bMoqZHjgNaCh_0Q84fbIjSoLwBSSQAELmlDpl6EQTTVSMool6L8InfWSpArLHH8iwRcw41H3byyQHMVFbhQNFUoQG6I6p8XM5OQ1Nf_aY9SA0Kk2NJtftiiOL3EUWPFWIarIiS-2qrzdfYoE0Uh7pSLHRRgC6Tc_FNtB3RZGADfVRrzo6JFvkqrCMmhT8JTtaTCff2n_2q6AO83eMG-WCfzKe-Ib9tHlLZCcjgO8SM8XcCnp9QHcICaoDiKroukxFfdKUi9zD0iYh5y9vrooLaPtCTlVAPQIG-ZwqSgu2zgAJIlFaShnKJVZ1uW7amWkelfItYqxOBB-7YSWYigqvAk4arW4DnGWaLceK0oWpnNA0mw7XUZeLFp3xykgHa61vhe8sTdBVP2RKl7xIbFSx2JkReJ9cL8kxbrt_HMUgqNFUdDL7uZdao3A0n5osHi_g=w1306-h935-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66" y="339211"/>
            <a:ext cx="8759073" cy="62641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06063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80C9786-6F1B-4166-9710-686B967C3CB6}" type="slidenum">
              <a:rPr lang="en-US" smtClean="0">
                <a:solidFill>
                  <a:prstClr val="black">
                    <a:tint val="75000"/>
                  </a:prstClr>
                </a:solidFill>
                <a:latin typeface="Arial"/>
              </a:rPr>
              <a:pPr>
                <a:defRPr/>
              </a:pPr>
              <a:t>3</a:t>
            </a:fld>
            <a:endParaRPr lang="en-US">
              <a:solidFill>
                <a:prstClr val="black">
                  <a:tint val="75000"/>
                </a:prstClr>
              </a:solidFill>
              <a:latin typeface="Arial"/>
            </a:endParaRPr>
          </a:p>
        </p:txBody>
      </p:sp>
      <p:pic>
        <p:nvPicPr>
          <p:cNvPr id="4" name="Picture 3"/>
          <p:cNvPicPr>
            <a:picLocks noChangeAspect="1"/>
          </p:cNvPicPr>
          <p:nvPr/>
        </p:nvPicPr>
        <p:blipFill>
          <a:blip r:embed="rId5"/>
          <a:stretch>
            <a:fillRect/>
          </a:stretch>
        </p:blipFill>
        <p:spPr>
          <a:xfrm>
            <a:off x="1327729" y="0"/>
            <a:ext cx="4087090" cy="3288250"/>
          </a:xfrm>
          <a:prstGeom prst="rect">
            <a:avLst/>
          </a:prstGeom>
        </p:spPr>
      </p:pic>
      <p:pic>
        <p:nvPicPr>
          <p:cNvPr id="5" name="Picture 4"/>
          <p:cNvPicPr>
            <a:picLocks noChangeAspect="1"/>
          </p:cNvPicPr>
          <p:nvPr/>
        </p:nvPicPr>
        <p:blipFill>
          <a:blip r:embed="rId6"/>
          <a:stretch>
            <a:fillRect/>
          </a:stretch>
        </p:blipFill>
        <p:spPr>
          <a:xfrm>
            <a:off x="6497780" y="0"/>
            <a:ext cx="2646220" cy="3822318"/>
          </a:xfrm>
          <a:prstGeom prst="rect">
            <a:avLst/>
          </a:prstGeom>
        </p:spPr>
      </p:pic>
      <p:pic>
        <p:nvPicPr>
          <p:cNvPr id="6" name="Picture 5"/>
          <p:cNvPicPr>
            <a:picLocks noChangeAspect="1"/>
          </p:cNvPicPr>
          <p:nvPr/>
        </p:nvPicPr>
        <p:blipFill>
          <a:blip r:embed="rId7"/>
          <a:stretch>
            <a:fillRect/>
          </a:stretch>
        </p:blipFill>
        <p:spPr>
          <a:xfrm>
            <a:off x="0" y="3189768"/>
            <a:ext cx="2609273" cy="3668231"/>
          </a:xfrm>
          <a:prstGeom prst="rect">
            <a:avLst/>
          </a:prstGeom>
        </p:spPr>
      </p:pic>
      <p:pic>
        <p:nvPicPr>
          <p:cNvPr id="7" name="Picture 6"/>
          <p:cNvPicPr>
            <a:picLocks noChangeAspect="1"/>
          </p:cNvPicPr>
          <p:nvPr/>
        </p:nvPicPr>
        <p:blipFill>
          <a:blip r:embed="rId8"/>
          <a:stretch>
            <a:fillRect/>
          </a:stretch>
        </p:blipFill>
        <p:spPr>
          <a:xfrm>
            <a:off x="3026064" y="3253845"/>
            <a:ext cx="2377209" cy="3604155"/>
          </a:xfrm>
          <a:prstGeom prst="rect">
            <a:avLst/>
          </a:prstGeom>
        </p:spPr>
      </p:pic>
      <p:pic>
        <p:nvPicPr>
          <p:cNvPr id="8" name="Picture 7"/>
          <p:cNvPicPr>
            <a:picLocks noChangeAspect="1"/>
          </p:cNvPicPr>
          <p:nvPr/>
        </p:nvPicPr>
        <p:blipFill>
          <a:blip r:embed="rId9"/>
          <a:stretch>
            <a:fillRect/>
          </a:stretch>
        </p:blipFill>
        <p:spPr>
          <a:xfrm>
            <a:off x="5621144" y="5198918"/>
            <a:ext cx="3522856" cy="1659082"/>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33578349"/>
      </p:ext>
    </p:extLst>
  </p:cSld>
  <p:clrMapOvr>
    <a:masterClrMapping/>
  </p:clrMapOvr>
  <mc:AlternateContent xmlns:mc="http://schemas.openxmlformats.org/markup-compatibility/2006">
    <mc:Choice xmlns:p14="http://schemas.microsoft.com/office/powerpoint/2010/main" Requires="p14">
      <p:transition spd="slow" p14:dur="2000" advTm="57664"/>
    </mc:Choice>
    <mc:Fallback>
      <p:transition spd="slow" advTm="5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6034994" y="3695203"/>
            <a:ext cx="2817458" cy="3162797"/>
          </a:xfrm>
          <a:prstGeom prst="rect">
            <a:avLst/>
          </a:prstGeom>
        </p:spPr>
      </p:pic>
      <p:pic>
        <p:nvPicPr>
          <p:cNvPr id="7" name="Picture 2" descr="http://businesstech.co.za/news/wp-content/uploads/2014/12/Terminato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6886" y="1001806"/>
            <a:ext cx="3737114" cy="249140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The Scream by Edvard Munch, 1893"/>
          <p:cNvPicPr>
            <a:picLocks noChangeAspect="1" noChangeArrowheads="1"/>
          </p:cNvPicPr>
          <p:nvPr/>
        </p:nvPicPr>
        <p:blipFill rotWithShape="1">
          <a:blip r:embed="rId8">
            <a:extLst>
              <a:ext uri="{28A0092B-C50C-407E-A947-70E740481C1C}">
                <a14:useLocalDpi xmlns:a14="http://schemas.microsoft.com/office/drawing/2010/main" val="0"/>
              </a:ext>
            </a:extLst>
          </a:blip>
          <a:srcRect l="12603" r="11785" b="468"/>
          <a:stretch/>
        </p:blipFill>
        <p:spPr bwMode="auto">
          <a:xfrm>
            <a:off x="217481" y="292390"/>
            <a:ext cx="9162779" cy="632521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a:blip r:embed="rId9"/>
          <a:stretch>
            <a:fillRect/>
          </a:stretch>
        </p:blipFill>
        <p:spPr>
          <a:xfrm>
            <a:off x="130473" y="201045"/>
            <a:ext cx="4185929" cy="3971911"/>
          </a:xfrm>
          <a:prstGeom prst="rect">
            <a:avLst/>
          </a:prstGeom>
        </p:spPr>
      </p:pic>
      <p:pic>
        <p:nvPicPr>
          <p:cNvPr id="12" name="Picture 11"/>
          <p:cNvPicPr>
            <a:picLocks noChangeAspect="1"/>
          </p:cNvPicPr>
          <p:nvPr/>
        </p:nvPicPr>
        <p:blipFill>
          <a:blip r:embed="rId10"/>
          <a:stretch>
            <a:fillRect/>
          </a:stretch>
        </p:blipFill>
        <p:spPr>
          <a:xfrm>
            <a:off x="4106790" y="1078881"/>
            <a:ext cx="5037210" cy="1475600"/>
          </a:xfrm>
          <a:prstGeom prst="rect">
            <a:avLst/>
          </a:prstGeom>
        </p:spPr>
      </p:pic>
      <p:pic>
        <p:nvPicPr>
          <p:cNvPr id="13" name="Picture 12"/>
          <p:cNvPicPr>
            <a:picLocks noChangeAspect="1"/>
          </p:cNvPicPr>
          <p:nvPr/>
        </p:nvPicPr>
        <p:blipFill>
          <a:blip r:embed="rId11"/>
          <a:stretch>
            <a:fillRect/>
          </a:stretch>
        </p:blipFill>
        <p:spPr>
          <a:xfrm>
            <a:off x="3192825" y="4511611"/>
            <a:ext cx="5951175" cy="2346389"/>
          </a:xfrm>
          <a:prstGeom prst="rect">
            <a:avLst/>
          </a:prstGeom>
        </p:spPr>
      </p:pic>
      <p:pic>
        <p:nvPicPr>
          <p:cNvPr id="8" name="Picture 7"/>
          <p:cNvPicPr>
            <a:picLocks noChangeAspect="1"/>
          </p:cNvPicPr>
          <p:nvPr/>
        </p:nvPicPr>
        <p:blipFill>
          <a:blip r:embed="rId12"/>
          <a:stretch>
            <a:fillRect/>
          </a:stretch>
        </p:blipFill>
        <p:spPr>
          <a:xfrm>
            <a:off x="0" y="3157799"/>
            <a:ext cx="3760030" cy="3700201"/>
          </a:xfrm>
          <a:prstGeom prst="rect">
            <a:avLst/>
          </a:prstGeom>
        </p:spPr>
      </p:pic>
      <p:pic>
        <p:nvPicPr>
          <p:cNvPr id="14" name="Picture 13"/>
          <p:cNvPicPr>
            <a:picLocks noChangeAspect="1"/>
          </p:cNvPicPr>
          <p:nvPr/>
        </p:nvPicPr>
        <p:blipFill>
          <a:blip r:embed="rId13"/>
          <a:stretch>
            <a:fillRect/>
          </a:stretch>
        </p:blipFill>
        <p:spPr>
          <a:xfrm>
            <a:off x="1974273" y="2452101"/>
            <a:ext cx="4652817" cy="3225953"/>
          </a:xfrm>
          <a:prstGeom prst="rect">
            <a:avLst/>
          </a:prstGeom>
        </p:spPr>
      </p:pic>
      <p:sp>
        <p:nvSpPr>
          <p:cNvPr id="3" name="TextBox 2"/>
          <p:cNvSpPr txBox="1"/>
          <p:nvPr/>
        </p:nvSpPr>
        <p:spPr>
          <a:xfrm>
            <a:off x="2206440" y="4620993"/>
            <a:ext cx="3787828" cy="923330"/>
          </a:xfrm>
          <a:prstGeom prst="rect">
            <a:avLst/>
          </a:prstGeom>
          <a:noFill/>
        </p:spPr>
        <p:txBody>
          <a:bodyPr wrap="none" rtlCol="0">
            <a:spAutoFit/>
          </a:bodyPr>
          <a:lstStyle/>
          <a:p>
            <a:r>
              <a:rPr lang="en-US" i="1" dirty="0" smtClean="0">
                <a:solidFill>
                  <a:srgbClr val="FFFF00"/>
                </a:solidFill>
              </a:rPr>
              <a:t>AI is the only technology that  is going </a:t>
            </a:r>
          </a:p>
          <a:p>
            <a:r>
              <a:rPr lang="en-US" i="1" dirty="0">
                <a:solidFill>
                  <a:srgbClr val="FFFF00"/>
                </a:solidFill>
              </a:rPr>
              <a:t> </a:t>
            </a:r>
            <a:r>
              <a:rPr lang="en-US" i="1" dirty="0" smtClean="0">
                <a:solidFill>
                  <a:srgbClr val="FFFF00"/>
                </a:solidFill>
              </a:rPr>
              <a:t>from disappointment to deadly</a:t>
            </a:r>
          </a:p>
          <a:p>
            <a:r>
              <a:rPr lang="en-US" i="1" dirty="0">
                <a:solidFill>
                  <a:srgbClr val="FFFF00"/>
                </a:solidFill>
              </a:rPr>
              <a:t> </a:t>
            </a:r>
            <a:r>
              <a:rPr lang="en-US" i="1" dirty="0" smtClean="0">
                <a:solidFill>
                  <a:srgbClr val="FFFF00"/>
                </a:solidFill>
              </a:rPr>
              <a:t>without touching beneficial.. (?)</a:t>
            </a:r>
            <a:endParaRPr lang="en-US" i="1" dirty="0">
              <a:solidFill>
                <a:srgbClr val="FFFF0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2212"/>
    </mc:Choice>
    <mc:Fallback>
      <p:transition spd="slow" advTm="13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linds(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linds(horizont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Why we don’t need to over-worry…</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chemeClr val="bg1"/>
                </a:solidFill>
              </a:rPr>
              <a:t>We already have autonomous systems; making them intelligent can’t be bad!</a:t>
            </a:r>
          </a:p>
          <a:p>
            <a:r>
              <a:rPr lang="en-US" dirty="0" smtClean="0">
                <a:solidFill>
                  <a:schemeClr val="bg1"/>
                </a:solidFill>
              </a:rPr>
              <a:t>We get to design AI—we don’t need to imbue them with the same survival instincts</a:t>
            </a:r>
          </a:p>
          <a:p>
            <a:r>
              <a:rPr lang="en-US" dirty="0" smtClean="0">
                <a:solidFill>
                  <a:schemeClr val="bg1"/>
                </a:solidFill>
              </a:rPr>
              <a:t>The way to handle possible problems with AI are to allow multiple AIs</a:t>
            </a:r>
          </a:p>
          <a:p>
            <a:r>
              <a:rPr lang="en-US" dirty="0" smtClean="0">
                <a:solidFill>
                  <a:schemeClr val="bg1"/>
                </a:solidFill>
              </a:rPr>
              <a:t>Technological unemployment is a big concern..</a:t>
            </a:r>
          </a:p>
          <a:p>
            <a:pPr lvl="1"/>
            <a:r>
              <a:rPr lang="en-US" dirty="0" smtClean="0">
                <a:solidFill>
                  <a:schemeClr val="bg1"/>
                </a:solidFill>
              </a:rPr>
              <a:t>..but even here, the opinion is divided</a:t>
            </a:r>
          </a:p>
          <a:p>
            <a:pPr lvl="2"/>
            <a:r>
              <a:rPr lang="en-US" dirty="0" smtClean="0">
                <a:solidFill>
                  <a:schemeClr val="bg1"/>
                </a:solidFill>
              </a:rPr>
              <a:t>“biased advantages” vs. “rising tide lifts all boats”</a:t>
            </a:r>
          </a:p>
          <a:p>
            <a:pPr lvl="1"/>
            <a:endParaRPr lang="en-US" dirty="0" smtClean="0"/>
          </a:p>
          <a:p>
            <a:pPr marL="457200" lvl="1"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C43652AB-6003-4434-BCF4-3A4809C63787}" type="slidenum">
              <a:rPr lang="en-US" smtClean="0"/>
              <a:pPr>
                <a:defRPr/>
              </a:pPr>
              <a:t>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6092072"/>
      </p:ext>
    </p:extLst>
  </p:cSld>
  <p:clrMapOvr>
    <a:masterClrMapping/>
  </p:clrMapOvr>
  <mc:AlternateContent xmlns:mc="http://schemas.openxmlformats.org/markup-compatibility/2006">
    <mc:Choice xmlns:p14="http://schemas.microsoft.com/office/powerpoint/2010/main" Requires="p14">
      <p:transition spd="slow" p14:dur="2000" advTm="10005"/>
    </mc:Choice>
    <mc:Fallback>
      <p:transition spd="slow" advTm="10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46710" y="3128243"/>
            <a:ext cx="4549627" cy="3145497"/>
          </a:xfrm>
          <a:prstGeom prst="rect">
            <a:avLst/>
          </a:prstGeom>
        </p:spPr>
      </p:pic>
      <p:pic>
        <p:nvPicPr>
          <p:cNvPr id="3" name="Picture 2"/>
          <p:cNvPicPr>
            <a:picLocks noChangeAspect="1"/>
          </p:cNvPicPr>
          <p:nvPr/>
        </p:nvPicPr>
        <p:blipFill>
          <a:blip r:embed="rId7"/>
          <a:stretch>
            <a:fillRect/>
          </a:stretch>
        </p:blipFill>
        <p:spPr>
          <a:xfrm>
            <a:off x="5071036" y="3130296"/>
            <a:ext cx="3640034" cy="3192393"/>
          </a:xfrm>
          <a:prstGeom prst="rect">
            <a:avLst/>
          </a:prstGeom>
        </p:spPr>
      </p:pic>
      <p:sp>
        <p:nvSpPr>
          <p:cNvPr id="4" name="Title 3"/>
          <p:cNvSpPr>
            <a:spLocks noGrp="1"/>
          </p:cNvSpPr>
          <p:nvPr>
            <p:ph type="title"/>
          </p:nvPr>
        </p:nvSpPr>
        <p:spPr/>
        <p:txBody>
          <a:bodyPr/>
          <a:lstStyle/>
          <a:p>
            <a:r>
              <a:rPr lang="en-US" dirty="0" smtClean="0">
                <a:solidFill>
                  <a:srgbClr val="C55A11"/>
                </a:solidFill>
              </a:rPr>
              <a:t>Captain America to the Rescue?</a:t>
            </a:r>
            <a:endParaRPr lang="en-US" dirty="0">
              <a:solidFill>
                <a:srgbClr val="C55A11"/>
              </a:solidFill>
            </a:endParaRPr>
          </a:p>
        </p:txBody>
      </p:sp>
      <p:sp>
        <p:nvSpPr>
          <p:cNvPr id="5" name="Content Placeholder 4"/>
          <p:cNvSpPr>
            <a:spLocks noGrp="1"/>
          </p:cNvSpPr>
          <p:nvPr>
            <p:ph idx="1"/>
          </p:nvPr>
        </p:nvSpPr>
        <p:spPr>
          <a:xfrm>
            <a:off x="628650" y="1825625"/>
            <a:ext cx="7886700" cy="1018864"/>
          </a:xfrm>
        </p:spPr>
        <p:txBody>
          <a:bodyPr/>
          <a:lstStyle/>
          <a:p>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28978454"/>
      </p:ext>
    </p:extLst>
  </p:cSld>
  <p:clrMapOvr>
    <a:masterClrMapping/>
  </p:clrMapOvr>
  <mc:AlternateContent xmlns:mc="http://schemas.openxmlformats.org/markup-compatibility/2006">
    <mc:Choice xmlns:p14="http://schemas.microsoft.com/office/powerpoint/2010/main" Requires="p14">
      <p:transition spd="slow" p14:dur="2000" advTm="34387"/>
    </mc:Choice>
    <mc:Fallback>
      <p:transition spd="slow" advTm="3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Why many AI researchers are skeptical about the “existential Risk” of AI..</a:t>
            </a:r>
            <a:endParaRPr lang="en-US" dirty="0">
              <a:solidFill>
                <a:srgbClr val="FF6600"/>
              </a:solidFill>
            </a:endParaRPr>
          </a:p>
        </p:txBody>
      </p:sp>
      <p:sp>
        <p:nvSpPr>
          <p:cNvPr id="3" name="Content Placeholder 2"/>
          <p:cNvSpPr>
            <a:spLocks noGrp="1"/>
          </p:cNvSpPr>
          <p:nvPr>
            <p:ph idx="1"/>
          </p:nvPr>
        </p:nvSpPr>
        <p:spPr>
          <a:xfrm>
            <a:off x="628650" y="2225319"/>
            <a:ext cx="7886700" cy="3951644"/>
          </a:xfrm>
        </p:spPr>
        <p:txBody>
          <a:bodyPr/>
          <a:lstStyle/>
          <a:p>
            <a:r>
              <a:rPr lang="en-US" dirty="0" smtClean="0"/>
              <a:t>There are many open problems that we still don’t have much of a  clue on how to solve</a:t>
            </a:r>
            <a:r>
              <a:rPr lang="is-IS" dirty="0" smtClean="0"/>
              <a:t>…</a:t>
            </a: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C43652AB-6003-4434-BCF4-3A4809C63787}" type="slidenum">
              <a:rPr lang="en-US" smtClean="0"/>
              <a:pPr>
                <a:defRPr/>
              </a:pPr>
              <a:t>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1941881"/>
      </p:ext>
    </p:extLst>
  </p:cSld>
  <p:clrMapOvr>
    <a:masterClrMapping/>
  </p:clrMapOvr>
  <mc:AlternateContent xmlns:mc="http://schemas.openxmlformats.org/markup-compatibility/2006">
    <mc:Choice xmlns:p14="http://schemas.microsoft.com/office/powerpoint/2010/main" Requires="p14">
      <p:transition spd="slow" p14:dur="2000" advTm="45255"/>
    </mc:Choice>
    <mc:Fallback>
      <p:transition spd="slow" advTm="4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82" y="1229121"/>
            <a:ext cx="8836444" cy="1470025"/>
          </a:xfrm>
        </p:spPr>
        <p:txBody>
          <a:bodyPr>
            <a:normAutofit fontScale="90000"/>
          </a:bodyPr>
          <a:lstStyle/>
          <a:p>
            <a:r>
              <a:rPr lang="en-US" dirty="0" smtClean="0"/>
              <a:t>AI Thresholds</a:t>
            </a:r>
            <a:br>
              <a:rPr lang="en-US" dirty="0" smtClean="0"/>
            </a:br>
            <a:r>
              <a:rPr lang="en-US" sz="3100" dirty="0" smtClean="0"/>
              <a:t>(aka You have come a long way, Robbie</a:t>
            </a:r>
            <a:r>
              <a:rPr lang="en-US" sz="3100" dirty="0"/>
              <a:t>!</a:t>
            </a:r>
            <a:r>
              <a:rPr lang="en-US" sz="3100" dirty="0" smtClean="0"/>
              <a:t> </a:t>
            </a:r>
            <a:br>
              <a:rPr lang="en-US" sz="3100" dirty="0" smtClean="0"/>
            </a:br>
            <a:r>
              <a:rPr lang="en-US" sz="3100" dirty="0" smtClean="0"/>
              <a:t>But boy do you have a long ways still to go</a:t>
            </a:r>
            <a:r>
              <a:rPr lang="is-IS" sz="3100" dirty="0" smtClean="0"/>
              <a:t>…) </a:t>
            </a:r>
            <a:endParaRPr lang="en-US" sz="3100" dirty="0"/>
          </a:p>
        </p:txBody>
      </p:sp>
      <p:sp>
        <p:nvSpPr>
          <p:cNvPr id="3" name="Subtitle 2"/>
          <p:cNvSpPr>
            <a:spLocks noGrp="1"/>
          </p:cNvSpPr>
          <p:nvPr>
            <p:ph type="subTitle" idx="1"/>
          </p:nvPr>
        </p:nvSpPr>
        <p:spPr>
          <a:xfrm>
            <a:off x="1371600" y="2525627"/>
            <a:ext cx="6400800" cy="1315455"/>
          </a:xfrm>
        </p:spPr>
        <p:txBody>
          <a:bodyPr>
            <a:normAutofit lnSpcReduction="10000"/>
          </a:bodyPr>
          <a:lstStyle/>
          <a:p>
            <a:endParaRPr lang="en-US" sz="2400" dirty="0" smtClean="0"/>
          </a:p>
          <a:p>
            <a:r>
              <a:rPr lang="en-US" sz="2400" dirty="0" smtClean="0"/>
              <a:t>Subbarao Kambhampati</a:t>
            </a:r>
          </a:p>
          <a:p>
            <a:r>
              <a:rPr lang="en-US" sz="2400" dirty="0" smtClean="0"/>
              <a:t>Arizona State University</a:t>
            </a:r>
            <a:endParaRPr lang="en-US" sz="2400" dirty="0"/>
          </a:p>
        </p:txBody>
      </p:sp>
      <p:pic>
        <p:nvPicPr>
          <p:cNvPr id="4" name="Picture 2" descr="http://1-dot-human-in-the-loop-planning.appspot.com/files/images/logo_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469" y="0"/>
            <a:ext cx="1832956" cy="1600200"/>
          </a:xfrm>
          <a:prstGeom prst="rect">
            <a:avLst/>
          </a:prstGeom>
          <a:noFill/>
          <a:effectLst>
            <a:outerShdw blurRad="50800" dist="50800" dir="5400000" sx="112000" sy="112000" algn="ctr" rotWithShape="0">
              <a:schemeClr val="bg1">
                <a:alpha val="35000"/>
              </a:schemeClr>
            </a:outerShdw>
          </a:effectLst>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066706" y="181443"/>
            <a:ext cx="3062294" cy="1200329"/>
          </a:xfrm>
          <a:prstGeom prst="rect">
            <a:avLst/>
          </a:prstGeom>
          <a:solidFill>
            <a:schemeClr val="accent6"/>
          </a:solid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Calibri"/>
              </a:rPr>
              <a:t>The explorer Magellan went</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around the world three times.</a:t>
            </a:r>
          </a:p>
          <a:p>
            <a:pPr defTabSz="457200" eaLnBrk="1" fontAlgn="auto" hangingPunct="1">
              <a:spcBef>
                <a:spcPts val="0"/>
              </a:spcBef>
              <a:spcAft>
                <a:spcPts val="0"/>
              </a:spcAft>
            </a:pPr>
            <a:r>
              <a:rPr lang="en-US" dirty="0" smtClean="0">
                <a:solidFill>
                  <a:prstClr val="black"/>
                </a:solidFill>
                <a:latin typeface="Calibri"/>
              </a:rPr>
              <a:t> On one of his trips he died.</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 Which trips did he die in? </a:t>
            </a:r>
            <a:endParaRPr lang="en-US" dirty="0">
              <a:solidFill>
                <a:prstClr val="black"/>
              </a:solidFill>
              <a:latin typeface="Calibri"/>
            </a:endParaRPr>
          </a:p>
        </p:txBody>
      </p:sp>
      <p:pic>
        <p:nvPicPr>
          <p:cNvPr id="7" name="Picture 6" descr="darpa-competition-falls.0.0.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134" y="3841082"/>
            <a:ext cx="5363411" cy="301691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4194675"/>
      </p:ext>
    </p:extLst>
  </p:cSld>
  <p:clrMapOvr>
    <a:masterClrMapping/>
  </p:clrMapOvr>
  <mc:AlternateContent xmlns:mc="http://schemas.openxmlformats.org/markup-compatibility/2006">
    <mc:Choice xmlns:p14="http://schemas.microsoft.com/office/powerpoint/2010/main" Requires="p14">
      <p:transition spd="slow" p14:dur="2000" advTm="40609"/>
    </mc:Choice>
    <mc:Fallback>
      <p:transition spd="slow" advTm="4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34" y="260163"/>
            <a:ext cx="8941966" cy="1325563"/>
          </a:xfrm>
        </p:spPr>
        <p:txBody>
          <a:bodyPr/>
          <a:lstStyle/>
          <a:p>
            <a:r>
              <a:rPr lang="en-US" dirty="0" smtClean="0">
                <a:solidFill>
                  <a:srgbClr val="C55A11"/>
                </a:solidFill>
              </a:rPr>
              <a:t>AI’s progress towards Intelligence</a:t>
            </a:r>
            <a:endParaRPr lang="en-US" dirty="0">
              <a:solidFill>
                <a:srgbClr val="C55A11"/>
              </a:solidFill>
            </a:endParaRPr>
          </a:p>
        </p:txBody>
      </p:sp>
      <p:sp>
        <p:nvSpPr>
          <p:cNvPr id="3" name="Content Placeholder 2"/>
          <p:cNvSpPr>
            <a:spLocks noGrp="1"/>
          </p:cNvSpPr>
          <p:nvPr>
            <p:ph idx="1"/>
          </p:nvPr>
        </p:nvSpPr>
        <p:spPr>
          <a:xfrm>
            <a:off x="292801" y="1492336"/>
            <a:ext cx="5395632" cy="4797188"/>
          </a:xfrm>
        </p:spPr>
        <p:txBody>
          <a:bodyPr>
            <a:normAutofit fontScale="77500" lnSpcReduction="20000"/>
          </a:bodyPr>
          <a:lstStyle/>
          <a:p>
            <a:r>
              <a:rPr lang="en-US" dirty="0" smtClean="0">
                <a:solidFill>
                  <a:srgbClr val="008000"/>
                </a:solidFill>
              </a:rPr>
              <a:t>80’s --- Expert systems</a:t>
            </a:r>
          </a:p>
          <a:p>
            <a:pPr lvl="1"/>
            <a:r>
              <a:rPr lang="en-US" dirty="0" smtClean="0"/>
              <a:t>Rule-based systems for many businesses</a:t>
            </a:r>
          </a:p>
          <a:p>
            <a:pPr lvl="2"/>
            <a:r>
              <a:rPr lang="en-US" dirty="0" smtClean="0"/>
              <a:t>Lisp Machines—the GPUs of 80’s!</a:t>
            </a:r>
          </a:p>
          <a:p>
            <a:r>
              <a:rPr lang="en-US" dirty="0" smtClean="0">
                <a:solidFill>
                  <a:srgbClr val="008000"/>
                </a:solidFill>
              </a:rPr>
              <a:t>90’s --  Reasoning systems</a:t>
            </a:r>
          </a:p>
          <a:p>
            <a:pPr lvl="1"/>
            <a:r>
              <a:rPr lang="en-US" dirty="0" smtClean="0"/>
              <a:t>Dethroned Kasparov</a:t>
            </a:r>
          </a:p>
          <a:p>
            <a:r>
              <a:rPr lang="en-US" dirty="0" smtClean="0">
                <a:solidFill>
                  <a:srgbClr val="008000"/>
                </a:solidFill>
              </a:rPr>
              <a:t>00’s: Perceptual tasks</a:t>
            </a:r>
          </a:p>
          <a:p>
            <a:pPr lvl="1"/>
            <a:r>
              <a:rPr lang="en-US" dirty="0" smtClean="0"/>
              <a:t>Speech recognition common place!</a:t>
            </a:r>
          </a:p>
          <a:p>
            <a:pPr lvl="1"/>
            <a:r>
              <a:rPr lang="en-US" dirty="0" smtClean="0"/>
              <a:t>Image recognition has improved significantly</a:t>
            </a:r>
          </a:p>
          <a:p>
            <a:r>
              <a:rPr lang="en-US" dirty="0" smtClean="0">
                <a:solidFill>
                  <a:srgbClr val="008000"/>
                </a:solidFill>
              </a:rPr>
              <a:t>Current:  Connecting reasoning and perception..</a:t>
            </a:r>
          </a:p>
          <a:p>
            <a:pPr lvl="1"/>
            <a:r>
              <a:rPr lang="en-US" dirty="0" smtClean="0"/>
              <a:t>Lee </a:t>
            </a:r>
            <a:r>
              <a:rPr lang="en-US" dirty="0" err="1" smtClean="0"/>
              <a:t>Sedol</a:t>
            </a:r>
            <a:r>
              <a:rPr lang="en-US" dirty="0" smtClean="0"/>
              <a:t> joins Kasparov, thanks to </a:t>
            </a:r>
            <a:r>
              <a:rPr lang="en-US" dirty="0" err="1" smtClean="0"/>
              <a:t>AlphaGo</a:t>
            </a:r>
            <a:endParaRPr lang="en-US" dirty="0" smtClean="0"/>
          </a:p>
          <a:p>
            <a:pPr marL="457200" lvl="1" indent="0">
              <a:buNone/>
            </a:pPr>
            <a:endParaRPr lang="en-US" dirty="0" smtClean="0"/>
          </a:p>
        </p:txBody>
      </p:sp>
      <p:sp>
        <p:nvSpPr>
          <p:cNvPr id="4" name="Slide Number Placeholder 3"/>
          <p:cNvSpPr>
            <a:spLocks noGrp="1"/>
          </p:cNvSpPr>
          <p:nvPr>
            <p:ph type="sldNum" sz="quarter" idx="12"/>
          </p:nvPr>
        </p:nvSpPr>
        <p:spPr/>
        <p:txBody>
          <a:bodyPr/>
          <a:lstStyle/>
          <a:p>
            <a:pPr>
              <a:defRPr/>
            </a:pPr>
            <a:fld id="{C43652AB-6003-4434-BCF4-3A4809C63787}" type="slidenum">
              <a:rPr lang="en-US" smtClean="0">
                <a:solidFill>
                  <a:prstClr val="black">
                    <a:tint val="75000"/>
                  </a:prstClr>
                </a:solidFill>
                <a:latin typeface="Calibri"/>
              </a:rPr>
              <a:pPr>
                <a:defRPr/>
              </a:pPr>
              <a:t>9</a:t>
            </a:fld>
            <a:endParaRPr lang="en-US">
              <a:solidFill>
                <a:prstClr val="black">
                  <a:tint val="75000"/>
                </a:prstClr>
              </a:solidFill>
              <a:latin typeface="Calibri"/>
            </a:endParaRPr>
          </a:p>
        </p:txBody>
      </p:sp>
      <p:sp>
        <p:nvSpPr>
          <p:cNvPr id="5" name="TextBox 4"/>
          <p:cNvSpPr txBox="1"/>
          <p:nvPr/>
        </p:nvSpPr>
        <p:spPr>
          <a:xfrm>
            <a:off x="5900963" y="1688709"/>
            <a:ext cx="2840929" cy="1200329"/>
          </a:xfrm>
          <a:prstGeom prst="rect">
            <a:avLst/>
          </a:prstGeom>
          <a:solidFill>
            <a:schemeClr val="accent4">
              <a:lumMod val="40000"/>
              <a:lumOff val="60000"/>
            </a:schemeClr>
          </a:solid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Calibri"/>
              </a:rPr>
              <a:t>Notice the contrast.. Human</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babies master perception</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before they get good at </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reasoning tasks! </a:t>
            </a:r>
          </a:p>
        </p:txBody>
      </p:sp>
      <p:sp>
        <p:nvSpPr>
          <p:cNvPr id="7" name="TextBox 6"/>
          <p:cNvSpPr txBox="1"/>
          <p:nvPr/>
        </p:nvSpPr>
        <p:spPr>
          <a:xfrm>
            <a:off x="5836894" y="3269709"/>
            <a:ext cx="2971223" cy="923330"/>
          </a:xfrm>
          <a:prstGeom prst="rect">
            <a:avLst/>
          </a:prstGeom>
          <a:solidFill>
            <a:schemeClr val="accent6">
              <a:lumMod val="40000"/>
              <a:lumOff val="60000"/>
            </a:schemeClr>
          </a:solid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Calibri"/>
              </a:rPr>
              <a:t>In other words, AI will be (is?)</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replacing lawyers before it</a:t>
            </a:r>
          </a:p>
          <a:p>
            <a:pPr defTabSz="457200" eaLnBrk="1" fontAlgn="auto" hangingPunct="1">
              <a:spcBef>
                <a:spcPts val="0"/>
              </a:spcBef>
              <a:spcAft>
                <a:spcPts val="0"/>
              </a:spcAft>
            </a:pPr>
            <a:r>
              <a:rPr lang="en-US" dirty="0">
                <a:solidFill>
                  <a:prstClr val="black"/>
                </a:solidFill>
                <a:latin typeface="Calibri"/>
              </a:rPr>
              <a:t> </a:t>
            </a:r>
            <a:r>
              <a:rPr lang="en-US" dirty="0" smtClean="0">
                <a:solidFill>
                  <a:prstClr val="black"/>
                </a:solidFill>
                <a:latin typeface="Calibri"/>
              </a:rPr>
              <a:t>  replaces plumbers </a:t>
            </a:r>
            <a:r>
              <a:rPr lang="en-US" dirty="0" smtClean="0">
                <a:solidFill>
                  <a:prstClr val="black"/>
                </a:solidFill>
                <a:latin typeface="Calibri"/>
                <a:sym typeface="Wingdings"/>
              </a:rPr>
              <a:t></a:t>
            </a:r>
            <a:endParaRPr lang="en-US" dirty="0" smtClean="0">
              <a:solidFill>
                <a:prstClr val="black"/>
              </a:solidFill>
              <a:latin typeface="Calibri"/>
            </a:endParaRPr>
          </a:p>
        </p:txBody>
      </p:sp>
      <p:pic>
        <p:nvPicPr>
          <p:cNvPr id="8" name="Picture 7"/>
          <p:cNvPicPr>
            <a:picLocks noChangeAspect="1"/>
          </p:cNvPicPr>
          <p:nvPr/>
        </p:nvPicPr>
        <p:blipFill>
          <a:blip r:embed="rId6"/>
          <a:stretch>
            <a:fillRect/>
          </a:stretch>
        </p:blipFill>
        <p:spPr>
          <a:xfrm>
            <a:off x="5832562" y="4394326"/>
            <a:ext cx="2970500" cy="1313686"/>
          </a:xfrm>
          <a:prstGeom prst="rect">
            <a:avLst/>
          </a:prstGeom>
        </p:spPr>
      </p:pic>
      <p:sp>
        <p:nvSpPr>
          <p:cNvPr id="9" name="TextBox 8"/>
          <p:cNvSpPr txBox="1"/>
          <p:nvPr/>
        </p:nvSpPr>
        <p:spPr>
          <a:xfrm>
            <a:off x="5655474" y="5728492"/>
            <a:ext cx="3370396" cy="954107"/>
          </a:xfrm>
          <a:prstGeom prst="rect">
            <a:avLst/>
          </a:prstGeom>
          <a:noFill/>
        </p:spPr>
        <p:txBody>
          <a:bodyPr wrap="square" rtlCol="0">
            <a:spAutoFit/>
          </a:bodyPr>
          <a:lstStyle/>
          <a:p>
            <a:pPr algn="ctr"/>
            <a:r>
              <a:rPr lang="en-US" sz="1400" dirty="0" smtClean="0">
                <a:latin typeface="Chalkduster"/>
                <a:cs typeface="Chalkduster"/>
              </a:rPr>
              <a:t>Plumbing: We survived outsourcing</a:t>
            </a:r>
          </a:p>
          <a:p>
            <a:pPr algn="ctr"/>
            <a:r>
              <a:rPr lang="en-US" sz="1400" dirty="0">
                <a:latin typeface="Chalkduster"/>
                <a:cs typeface="Chalkduster"/>
              </a:rPr>
              <a:t> </a:t>
            </a:r>
            <a:r>
              <a:rPr lang="en-US" sz="1400" dirty="0" smtClean="0">
                <a:latin typeface="Chalkduster"/>
                <a:cs typeface="Chalkduster"/>
              </a:rPr>
              <a:t>and we might yet survive the Robots!</a:t>
            </a:r>
            <a:endParaRPr lang="en-US" sz="1400" dirty="0">
              <a:latin typeface="Chalkduster"/>
              <a:cs typeface="Chalkduster"/>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632649"/>
      </p:ext>
    </p:extLst>
  </p:cSld>
  <p:clrMapOvr>
    <a:masterClrMapping/>
  </p:clrMapOvr>
  <mc:AlternateContent xmlns:mc="http://schemas.openxmlformats.org/markup-compatibility/2006">
    <mc:Choice xmlns:p14="http://schemas.microsoft.com/office/powerpoint/2010/main" Requires="p14">
      <p:transition spd="slow" p14:dur="2000" advTm="125302"/>
    </mc:Choice>
    <mc:Fallback>
      <p:transition spd="slow" advTm="12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5" grpId="0" animBg="1"/>
      <p:bldP spid="7"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SUBBARAO@7HPAOHNFUVWYY57I" val="4170"/>
</p:tagLst>
</file>

<file path=ppt/tags/tag2.xml><?xml version="1.0" encoding="utf-8"?>
<p:tagLst xmlns:a="http://schemas.openxmlformats.org/drawingml/2006/main" xmlns:r="http://schemas.openxmlformats.org/officeDocument/2006/relationships" xmlns:p="http://schemas.openxmlformats.org/presentationml/2006/main">
  <p:tag name="TIMING" val="|52.2|18.7"/>
</p:tagLst>
</file>

<file path=ppt/tags/tag3.xml><?xml version="1.0" encoding="utf-8"?>
<p:tagLst xmlns:a="http://schemas.openxmlformats.org/drawingml/2006/main" xmlns:r="http://schemas.openxmlformats.org/officeDocument/2006/relationships" xmlns:p="http://schemas.openxmlformats.org/presentationml/2006/main">
  <p:tag name="TIMING" val="|46.5"/>
</p:tagLst>
</file>

<file path=ppt/tags/tag4.xml><?xml version="1.0" encoding="utf-8"?>
<p:tagLst xmlns:a="http://schemas.openxmlformats.org/drawingml/2006/main" xmlns:r="http://schemas.openxmlformats.org/officeDocument/2006/relationships" xmlns:p="http://schemas.openxmlformats.org/presentationml/2006/main">
  <p:tag name="TIMING" val="|1.3|24.7|18.6|6.1|2.8|4.5|15.3|12.1|27.2"/>
</p:tagLst>
</file>

<file path=ppt/tags/tag5.xml><?xml version="1.0" encoding="utf-8"?>
<p:tagLst xmlns:a="http://schemas.openxmlformats.org/drawingml/2006/main" xmlns:r="http://schemas.openxmlformats.org/officeDocument/2006/relationships" xmlns:p="http://schemas.openxmlformats.org/presentationml/2006/main">
  <p:tag name="TIMING" val="|19.3"/>
</p:tagLst>
</file>

<file path=ppt/tags/tag6.xml><?xml version="1.0" encoding="utf-8"?>
<p:tagLst xmlns:a="http://schemas.openxmlformats.org/drawingml/2006/main" xmlns:r="http://schemas.openxmlformats.org/officeDocument/2006/relationships" xmlns:p="http://schemas.openxmlformats.org/presentationml/2006/main">
  <p:tag name="TIMING" val="|56.1|25.1"/>
</p:tagLst>
</file>

<file path=ppt/tags/tag7.xml><?xml version="1.0" encoding="utf-8"?>
<p:tagLst xmlns:a="http://schemas.openxmlformats.org/drawingml/2006/main" xmlns:r="http://schemas.openxmlformats.org/officeDocument/2006/relationships" xmlns:p="http://schemas.openxmlformats.org/presentationml/2006/main">
  <p:tag name="TIMING" val="|0.9|22.5|22.4|17.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26918</TotalTime>
  <Words>1016</Words>
  <Application>Microsoft Office PowerPoint</Application>
  <PresentationFormat>On-screen Show (4:3)</PresentationFormat>
  <Paragraphs>139</Paragraphs>
  <Slides>20</Slides>
  <Notes>7</Notes>
  <HiddenSlides>0</HiddenSlides>
  <MMClips>17</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20</vt:i4>
      </vt:variant>
    </vt:vector>
  </HeadingPairs>
  <TitlesOfParts>
    <vt:vector size="40" baseType="lpstr">
      <vt:lpstr>ＭＳ Ｐゴシック</vt:lpstr>
      <vt:lpstr>Arial</vt:lpstr>
      <vt:lpstr>Calibri</vt:lpstr>
      <vt:lpstr>Calibri Light</vt:lpstr>
      <vt:lpstr>Chalkduster</vt:lpstr>
      <vt:lpstr>Garamond</vt:lpstr>
      <vt:lpstr>Georgia</vt:lpstr>
      <vt:lpstr>Lucida Handwriting</vt:lpstr>
      <vt:lpstr>Noteworthy Light</vt:lpstr>
      <vt:lpstr>Segoe Print</vt:lpstr>
      <vt:lpstr>Tahoma</vt:lpstr>
      <vt:lpstr>Times New Roman</vt:lpstr>
      <vt:lpstr>Wingdings</vt:lpstr>
      <vt:lpstr>Office Theme</vt:lpstr>
      <vt:lpstr>Custom Design</vt:lpstr>
      <vt:lpstr>Blends</vt:lpstr>
      <vt:lpstr>4_Default Design</vt:lpstr>
      <vt:lpstr>1_Office Theme</vt:lpstr>
      <vt:lpstr>2_Office Theme</vt:lpstr>
      <vt:lpstr>5_Office Theme</vt:lpstr>
      <vt:lpstr>Existential Risk, moi ?</vt:lpstr>
      <vt:lpstr>PowerPoint Presentation</vt:lpstr>
      <vt:lpstr>PowerPoint Presentation</vt:lpstr>
      <vt:lpstr>PowerPoint Presentation</vt:lpstr>
      <vt:lpstr>Why we don’t need to over-worry…</vt:lpstr>
      <vt:lpstr>Captain America to the Rescue?</vt:lpstr>
      <vt:lpstr>Why many AI researchers are skeptical about the “existential Risk” of AI..</vt:lpstr>
      <vt:lpstr>AI Thresholds (aka You have come a long way, Robbie!  But boy do you have a long ways still to go…) </vt:lpstr>
      <vt:lpstr>AI’s progress towards Intelligence</vt:lpstr>
      <vt:lpstr>…and are we there yet? </vt:lpstr>
      <vt:lpstr>Still Elusive Commonsense </vt:lpstr>
      <vt:lpstr>“Commonsense” elaborates partial specifications of facts, observations, norms, goals….</vt:lpstr>
      <vt:lpstr>You can cause more destruction with ignorance without any malice..</vt:lpstr>
      <vt:lpstr>(Knowledge-based) Learning from fewer examples..</vt:lpstr>
      <vt:lpstr>What we should worry about…</vt:lpstr>
      <vt:lpstr>Summary</vt:lpstr>
      <vt:lpstr>PowerPoint Presentation</vt:lpstr>
      <vt:lpstr>AI’s Curious Ambivalence to humans..</vt:lpstr>
      <vt:lpstr>Spock or Kirk?</vt:lpstr>
      <vt:lpstr>PowerPoint Presentation</vt:lpstr>
    </vt:vector>
  </TitlesOfParts>
  <Company>IBM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ADMINIBM</dc:creator>
  <cp:lastModifiedBy>Subbarao Kambhampati</cp:lastModifiedBy>
  <cp:revision>686</cp:revision>
  <cp:lastPrinted>2016-02-13T17:44:57Z</cp:lastPrinted>
  <dcterms:created xsi:type="dcterms:W3CDTF">2014-12-08T16:25:04Z</dcterms:created>
  <dcterms:modified xsi:type="dcterms:W3CDTF">2016-05-27T23:28:28Z</dcterms:modified>
</cp:coreProperties>
</file>