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65" r:id="rId2"/>
  </p:sldMasterIdLst>
  <p:notesMasterIdLst>
    <p:notesMasterId r:id="rId54"/>
  </p:notesMasterIdLst>
  <p:handoutMasterIdLst>
    <p:handoutMasterId r:id="rId55"/>
  </p:handoutMasterIdLst>
  <p:sldIdLst>
    <p:sldId id="399" r:id="rId3"/>
    <p:sldId id="421" r:id="rId4"/>
    <p:sldId id="417" r:id="rId5"/>
    <p:sldId id="333" r:id="rId6"/>
    <p:sldId id="366" r:id="rId7"/>
    <p:sldId id="438" r:id="rId8"/>
    <p:sldId id="334" r:id="rId9"/>
    <p:sldId id="335" r:id="rId10"/>
    <p:sldId id="350" r:id="rId11"/>
    <p:sldId id="336" r:id="rId12"/>
    <p:sldId id="338" r:id="rId13"/>
    <p:sldId id="339" r:id="rId14"/>
    <p:sldId id="379" r:id="rId15"/>
    <p:sldId id="337" r:id="rId16"/>
    <p:sldId id="436" r:id="rId17"/>
    <p:sldId id="356" r:id="rId18"/>
    <p:sldId id="408" r:id="rId19"/>
    <p:sldId id="412" r:id="rId20"/>
    <p:sldId id="437" r:id="rId21"/>
    <p:sldId id="341" r:id="rId22"/>
    <p:sldId id="359" r:id="rId23"/>
    <p:sldId id="345" r:id="rId24"/>
    <p:sldId id="410" r:id="rId25"/>
    <p:sldId id="414" r:id="rId26"/>
    <p:sldId id="465" r:id="rId27"/>
    <p:sldId id="385" r:id="rId28"/>
    <p:sldId id="420" r:id="rId29"/>
    <p:sldId id="452" r:id="rId30"/>
    <p:sldId id="476" r:id="rId31"/>
    <p:sldId id="422" r:id="rId32"/>
    <p:sldId id="426" r:id="rId33"/>
    <p:sldId id="427" r:id="rId34"/>
    <p:sldId id="435" r:id="rId35"/>
    <p:sldId id="391" r:id="rId36"/>
    <p:sldId id="393" r:id="rId37"/>
    <p:sldId id="394" r:id="rId38"/>
    <p:sldId id="464" r:id="rId39"/>
    <p:sldId id="404" r:id="rId40"/>
    <p:sldId id="400" r:id="rId41"/>
    <p:sldId id="434" r:id="rId42"/>
    <p:sldId id="403" r:id="rId43"/>
    <p:sldId id="463" r:id="rId44"/>
    <p:sldId id="454" r:id="rId45"/>
    <p:sldId id="431" r:id="rId46"/>
    <p:sldId id="466" r:id="rId47"/>
    <p:sldId id="467" r:id="rId48"/>
    <p:sldId id="474" r:id="rId49"/>
    <p:sldId id="470" r:id="rId50"/>
    <p:sldId id="475" r:id="rId51"/>
    <p:sldId id="473" r:id="rId52"/>
    <p:sldId id="398" r:id="rId53"/>
  </p:sldIdLst>
  <p:sldSz cx="9144000" cy="6858000" type="screen4x3"/>
  <p:notesSz cx="7315200" cy="9601200"/>
  <p:embeddedFontLst>
    <p:embeddedFont>
      <p:font typeface="Tahoma" pitchFamily="34" charset="0"/>
      <p:regular r:id="rId56"/>
      <p:bold r:id="rId57"/>
    </p:embeddedFont>
    <p:embeddedFont>
      <p:font typeface="新細明體" pitchFamily="18" charset="-120"/>
      <p:regular r:id="rId58"/>
    </p:embeddedFont>
    <p:embeddedFont>
      <p:font typeface="Calibri" pitchFamily="34" charset="0"/>
      <p:regular r:id="rId59"/>
      <p:bold r:id="rId60"/>
      <p:italic r:id="rId61"/>
      <p:boldItalic r:id="rId62"/>
    </p:embeddedFont>
  </p:embeddedFontLst>
  <p:custDataLst>
    <p:tags r:id="rId6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6600"/>
    <a:srgbClr val="000099"/>
    <a:srgbClr val="990033"/>
    <a:srgbClr val="1D08B8"/>
    <a:srgbClr val="006600"/>
    <a:srgbClr val="D6A300"/>
    <a:srgbClr val="004800"/>
    <a:srgbClr val="234600"/>
    <a:srgbClr val="820000"/>
    <a:srgbClr val="96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3154" autoAdjust="0"/>
  </p:normalViewPr>
  <p:slideViewPr>
    <p:cSldViewPr>
      <p:cViewPr varScale="1">
        <p:scale>
          <a:sx n="60" d="100"/>
          <a:sy n="60" d="100"/>
        </p:scale>
        <p:origin x="-166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62" y="-8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63"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7.fntdata"/></Relationships>
</file>

<file path=ppt/charts/_rels/chart1.xml.rels><?xml version="1.0" encoding="UTF-8" standalone="yes"?>
<Relationships xmlns="http://schemas.openxmlformats.org/package/2006/relationships"><Relationship Id="rId1" Type="http://schemas.openxmlformats.org/officeDocument/2006/relationships/oleObject" Target="file:///C:\Raju\Research\WebDBIntegration\WWW_11_SR\WWW_11\CameraReady\Graphs\books4SPrcis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jha1\Documents\My%20Dropbox\final%20test%20results\Results\Orig%20And%20New%20AlgoLatest%20Valu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Raju\Research\WebDBIntegration\TupleRank\paper\figures\Result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autoTitleDeleted val="1"/>
    <c:plotArea>
      <c:layout>
        <c:manualLayout>
          <c:layoutTarget val="inner"/>
          <c:xMode val="edge"/>
          <c:yMode val="edge"/>
          <c:x val="0.13859549883850733"/>
          <c:y val="2.9583333333333343E-2"/>
          <c:w val="0.86140452350863561"/>
          <c:h val="0.6221738459163193"/>
        </c:manualLayout>
      </c:layout>
      <c:barChart>
        <c:barDir val="col"/>
        <c:grouping val="clustered"/>
        <c:ser>
          <c:idx val="0"/>
          <c:order val="0"/>
          <c:tx>
            <c:strRef>
              <c:f>Sheet1!$B$490</c:f>
              <c:strCache>
                <c:ptCount val="1"/>
                <c:pt idx="0">
                  <c:v>Precision</c:v>
                </c:pt>
              </c:strCache>
            </c:strRef>
          </c:tx>
          <c:spPr>
            <a:solidFill>
              <a:srgbClr val="336600">
                <a:alpha val="90000"/>
              </a:srgbClr>
            </a:solidFill>
          </c:spPr>
          <c:cat>
            <c:strRef>
              <c:f>Sheet1!$A$491:$A$494</c:f>
              <c:strCache>
                <c:ptCount val="4"/>
                <c:pt idx="0">
                  <c:v>Gbase</c:v>
                </c:pt>
                <c:pt idx="1">
                  <c:v>Gbase-Domain</c:v>
                </c:pt>
                <c:pt idx="2">
                  <c:v>SourceRank</c:v>
                </c:pt>
                <c:pt idx="3">
                  <c:v>Coverage</c:v>
                </c:pt>
              </c:strCache>
            </c:strRef>
          </c:cat>
          <c:val>
            <c:numRef>
              <c:f>Sheet1!$B$491:$B$494</c:f>
              <c:numCache>
                <c:formatCode>General</c:formatCode>
                <c:ptCount val="4"/>
                <c:pt idx="0">
                  <c:v>0.34962406015037784</c:v>
                </c:pt>
                <c:pt idx="1">
                  <c:v>0.32592592592593039</c:v>
                </c:pt>
                <c:pt idx="2">
                  <c:v>0.4808641975308694</c:v>
                </c:pt>
                <c:pt idx="3">
                  <c:v>0.38888888888889517</c:v>
                </c:pt>
              </c:numCache>
            </c:numRef>
          </c:val>
        </c:ser>
        <c:gapWidth val="300"/>
        <c:axId val="73116288"/>
        <c:axId val="73508736"/>
      </c:barChart>
      <c:catAx>
        <c:axId val="73116288"/>
        <c:scaling>
          <c:orientation val="minMax"/>
        </c:scaling>
        <c:axPos val="b"/>
        <c:majorTickMark val="none"/>
        <c:tickLblPos val="nextTo"/>
        <c:txPr>
          <a:bodyPr/>
          <a:lstStyle/>
          <a:p>
            <a:pPr>
              <a:defRPr sz="1600" baseline="0"/>
            </a:pPr>
            <a:endParaRPr lang="en-US"/>
          </a:p>
        </c:txPr>
        <c:crossAx val="73508736"/>
        <c:crosses val="autoZero"/>
        <c:auto val="1"/>
        <c:lblAlgn val="ctr"/>
        <c:lblOffset val="100"/>
      </c:catAx>
      <c:valAx>
        <c:axId val="73508736"/>
        <c:scaling>
          <c:orientation val="minMax"/>
          <c:max val="0.5"/>
        </c:scaling>
        <c:axPos val="l"/>
        <c:majorGridlines/>
        <c:title>
          <c:tx>
            <c:rich>
              <a:bodyPr/>
              <a:lstStyle/>
              <a:p>
                <a:pPr>
                  <a:defRPr sz="1600" b="0" i="0" baseline="0"/>
                </a:pPr>
                <a:r>
                  <a:rPr lang="en-US" sz="1600" b="0" i="0" baseline="0" dirty="0" smtClean="0"/>
                  <a:t>Top-5 Precision</a:t>
                </a:r>
                <a:r>
                  <a:rPr lang="en-US" sz="1600" b="0" i="0" baseline="0" dirty="0" smtClean="0">
                    <a:latin typeface="Times New Roman"/>
                    <a:cs typeface="Times New Roman"/>
                  </a:rPr>
                  <a:t>→</a:t>
                </a:r>
                <a:endParaRPr lang="en-US" sz="1600" b="0" i="0" baseline="0" dirty="0"/>
              </a:p>
            </c:rich>
          </c:tx>
          <c:layout>
            <c:manualLayout>
              <c:xMode val="edge"/>
              <c:yMode val="edge"/>
              <c:x val="0"/>
              <c:y val="0.16110525706345538"/>
            </c:manualLayout>
          </c:layout>
        </c:title>
        <c:numFmt formatCode="General" sourceLinked="1"/>
        <c:tickLblPos val="nextTo"/>
        <c:txPr>
          <a:bodyPr/>
          <a:lstStyle/>
          <a:p>
            <a:pPr>
              <a:defRPr sz="2000" baseline="0"/>
            </a:pPr>
            <a:endParaRPr lang="en-US"/>
          </a:p>
        </c:txPr>
        <c:crossAx val="73116288"/>
        <c:crosses val="autoZero"/>
        <c:crossBetween val="between"/>
        <c:majorUnit val="0.1"/>
      </c:valAx>
    </c:plotArea>
    <c:plotVisOnly val="1"/>
  </c:chart>
  <c:spPr>
    <a:solidFill>
      <a:srgbClr val="92D050">
        <a:alpha val="32000"/>
      </a:srgbClr>
    </a:solidFill>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890395029735245"/>
          <c:y val="0.11179220521963092"/>
          <c:w val="0.82112627188724507"/>
          <c:h val="0.6963730005447436"/>
        </c:manualLayout>
      </c:layout>
      <c:barChart>
        <c:barDir val="col"/>
        <c:grouping val="clustered"/>
        <c:ser>
          <c:idx val="0"/>
          <c:order val="0"/>
          <c:tx>
            <c:strRef>
              <c:f>'Orig - 4 Domains - paper al 2'!$B$6</c:f>
              <c:strCache>
                <c:ptCount val="1"/>
                <c:pt idx="0">
                  <c:v>CORI</c:v>
                </c:pt>
              </c:strCache>
            </c:strRef>
          </c:tx>
          <c:spPr>
            <a:solidFill>
              <a:srgbClr val="006600"/>
            </a:solidFill>
          </c:spPr>
          <c:cat>
            <c:strRef>
              <c:f>('Orig - 4 Domains - paper al 2'!$A$3,'Orig - 4 Domains - paper al 2'!$A$10,'Orig - 4 Domains - paper al 2'!$A$17,'Orig - 4 Domains - paper al 2'!$A$23)</c:f>
              <c:strCache>
                <c:ptCount val="4"/>
                <c:pt idx="0">
                  <c:v>Camera topic query</c:v>
                </c:pt>
                <c:pt idx="1">
                  <c:v>Book topic query</c:v>
                </c:pt>
                <c:pt idx="2">
                  <c:v>Movie topic query</c:v>
                </c:pt>
                <c:pt idx="3">
                  <c:v>Music topic query</c:v>
                </c:pt>
              </c:strCache>
            </c:strRef>
          </c:cat>
          <c:val>
            <c:numRef>
              <c:f>('Orig - 4 Domains - paper al 2'!$B$7,'Orig - 4 Domains - paper al 2'!$B$13,'Orig - 4 Domains - paper al 2'!$B$20,'Orig - 4 Domains - paper al 2'!$B$26)</c:f>
              <c:numCache>
                <c:formatCode>General</c:formatCode>
                <c:ptCount val="4"/>
                <c:pt idx="0">
                  <c:v>0.32000000000000156</c:v>
                </c:pt>
                <c:pt idx="1">
                  <c:v>0.13700000000000001</c:v>
                </c:pt>
                <c:pt idx="2">
                  <c:v>0.193</c:v>
                </c:pt>
                <c:pt idx="3">
                  <c:v>0.24000000000000021</c:v>
                </c:pt>
              </c:numCache>
            </c:numRef>
          </c:val>
        </c:ser>
        <c:ser>
          <c:idx val="2"/>
          <c:order val="1"/>
          <c:tx>
            <c:strRef>
              <c:f>'Orig - 4 Domains - paper al 2'!$D$6</c:f>
              <c:strCache>
                <c:ptCount val="1"/>
                <c:pt idx="0">
                  <c:v>Gbase</c:v>
                </c:pt>
              </c:strCache>
            </c:strRef>
          </c:tx>
          <c:spPr>
            <a:solidFill>
              <a:srgbClr val="C00000"/>
            </a:solidFill>
          </c:spPr>
          <c:cat>
            <c:strRef>
              <c:f>('Orig - 4 Domains - paper al 2'!$A$3,'Orig - 4 Domains - paper al 2'!$A$10,'Orig - 4 Domains - paper al 2'!$A$17,'Orig - 4 Domains - paper al 2'!$A$23)</c:f>
              <c:strCache>
                <c:ptCount val="4"/>
                <c:pt idx="0">
                  <c:v>Camera topic query</c:v>
                </c:pt>
                <c:pt idx="1">
                  <c:v>Book topic query</c:v>
                </c:pt>
                <c:pt idx="2">
                  <c:v>Movie topic query</c:v>
                </c:pt>
                <c:pt idx="3">
                  <c:v>Music topic query</c:v>
                </c:pt>
              </c:strCache>
            </c:strRef>
          </c:cat>
          <c:val>
            <c:numRef>
              <c:f>('Orig - 4 Domains - paper al 2'!$D$7,'Orig - 4 Domains - paper al 2'!$D$13,'Orig - 4 Domains - paper al 2'!$D$20,'Orig - 4 Domains - paper al 2'!$D$26)</c:f>
              <c:numCache>
                <c:formatCode>General</c:formatCode>
                <c:ptCount val="4"/>
                <c:pt idx="0">
                  <c:v>0.31300000000000139</c:v>
                </c:pt>
                <c:pt idx="1">
                  <c:v>0.2</c:v>
                </c:pt>
                <c:pt idx="2">
                  <c:v>0.14000000000000001</c:v>
                </c:pt>
                <c:pt idx="3">
                  <c:v>0.32000000000000156</c:v>
                </c:pt>
              </c:numCache>
            </c:numRef>
          </c:val>
        </c:ser>
        <c:ser>
          <c:idx val="1"/>
          <c:order val="2"/>
          <c:tx>
            <c:strRef>
              <c:f>'Orig - 4 Domains - paper al 2'!$C$6</c:f>
              <c:strCache>
                <c:ptCount val="1"/>
                <c:pt idx="0">
                  <c:v>Gbase on dataset</c:v>
                </c:pt>
              </c:strCache>
            </c:strRef>
          </c:tx>
          <c:spPr>
            <a:solidFill>
              <a:srgbClr val="000099"/>
            </a:solidFill>
          </c:spPr>
          <c:val>
            <c:numRef>
              <c:f>('Orig - 4 Domains - paper al 2'!$C$7,'Orig - 4 Domains - paper al 2'!$C$13,'Orig - 4 Domains - paper al 2'!$C$20,'Orig - 4 Domains - paper al 2'!$C$26)</c:f>
              <c:numCache>
                <c:formatCode>General</c:formatCode>
                <c:ptCount val="4"/>
                <c:pt idx="0">
                  <c:v>0.32000000000000156</c:v>
                </c:pt>
                <c:pt idx="1">
                  <c:v>0.23</c:v>
                </c:pt>
                <c:pt idx="2">
                  <c:v>9.0000000000000024E-2</c:v>
                </c:pt>
                <c:pt idx="3">
                  <c:v>0.24100000000000021</c:v>
                </c:pt>
              </c:numCache>
            </c:numRef>
          </c:val>
        </c:ser>
        <c:ser>
          <c:idx val="3"/>
          <c:order val="3"/>
          <c:tx>
            <c:strRef>
              <c:f>'Orig - 4 Domains - paper al 2'!$O$2</c:f>
              <c:strCache>
                <c:ptCount val="1"/>
                <c:pt idx="0">
                  <c:v>TSR(0.1)</c:v>
                </c:pt>
              </c:strCache>
            </c:strRef>
          </c:tx>
          <c:spPr>
            <a:solidFill>
              <a:srgbClr val="7030A0"/>
            </a:solidFill>
          </c:spPr>
          <c:cat>
            <c:strRef>
              <c:f>('Orig - 4 Domains - paper al 2'!$A$3,'Orig - 4 Domains - paper al 2'!$A$10,'Orig - 4 Domains - paper al 2'!$A$17,'Orig - 4 Domains - paper al 2'!$A$23)</c:f>
              <c:strCache>
                <c:ptCount val="4"/>
                <c:pt idx="0">
                  <c:v>Camera topic query</c:v>
                </c:pt>
                <c:pt idx="1">
                  <c:v>Book topic query</c:v>
                </c:pt>
                <c:pt idx="2">
                  <c:v>Movie topic query</c:v>
                </c:pt>
                <c:pt idx="3">
                  <c:v>Music topic query</c:v>
                </c:pt>
              </c:strCache>
            </c:strRef>
          </c:cat>
          <c:val>
            <c:numRef>
              <c:f>('Orig - 4 Domains - paper al 2'!$F$7,'Orig - 4 Domains - paper al 2'!$F$13,'Orig - 4 Domains - paper al 2'!$F$20,'Orig - 4 Domains - paper al 2'!$F$26)</c:f>
              <c:numCache>
                <c:formatCode>General</c:formatCode>
                <c:ptCount val="4"/>
                <c:pt idx="0">
                  <c:v>0.44800000000000001</c:v>
                </c:pt>
                <c:pt idx="1">
                  <c:v>0.46</c:v>
                </c:pt>
                <c:pt idx="2">
                  <c:v>0.38000000000000156</c:v>
                </c:pt>
                <c:pt idx="3">
                  <c:v>0.48000000000000032</c:v>
                </c:pt>
              </c:numCache>
            </c:numRef>
          </c:val>
        </c:ser>
        <c:gapWidth val="300"/>
        <c:axId val="77928704"/>
        <c:axId val="77959168"/>
      </c:barChart>
      <c:catAx>
        <c:axId val="77928704"/>
        <c:scaling>
          <c:orientation val="minMax"/>
        </c:scaling>
        <c:axPos val="b"/>
        <c:majorTickMark val="none"/>
        <c:tickLblPos val="nextTo"/>
        <c:txPr>
          <a:bodyPr/>
          <a:lstStyle/>
          <a:p>
            <a:pPr>
              <a:defRPr sz="1600" baseline="0"/>
            </a:pPr>
            <a:endParaRPr lang="en-US"/>
          </a:p>
        </c:txPr>
        <c:crossAx val="77959168"/>
        <c:crosses val="autoZero"/>
        <c:auto val="1"/>
        <c:lblAlgn val="ctr"/>
        <c:lblOffset val="100"/>
      </c:catAx>
      <c:valAx>
        <c:axId val="77959168"/>
        <c:scaling>
          <c:orientation val="minMax"/>
          <c:max val="0.55000000000000004"/>
          <c:min val="0"/>
        </c:scaling>
        <c:axPos val="l"/>
        <c:majorGridlines/>
        <c:title>
          <c:tx>
            <c:rich>
              <a:bodyPr/>
              <a:lstStyle/>
              <a:p>
                <a:pPr>
                  <a:defRPr sz="1600" baseline="0"/>
                </a:pPr>
                <a:r>
                  <a:rPr lang="en-US" sz="1600" b="0" baseline="0" dirty="0" smtClean="0"/>
                  <a:t>Top-5</a:t>
                </a:r>
                <a:r>
                  <a:rPr lang="en-US" sz="1600" baseline="0" dirty="0" smtClean="0"/>
                  <a:t> </a:t>
                </a:r>
                <a:r>
                  <a:rPr lang="en-US" sz="1600" b="0" baseline="0" dirty="0" smtClean="0"/>
                  <a:t>Precision</a:t>
                </a:r>
                <a:r>
                  <a:rPr lang="en-US" sz="1600" baseline="0" dirty="0" smtClean="0">
                    <a:latin typeface="Times New Roman"/>
                    <a:cs typeface="Times New Roman"/>
                  </a:rPr>
                  <a:t>→</a:t>
                </a:r>
                <a:endParaRPr lang="en-US" sz="1600" baseline="0" dirty="0"/>
              </a:p>
            </c:rich>
          </c:tx>
          <c:layout>
            <c:manualLayout>
              <c:xMode val="edge"/>
              <c:yMode val="edge"/>
              <c:x val="0"/>
              <c:y val="0.24794235626207181"/>
            </c:manualLayout>
          </c:layout>
        </c:title>
        <c:numFmt formatCode="General" sourceLinked="1"/>
        <c:tickLblPos val="nextTo"/>
        <c:txPr>
          <a:bodyPr/>
          <a:lstStyle/>
          <a:p>
            <a:pPr>
              <a:defRPr sz="1800"/>
            </a:pPr>
            <a:endParaRPr lang="en-US"/>
          </a:p>
        </c:txPr>
        <c:crossAx val="77928704"/>
        <c:crosses val="autoZero"/>
        <c:crossBetween val="between"/>
        <c:majorUnit val="0.1"/>
      </c:valAx>
    </c:plotArea>
    <c:legend>
      <c:legendPos val="r"/>
      <c:layout>
        <c:manualLayout>
          <c:xMode val="edge"/>
          <c:yMode val="edge"/>
          <c:x val="6.3253762583474385E-2"/>
          <c:y val="3.4656260072754096E-2"/>
          <c:w val="0.7771311976413926"/>
          <c:h val="5.8425980334547732E-2"/>
        </c:manualLayout>
      </c:layout>
      <c:spPr>
        <a:solidFill>
          <a:schemeClr val="bg1"/>
        </a:solidFill>
        <a:ln>
          <a:noFill/>
        </a:ln>
      </c:spPr>
      <c:txPr>
        <a:bodyPr/>
        <a:lstStyle/>
        <a:p>
          <a:pPr>
            <a:defRPr sz="1600" baseline="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manualLayout>
          <c:layoutTarget val="inner"/>
          <c:xMode val="edge"/>
          <c:yMode val="edge"/>
          <c:x val="0.1014358957248984"/>
          <c:y val="3.4288979327022392E-2"/>
          <c:w val="0.89856410427510058"/>
          <c:h val="0.83100828688549055"/>
        </c:manualLayout>
      </c:layout>
      <c:barChart>
        <c:barDir val="col"/>
        <c:grouping val="clustered"/>
        <c:ser>
          <c:idx val="0"/>
          <c:order val="0"/>
          <c:tx>
            <c:strRef>
              <c:f>Sheet1!$B$92</c:f>
              <c:strCache>
                <c:ptCount val="1"/>
                <c:pt idx="0">
                  <c:v>Precision</c:v>
                </c:pt>
              </c:strCache>
            </c:strRef>
          </c:tx>
          <c:spPr>
            <a:solidFill>
              <a:srgbClr val="C00000"/>
            </a:solidFill>
          </c:spPr>
          <c:cat>
            <c:strRef>
              <c:f>Sheet1!$A$93:$A$95</c:f>
              <c:strCache>
                <c:ptCount val="3"/>
                <c:pt idx="0">
                  <c:v>Google Base</c:v>
                </c:pt>
                <c:pt idx="1">
                  <c:v>TupleRank</c:v>
                </c:pt>
                <c:pt idx="2">
                  <c:v>Query Sim:</c:v>
                </c:pt>
              </c:strCache>
            </c:strRef>
          </c:cat>
          <c:val>
            <c:numRef>
              <c:f>Sheet1!$B$93:$B$95</c:f>
              <c:numCache>
                <c:formatCode>General</c:formatCode>
                <c:ptCount val="3"/>
                <c:pt idx="0">
                  <c:v>0.27580000000000032</c:v>
                </c:pt>
                <c:pt idx="1">
                  <c:v>0.43450000000000133</c:v>
                </c:pt>
                <c:pt idx="2">
                  <c:v>0.33090000000000203</c:v>
                </c:pt>
              </c:numCache>
            </c:numRef>
          </c:val>
        </c:ser>
        <c:ser>
          <c:idx val="1"/>
          <c:order val="1"/>
          <c:tx>
            <c:strRef>
              <c:f>Sheet1!$C$92</c:f>
              <c:strCache>
                <c:ptCount val="1"/>
                <c:pt idx="0">
                  <c:v>NDCG</c:v>
                </c:pt>
              </c:strCache>
            </c:strRef>
          </c:tx>
          <c:spPr>
            <a:solidFill>
              <a:srgbClr val="006600"/>
            </a:solidFill>
          </c:spPr>
          <c:cat>
            <c:strRef>
              <c:f>Sheet1!$A$93:$A$95</c:f>
              <c:strCache>
                <c:ptCount val="3"/>
                <c:pt idx="0">
                  <c:v>Google Base</c:v>
                </c:pt>
                <c:pt idx="1">
                  <c:v>TupleRank</c:v>
                </c:pt>
                <c:pt idx="2">
                  <c:v>Query Sim:</c:v>
                </c:pt>
              </c:strCache>
            </c:strRef>
          </c:cat>
          <c:val>
            <c:numRef>
              <c:f>Sheet1!$C$93:$C$95</c:f>
              <c:numCache>
                <c:formatCode>General</c:formatCode>
                <c:ptCount val="3"/>
                <c:pt idx="0">
                  <c:v>0.33498000000000266</c:v>
                </c:pt>
                <c:pt idx="1">
                  <c:v>0.65300000000000336</c:v>
                </c:pt>
                <c:pt idx="2">
                  <c:v>0.46080000000000032</c:v>
                </c:pt>
              </c:numCache>
            </c:numRef>
          </c:val>
        </c:ser>
        <c:axId val="77996032"/>
        <c:axId val="77997568"/>
      </c:barChart>
      <c:catAx>
        <c:axId val="77996032"/>
        <c:scaling>
          <c:orientation val="minMax"/>
        </c:scaling>
        <c:axPos val="b"/>
        <c:tickLblPos val="nextTo"/>
        <c:txPr>
          <a:bodyPr/>
          <a:lstStyle/>
          <a:p>
            <a:pPr>
              <a:defRPr sz="1800" baseline="0"/>
            </a:pPr>
            <a:endParaRPr lang="en-US"/>
          </a:p>
        </c:txPr>
        <c:crossAx val="77997568"/>
        <c:crosses val="autoZero"/>
        <c:auto val="1"/>
        <c:lblAlgn val="ctr"/>
        <c:lblOffset val="100"/>
      </c:catAx>
      <c:valAx>
        <c:axId val="77997568"/>
        <c:scaling>
          <c:orientation val="minMax"/>
        </c:scaling>
        <c:axPos val="l"/>
        <c:majorGridlines/>
        <c:numFmt formatCode="General" sourceLinked="1"/>
        <c:tickLblPos val="nextTo"/>
        <c:txPr>
          <a:bodyPr/>
          <a:lstStyle/>
          <a:p>
            <a:pPr>
              <a:defRPr sz="1800" baseline="0"/>
            </a:pPr>
            <a:endParaRPr lang="en-US"/>
          </a:p>
        </c:txPr>
        <c:crossAx val="77996032"/>
        <c:crosses val="autoZero"/>
        <c:crossBetween val="between"/>
      </c:valAx>
    </c:plotArea>
    <c:legend>
      <c:legendPos val="r"/>
      <c:layout>
        <c:manualLayout>
          <c:xMode val="edge"/>
          <c:yMode val="edge"/>
          <c:x val="0.13627369495479733"/>
          <c:y val="4.7386836260852001E-2"/>
          <c:w val="0.26283609146314335"/>
          <c:h val="0.167753795481448"/>
        </c:manualLayout>
      </c:layout>
      <c:spPr>
        <a:solidFill>
          <a:schemeClr val="bg1"/>
        </a:solidFill>
      </c:spPr>
      <c:txPr>
        <a:bodyPr/>
        <a:lstStyle/>
        <a:p>
          <a:pPr>
            <a:defRPr sz="1800" baseline="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eaLnBrk="0" hangingPunct="0">
              <a:defRPr sz="1300"/>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eaLnBrk="0" hangingPunct="0">
              <a:defRPr sz="1300"/>
            </a:lvl1pPr>
          </a:lstStyle>
          <a:p>
            <a:pPr>
              <a:defRPr/>
            </a:pPr>
            <a:fld id="{AD4478A5-B375-43E3-8E01-87DA1921179A}" type="datetimeFigureOut">
              <a:rPr lang="en-US"/>
              <a:pPr>
                <a:defRPr/>
              </a:pPr>
              <a:t>7/24/2012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eaLnBrk="0" hangingPunct="0">
              <a:defRPr sz="1300"/>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eaLnBrk="0" hangingPunct="0">
              <a:defRPr sz="1300"/>
            </a:lvl1pPr>
          </a:lstStyle>
          <a:p>
            <a:pPr>
              <a:defRPr/>
            </a:pPr>
            <a:fld id="{6FC962E1-4289-431E-AF7D-3928D1D778EE}"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p>
        </p:txBody>
      </p:sp>
      <p:sp>
        <p:nvSpPr>
          <p:cNvPr id="15053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p>
        </p:txBody>
      </p:sp>
      <p:sp>
        <p:nvSpPr>
          <p:cNvPr id="15053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p>
        </p:txBody>
      </p:sp>
      <p:sp>
        <p:nvSpPr>
          <p:cNvPr id="15053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1B6E940A-9660-460B-B4D8-655543A335D8}"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257300" y="720725"/>
            <a:ext cx="4800600" cy="3600450"/>
          </a:xfrm>
          <a:prstGeom prst="rect">
            <a:avLst/>
          </a:prstGeom>
          <a:ln/>
        </p:spPr>
      </p:sp>
      <p:sp>
        <p:nvSpPr>
          <p:cNvPr id="16386" name="Rectangle 3"/>
          <p:cNvSpPr>
            <a:spLocks noGrp="1" noChangeArrowheads="1"/>
          </p:cNvSpPr>
          <p:nvPr>
            <p:ph type="body" idx="1"/>
          </p:nvPr>
        </p:nvSpPr>
        <p:spPr>
          <a:noFill/>
          <a:ln/>
        </p:spPr>
        <p:txBody>
          <a:bodyPr/>
          <a:lstStyle/>
          <a:p>
            <a:r>
              <a:rPr lang="en-US" dirty="0" smtClean="0"/>
              <a:t>I am </a:t>
            </a:r>
            <a:r>
              <a:rPr lang="en-US" dirty="0" err="1" smtClean="0"/>
              <a:t>raju</a:t>
            </a:r>
            <a:r>
              <a:rPr lang="en-US" dirty="0" smtClean="0"/>
              <a:t> </a:t>
            </a:r>
            <a:r>
              <a:rPr lang="en-US" dirty="0" err="1" smtClean="0"/>
              <a:t>balakrishnan</a:t>
            </a:r>
            <a:r>
              <a:rPr lang="en-US" dirty="0" smtClean="0"/>
              <a:t>.</a:t>
            </a:r>
            <a:r>
              <a:rPr lang="en-US" baseline="0" dirty="0" smtClean="0"/>
              <a:t> I am a PhD candidate in ASU. </a:t>
            </a:r>
            <a:r>
              <a:rPr lang="en-US" dirty="0" smtClean="0"/>
              <a:t>Thank</a:t>
            </a:r>
            <a:r>
              <a:rPr lang="en-US" baseline="0" dirty="0" smtClean="0"/>
              <a:t> you all for inviting me to department of computer science and engineering at Wright State University; </a:t>
            </a:r>
            <a:endParaRPr lang="en-US" dirty="0" smtClean="0"/>
          </a:p>
        </p:txBody>
      </p:sp>
      <p:sp>
        <p:nvSpPr>
          <p:cNvPr id="4" name="Footer Placeholder 3"/>
          <p:cNvSpPr>
            <a:spLocks noGrp="1"/>
          </p:cNvSpPr>
          <p:nvPr>
            <p:ph type="ftr" sz="quarter" idx="10"/>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3191D0-56DA-410E-865E-BADD0F6D81FA}" type="slidenum">
              <a:rPr lang="en-US"/>
              <a:pPr/>
              <a:t>10</a:t>
            </a:fld>
            <a:endParaRPr lang="en-US"/>
          </a:p>
        </p:txBody>
      </p:sp>
      <p:sp>
        <p:nvSpPr>
          <p:cNvPr id="322562" name="Slide Image Placeholder 1"/>
          <p:cNvSpPr>
            <a:spLocks noGrp="1" noRot="1" noChangeAspect="1" noTextEdit="1"/>
          </p:cNvSpPr>
          <p:nvPr>
            <p:ph type="sldImg"/>
          </p:nvPr>
        </p:nvSpPr>
        <p:spPr>
          <a:xfrm>
            <a:off x="1257300" y="719138"/>
            <a:ext cx="4800600" cy="3600450"/>
          </a:xfrm>
          <a:prstGeom prst="rect">
            <a:avLst/>
          </a:prstGeom>
          <a:ln/>
        </p:spPr>
      </p:sp>
      <p:sp>
        <p:nvSpPr>
          <p:cNvPr id="322563" name="Notes Placeholder 2"/>
          <p:cNvSpPr>
            <a:spLocks noGrp="1"/>
          </p:cNvSpPr>
          <p:nvPr>
            <p:ph type="body" idx="1"/>
          </p:nvPr>
        </p:nvSpPr>
        <p:spPr/>
        <p:txBody>
          <a:bodyPr lIns="96663" tIns="48332" rIns="96663" bIns="48332"/>
          <a:lstStyle/>
          <a:p>
            <a:pPr algn="l">
              <a:spcBef>
                <a:spcPct val="0"/>
              </a:spcBef>
            </a:pPr>
            <a:r>
              <a:rPr lang="en-US" baseline="0" dirty="0" smtClean="0"/>
              <a:t>To give a more formal explanation, Given “Godfather trilogy” example. 3 =&gt;Godfather 1 2 &amp; 3 against 100000  (all movies, trustworthy and non-trustworthy) or so. </a:t>
            </a:r>
            <a:endParaRPr lang="en-US" baseline="0" dirty="0"/>
          </a:p>
        </p:txBody>
      </p:sp>
      <p:sp>
        <p:nvSpPr>
          <p:cNvPr id="322564"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EEFAB659-ED26-40C9-8B42-0CD815C2D238}" type="slidenum">
              <a:rPr lang="en-US" sz="1300"/>
              <a:pPr algn="r" defTabSz="967254"/>
              <a:t>10</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3191D0-56DA-410E-865E-BADD0F6D81FA}" type="slidenum">
              <a:rPr lang="en-US"/>
              <a:pPr/>
              <a:t>11</a:t>
            </a:fld>
            <a:endParaRPr lang="en-US"/>
          </a:p>
        </p:txBody>
      </p:sp>
      <p:sp>
        <p:nvSpPr>
          <p:cNvPr id="322562" name="Slide Image Placeholder 1"/>
          <p:cNvSpPr>
            <a:spLocks noGrp="1" noRot="1" noChangeAspect="1" noTextEdit="1"/>
          </p:cNvSpPr>
          <p:nvPr>
            <p:ph type="sldImg"/>
          </p:nvPr>
        </p:nvSpPr>
        <p:spPr>
          <a:xfrm>
            <a:off x="1257300" y="719138"/>
            <a:ext cx="4800600" cy="3600450"/>
          </a:xfrm>
          <a:prstGeom prst="rect">
            <a:avLst/>
          </a:prstGeom>
          <a:ln/>
        </p:spPr>
      </p:sp>
      <p:sp>
        <p:nvSpPr>
          <p:cNvPr id="322563" name="Notes Placeholder 2"/>
          <p:cNvSpPr>
            <a:spLocks noGrp="1"/>
          </p:cNvSpPr>
          <p:nvPr>
            <p:ph type="body" idx="1"/>
          </p:nvPr>
        </p:nvSpPr>
        <p:spPr/>
        <p:txBody>
          <a:bodyPr lIns="96663" tIns="48332" rIns="96663" bIns="48332"/>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Arial" charset="0"/>
                <a:ea typeface="+mn-ea"/>
                <a:cs typeface="+mn-cs"/>
              </a:rPr>
              <a:t>Sampling,</a:t>
            </a:r>
            <a:r>
              <a:rPr lang="en-US" sz="1200" kern="1200" baseline="0" dirty="0" smtClean="0">
                <a:solidFill>
                  <a:schemeClr val="tx1"/>
                </a:solidFill>
                <a:latin typeface="Arial" charset="0"/>
                <a:ea typeface="+mn-ea"/>
                <a:cs typeface="+mn-cs"/>
              </a:rPr>
              <a:t> Key word based, Send 200 movie/books title and computed the agreement on the returned answers. </a:t>
            </a:r>
            <a:endParaRPr lang="en-US" dirty="0" smtClean="0"/>
          </a:p>
          <a:p>
            <a:pPr>
              <a:spcBef>
                <a:spcPct val="0"/>
              </a:spcBef>
            </a:pPr>
            <a:r>
              <a:rPr lang="en-US" dirty="0" smtClean="0"/>
              <a:t>The agreements are modeled as an agreement graph. </a:t>
            </a:r>
          </a:p>
          <a:p>
            <a:pPr>
              <a:spcBef>
                <a:spcPct val="0"/>
              </a:spcBef>
            </a:pPr>
            <a:r>
              <a:rPr lang="en-US" dirty="0" smtClean="0"/>
              <a:t>Weighted</a:t>
            </a:r>
            <a:r>
              <a:rPr lang="en-US" baseline="0" dirty="0" smtClean="0"/>
              <a:t> and Directed. Why </a:t>
            </a:r>
            <a:r>
              <a:rPr lang="en-US" baseline="0" dirty="0" err="1" smtClean="0"/>
              <a:t>unsymmatric</a:t>
            </a:r>
            <a:r>
              <a:rPr lang="en-US" baseline="0" dirty="0" smtClean="0"/>
              <a:t>. </a:t>
            </a:r>
          </a:p>
        </p:txBody>
      </p:sp>
      <p:sp>
        <p:nvSpPr>
          <p:cNvPr id="322564"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EEFAB659-ED26-40C9-8B42-0CD815C2D238}" type="slidenum">
              <a:rPr lang="en-US" sz="1300"/>
              <a:pPr algn="r" defTabSz="967254"/>
              <a:t>11</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3191D0-56DA-410E-865E-BADD0F6D81FA}" type="slidenum">
              <a:rPr lang="en-US"/>
              <a:pPr/>
              <a:t>12</a:t>
            </a:fld>
            <a:endParaRPr lang="en-US"/>
          </a:p>
        </p:txBody>
      </p:sp>
      <p:sp>
        <p:nvSpPr>
          <p:cNvPr id="322562" name="Slide Image Placeholder 1"/>
          <p:cNvSpPr>
            <a:spLocks noGrp="1" noRot="1" noChangeAspect="1" noTextEdit="1"/>
          </p:cNvSpPr>
          <p:nvPr>
            <p:ph type="sldImg"/>
          </p:nvPr>
        </p:nvSpPr>
        <p:spPr>
          <a:xfrm>
            <a:off x="1257300" y="719138"/>
            <a:ext cx="4800600" cy="3600450"/>
          </a:xfrm>
          <a:prstGeom prst="rect">
            <a:avLst/>
          </a:prstGeom>
          <a:ln/>
        </p:spPr>
      </p:sp>
      <p:sp>
        <p:nvSpPr>
          <p:cNvPr id="322563" name="Notes Placeholder 2"/>
          <p:cNvSpPr>
            <a:spLocks noGrp="1"/>
          </p:cNvSpPr>
          <p:nvPr>
            <p:ph type="body" idx="1"/>
          </p:nvPr>
        </p:nvSpPr>
        <p:spPr/>
        <p:txBody>
          <a:bodyPr lIns="96663" tIns="48332" rIns="96663" bIns="48332"/>
          <a:lstStyle/>
          <a:p>
            <a:pPr>
              <a:spcBef>
                <a:spcPct val="0"/>
              </a:spcBef>
            </a:pPr>
            <a:r>
              <a:rPr lang="en-US" dirty="0" smtClean="0"/>
              <a:t>1. How</a:t>
            </a:r>
            <a:r>
              <a:rPr lang="en-US" baseline="0" dirty="0" smtClean="0"/>
              <a:t> can we use this static agreement graph to improve the search?</a:t>
            </a:r>
          </a:p>
          <a:p>
            <a:pPr>
              <a:spcBef>
                <a:spcPct val="0"/>
              </a:spcBef>
            </a:pPr>
            <a:r>
              <a:rPr lang="en-US" baseline="0" dirty="0" smtClean="0"/>
              <a:t>2. In general, sources with high in-degree will get higher ranks. </a:t>
            </a:r>
          </a:p>
          <a:p>
            <a:pPr>
              <a:spcBef>
                <a:spcPct val="0"/>
              </a:spcBef>
            </a:pPr>
            <a:endParaRPr lang="en-US" dirty="0"/>
          </a:p>
        </p:txBody>
      </p:sp>
      <p:sp>
        <p:nvSpPr>
          <p:cNvPr id="322564"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EEFAB659-ED26-40C9-8B42-0CD815C2D238}" type="slidenum">
              <a:rPr lang="en-US" sz="1300"/>
              <a:pPr algn="r" defTabSz="967254"/>
              <a:t>12</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3191D0-56DA-410E-865E-BADD0F6D81FA}" type="slidenum">
              <a:rPr lang="en-US"/>
              <a:pPr/>
              <a:t>13</a:t>
            </a:fld>
            <a:endParaRPr lang="en-US"/>
          </a:p>
        </p:txBody>
      </p:sp>
      <p:sp>
        <p:nvSpPr>
          <p:cNvPr id="322562" name="Slide Image Placeholder 1"/>
          <p:cNvSpPr>
            <a:spLocks noGrp="1" noRot="1" noChangeAspect="1" noTextEdit="1"/>
          </p:cNvSpPr>
          <p:nvPr>
            <p:ph type="sldImg"/>
          </p:nvPr>
        </p:nvSpPr>
        <p:spPr>
          <a:xfrm>
            <a:off x="1257300" y="719138"/>
            <a:ext cx="4800600" cy="3600450"/>
          </a:xfrm>
          <a:prstGeom prst="rect">
            <a:avLst/>
          </a:prstGeom>
          <a:ln/>
        </p:spPr>
      </p:sp>
      <p:sp>
        <p:nvSpPr>
          <p:cNvPr id="322563" name="Notes Placeholder 2"/>
          <p:cNvSpPr>
            <a:spLocks noGrp="1"/>
          </p:cNvSpPr>
          <p:nvPr>
            <p:ph type="body" idx="1"/>
          </p:nvPr>
        </p:nvSpPr>
        <p:spPr/>
        <p:txBody>
          <a:bodyPr lIns="96663" tIns="48332" rIns="96663" bIns="48332"/>
          <a:lstStyle/>
          <a:p>
            <a:pPr>
              <a:spcBef>
                <a:spcPct val="0"/>
              </a:spcBef>
            </a:pPr>
            <a:r>
              <a:rPr lang="en-US" dirty="0" smtClean="0"/>
              <a:t>These</a:t>
            </a:r>
            <a:r>
              <a:rPr lang="en-US" baseline="0" dirty="0" smtClean="0"/>
              <a:t> are real </a:t>
            </a:r>
            <a:r>
              <a:rPr lang="en-US" baseline="0" dirty="0" err="1" smtClean="0"/>
              <a:t>Tuples</a:t>
            </a:r>
            <a:endParaRPr lang="en-US" baseline="0" dirty="0" smtClean="0"/>
          </a:p>
        </p:txBody>
      </p:sp>
      <p:sp>
        <p:nvSpPr>
          <p:cNvPr id="322564"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EEFAB659-ED26-40C9-8B42-0CD815C2D238}" type="slidenum">
              <a:rPr lang="en-US" sz="1300"/>
              <a:pPr algn="r" defTabSz="967254"/>
              <a:t>13</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3191D0-56DA-410E-865E-BADD0F6D81FA}" type="slidenum">
              <a:rPr lang="en-US"/>
              <a:pPr/>
              <a:t>14</a:t>
            </a:fld>
            <a:endParaRPr lang="en-US"/>
          </a:p>
        </p:txBody>
      </p:sp>
      <p:sp>
        <p:nvSpPr>
          <p:cNvPr id="322562" name="Slide Image Placeholder 1"/>
          <p:cNvSpPr>
            <a:spLocks noGrp="1" noRot="1" noChangeAspect="1" noTextEdit="1"/>
          </p:cNvSpPr>
          <p:nvPr>
            <p:ph type="sldImg"/>
          </p:nvPr>
        </p:nvSpPr>
        <p:spPr>
          <a:xfrm>
            <a:off x="1257300" y="719138"/>
            <a:ext cx="4800600" cy="3600450"/>
          </a:xfrm>
          <a:prstGeom prst="rect">
            <a:avLst/>
          </a:prstGeom>
          <a:ln/>
        </p:spPr>
      </p:sp>
      <p:sp>
        <p:nvSpPr>
          <p:cNvPr id="322563" name="Notes Placeholder 2"/>
          <p:cNvSpPr>
            <a:spLocks noGrp="1"/>
          </p:cNvSpPr>
          <p:nvPr>
            <p:ph type="body" idx="1"/>
          </p:nvPr>
        </p:nvSpPr>
        <p:spPr/>
        <p:txBody>
          <a:bodyPr lIns="96663" tIns="48332" rIns="96663" bIns="48332"/>
          <a:lstStyle/>
          <a:p>
            <a:pPr>
              <a:spcBef>
                <a:spcPct val="0"/>
              </a:spcBef>
            </a:pPr>
            <a:r>
              <a:rPr lang="en-US" sz="1200" kern="1200" dirty="0" smtClean="0">
                <a:solidFill>
                  <a:schemeClr val="tx1"/>
                </a:solidFill>
                <a:latin typeface="Arial" charset="0"/>
                <a:ea typeface="+mn-ea"/>
                <a:cs typeface="+mn-cs"/>
              </a:rPr>
              <a:t>1.Comparing</a:t>
            </a:r>
            <a:r>
              <a:rPr lang="en-US" sz="1200" kern="1200" baseline="0" dirty="0" smtClean="0">
                <a:solidFill>
                  <a:schemeClr val="tx1"/>
                </a:solidFill>
                <a:latin typeface="Arial" charset="0"/>
                <a:ea typeface="+mn-ea"/>
                <a:cs typeface="+mn-cs"/>
              </a:rPr>
              <a:t> Attribute values. Comparing Records. Comparing entire answer sets.  </a:t>
            </a:r>
            <a:endParaRPr lang="en-US" sz="1200" kern="1200" dirty="0" smtClean="0">
              <a:solidFill>
                <a:schemeClr val="tx1"/>
              </a:solidFill>
              <a:latin typeface="Arial" charset="0"/>
              <a:ea typeface="+mn-ea"/>
              <a:cs typeface="+mn-cs"/>
            </a:endParaRPr>
          </a:p>
          <a:p>
            <a:pPr>
              <a:spcBef>
                <a:spcPct val="0"/>
              </a:spcBef>
            </a:pPr>
            <a:r>
              <a:rPr lang="en-US" sz="1200" kern="1200" dirty="0" smtClean="0">
                <a:solidFill>
                  <a:schemeClr val="tx1"/>
                </a:solidFill>
                <a:latin typeface="Arial" charset="0"/>
                <a:ea typeface="+mn-ea"/>
                <a:cs typeface="+mn-cs"/>
              </a:rPr>
              <a:t>Soft-TFIDF is similar to the normal TFIDF, but counts the similar tokens in two vectors compared, instead of just exact matches in TFIDF. Secondary similarity is used which</a:t>
            </a:r>
            <a:r>
              <a:rPr lang="en-US" sz="1200" kern="1200" baseline="0" dirty="0" smtClean="0">
                <a:solidFill>
                  <a:schemeClr val="tx1"/>
                </a:solidFill>
                <a:latin typeface="Arial" charset="0"/>
                <a:ea typeface="+mn-ea"/>
                <a:cs typeface="+mn-cs"/>
              </a:rPr>
              <a:t> is </a:t>
            </a:r>
            <a:r>
              <a:rPr lang="en-US" sz="1200" kern="1200" baseline="0" dirty="0" err="1" smtClean="0">
                <a:solidFill>
                  <a:schemeClr val="tx1"/>
                </a:solidFill>
                <a:latin typeface="Arial" charset="0"/>
                <a:ea typeface="+mn-ea"/>
                <a:cs typeface="+mn-cs"/>
              </a:rPr>
              <a:t>jaro-winkler</a:t>
            </a:r>
            <a:r>
              <a:rPr lang="en-US" sz="1200" kern="1200" baseline="0" dirty="0" smtClean="0">
                <a:solidFill>
                  <a:schemeClr val="tx1"/>
                </a:solidFill>
                <a:latin typeface="Arial" charset="0"/>
                <a:ea typeface="+mn-ea"/>
                <a:cs typeface="+mn-cs"/>
              </a:rPr>
              <a:t>. Proved to be performing well for named entity matching. </a:t>
            </a:r>
            <a:r>
              <a:rPr lang="en-US" sz="1200" kern="1200" dirty="0" smtClean="0">
                <a:solidFill>
                  <a:schemeClr val="tx1"/>
                </a:solidFill>
                <a:latin typeface="Arial" charset="0"/>
                <a:ea typeface="+mn-ea"/>
                <a:cs typeface="+mn-cs"/>
              </a:rPr>
              <a:t> </a:t>
            </a:r>
          </a:p>
          <a:p>
            <a:pPr>
              <a:spcBef>
                <a:spcPct val="0"/>
              </a:spcBef>
            </a:pPr>
            <a:r>
              <a:rPr lang="en-US" sz="1200" kern="1200" dirty="0" smtClean="0">
                <a:solidFill>
                  <a:schemeClr val="tx1"/>
                </a:solidFill>
                <a:latin typeface="Arial" charset="0"/>
                <a:ea typeface="+mn-ea"/>
                <a:cs typeface="+mn-cs"/>
              </a:rPr>
              <a:t>2. Few</a:t>
            </a:r>
            <a:r>
              <a:rPr lang="en-US" sz="1200" kern="1200" baseline="0" dirty="0" smtClean="0">
                <a:solidFill>
                  <a:schemeClr val="tx1"/>
                </a:solidFill>
                <a:latin typeface="Arial" charset="0"/>
                <a:ea typeface="+mn-ea"/>
                <a:cs typeface="+mn-cs"/>
              </a:rPr>
              <a:t> things to be noted. No schema mapping assumed. Greedy matching is used. Attribute matches are weighted. </a:t>
            </a:r>
          </a:p>
          <a:p>
            <a:pPr>
              <a:spcBef>
                <a:spcPct val="0"/>
              </a:spcBef>
            </a:pPr>
            <a:r>
              <a:rPr lang="en-US" sz="1200" kern="1200" baseline="0" dirty="0" smtClean="0">
                <a:solidFill>
                  <a:schemeClr val="tx1"/>
                </a:solidFill>
                <a:latin typeface="Arial" charset="0"/>
                <a:ea typeface="+mn-ea"/>
                <a:cs typeface="+mn-cs"/>
              </a:rPr>
              <a:t>3. Third level is mapping between the result sets. </a:t>
            </a:r>
            <a:endParaRPr lang="en-US" dirty="0"/>
          </a:p>
        </p:txBody>
      </p:sp>
      <p:sp>
        <p:nvSpPr>
          <p:cNvPr id="322564"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EEFAB659-ED26-40C9-8B42-0CD815C2D238}" type="slidenum">
              <a:rPr lang="en-US" sz="1300"/>
              <a:pPr algn="r" defTabSz="967254"/>
              <a:t>14</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r>
              <a:rPr lang="en-US" dirty="0" smtClean="0"/>
              <a:t>Three</a:t>
            </a:r>
            <a:r>
              <a:rPr lang="en-US" baseline="0" dirty="0" smtClean="0"/>
              <a:t> extensions. </a:t>
            </a:r>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3191D0-56DA-410E-865E-BADD0F6D81FA}" type="slidenum">
              <a:rPr lang="en-US"/>
              <a:pPr/>
              <a:t>16</a:t>
            </a:fld>
            <a:endParaRPr lang="en-US"/>
          </a:p>
        </p:txBody>
      </p:sp>
      <p:sp>
        <p:nvSpPr>
          <p:cNvPr id="322562" name="Slide Image Placeholder 1"/>
          <p:cNvSpPr>
            <a:spLocks noGrp="1" noRot="1" noChangeAspect="1" noTextEdit="1"/>
          </p:cNvSpPr>
          <p:nvPr>
            <p:ph type="sldImg"/>
          </p:nvPr>
        </p:nvSpPr>
        <p:spPr>
          <a:xfrm>
            <a:off x="1257300" y="719138"/>
            <a:ext cx="4800600" cy="3600450"/>
          </a:xfrm>
          <a:prstGeom prst="rect">
            <a:avLst/>
          </a:prstGeom>
          <a:ln/>
        </p:spPr>
      </p:sp>
      <p:sp>
        <p:nvSpPr>
          <p:cNvPr id="322563" name="Notes Placeholder 2"/>
          <p:cNvSpPr>
            <a:spLocks noGrp="1"/>
          </p:cNvSpPr>
          <p:nvPr>
            <p:ph type="body" idx="1"/>
          </p:nvPr>
        </p:nvSpPr>
        <p:spPr/>
        <p:txBody>
          <a:bodyPr lIns="96663" tIns="48332" rIns="96663" bIns="48332"/>
          <a:lstStyle/>
          <a:p>
            <a:pPr>
              <a:spcBef>
                <a:spcPct val="0"/>
              </a:spcBef>
            </a:pPr>
            <a:r>
              <a:rPr lang="en-US" dirty="0" smtClean="0"/>
              <a:t>Like surface web---link</a:t>
            </a:r>
            <a:r>
              <a:rPr lang="en-US" baseline="0" dirty="0" smtClean="0"/>
              <a:t> spam---the sources may collude each other to improve their SourceRank. This was the news in </a:t>
            </a:r>
            <a:r>
              <a:rPr lang="en-US" baseline="0" dirty="0" err="1" smtClean="0"/>
              <a:t>NYTimes</a:t>
            </a:r>
            <a:r>
              <a:rPr lang="en-US" baseline="0" dirty="0" smtClean="0"/>
              <a:t> a week back on </a:t>
            </a:r>
            <a:r>
              <a:rPr lang="en-US" baseline="0" dirty="0" err="1" smtClean="0"/>
              <a:t>JCPenny</a:t>
            </a:r>
            <a:r>
              <a:rPr lang="en-US" baseline="0" dirty="0" smtClean="0"/>
              <a:t> boosting its ranks by paid links. </a:t>
            </a:r>
          </a:p>
          <a:p>
            <a:pPr>
              <a:spcBef>
                <a:spcPct val="0"/>
              </a:spcBef>
            </a:pPr>
            <a:r>
              <a:rPr lang="en-US" baseline="0" dirty="0" smtClean="0"/>
              <a:t>We compute and adjust for collusion while computing agreement. </a:t>
            </a:r>
          </a:p>
        </p:txBody>
      </p:sp>
      <p:sp>
        <p:nvSpPr>
          <p:cNvPr id="322564"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EEFAB659-ED26-40C9-8B42-0CD815C2D238}" type="slidenum">
              <a:rPr lang="en-US" sz="1300"/>
              <a:pPr algn="r" defTabSz="967254"/>
              <a:t>16</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77A7D1-2940-49DB-B420-2BEBCD8F0AFF}" type="slidenum">
              <a:rPr lang="en-US"/>
              <a:pPr/>
              <a:t>17</a:t>
            </a:fld>
            <a:endParaRPr lang="en-US"/>
          </a:p>
        </p:txBody>
      </p:sp>
      <p:sp>
        <p:nvSpPr>
          <p:cNvPr id="384002" name="Slide Image Placeholder 1"/>
          <p:cNvSpPr>
            <a:spLocks noGrp="1" noRot="1" noChangeAspect="1" noTextEdit="1"/>
          </p:cNvSpPr>
          <p:nvPr>
            <p:ph type="sldImg"/>
          </p:nvPr>
        </p:nvSpPr>
        <p:spPr>
          <a:xfrm>
            <a:off x="1257300" y="719138"/>
            <a:ext cx="4800600" cy="3600450"/>
          </a:xfrm>
          <a:prstGeom prst="rect">
            <a:avLst/>
          </a:prstGeom>
          <a:ln/>
        </p:spPr>
      </p:sp>
      <p:sp>
        <p:nvSpPr>
          <p:cNvPr id="384003" name="Notes Placeholder 2"/>
          <p:cNvSpPr>
            <a:spLocks noGrp="1"/>
          </p:cNvSpPr>
          <p:nvPr>
            <p:ph type="body" idx="1"/>
          </p:nvPr>
        </p:nvSpPr>
        <p:spPr/>
        <p:txBody>
          <a:bodyPr lIns="96663" tIns="48332" rIns="96663" bIns="48332"/>
          <a:lstStyle/>
          <a:p>
            <a:pPr marL="228600" indent="-228600">
              <a:spcBef>
                <a:spcPct val="0"/>
              </a:spcBef>
              <a:buNone/>
            </a:pPr>
            <a:r>
              <a:rPr lang="en-US" baseline="0" dirty="0" smtClean="0"/>
              <a:t>The next extension is  Topical SourceRank work. Here we refine the Deep Web model slightly as containing multiple topics/domains. </a:t>
            </a:r>
          </a:p>
          <a:p>
            <a:pPr marL="228600" indent="-228600">
              <a:spcBef>
                <a:spcPct val="0"/>
              </a:spcBef>
              <a:buNone/>
            </a:pPr>
            <a:r>
              <a:rPr lang="en-US" baseline="0" dirty="0" smtClean="0"/>
              <a:t>The premise for the TSR is that the endorsement from sources in the same domain may be more indicative of the source quality than endorsement from sources in other domains. </a:t>
            </a:r>
            <a:endParaRPr lang="en-US" dirty="0"/>
          </a:p>
        </p:txBody>
      </p:sp>
      <p:sp>
        <p:nvSpPr>
          <p:cNvPr id="384004"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1C91B177-B682-4F15-8695-36F778675292}" type="slidenum">
              <a:rPr lang="en-US" sz="1300"/>
              <a:pPr algn="r" defTabSz="967254"/>
              <a:t>17</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dirty="0" smtClean="0"/>
              <a:t>The</a:t>
            </a:r>
            <a:r>
              <a:rPr lang="en-US" baseline="0" dirty="0" smtClean="0"/>
              <a:t> vertices are the tuples and agreement is computed the same way as described before.  </a:t>
            </a:r>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r>
              <a:rPr lang="en-US" dirty="0" smtClean="0"/>
              <a:t>I</a:t>
            </a:r>
            <a:r>
              <a:rPr lang="en-US" baseline="0" dirty="0" smtClean="0"/>
              <a:t> will go over some sample results in next few slides. </a:t>
            </a:r>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177A7D1-2940-49DB-B420-2BEBCD8F0AFF}" type="slidenum">
              <a:rPr lang="en-US"/>
              <a:pPr/>
              <a:t>20</a:t>
            </a:fld>
            <a:endParaRPr lang="en-US"/>
          </a:p>
        </p:txBody>
      </p:sp>
      <p:sp>
        <p:nvSpPr>
          <p:cNvPr id="384002" name="Slide Image Placeholder 1"/>
          <p:cNvSpPr>
            <a:spLocks noGrp="1" noRot="1" noChangeAspect="1" noTextEdit="1"/>
          </p:cNvSpPr>
          <p:nvPr>
            <p:ph type="sldImg"/>
          </p:nvPr>
        </p:nvSpPr>
        <p:spPr>
          <a:xfrm>
            <a:off x="1257300" y="719138"/>
            <a:ext cx="4800600" cy="3600450"/>
          </a:xfrm>
          <a:prstGeom prst="rect">
            <a:avLst/>
          </a:prstGeom>
          <a:ln/>
        </p:spPr>
      </p:sp>
      <p:sp>
        <p:nvSpPr>
          <p:cNvPr id="384003" name="Notes Placeholder 2"/>
          <p:cNvSpPr>
            <a:spLocks noGrp="1"/>
          </p:cNvSpPr>
          <p:nvPr>
            <p:ph type="body" idx="1"/>
          </p:nvPr>
        </p:nvSpPr>
        <p:spPr/>
        <p:txBody>
          <a:bodyPr lIns="96663" tIns="48332" rIns="96663" bIns="48332"/>
          <a:lstStyle/>
          <a:p>
            <a:pPr marL="228600" indent="-228600">
              <a:spcBef>
                <a:spcPct val="0"/>
              </a:spcBef>
              <a:buAutoNum type="arabicPeriod"/>
            </a:pPr>
            <a:r>
              <a:rPr lang="en-US" baseline="0" dirty="0" smtClean="0"/>
              <a:t>Two Domains, Two data sets, </a:t>
            </a:r>
          </a:p>
          <a:p>
            <a:pPr marL="228600" indent="-228600">
              <a:spcBef>
                <a:spcPct val="0"/>
              </a:spcBef>
              <a:buAutoNum type="arabicPeriod"/>
            </a:pPr>
            <a:r>
              <a:rPr lang="en-US" baseline="0" dirty="0" smtClean="0"/>
              <a:t>Two sets of experiments: Relevance and Trust. </a:t>
            </a:r>
          </a:p>
          <a:p>
            <a:pPr marL="228600" indent="-228600">
              <a:spcBef>
                <a:spcPct val="0"/>
              </a:spcBef>
              <a:buAutoNum type="arabicPeriod"/>
            </a:pPr>
            <a:r>
              <a:rPr lang="en-US" baseline="0" dirty="0" smtClean="0"/>
              <a:t>CORI is the most known method used for the text databases.</a:t>
            </a:r>
          </a:p>
          <a:p>
            <a:pPr marL="228600" indent="-228600">
              <a:spcBef>
                <a:spcPct val="0"/>
              </a:spcBef>
              <a:buAutoNum type="arabicPeriod"/>
            </a:pPr>
            <a:r>
              <a:rPr lang="en-US" baseline="0" dirty="0" smtClean="0"/>
              <a:t>Coverage is the most known method used for the relational databases. </a:t>
            </a:r>
            <a:endParaRPr lang="en-US" dirty="0"/>
          </a:p>
        </p:txBody>
      </p:sp>
      <p:sp>
        <p:nvSpPr>
          <p:cNvPr id="384004"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1C91B177-B682-4F15-8695-36F778675292}" type="slidenum">
              <a:rPr lang="en-US" sz="1300"/>
              <a:pPr algn="r" defTabSz="967254"/>
              <a:t>20</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NDCG is not computed since all rankings are by Google Base. </a:t>
            </a:r>
            <a:endParaRPr lang="en-US" dirty="0"/>
          </a:p>
        </p:txBody>
      </p:sp>
      <p:sp>
        <p:nvSpPr>
          <p:cNvPr id="4" name="Slide Number Placeholder 3"/>
          <p:cNvSpPr>
            <a:spLocks noGrp="1"/>
          </p:cNvSpPr>
          <p:nvPr>
            <p:ph type="sldNum" sz="quarter" idx="10"/>
          </p:nvPr>
        </p:nvSpPr>
        <p:spPr/>
        <p:txBody>
          <a:bodyPr/>
          <a:lstStyle/>
          <a:p>
            <a:fld id="{3A5DDDCF-870D-43EE-902D-1177774753F4}" type="slidenum">
              <a:rPr lang="en-US" smtClean="0"/>
              <a:pPr/>
              <a:t>21</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r>
              <a:rPr lang="en-US" baseline="0" dirty="0" smtClean="0"/>
              <a:t>2. Coverage and CORI is oblivious to corruption. This is a general rule, any query similarity based method will be oblivious to corruption in unspecified attributes. Note that X axis denotes the decrease in Rank. </a:t>
            </a:r>
          </a:p>
          <a:p>
            <a:r>
              <a:rPr lang="en-US" dirty="0" smtClean="0"/>
              <a:t>Google</a:t>
            </a:r>
            <a:r>
              <a:rPr lang="en-US" baseline="0" dirty="0" smtClean="0"/>
              <a:t> Base can not be used here since it can not be made to search on the corrupt collections. </a:t>
            </a:r>
            <a:endParaRPr lang="en-US" dirty="0"/>
          </a:p>
        </p:txBody>
      </p:sp>
      <p:sp>
        <p:nvSpPr>
          <p:cNvPr id="4" name="Slide Number Placeholder 3"/>
          <p:cNvSpPr>
            <a:spLocks noGrp="1"/>
          </p:cNvSpPr>
          <p:nvPr>
            <p:ph type="sldNum" sz="quarter" idx="10"/>
          </p:nvPr>
        </p:nvSpPr>
        <p:spPr/>
        <p:txBody>
          <a:bodyPr/>
          <a:lstStyle/>
          <a:p>
            <a:fld id="{3A5DDDCF-870D-43EE-902D-1177774753F4}" type="slidenum">
              <a:rPr lang="en-US" smtClean="0"/>
              <a:pPr/>
              <a:t>22</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a:prstGeom prst="rect">
            <a:avLst/>
          </a:prstGeom>
        </p:spPr>
      </p:sp>
      <p:sp>
        <p:nvSpPr>
          <p:cNvPr id="3" name="Notes Placeholder 2"/>
          <p:cNvSpPr>
            <a:spLocks noGrp="1"/>
          </p:cNvSpPr>
          <p:nvPr>
            <p:ph type="body" idx="1"/>
          </p:nvPr>
        </p:nvSpPr>
        <p:spPr/>
        <p:txBody>
          <a:bodyPr>
            <a:normAutofit/>
          </a:bodyPr>
          <a:lstStyle/>
          <a:p>
            <a:r>
              <a:rPr lang="en-US" dirty="0" smtClean="0"/>
              <a:t>Topic </a:t>
            </a:r>
            <a:r>
              <a:rPr lang="en-US" dirty="0" err="1" smtClean="0"/>
              <a:t>Speific</a:t>
            </a:r>
            <a:r>
              <a:rPr lang="en-US" baseline="0" dirty="0" smtClean="0"/>
              <a:t> SourceRank is compared with the Google Base and CORI, TSR outperforms the competitors. </a:t>
            </a:r>
          </a:p>
          <a:p>
            <a:r>
              <a:rPr lang="en-US" baseline="0" dirty="0" smtClean="0"/>
              <a:t>TSR- Topic Sensitive Source Rank</a:t>
            </a:r>
          </a:p>
          <a:p>
            <a:r>
              <a:rPr lang="en-US" baseline="0" dirty="0" smtClean="0"/>
              <a:t>We found that combining TSR with the query sensitive CORI improves accuracy. </a:t>
            </a:r>
          </a:p>
          <a:p>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23</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2188" cy="3600450"/>
          </a:xfrm>
          <a:prstGeom prst="rect">
            <a:avLst/>
          </a:prstGeom>
        </p:spPr>
      </p:sp>
      <p:sp>
        <p:nvSpPr>
          <p:cNvPr id="3" name="Notes Placeholder 2"/>
          <p:cNvSpPr>
            <a:spLocks noGrp="1"/>
          </p:cNvSpPr>
          <p:nvPr>
            <p:ph type="body" idx="1"/>
          </p:nvPr>
        </p:nvSpPr>
        <p:spPr/>
        <p:txBody>
          <a:bodyPr>
            <a:normAutofit/>
          </a:bodyPr>
          <a:lstStyle/>
          <a:p>
            <a:r>
              <a:rPr lang="en-US" dirty="0" smtClean="0"/>
              <a:t>Evaluation of the</a:t>
            </a:r>
            <a:r>
              <a:rPr lang="en-US" baseline="0" dirty="0" smtClean="0"/>
              <a:t> result ranking. </a:t>
            </a:r>
            <a:r>
              <a:rPr lang="en-US" dirty="0" smtClean="0"/>
              <a:t>NDCG</a:t>
            </a:r>
            <a:r>
              <a:rPr lang="en-US" baseline="0" dirty="0" smtClean="0"/>
              <a:t> and precision of the tuple rank is compared with that of the Google Base and the TF-IDF based query similarity. </a:t>
            </a:r>
            <a:endParaRPr lang="en-US" dirty="0"/>
          </a:p>
        </p:txBody>
      </p:sp>
      <p:sp>
        <p:nvSpPr>
          <p:cNvPr id="4" name="Slide Number Placeholder 3"/>
          <p:cNvSpPr>
            <a:spLocks noGrp="1"/>
          </p:cNvSpPr>
          <p:nvPr>
            <p:ph type="sldNum" sz="quarter" idx="10"/>
          </p:nvPr>
        </p:nvSpPr>
        <p:spPr/>
        <p:txBody>
          <a:bodyPr/>
          <a:lstStyle/>
          <a:p>
            <a:fld id="{AF06919F-D831-4009-82FB-A24915237D3D}" type="slidenum">
              <a:rPr lang="en-US" smtClean="0"/>
              <a:pPr/>
              <a:t>24</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r>
              <a:rPr lang="en-US" baseline="0" dirty="0" smtClean="0"/>
              <a:t>Ranking for the computational ads ad one more dimension of profits to the problem. </a:t>
            </a:r>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dirty="0" smtClean="0"/>
              <a:t>Multi-Billion. </a:t>
            </a:r>
          </a:p>
          <a:p>
            <a:r>
              <a:rPr lang="en-US" dirty="0" smtClean="0"/>
              <a:t>Survivability in web critically depends on</a:t>
            </a:r>
            <a:r>
              <a:rPr lang="en-US" baseline="0" dirty="0" smtClean="0"/>
              <a:t> profitability by ads.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Ranking for the computational ads ad one more dimension of profits to the problem.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Everything from mom and pap stores to Google and social media depends on ads.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dirty="0" smtClean="0"/>
              <a:t>To explain the mechanism of ad</a:t>
            </a:r>
            <a:r>
              <a:rPr lang="en-US" baseline="0" dirty="0" smtClean="0"/>
              <a:t> auctions, the search engine is the auctioneer here. The advertisers places bid for the keywords, which says what is the maximum amount they are ready to pay for a click. Depending on the bid amounts and relevance of the ads to the user,  the search engine decides the ranking and pricing. Pricing decides how much the advertiser has to pay for each click, this may be different from the bid amount. For example, in second price auction the pricing may be equal to the next highest bid. Users browse through ads, click and visit the advertiser site.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B6E940A-9660-460B-B4D8-655543A335D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r>
              <a:rPr lang="en-US" dirty="0" smtClean="0"/>
              <a:t>The</a:t>
            </a:r>
            <a:r>
              <a:rPr lang="en-US" baseline="0" dirty="0" smtClean="0"/>
              <a:t> Unifying theme in my dissertation in ranking.  </a:t>
            </a:r>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r>
              <a:rPr lang="en-US" baseline="0" dirty="0" smtClean="0"/>
              <a:t>HTML pages are only a fraction of data in the web. Rest of the data is stored in millions of relational databases searchable through web forms. This relational data is wrapped in HTML and delivered to you when you search. Examples are Amazon or </a:t>
            </a:r>
            <a:r>
              <a:rPr lang="en-US" baseline="0" dirty="0" err="1" smtClean="0"/>
              <a:t>Craiglist</a:t>
            </a:r>
            <a:r>
              <a:rPr lang="en-US" baseline="0" dirty="0" smtClean="0"/>
              <a:t>. This huge collection is called the deep web. According to the most estimates, deep web is many times larger than the HTML web. Google or Bing searches the HTML pages; or some times called the surface web. </a:t>
            </a:r>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FE47C5E7-8989-4D4C-9D97-931F980978FD}" type="slidenum">
              <a:rPr lang="en-US" smtClean="0"/>
              <a:pPr/>
              <a:t>31</a:t>
            </a:fld>
            <a:endParaRPr lang="en-US" smtClean="0"/>
          </a:p>
        </p:txBody>
      </p:sp>
      <p:sp>
        <p:nvSpPr>
          <p:cNvPr id="18434" name="Rectangle 2"/>
          <p:cNvSpPr>
            <a:spLocks noGrp="1" noRot="1" noChangeAspect="1" noChangeArrowheads="1" noTextEdit="1"/>
          </p:cNvSpPr>
          <p:nvPr>
            <p:ph type="sldImg"/>
          </p:nvPr>
        </p:nvSpPr>
        <p:spPr>
          <a:xfrm>
            <a:off x="1257300" y="720725"/>
            <a:ext cx="4800600" cy="3600450"/>
          </a:xfrm>
          <a:prstGeom prst="rect">
            <a:avLst/>
          </a:prstGeom>
          <a:ln/>
        </p:spPr>
      </p:sp>
      <p:sp>
        <p:nvSpPr>
          <p:cNvPr id="18435" name="Rectangle 3"/>
          <p:cNvSpPr>
            <a:spLocks noGrp="1" noChangeArrowheads="1"/>
          </p:cNvSpPr>
          <p:nvPr>
            <p:ph type="body" idx="1"/>
          </p:nvPr>
        </p:nvSpPr>
        <p:spPr>
          <a:noFill/>
          <a:ln/>
        </p:spPr>
        <p:txBody>
          <a:bodyPr/>
          <a:lstStyle/>
          <a:p>
            <a:pPr eaLnBrk="1" hangingPunct="1">
              <a:lnSpc>
                <a:spcPct val="80000"/>
              </a:lnSpc>
            </a:pPr>
            <a:r>
              <a:rPr lang="en-US" sz="2500" dirty="0" smtClean="0"/>
              <a:t>To explain the context of the problem</a:t>
            </a:r>
          </a:p>
          <a:p>
            <a:pPr eaLnBrk="1" hangingPunct="1">
              <a:lnSpc>
                <a:spcPct val="80000"/>
              </a:lnSpc>
            </a:pPr>
            <a:endParaRPr lang="en-US" sz="2500" dirty="0" smtClean="0"/>
          </a:p>
          <a:p>
            <a:pPr eaLnBrk="1" hangingPunct="1">
              <a:lnSpc>
                <a:spcPct val="80000"/>
              </a:lnSpc>
            </a:pPr>
            <a:r>
              <a:rPr lang="en-US" sz="2500" dirty="0" smtClean="0"/>
              <a:t>Yahoo changed the strategy</a:t>
            </a:r>
          </a:p>
          <a:p>
            <a:pPr eaLnBrk="1" hangingPunct="1">
              <a:lnSpc>
                <a:spcPct val="80000"/>
              </a:lnSpc>
            </a:pPr>
            <a:endParaRPr lang="en-US" sz="2500" dirty="0" smtClean="0"/>
          </a:p>
          <a:p>
            <a:pPr eaLnBrk="1" hangingPunct="1">
              <a:lnSpc>
                <a:spcPct val="80000"/>
              </a:lnSpc>
            </a:pPr>
            <a:r>
              <a:rPr lang="en-US" sz="2500" dirty="0" smtClean="0"/>
              <a:t>Optimal for the user model.</a:t>
            </a:r>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xfrm>
            <a:off x="1257300" y="720725"/>
            <a:ext cx="4800600" cy="3600450"/>
          </a:xfrm>
          <a:prstGeom prst="rect">
            <a:avLst/>
          </a:prstGeom>
          <a:ln/>
        </p:spPr>
      </p:sp>
      <p:sp>
        <p:nvSpPr>
          <p:cNvPr id="24578" name="Notes Placeholder 2"/>
          <p:cNvSpPr>
            <a:spLocks noGrp="1"/>
          </p:cNvSpPr>
          <p:nvPr>
            <p:ph type="body" idx="1"/>
          </p:nvPr>
        </p:nvSpPr>
        <p:spPr>
          <a:noFill/>
          <a:ln/>
        </p:spPr>
        <p:txBody>
          <a:bodyPr/>
          <a:lstStyle/>
          <a:p>
            <a:r>
              <a:rPr lang="en-US" dirty="0" smtClean="0"/>
              <a:t>We uses a</a:t>
            </a:r>
            <a:r>
              <a:rPr lang="en-US" baseline="0" dirty="0" smtClean="0"/>
              <a:t> general browsing model of the user, same model is empirically validated and used by other ad placement research also. </a:t>
            </a:r>
            <a:endParaRPr lang="en-US" dirty="0" smtClean="0"/>
          </a:p>
          <a:p>
            <a:endParaRPr lang="en-US" dirty="0" smtClean="0"/>
          </a:p>
        </p:txBody>
      </p:sp>
      <p:sp>
        <p:nvSpPr>
          <p:cNvPr id="24579" name="Slide Number Placeholder 3"/>
          <p:cNvSpPr>
            <a:spLocks noGrp="1"/>
          </p:cNvSpPr>
          <p:nvPr>
            <p:ph type="sldNum" sz="quarter" idx="5"/>
          </p:nvPr>
        </p:nvSpPr>
        <p:spPr>
          <a:noFill/>
        </p:spPr>
        <p:txBody>
          <a:bodyPr/>
          <a:lstStyle/>
          <a:p>
            <a:fld id="{A23C5A61-704D-4DD5-AE0A-BF5CB860140D}" type="slidenum">
              <a:rPr lang="en-US" smtClean="0"/>
              <a:pPr/>
              <a:t>32</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257300" y="720725"/>
            <a:ext cx="4800600" cy="3600450"/>
          </a:xfrm>
          <a:prstGeom prst="rect">
            <a:avLst/>
          </a:prstGeom>
          <a:ln/>
        </p:spPr>
      </p:sp>
      <p:sp>
        <p:nvSpPr>
          <p:cNvPr id="21506" name="Notes Placeholder 2"/>
          <p:cNvSpPr>
            <a:spLocks noGrp="1"/>
          </p:cNvSpPr>
          <p:nvPr>
            <p:ph type="body" idx="1"/>
          </p:nvPr>
        </p:nvSpPr>
        <p:spPr>
          <a:noFill/>
          <a:ln/>
        </p:spPr>
        <p:txBody>
          <a:bodyPr/>
          <a:lstStyle/>
          <a:p>
            <a:pPr>
              <a:lnSpc>
                <a:spcPct val="90000"/>
              </a:lnSpc>
            </a:pPr>
            <a:r>
              <a:rPr lang="en-US" sz="2500" dirty="0" smtClean="0"/>
              <a:t>Ten eBay ads</a:t>
            </a:r>
          </a:p>
          <a:p>
            <a:pPr>
              <a:lnSpc>
                <a:spcPct val="90000"/>
              </a:lnSpc>
            </a:pPr>
            <a:r>
              <a:rPr lang="en-US" sz="2500" dirty="0" smtClean="0"/>
              <a:t>Arbitrary relevance measure.</a:t>
            </a:r>
          </a:p>
          <a:p>
            <a:pPr>
              <a:lnSpc>
                <a:spcPct val="90000"/>
              </a:lnSpc>
            </a:pPr>
            <a:r>
              <a:rPr lang="en-US" sz="2500" dirty="0" smtClean="0"/>
              <a:t>Highly relevant, less profitable ad above, user will click on the ad and goes away.</a:t>
            </a:r>
          </a:p>
          <a:p>
            <a:pPr>
              <a:lnSpc>
                <a:spcPct val="90000"/>
              </a:lnSpc>
            </a:pPr>
            <a:r>
              <a:rPr lang="en-US" sz="2500" dirty="0" smtClean="0"/>
              <a:t>High bid amount but not interesting to user ads. Abandonment as user leaving browsing the search results. </a:t>
            </a:r>
          </a:p>
        </p:txBody>
      </p:sp>
      <p:sp>
        <p:nvSpPr>
          <p:cNvPr id="21507" name="Slide Number Placeholder 3"/>
          <p:cNvSpPr>
            <a:spLocks noGrp="1"/>
          </p:cNvSpPr>
          <p:nvPr>
            <p:ph type="sldNum" sz="quarter" idx="5"/>
          </p:nvPr>
        </p:nvSpPr>
        <p:spPr>
          <a:noFill/>
        </p:spPr>
        <p:txBody>
          <a:bodyPr/>
          <a:lstStyle/>
          <a:p>
            <a:fld id="{38349D9F-FC52-4388-9CD5-6A659682D735}" type="slidenum">
              <a:rPr lang="en-US" smtClean="0"/>
              <a:pPr/>
              <a:t>33</a:t>
            </a:fld>
            <a:endParaRPr lang="en-US"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CAC18FF6-2CE0-4459-8466-9547A4CC0AA6}" type="slidenum">
              <a:rPr lang="en-US" sz="1300"/>
              <a:pPr algn="r"/>
              <a:t>34</a:t>
            </a:fld>
            <a:endParaRPr lang="en-US" sz="1300" dirty="0"/>
          </a:p>
        </p:txBody>
      </p:sp>
      <p:sp>
        <p:nvSpPr>
          <p:cNvPr id="43010" name="Rectangle 2"/>
          <p:cNvSpPr>
            <a:spLocks noGrp="1" noRot="1" noChangeAspect="1" noChangeArrowheads="1" noTextEdit="1"/>
          </p:cNvSpPr>
          <p:nvPr>
            <p:ph type="sldImg"/>
          </p:nvPr>
        </p:nvSpPr>
        <p:spPr>
          <a:xfrm>
            <a:off x="1257300" y="720725"/>
            <a:ext cx="4800600" cy="3600450"/>
          </a:xfrm>
          <a:prstGeom prst="rect">
            <a:avLst/>
          </a:prstGeom>
          <a:ln/>
        </p:spPr>
      </p:sp>
      <p:sp>
        <p:nvSpPr>
          <p:cNvPr id="43011" name="Rectangle 3"/>
          <p:cNvSpPr>
            <a:spLocks noGrp="1" noChangeArrowheads="1"/>
          </p:cNvSpPr>
          <p:nvPr>
            <p:ph type="body" idx="1"/>
          </p:nvPr>
        </p:nvSpPr>
        <p:spPr>
          <a:noFill/>
          <a:ln/>
        </p:spPr>
        <p:txBody>
          <a:bodyPr/>
          <a:lstStyle/>
          <a:p>
            <a:pPr eaLnBrk="1" hangingPunct="1">
              <a:lnSpc>
                <a:spcPct val="80000"/>
              </a:lnSpc>
            </a:pPr>
            <a:r>
              <a:rPr lang="en-US" sz="2500" dirty="0" smtClean="0"/>
              <a:t>Proof is by induction. </a:t>
            </a:r>
          </a:p>
          <a:p>
            <a:pPr eaLnBrk="1" hangingPunct="1">
              <a:lnSpc>
                <a:spcPct val="80000"/>
              </a:lnSpc>
            </a:pPr>
            <a:r>
              <a:rPr lang="en-US" sz="2500" dirty="0" smtClean="0"/>
              <a:t>Consider adding the NP-Hard</a:t>
            </a:r>
            <a:r>
              <a:rPr lang="en-US" sz="2500" baseline="0" dirty="0" smtClean="0"/>
              <a:t> slide before. </a:t>
            </a:r>
            <a:endParaRPr lang="en-US" sz="2500"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r>
              <a:rPr lang="en-US" baseline="0" dirty="0" smtClean="0"/>
              <a:t>An interesting observation is that the users follow the same browsing model for the search results.  A hierarchy of optimal ranking functions under different assumptions can be derived. </a:t>
            </a:r>
          </a:p>
          <a:p>
            <a:r>
              <a:rPr lang="en-US" baseline="0" dirty="0" smtClean="0"/>
              <a:t>Replacing the relevance with utility. </a:t>
            </a:r>
          </a:p>
          <a:p>
            <a:r>
              <a:rPr lang="en-US" baseline="0" dirty="0" smtClean="0"/>
              <a:t>Left tree– the commonly used PRP (Gordon and </a:t>
            </a:r>
            <a:r>
              <a:rPr lang="en-US" baseline="0" dirty="0" err="1" smtClean="0"/>
              <a:t>Lenk</a:t>
            </a:r>
            <a:r>
              <a:rPr lang="en-US" baseline="0" dirty="0" smtClean="0"/>
              <a:t>) can be directly derived. Dotted lines indicates new ranking functions. </a:t>
            </a:r>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12420FC4-E612-4F1D-84DB-98523E4948EE}" type="slidenum">
              <a:rPr lang="en-US" sz="1300"/>
              <a:pPr algn="r"/>
              <a:t>36</a:t>
            </a:fld>
            <a:endParaRPr lang="en-US" sz="1300" dirty="0"/>
          </a:p>
        </p:txBody>
      </p:sp>
      <p:sp>
        <p:nvSpPr>
          <p:cNvPr id="49154" name="Rectangle 2"/>
          <p:cNvSpPr>
            <a:spLocks noGrp="1" noRot="1" noChangeAspect="1" noChangeArrowheads="1" noTextEdit="1"/>
          </p:cNvSpPr>
          <p:nvPr>
            <p:ph type="sldImg"/>
          </p:nvPr>
        </p:nvSpPr>
        <p:spPr>
          <a:xfrm>
            <a:off x="1257300" y="720725"/>
            <a:ext cx="4800600" cy="3600450"/>
          </a:xfrm>
          <a:prstGeom prst="rect">
            <a:avLst/>
          </a:prstGeom>
          <a:ln/>
        </p:spPr>
      </p:sp>
      <p:sp>
        <p:nvSpPr>
          <p:cNvPr id="49155" name="Rectangle 3"/>
          <p:cNvSpPr>
            <a:spLocks noGrp="1" noChangeArrowheads="1"/>
          </p:cNvSpPr>
          <p:nvPr>
            <p:ph type="body" idx="1"/>
          </p:nvPr>
        </p:nvSpPr>
        <p:spPr>
          <a:noFill/>
          <a:ln/>
        </p:spPr>
        <p:txBody>
          <a:bodyPr/>
          <a:lstStyle/>
          <a:p>
            <a:pPr eaLnBrk="1" hangingPunct="1">
              <a:lnSpc>
                <a:spcPct val="80000"/>
              </a:lnSpc>
              <a:buFontTx/>
              <a:buChar char="•"/>
            </a:pPr>
            <a:r>
              <a:rPr lang="en-US" sz="2500" dirty="0" smtClean="0"/>
              <a:t>Parameter Sweep on</a:t>
            </a:r>
            <a:r>
              <a:rPr lang="en-US" sz="2500" baseline="0" dirty="0" smtClean="0"/>
              <a:t> abandonment probability. </a:t>
            </a:r>
            <a:endParaRPr lang="en-US" sz="2500" dirty="0" smtClean="0"/>
          </a:p>
          <a:p>
            <a:pPr eaLnBrk="1" hangingPunct="1">
              <a:lnSpc>
                <a:spcPct val="80000"/>
              </a:lnSpc>
              <a:buFontTx/>
              <a:buChar char="•"/>
            </a:pPr>
            <a:r>
              <a:rPr lang="en-US" sz="2500" dirty="0" smtClean="0"/>
              <a:t>Multi Billion dollar, small improvements are very significant.</a:t>
            </a:r>
          </a:p>
          <a:p>
            <a:pPr eaLnBrk="1" hangingPunct="1">
              <a:lnSpc>
                <a:spcPct val="80000"/>
              </a:lnSpc>
              <a:buFontTx/>
              <a:buChar char="•"/>
            </a:pPr>
            <a:r>
              <a:rPr lang="en-US" sz="2500" dirty="0" smtClean="0"/>
              <a:t>Actual user models and probabilities will be noisy and profits will be less.</a:t>
            </a:r>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12420FC4-E612-4F1D-84DB-98523E4948EE}" type="slidenum">
              <a:rPr lang="en-US" sz="1300"/>
              <a:pPr algn="r"/>
              <a:t>38</a:t>
            </a:fld>
            <a:endParaRPr lang="en-US" sz="1300" dirty="0"/>
          </a:p>
        </p:txBody>
      </p:sp>
      <p:sp>
        <p:nvSpPr>
          <p:cNvPr id="49154" name="Rectangle 2"/>
          <p:cNvSpPr>
            <a:spLocks noGrp="1" noRot="1" noChangeAspect="1" noChangeArrowheads="1" noTextEdit="1"/>
          </p:cNvSpPr>
          <p:nvPr>
            <p:ph type="sldImg"/>
          </p:nvPr>
        </p:nvSpPr>
        <p:spPr>
          <a:xfrm>
            <a:off x="1257300" y="720725"/>
            <a:ext cx="4800600" cy="3600450"/>
          </a:xfrm>
          <a:prstGeom prst="rect">
            <a:avLst/>
          </a:prstGeom>
          <a:ln/>
        </p:spPr>
      </p:sp>
      <p:sp>
        <p:nvSpPr>
          <p:cNvPr id="49155"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mn-ea"/>
                <a:cs typeface="+mn-cs"/>
              </a:rPr>
              <a:t>In ad placement, the net profits of ranking to the search engine can only be analyzed in association with a pricing mechanism. To this end,</a:t>
            </a:r>
          </a:p>
          <a:p>
            <a:r>
              <a:rPr lang="en-US" sz="1200" kern="1200" baseline="0" dirty="0" smtClean="0">
                <a:solidFill>
                  <a:schemeClr val="tx1"/>
                </a:solidFill>
                <a:latin typeface="Arial" charset="0"/>
                <a:ea typeface="+mn-ea"/>
                <a:cs typeface="+mn-cs"/>
              </a:rPr>
              <a:t>we introduce a pricing to be used with the CE designing a full auction mechanism.</a:t>
            </a:r>
          </a:p>
          <a:p>
            <a:r>
              <a:rPr lang="en-US" sz="1200" kern="1200" baseline="0" dirty="0" smtClean="0">
                <a:solidFill>
                  <a:schemeClr val="tx1"/>
                </a:solidFill>
                <a:latin typeface="Arial" charset="0"/>
                <a:ea typeface="+mn-ea"/>
                <a:cs typeface="+mn-cs"/>
              </a:rPr>
              <a:t>Our three contributions are</a:t>
            </a:r>
          </a:p>
          <a:p>
            <a:r>
              <a:rPr lang="en-US" sz="1200" kern="1200" baseline="0" dirty="0" smtClean="0">
                <a:solidFill>
                  <a:schemeClr val="tx1"/>
                </a:solidFill>
                <a:latin typeface="Arial" charset="0"/>
                <a:ea typeface="+mn-ea"/>
                <a:cs typeface="+mn-cs"/>
              </a:rPr>
              <a:t>Skip next three slides if run out of time.</a:t>
            </a:r>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12420FC4-E612-4F1D-84DB-98523E4948EE}" type="slidenum">
              <a:rPr lang="en-US" sz="1300"/>
              <a:pPr algn="r"/>
              <a:t>39</a:t>
            </a:fld>
            <a:endParaRPr lang="en-US" sz="1300" dirty="0"/>
          </a:p>
        </p:txBody>
      </p:sp>
      <p:sp>
        <p:nvSpPr>
          <p:cNvPr id="49154" name="Rectangle 2"/>
          <p:cNvSpPr>
            <a:spLocks noGrp="1" noRot="1" noChangeAspect="1" noChangeArrowheads="1" noTextEdit="1"/>
          </p:cNvSpPr>
          <p:nvPr>
            <p:ph type="sldImg"/>
          </p:nvPr>
        </p:nvSpPr>
        <p:spPr>
          <a:xfrm>
            <a:off x="1257300" y="720725"/>
            <a:ext cx="4800600" cy="3600450"/>
          </a:xfrm>
          <a:prstGeom prst="rect">
            <a:avLst/>
          </a:prstGeom>
          <a:ln/>
        </p:spPr>
      </p:sp>
      <p:sp>
        <p:nvSpPr>
          <p:cNvPr id="49155" name="Rectangle 3"/>
          <p:cNvSpPr>
            <a:spLocks noGrp="1" noChangeArrowheads="1"/>
          </p:cNvSpPr>
          <p:nvPr>
            <p:ph type="body" idx="1"/>
          </p:nvPr>
        </p:nvSpPr>
        <p:spPr>
          <a:noFill/>
          <a:ln/>
        </p:spPr>
        <p:txBody>
          <a:bodyPr/>
          <a:lstStyle/>
          <a:p>
            <a:pPr eaLnBrk="1" hangingPunct="1">
              <a:lnSpc>
                <a:spcPct val="80000"/>
              </a:lnSpc>
              <a:buFontTx/>
              <a:buChar char="•"/>
            </a:pPr>
            <a:r>
              <a:rPr lang="en-US" sz="2500" dirty="0" smtClean="0"/>
              <a:t>For</a:t>
            </a:r>
            <a:r>
              <a:rPr lang="en-US" sz="2500" baseline="0" dirty="0" smtClean="0"/>
              <a:t> notational convenience, let us denote weight of an ad w(a) as </a:t>
            </a:r>
            <a:r>
              <a:rPr lang="en-US" sz="2500" baseline="0" dirty="0" err="1" smtClean="0"/>
              <a:t>wi</a:t>
            </a:r>
            <a:endParaRPr lang="en-US" sz="2500" baseline="0" dirty="0" smtClean="0"/>
          </a:p>
          <a:p>
            <a:pPr eaLnBrk="1" hangingPunct="1">
              <a:lnSpc>
                <a:spcPct val="80000"/>
              </a:lnSpc>
              <a:buFontTx/>
              <a:buChar char="•"/>
            </a:pPr>
            <a:r>
              <a:rPr lang="en-US" sz="2500" baseline="0" dirty="0" smtClean="0"/>
              <a:t>The pricing schema is.</a:t>
            </a:r>
          </a:p>
          <a:p>
            <a:pPr eaLnBrk="1" hangingPunct="1">
              <a:lnSpc>
                <a:spcPct val="80000"/>
              </a:lnSpc>
              <a:buFontTx/>
              <a:buChar char="•"/>
            </a:pPr>
            <a:r>
              <a:rPr lang="en-US" sz="2500" baseline="0" dirty="0" smtClean="0"/>
              <a:t>This pricing obeys two interesting properties </a:t>
            </a:r>
            <a:endParaRPr lang="en-US" sz="2500"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B3853D-D14C-477F-BED6-1100ACA77E3C}" type="slidenum">
              <a:rPr lang="en-US"/>
              <a:pPr/>
              <a:t>4</a:t>
            </a:fld>
            <a:endParaRPr lang="en-US"/>
          </a:p>
        </p:txBody>
      </p:sp>
      <p:sp>
        <p:nvSpPr>
          <p:cNvPr id="320514" name="Slide Image Placeholder 1"/>
          <p:cNvSpPr>
            <a:spLocks noGrp="1" noRot="1" noChangeAspect="1" noTextEdit="1"/>
          </p:cNvSpPr>
          <p:nvPr>
            <p:ph type="sldImg"/>
          </p:nvPr>
        </p:nvSpPr>
        <p:spPr>
          <a:xfrm>
            <a:off x="1257300" y="719138"/>
            <a:ext cx="4800600" cy="3600450"/>
          </a:xfrm>
          <a:prstGeom prst="rect">
            <a:avLst/>
          </a:prstGeom>
          <a:ln/>
        </p:spPr>
      </p:sp>
      <p:sp>
        <p:nvSpPr>
          <p:cNvPr id="320515" name="Notes Placeholder 2"/>
          <p:cNvSpPr>
            <a:spLocks noGrp="1"/>
          </p:cNvSpPr>
          <p:nvPr>
            <p:ph type="body" idx="1"/>
          </p:nvPr>
        </p:nvSpPr>
        <p:spPr/>
        <p:txBody>
          <a:bodyPr lIns="96663" tIns="48332" rIns="96663" bIns="48332"/>
          <a:lstStyle/>
          <a:p>
            <a:pPr>
              <a:spcBef>
                <a:spcPct val="0"/>
              </a:spcBef>
            </a:pPr>
            <a:r>
              <a:rPr lang="en-US" baseline="0" dirty="0" smtClean="0"/>
              <a:t>Civic  2010 in Dayton OH. Explain the process. </a:t>
            </a:r>
            <a:endParaRPr lang="en-US" dirty="0"/>
          </a:p>
        </p:txBody>
      </p:sp>
      <p:sp>
        <p:nvSpPr>
          <p:cNvPr id="320516"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4D92974C-5BAE-4D16-BD39-2E6FA1511765}" type="slidenum">
              <a:rPr lang="en-US" sz="1300"/>
              <a:pPr algn="r" defTabSz="967254"/>
              <a:t>4</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12420FC4-E612-4F1D-84DB-98523E4948EE}" type="slidenum">
              <a:rPr lang="en-US" sz="1300"/>
              <a:pPr algn="r"/>
              <a:t>40</a:t>
            </a:fld>
            <a:endParaRPr lang="en-US" sz="1300" dirty="0"/>
          </a:p>
        </p:txBody>
      </p:sp>
      <p:sp>
        <p:nvSpPr>
          <p:cNvPr id="49154" name="Rectangle 2"/>
          <p:cNvSpPr>
            <a:spLocks noGrp="1" noRot="1" noChangeAspect="1" noChangeArrowheads="1" noTextEdit="1"/>
          </p:cNvSpPr>
          <p:nvPr>
            <p:ph type="sldImg"/>
          </p:nvPr>
        </p:nvSpPr>
        <p:spPr>
          <a:xfrm>
            <a:off x="1257300" y="720725"/>
            <a:ext cx="4800600" cy="3600450"/>
          </a:xfrm>
          <a:prstGeom prst="rect">
            <a:avLst/>
          </a:prstGeom>
          <a:ln/>
        </p:spPr>
      </p:sp>
      <p:sp>
        <p:nvSpPr>
          <p:cNvPr id="49155" name="Rectangle 3"/>
          <p:cNvSpPr>
            <a:spLocks noGrp="1" noChangeArrowheads="1"/>
          </p:cNvSpPr>
          <p:nvPr>
            <p:ph type="body" idx="1"/>
          </p:nvPr>
        </p:nvSpPr>
        <p:spPr>
          <a:noFill/>
          <a:ln/>
        </p:spPr>
        <p:txBody>
          <a:bodyPr/>
          <a:lstStyle/>
          <a:p>
            <a:pPr eaLnBrk="1" hangingPunct="1">
              <a:lnSpc>
                <a:spcPct val="80000"/>
              </a:lnSpc>
              <a:buFontTx/>
              <a:buChar char="•"/>
            </a:pPr>
            <a:r>
              <a:rPr lang="en-US" sz="2500" dirty="0" smtClean="0"/>
              <a:t>Private value of the advertiser is the expected</a:t>
            </a:r>
            <a:r>
              <a:rPr lang="en-US" sz="2500" baseline="0" dirty="0" smtClean="0"/>
              <a:t> revenue per click for the advertises. </a:t>
            </a:r>
          </a:p>
          <a:p>
            <a:pPr eaLnBrk="1" hangingPunct="1">
              <a:lnSpc>
                <a:spcPct val="80000"/>
              </a:lnSpc>
              <a:buFontTx/>
              <a:buChar char="•"/>
            </a:pPr>
            <a:r>
              <a:rPr lang="en-US" sz="2500" baseline="0" dirty="0" smtClean="0"/>
              <a:t>Socially optimal means sum of the revenues for all the advertisers is a maximum. </a:t>
            </a:r>
          </a:p>
          <a:p>
            <a:pPr eaLnBrk="1" hangingPunct="1">
              <a:lnSpc>
                <a:spcPct val="80000"/>
              </a:lnSpc>
              <a:buFontTx/>
              <a:buChar char="•"/>
            </a:pPr>
            <a:endParaRPr lang="en-US" sz="2500"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12420FC4-E612-4F1D-84DB-98523E4948EE}" type="slidenum">
              <a:rPr lang="en-US" sz="1300"/>
              <a:pPr algn="r"/>
              <a:t>41</a:t>
            </a:fld>
            <a:endParaRPr lang="en-US" sz="1300" dirty="0"/>
          </a:p>
        </p:txBody>
      </p:sp>
      <p:sp>
        <p:nvSpPr>
          <p:cNvPr id="49154" name="Rectangle 2"/>
          <p:cNvSpPr>
            <a:spLocks noGrp="1" noRot="1" noChangeAspect="1" noChangeArrowheads="1" noTextEdit="1"/>
          </p:cNvSpPr>
          <p:nvPr>
            <p:ph type="sldImg"/>
          </p:nvPr>
        </p:nvSpPr>
        <p:spPr>
          <a:xfrm>
            <a:off x="1257300" y="720725"/>
            <a:ext cx="4800600" cy="3600450"/>
          </a:xfrm>
          <a:prstGeom prst="rect">
            <a:avLst/>
          </a:prstGeom>
          <a:ln/>
        </p:spPr>
      </p:sp>
      <p:sp>
        <p:nvSpPr>
          <p:cNvPr id="49155" name="Rectangle 3"/>
          <p:cNvSpPr>
            <a:spLocks noGrp="1" noChangeArrowheads="1"/>
          </p:cNvSpPr>
          <p:nvPr>
            <p:ph type="body" idx="1"/>
          </p:nvPr>
        </p:nvSpPr>
        <p:spPr>
          <a:noFill/>
          <a:ln/>
        </p:spPr>
        <p:txBody>
          <a:bodyPr/>
          <a:lstStyle/>
          <a:p>
            <a:pPr eaLnBrk="1" hangingPunct="1">
              <a:lnSpc>
                <a:spcPct val="80000"/>
              </a:lnSpc>
              <a:buFontTx/>
              <a:buChar char="•"/>
            </a:pPr>
            <a:r>
              <a:rPr lang="en-US" sz="2500" dirty="0" smtClean="0"/>
              <a:t>We</a:t>
            </a:r>
            <a:r>
              <a:rPr lang="en-US" sz="2500" baseline="0" dirty="0" smtClean="0"/>
              <a:t> compare the revenues of the proposed mechanism with the revenues of the celebrated VCG mechanism. </a:t>
            </a:r>
          </a:p>
          <a:p>
            <a:pPr eaLnBrk="1" hangingPunct="1">
              <a:lnSpc>
                <a:spcPct val="80000"/>
              </a:lnSpc>
              <a:buFontTx/>
              <a:buChar char="•"/>
            </a:pPr>
            <a:r>
              <a:rPr lang="en-US" sz="2500" baseline="0" dirty="0" smtClean="0"/>
              <a:t>Both search engine. </a:t>
            </a:r>
            <a:endParaRPr lang="en-US" sz="2500" dirty="0" smtClean="0"/>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85CC20-51BD-4E6E-9441-EC28494B7D29}" type="slidenum">
              <a:rPr lang="en-US"/>
              <a:pPr/>
              <a:t>43</a:t>
            </a:fld>
            <a:endParaRPr lang="en-US"/>
          </a:p>
        </p:txBody>
      </p:sp>
      <p:sp>
        <p:nvSpPr>
          <p:cNvPr id="326658" name="Slide Image Placeholder 1"/>
          <p:cNvSpPr>
            <a:spLocks noGrp="1" noRot="1" noChangeAspect="1" noTextEdit="1"/>
          </p:cNvSpPr>
          <p:nvPr>
            <p:ph type="sldImg"/>
          </p:nvPr>
        </p:nvSpPr>
        <p:spPr>
          <a:xfrm>
            <a:off x="1257300" y="719138"/>
            <a:ext cx="4800600" cy="3600450"/>
          </a:xfrm>
          <a:prstGeom prst="rect">
            <a:avLst/>
          </a:prstGeom>
          <a:ln/>
        </p:spPr>
      </p:sp>
      <p:sp>
        <p:nvSpPr>
          <p:cNvPr id="326659" name="Notes Placeholder 2"/>
          <p:cNvSpPr>
            <a:spLocks noGrp="1"/>
          </p:cNvSpPr>
          <p:nvPr>
            <p:ph type="body" idx="1"/>
          </p:nvPr>
        </p:nvSpPr>
        <p:spPr/>
        <p:txBody>
          <a:bodyPr lIns="96663" tIns="48332" rIns="96663" bIns="48332"/>
          <a:lstStyle/>
          <a:p>
            <a:pPr>
              <a:spcBef>
                <a:spcPct val="0"/>
              </a:spcBef>
            </a:pPr>
            <a:r>
              <a:rPr lang="en-US" baseline="0" dirty="0" smtClean="0"/>
              <a:t>Related to the twitter trustworthiness </a:t>
            </a:r>
            <a:r>
              <a:rPr lang="en-US" baseline="0" dirty="0" err="1" smtClean="0"/>
              <a:t>researcy</a:t>
            </a:r>
            <a:r>
              <a:rPr lang="en-US" baseline="0" dirty="0" smtClean="0"/>
              <a:t>. </a:t>
            </a:r>
            <a:endParaRPr lang="en-US" dirty="0"/>
          </a:p>
        </p:txBody>
      </p:sp>
      <p:sp>
        <p:nvSpPr>
          <p:cNvPr id="326660"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17057B41-272B-4D8F-BD68-D19A963179BB}" type="slidenum">
              <a:rPr lang="en-US" sz="1300"/>
              <a:pPr algn="r" defTabSz="967254"/>
              <a:t>43</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85CC20-51BD-4E6E-9441-EC28494B7D29}" type="slidenum">
              <a:rPr lang="en-US"/>
              <a:pPr/>
              <a:t>44</a:t>
            </a:fld>
            <a:endParaRPr lang="en-US"/>
          </a:p>
        </p:txBody>
      </p:sp>
      <p:sp>
        <p:nvSpPr>
          <p:cNvPr id="326658" name="Slide Image Placeholder 1"/>
          <p:cNvSpPr>
            <a:spLocks noGrp="1" noRot="1" noChangeAspect="1" noTextEdit="1"/>
          </p:cNvSpPr>
          <p:nvPr>
            <p:ph type="sldImg"/>
          </p:nvPr>
        </p:nvSpPr>
        <p:spPr>
          <a:xfrm>
            <a:off x="1257300" y="719138"/>
            <a:ext cx="4800600" cy="3600450"/>
          </a:xfrm>
          <a:prstGeom prst="rect">
            <a:avLst/>
          </a:prstGeom>
          <a:ln/>
        </p:spPr>
      </p:sp>
      <p:sp>
        <p:nvSpPr>
          <p:cNvPr id="326659" name="Notes Placeholder 2"/>
          <p:cNvSpPr>
            <a:spLocks noGrp="1"/>
          </p:cNvSpPr>
          <p:nvPr>
            <p:ph type="body" idx="1"/>
          </p:nvPr>
        </p:nvSpPr>
        <p:spPr/>
        <p:txBody>
          <a:bodyPr lIns="96663" tIns="48332" rIns="96663" bIns="48332"/>
          <a:lstStyle/>
          <a:p>
            <a:pPr>
              <a:spcBef>
                <a:spcPct val="0"/>
              </a:spcBef>
            </a:pPr>
            <a:r>
              <a:rPr lang="en-US" dirty="0" smtClean="0"/>
              <a:t>Highly</a:t>
            </a:r>
            <a:r>
              <a:rPr lang="en-US" baseline="0" dirty="0" smtClean="0"/>
              <a:t> sought after skill in industry. Very few departments offer a course in computational advertisement. </a:t>
            </a:r>
            <a:endParaRPr lang="en-US" dirty="0"/>
          </a:p>
        </p:txBody>
      </p:sp>
      <p:sp>
        <p:nvSpPr>
          <p:cNvPr id="326660"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17057B41-272B-4D8F-BD68-D19A963179BB}" type="slidenum">
              <a:rPr lang="en-US" sz="1300"/>
              <a:pPr algn="r" defTabSz="967254"/>
              <a:t>44</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85CC20-51BD-4E6E-9441-EC28494B7D29}" type="slidenum">
              <a:rPr lang="en-US"/>
              <a:pPr/>
              <a:t>45</a:t>
            </a:fld>
            <a:endParaRPr lang="en-US"/>
          </a:p>
        </p:txBody>
      </p:sp>
      <p:sp>
        <p:nvSpPr>
          <p:cNvPr id="326658" name="Slide Image Placeholder 1"/>
          <p:cNvSpPr>
            <a:spLocks noGrp="1" noRot="1" noChangeAspect="1" noTextEdit="1"/>
          </p:cNvSpPr>
          <p:nvPr>
            <p:ph type="sldImg"/>
          </p:nvPr>
        </p:nvSpPr>
        <p:spPr>
          <a:xfrm>
            <a:off x="1257300" y="719138"/>
            <a:ext cx="4800600" cy="3600450"/>
          </a:xfrm>
          <a:prstGeom prst="rect">
            <a:avLst/>
          </a:prstGeom>
          <a:ln/>
        </p:spPr>
      </p:sp>
      <p:sp>
        <p:nvSpPr>
          <p:cNvPr id="326659" name="Notes Placeholder 2"/>
          <p:cNvSpPr>
            <a:spLocks noGrp="1"/>
          </p:cNvSpPr>
          <p:nvPr>
            <p:ph type="body" idx="1"/>
          </p:nvPr>
        </p:nvSpPr>
        <p:spPr/>
        <p:txBody>
          <a:bodyPr lIns="96663" tIns="48332" rIns="96663" bIns="48332"/>
          <a:lstStyle/>
          <a:p>
            <a:pPr>
              <a:spcBef>
                <a:spcPct val="0"/>
              </a:spcBef>
            </a:pPr>
            <a:r>
              <a:rPr lang="en-US" baseline="0" dirty="0" smtClean="0"/>
              <a:t>Notice that Certificate is attached in case you are a skeptic like most scientists </a:t>
            </a:r>
            <a:r>
              <a:rPr lang="en-US" baseline="0" dirty="0" smtClean="0">
                <a:sym typeface="Wingdings" pitchFamily="2" charset="2"/>
              </a:rPr>
              <a:t></a:t>
            </a:r>
            <a:r>
              <a:rPr lang="en-US" baseline="0" dirty="0" smtClean="0"/>
              <a:t>. </a:t>
            </a:r>
            <a:endParaRPr lang="en-US" dirty="0"/>
          </a:p>
        </p:txBody>
      </p:sp>
      <p:sp>
        <p:nvSpPr>
          <p:cNvPr id="326660"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17057B41-272B-4D8F-BD68-D19A963179BB}" type="slidenum">
              <a:rPr lang="en-US" sz="1300"/>
              <a:pPr algn="r" defTabSz="967254"/>
              <a:t>45</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257300" y="720725"/>
            <a:ext cx="4800600" cy="3600450"/>
          </a:xfrm>
          <a:prstGeom prst="rect">
            <a:avLst/>
          </a:prstGeom>
          <a:ln/>
        </p:spPr>
      </p:sp>
      <p:sp>
        <p:nvSpPr>
          <p:cNvPr id="50179" name="Notes Placeholder 2"/>
          <p:cNvSpPr>
            <a:spLocks noGrp="1"/>
          </p:cNvSpPr>
          <p:nvPr>
            <p:ph type="body" idx="1"/>
          </p:nvPr>
        </p:nvSpPr>
        <p:spPr>
          <a:noFill/>
          <a:ln/>
        </p:spPr>
        <p:txBody>
          <a:bodyPr/>
          <a:lstStyle/>
          <a:p>
            <a:pPr eaLnBrk="1" hangingPunct="1"/>
            <a:r>
              <a:rPr lang="en-US" dirty="0" smtClean="0"/>
              <a:t>Yahoo! research recognized</a:t>
            </a:r>
            <a:r>
              <a:rPr lang="en-US" baseline="0" dirty="0" smtClean="0"/>
              <a:t> this work with Key Scientific Challenge award in computational advertisement for the year 2009. It is under review for 8 months, like most theory journals. </a:t>
            </a:r>
            <a:endParaRPr lang="en-US" dirty="0" smtClean="0"/>
          </a:p>
        </p:txBody>
      </p:sp>
      <p:sp>
        <p:nvSpPr>
          <p:cNvPr id="50180" name="Slide Number Placeholder 3"/>
          <p:cNvSpPr>
            <a:spLocks noGrp="1"/>
          </p:cNvSpPr>
          <p:nvPr>
            <p:ph type="sldNum" sz="quarter" idx="5"/>
          </p:nvPr>
        </p:nvSpPr>
        <p:spPr>
          <a:noFill/>
        </p:spPr>
        <p:txBody>
          <a:bodyPr/>
          <a:lstStyle/>
          <a:p>
            <a:fld id="{394C86C9-DEAD-40E5-98BA-DE094838654C}" type="slidenum">
              <a:rPr lang="en-US"/>
              <a:pPr/>
              <a:t>46</a:t>
            </a:fld>
            <a:endParaRPr lang="en-US"/>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85CC20-51BD-4E6E-9441-EC28494B7D29}" type="slidenum">
              <a:rPr lang="en-US"/>
              <a:pPr/>
              <a:t>47</a:t>
            </a:fld>
            <a:endParaRPr lang="en-US"/>
          </a:p>
        </p:txBody>
      </p:sp>
      <p:sp>
        <p:nvSpPr>
          <p:cNvPr id="326658" name="Slide Image Placeholder 1"/>
          <p:cNvSpPr>
            <a:spLocks noGrp="1" noRot="1" noChangeAspect="1" noTextEdit="1"/>
          </p:cNvSpPr>
          <p:nvPr>
            <p:ph type="sldImg"/>
          </p:nvPr>
        </p:nvSpPr>
        <p:spPr>
          <a:xfrm>
            <a:off x="1257300" y="719138"/>
            <a:ext cx="4800600" cy="3600450"/>
          </a:xfrm>
          <a:prstGeom prst="rect">
            <a:avLst/>
          </a:prstGeom>
          <a:ln/>
        </p:spPr>
      </p:sp>
      <p:sp>
        <p:nvSpPr>
          <p:cNvPr id="326659" name="Notes Placeholder 2"/>
          <p:cNvSpPr>
            <a:spLocks noGrp="1"/>
          </p:cNvSpPr>
          <p:nvPr>
            <p:ph type="body" idx="1"/>
          </p:nvPr>
        </p:nvSpPr>
        <p:spPr/>
        <p:txBody>
          <a:bodyPr lIns="96663" tIns="48332" rIns="96663" bIns="48332"/>
          <a:lstStyle/>
          <a:p>
            <a:pPr>
              <a:spcBef>
                <a:spcPct val="0"/>
              </a:spcBef>
            </a:pPr>
            <a:r>
              <a:rPr lang="en-US" dirty="0" smtClean="0"/>
              <a:t>False</a:t>
            </a:r>
            <a:r>
              <a:rPr lang="en-US" baseline="0" dirty="0" smtClean="0"/>
              <a:t> tweets are a severe problems in twitter as the recent news articles illustrate. </a:t>
            </a:r>
          </a:p>
          <a:p>
            <a:pPr>
              <a:spcBef>
                <a:spcPct val="0"/>
              </a:spcBef>
            </a:pPr>
            <a:r>
              <a:rPr lang="en-US" baseline="0" dirty="0" smtClean="0"/>
              <a:t>We modeled tweets are a three layer graph, with tweet layer, user layer and web page layer. </a:t>
            </a:r>
          </a:p>
          <a:p>
            <a:pPr>
              <a:spcBef>
                <a:spcPct val="0"/>
              </a:spcBef>
            </a:pPr>
            <a:endParaRPr lang="en-US" baseline="0" dirty="0" smtClean="0"/>
          </a:p>
        </p:txBody>
      </p:sp>
      <p:sp>
        <p:nvSpPr>
          <p:cNvPr id="326660"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17057B41-272B-4D8F-BD68-D19A963179BB}" type="slidenum">
              <a:rPr lang="en-US" sz="1300"/>
              <a:pPr algn="r" defTabSz="967254"/>
              <a:t>47</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normAutofit/>
          </a:bodyPr>
          <a:lstStyle/>
          <a:p>
            <a:r>
              <a:rPr lang="en-US" dirty="0" smtClean="0"/>
              <a:t>Optimal</a:t>
            </a:r>
            <a:r>
              <a:rPr lang="en-US" baseline="0" dirty="0" smtClean="0"/>
              <a:t> Real time bidding strategies for Guaranteed Deals. Work I did in Yahoo! Labs Bangalore in the summer. Not going into the details</a:t>
            </a:r>
          </a:p>
          <a:p>
            <a:endParaRPr lang="en-US" baseline="0" dirty="0" smtClean="0"/>
          </a:p>
          <a:p>
            <a:r>
              <a:rPr lang="en-US" baseline="0" dirty="0" smtClean="0"/>
              <a:t>Skip this slide also if run out of time. </a:t>
            </a:r>
            <a:endParaRPr lang="en-US" dirty="0"/>
          </a:p>
        </p:txBody>
      </p:sp>
      <p:sp>
        <p:nvSpPr>
          <p:cNvPr id="4" name="Slide Number Placeholder 3"/>
          <p:cNvSpPr>
            <a:spLocks noGrp="1"/>
          </p:cNvSpPr>
          <p:nvPr>
            <p:ph type="sldNum" sz="quarter" idx="10"/>
          </p:nvPr>
        </p:nvSpPr>
        <p:spPr/>
        <p:txBody>
          <a:bodyPr/>
          <a:lstStyle/>
          <a:p>
            <a:pPr>
              <a:defRPr/>
            </a:pPr>
            <a:fld id="{ED41AB6D-A097-45A9-B51A-05EB51D04159}" type="slidenum">
              <a:rPr lang="en-US" altLang="zh-TW" smtClean="0"/>
              <a:pPr>
                <a:defRPr/>
              </a:pPr>
              <a:t>48</a:t>
            </a:fld>
            <a:endParaRPr lang="en-US" altLang="zh-TW"/>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1257300" y="720725"/>
            <a:ext cx="4800600" cy="3600450"/>
          </a:xfrm>
          <a:prstGeom prst="rect">
            <a:avLst/>
          </a:prstGeom>
          <a:ln/>
        </p:spPr>
      </p:sp>
      <p:sp>
        <p:nvSpPr>
          <p:cNvPr id="51202" name="Rectangle 3"/>
          <p:cNvSpPr>
            <a:spLocks noGrp="1" noChangeArrowheads="1"/>
          </p:cNvSpPr>
          <p:nvPr>
            <p:ph type="body" idx="1"/>
          </p:nvPr>
        </p:nvSpPr>
        <p:spPr>
          <a:noFill/>
          <a:ln/>
        </p:spPr>
        <p:txBody>
          <a:bodyPr/>
          <a:lstStyle/>
          <a:p>
            <a:endParaRPr lang="en-US" sz="25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B3853D-D14C-477F-BED6-1100ACA77E3C}" type="slidenum">
              <a:rPr lang="en-US"/>
              <a:pPr/>
              <a:t>5</a:t>
            </a:fld>
            <a:endParaRPr lang="en-US"/>
          </a:p>
        </p:txBody>
      </p:sp>
      <p:sp>
        <p:nvSpPr>
          <p:cNvPr id="320514" name="Slide Image Placeholder 1"/>
          <p:cNvSpPr>
            <a:spLocks noGrp="1" noRot="1" noChangeAspect="1" noTextEdit="1"/>
          </p:cNvSpPr>
          <p:nvPr>
            <p:ph type="sldImg"/>
          </p:nvPr>
        </p:nvSpPr>
        <p:spPr>
          <a:xfrm>
            <a:off x="1257300" y="719138"/>
            <a:ext cx="4800600" cy="3600450"/>
          </a:xfrm>
          <a:prstGeom prst="rect">
            <a:avLst/>
          </a:prstGeom>
          <a:ln/>
        </p:spPr>
      </p:sp>
      <p:sp>
        <p:nvSpPr>
          <p:cNvPr id="320515" name="Notes Placeholder 2"/>
          <p:cNvSpPr>
            <a:spLocks noGrp="1"/>
          </p:cNvSpPr>
          <p:nvPr>
            <p:ph type="body" idx="1"/>
          </p:nvPr>
        </p:nvSpPr>
        <p:spPr/>
        <p:txBody>
          <a:bodyPr lIns="96663" tIns="48332" rIns="96663" bIns="48332"/>
          <a:lstStyle/>
          <a:p>
            <a:pPr>
              <a:spcBef>
                <a:spcPct val="0"/>
              </a:spcBef>
            </a:pPr>
            <a:r>
              <a:rPr lang="en-US" dirty="0" smtClean="0"/>
              <a:t>The</a:t>
            </a:r>
            <a:r>
              <a:rPr lang="en-US" baseline="0" dirty="0" smtClean="0"/>
              <a:t> most important problem in deep web search---in that matter any search---presenting relevant top-k results. </a:t>
            </a:r>
            <a:endParaRPr lang="en-US" dirty="0" smtClean="0"/>
          </a:p>
          <a:p>
            <a:pPr>
              <a:spcBef>
                <a:spcPct val="0"/>
              </a:spcBef>
            </a:pPr>
            <a:r>
              <a:rPr lang="en-US" baseline="0" dirty="0" smtClean="0"/>
              <a:t>Why cant we reuse existing rankings? </a:t>
            </a:r>
          </a:p>
          <a:p>
            <a:pPr>
              <a:spcBef>
                <a:spcPct val="0"/>
              </a:spcBef>
            </a:pPr>
            <a:r>
              <a:rPr lang="en-US" baseline="0" dirty="0" smtClean="0"/>
              <a:t>Here is a search results for the query “Godfather Trilogy” in Google Product Search.  </a:t>
            </a:r>
          </a:p>
          <a:p>
            <a:pPr>
              <a:spcBef>
                <a:spcPct val="0"/>
              </a:spcBef>
            </a:pPr>
            <a:r>
              <a:rPr lang="en-US" baseline="0" dirty="0" smtClean="0"/>
              <a:t>These results are ranked high due to keywords are contained in the title. </a:t>
            </a:r>
          </a:p>
          <a:p>
            <a:pPr>
              <a:spcBef>
                <a:spcPct val="0"/>
              </a:spcBef>
            </a:pPr>
            <a:r>
              <a:rPr lang="en-US" baseline="0" dirty="0" smtClean="0"/>
              <a:t>Then slide content.  </a:t>
            </a:r>
          </a:p>
          <a:p>
            <a:pPr>
              <a:spcBef>
                <a:spcPct val="0"/>
              </a:spcBef>
            </a:pPr>
            <a:r>
              <a:rPr lang="en-US" baseline="0" dirty="0" smtClean="0"/>
              <a:t>….  Bait and Switch is frequently used.</a:t>
            </a:r>
            <a:endParaRPr lang="en-US" dirty="0"/>
          </a:p>
        </p:txBody>
      </p:sp>
      <p:sp>
        <p:nvSpPr>
          <p:cNvPr id="320516"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4D92974C-5BAE-4D16-BD39-2E6FA1511765}" type="slidenum">
              <a:rPr lang="en-US" sz="1300"/>
              <a:pPr algn="r" defTabSz="967254"/>
              <a:t>5</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1257300" y="720725"/>
            <a:ext cx="4800600" cy="3600450"/>
          </a:xfrm>
          <a:prstGeom prst="rect">
            <a:avLst/>
          </a:prstGeom>
          <a:ln/>
        </p:spPr>
      </p:sp>
      <p:sp>
        <p:nvSpPr>
          <p:cNvPr id="51202" name="Rectangle 3"/>
          <p:cNvSpPr>
            <a:spLocks noGrp="1" noChangeArrowheads="1"/>
          </p:cNvSpPr>
          <p:nvPr>
            <p:ph type="body" idx="1"/>
          </p:nvPr>
        </p:nvSpPr>
        <p:spPr>
          <a:noFill/>
          <a:ln/>
        </p:spPr>
        <p:txBody>
          <a:bodyPr/>
          <a:lstStyle/>
          <a:p>
            <a:endParaRPr lang="en-US" sz="2500"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normAutofit/>
          </a:bodyPr>
          <a:lstStyle/>
          <a:p>
            <a:r>
              <a:rPr lang="en-US" dirty="0" smtClean="0"/>
              <a:t>I</a:t>
            </a:r>
            <a:r>
              <a:rPr lang="en-US" baseline="0" dirty="0" smtClean="0"/>
              <a:t> am summarizing contributions and impact of my research in both ranking the deep web, and ranking the ads.  Thank you all for finding time to attend my talk. </a:t>
            </a:r>
            <a:endParaRPr lang="en-US" dirty="0"/>
          </a:p>
        </p:txBody>
      </p:sp>
      <p:sp>
        <p:nvSpPr>
          <p:cNvPr id="4" name="Slide Number Placeholder 3"/>
          <p:cNvSpPr>
            <a:spLocks noGrp="1"/>
          </p:cNvSpPr>
          <p:nvPr>
            <p:ph type="sldNum" sz="quarter" idx="10"/>
          </p:nvPr>
        </p:nvSpPr>
        <p:spPr/>
        <p:txBody>
          <a:bodyPr/>
          <a:lstStyle/>
          <a:p>
            <a:pPr>
              <a:defRPr/>
            </a:pPr>
            <a:fld id="{1B6E940A-9660-460B-B4D8-655543A335D8}" type="slidenum">
              <a:rPr lang="en-US" smtClean="0"/>
              <a:pPr>
                <a:defRPr/>
              </a:pPr>
              <a:t>51</a:t>
            </a:fld>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185CC20-51BD-4E6E-9441-EC28494B7D29}" type="slidenum">
              <a:rPr lang="en-US"/>
              <a:pPr/>
              <a:t>6</a:t>
            </a:fld>
            <a:endParaRPr lang="en-US"/>
          </a:p>
        </p:txBody>
      </p:sp>
      <p:sp>
        <p:nvSpPr>
          <p:cNvPr id="326658" name="Slide Image Placeholder 1"/>
          <p:cNvSpPr>
            <a:spLocks noGrp="1" noRot="1" noChangeAspect="1" noTextEdit="1"/>
          </p:cNvSpPr>
          <p:nvPr>
            <p:ph type="sldImg"/>
          </p:nvPr>
        </p:nvSpPr>
        <p:spPr>
          <a:xfrm>
            <a:off x="1257300" y="719138"/>
            <a:ext cx="4800600" cy="3600450"/>
          </a:xfrm>
          <a:prstGeom prst="rect">
            <a:avLst/>
          </a:prstGeom>
          <a:ln/>
        </p:spPr>
      </p:sp>
      <p:sp>
        <p:nvSpPr>
          <p:cNvPr id="326659" name="Notes Placeholder 2"/>
          <p:cNvSpPr>
            <a:spLocks noGrp="1"/>
          </p:cNvSpPr>
          <p:nvPr>
            <p:ph type="body" idx="1"/>
          </p:nvPr>
        </p:nvSpPr>
        <p:spPr/>
        <p:txBody>
          <a:bodyPr lIns="96663" tIns="48332" rIns="96663" bIns="48332"/>
          <a:lstStyle/>
          <a:p>
            <a:pPr>
              <a:spcBef>
                <a:spcPct val="0"/>
              </a:spcBef>
            </a:pPr>
            <a:r>
              <a:rPr lang="en-US" dirty="0" smtClean="0"/>
              <a:t>1.</a:t>
            </a:r>
            <a:r>
              <a:rPr lang="en-US" baseline="0" dirty="0" smtClean="0"/>
              <a:t> Offline Component. </a:t>
            </a:r>
            <a:endParaRPr lang="en-US" dirty="0"/>
          </a:p>
        </p:txBody>
      </p:sp>
      <p:sp>
        <p:nvSpPr>
          <p:cNvPr id="326660"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17057B41-272B-4D8F-BD68-D19A963179BB}" type="slidenum">
              <a:rPr lang="en-US" sz="1300"/>
              <a:pPr algn="r" defTabSz="967254"/>
              <a:t>6</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B3853D-D14C-477F-BED6-1100ACA77E3C}" type="slidenum">
              <a:rPr lang="en-US"/>
              <a:pPr/>
              <a:t>7</a:t>
            </a:fld>
            <a:endParaRPr lang="en-US"/>
          </a:p>
        </p:txBody>
      </p:sp>
      <p:sp>
        <p:nvSpPr>
          <p:cNvPr id="320514" name="Slide Image Placeholder 1"/>
          <p:cNvSpPr>
            <a:spLocks noGrp="1" noRot="1" noChangeAspect="1" noTextEdit="1"/>
          </p:cNvSpPr>
          <p:nvPr>
            <p:ph type="sldImg"/>
          </p:nvPr>
        </p:nvSpPr>
        <p:spPr>
          <a:xfrm>
            <a:off x="1257300" y="719138"/>
            <a:ext cx="4800600" cy="3600450"/>
          </a:xfrm>
          <a:prstGeom prst="rect">
            <a:avLst/>
          </a:prstGeom>
          <a:ln/>
        </p:spPr>
      </p:sp>
      <p:sp>
        <p:nvSpPr>
          <p:cNvPr id="320515" name="Notes Placeholder 2"/>
          <p:cNvSpPr>
            <a:spLocks noGrp="1"/>
          </p:cNvSpPr>
          <p:nvPr>
            <p:ph type="body" idx="1"/>
          </p:nvPr>
        </p:nvSpPr>
        <p:spPr/>
        <p:txBody>
          <a:bodyPr lIns="96663" tIns="48332" rIns="96663" bIns="48332"/>
          <a:lstStyle/>
          <a:p>
            <a:pPr>
              <a:spcBef>
                <a:spcPct val="0"/>
              </a:spcBef>
            </a:pPr>
            <a:r>
              <a:rPr lang="en-US" dirty="0" smtClean="0"/>
              <a:t>Given</a:t>
            </a:r>
            <a:r>
              <a:rPr lang="en-US" baseline="0" dirty="0" smtClean="0"/>
              <a:t> these motivational example, let us formally state the problem of sources ranking. </a:t>
            </a:r>
          </a:p>
          <a:p>
            <a:pPr>
              <a:spcBef>
                <a:spcPct val="0"/>
              </a:spcBef>
            </a:pPr>
            <a:r>
              <a:rPr lang="en-US" baseline="0" dirty="0" smtClean="0"/>
              <a:t>The trust and importance problems are crucial for all open-uncontrolled collections. </a:t>
            </a:r>
            <a:endParaRPr lang="en-US" dirty="0"/>
          </a:p>
        </p:txBody>
      </p:sp>
      <p:sp>
        <p:nvSpPr>
          <p:cNvPr id="320516"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4D92974C-5BAE-4D16-BD39-2E6FA1511765}" type="slidenum">
              <a:rPr lang="en-US" sz="1300"/>
              <a:pPr algn="r" defTabSz="967254"/>
              <a:t>7</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B3853D-D14C-477F-BED6-1100ACA77E3C}" type="slidenum">
              <a:rPr lang="en-US"/>
              <a:pPr/>
              <a:t>8</a:t>
            </a:fld>
            <a:endParaRPr lang="en-US"/>
          </a:p>
        </p:txBody>
      </p:sp>
      <p:sp>
        <p:nvSpPr>
          <p:cNvPr id="320514" name="Slide Image Placeholder 1"/>
          <p:cNvSpPr>
            <a:spLocks noGrp="1" noRot="1" noChangeAspect="1" noTextEdit="1"/>
          </p:cNvSpPr>
          <p:nvPr>
            <p:ph type="sldImg"/>
          </p:nvPr>
        </p:nvSpPr>
        <p:spPr>
          <a:xfrm>
            <a:off x="1257300" y="719138"/>
            <a:ext cx="4800600" cy="3600450"/>
          </a:xfrm>
          <a:prstGeom prst="rect">
            <a:avLst/>
          </a:prstGeom>
          <a:ln/>
        </p:spPr>
      </p:sp>
      <p:sp>
        <p:nvSpPr>
          <p:cNvPr id="320515" name="Notes Placeholder 2"/>
          <p:cNvSpPr>
            <a:spLocks noGrp="1"/>
          </p:cNvSpPr>
          <p:nvPr>
            <p:ph type="body" idx="1"/>
          </p:nvPr>
        </p:nvSpPr>
        <p:spPr/>
        <p:txBody>
          <a:bodyPr lIns="96663" tIns="48332" rIns="96663" bIns="48332"/>
          <a:lstStyle/>
          <a:p>
            <a:pPr>
              <a:spcBef>
                <a:spcPct val="0"/>
              </a:spcBef>
            </a:pPr>
            <a:r>
              <a:rPr lang="en-US" dirty="0" smtClean="0"/>
              <a:t>Two</a:t>
            </a:r>
            <a:r>
              <a:rPr lang="en-US" baseline="0" dirty="0" smtClean="0"/>
              <a:t> observations relevant to formulating a method of solution are….</a:t>
            </a:r>
            <a:endParaRPr lang="en-US" dirty="0" smtClean="0"/>
          </a:p>
          <a:p>
            <a:pPr>
              <a:spcBef>
                <a:spcPct val="0"/>
              </a:spcBef>
            </a:pPr>
            <a:r>
              <a:rPr lang="en-US" dirty="0" smtClean="0"/>
              <a:t>For</a:t>
            </a:r>
            <a:r>
              <a:rPr lang="en-US" baseline="0" dirty="0" smtClean="0"/>
              <a:t> the time being think of agreement as the semantic similarity between the answers to the same query by two sources. We will describe the details of agreement computation below. </a:t>
            </a:r>
          </a:p>
          <a:p>
            <a:pPr>
              <a:spcBef>
                <a:spcPct val="0"/>
              </a:spcBef>
            </a:pPr>
            <a:endParaRPr lang="en-US" dirty="0"/>
          </a:p>
        </p:txBody>
      </p:sp>
      <p:sp>
        <p:nvSpPr>
          <p:cNvPr id="320516"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4D92974C-5BAE-4D16-BD39-2E6FA1511765}" type="slidenum">
              <a:rPr lang="en-US" sz="1300"/>
              <a:pPr algn="r" defTabSz="967254"/>
              <a:t>8</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B3853D-D14C-477F-BED6-1100ACA77E3C}" type="slidenum">
              <a:rPr lang="en-US"/>
              <a:pPr/>
              <a:t>9</a:t>
            </a:fld>
            <a:endParaRPr lang="en-US"/>
          </a:p>
        </p:txBody>
      </p:sp>
      <p:sp>
        <p:nvSpPr>
          <p:cNvPr id="320514" name="Slide Image Placeholder 1"/>
          <p:cNvSpPr>
            <a:spLocks noGrp="1" noRot="1" noChangeAspect="1" noTextEdit="1"/>
          </p:cNvSpPr>
          <p:nvPr>
            <p:ph type="sldImg"/>
          </p:nvPr>
        </p:nvSpPr>
        <p:spPr>
          <a:xfrm>
            <a:off x="1257300" y="719138"/>
            <a:ext cx="4800600" cy="3600450"/>
          </a:xfrm>
          <a:prstGeom prst="rect">
            <a:avLst/>
          </a:prstGeom>
          <a:ln/>
        </p:spPr>
      </p:sp>
      <p:sp>
        <p:nvSpPr>
          <p:cNvPr id="320515" name="Notes Placeholder 2"/>
          <p:cNvSpPr>
            <a:spLocks noGrp="1"/>
          </p:cNvSpPr>
          <p:nvPr>
            <p:ph type="body" idx="1"/>
          </p:nvPr>
        </p:nvSpPr>
        <p:spPr/>
        <p:txBody>
          <a:bodyPr lIns="96663" tIns="48332" rIns="96663" bIns="48332"/>
          <a:lstStyle/>
          <a:p>
            <a:pPr>
              <a:spcBef>
                <a:spcPct val="0"/>
              </a:spcBef>
            </a:pPr>
            <a:r>
              <a:rPr lang="en-US" dirty="0" smtClean="0"/>
              <a:t>An intuitive explanation</a:t>
            </a:r>
            <a:r>
              <a:rPr lang="en-US" baseline="0" dirty="0" smtClean="0"/>
              <a:t> of </a:t>
            </a:r>
            <a:r>
              <a:rPr lang="en-US" dirty="0" smtClean="0"/>
              <a:t>Why Agreement</a:t>
            </a:r>
            <a:r>
              <a:rPr lang="en-US" baseline="0" dirty="0" smtClean="0"/>
              <a:t> will imply trustworthy and relevant sources. </a:t>
            </a:r>
            <a:endParaRPr lang="en-US" dirty="0"/>
          </a:p>
        </p:txBody>
      </p:sp>
      <p:sp>
        <p:nvSpPr>
          <p:cNvPr id="320516" name="Slide Number Placeholder 3"/>
          <p:cNvSpPr txBox="1">
            <a:spLocks noGrp="1"/>
          </p:cNvSpPr>
          <p:nvPr/>
        </p:nvSpPr>
        <p:spPr bwMode="auto">
          <a:xfrm>
            <a:off x="4143832" y="9119325"/>
            <a:ext cx="3169698" cy="480226"/>
          </a:xfrm>
          <a:prstGeom prst="rect">
            <a:avLst/>
          </a:prstGeom>
          <a:noFill/>
          <a:ln w="9525">
            <a:noFill/>
            <a:miter lim="800000"/>
            <a:headEnd/>
            <a:tailEnd/>
          </a:ln>
        </p:spPr>
        <p:txBody>
          <a:bodyPr lIns="96663" tIns="48332" rIns="96663" bIns="48332" anchor="b"/>
          <a:lstStyle/>
          <a:p>
            <a:pPr algn="r" defTabSz="967254"/>
            <a:fld id="{4D92974C-5BAE-4D16-BD39-2E6FA1511765}" type="slidenum">
              <a:rPr lang="en-US" sz="1300"/>
              <a:pPr algn="r" defTabSz="967254"/>
              <a:t>9</a:t>
            </a:fld>
            <a:endParaRPr lang="en-US" sz="1300" dirty="0"/>
          </a:p>
        </p:txBody>
      </p:sp>
      <p:sp>
        <p:nvSpPr>
          <p:cNvPr id="6" name="Footer Placeholder 5"/>
          <p:cNvSpPr>
            <a:spLocks noGrp="1"/>
          </p:cNvSpPr>
          <p:nvPr>
            <p:ph type="ftr" sz="quarter" idx="10"/>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su.ed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flipV="1">
            <a:off x="838200" y="2773363"/>
            <a:ext cx="7620000" cy="46037"/>
          </a:xfrm>
          <a:prstGeom prst="rect">
            <a:avLst/>
          </a:prstGeom>
          <a:gradFill rotWithShape="1">
            <a:gsLst>
              <a:gs pos="0">
                <a:srgbClr val="CCCC99">
                  <a:gamma/>
                  <a:shade val="46275"/>
                  <a:invGamma/>
                </a:srgbClr>
              </a:gs>
              <a:gs pos="100000">
                <a:srgbClr val="CCCC99"/>
              </a:gs>
            </a:gsLst>
            <a:lin ang="0" scaled="1"/>
          </a:gradFill>
          <a:ln w="9525">
            <a:noFill/>
            <a:miter lim="800000"/>
            <a:headEnd/>
            <a:tailEnd/>
          </a:ln>
          <a:effectLst/>
        </p:spPr>
        <p:txBody>
          <a:bodyPr wrap="none" anchor="ctr"/>
          <a:lstStyle/>
          <a:p>
            <a:pPr eaLnBrk="0" hangingPunct="0">
              <a:defRPr/>
            </a:pPr>
            <a:endParaRPr lang="en-US"/>
          </a:p>
        </p:txBody>
      </p:sp>
      <p:sp>
        <p:nvSpPr>
          <p:cNvPr id="5" name="Rectangle 7"/>
          <p:cNvSpPr>
            <a:spLocks noChangeArrowheads="1"/>
          </p:cNvSpPr>
          <p:nvPr userDrawn="1"/>
        </p:nvSpPr>
        <p:spPr bwMode="auto">
          <a:xfrm>
            <a:off x="0" y="0"/>
            <a:ext cx="76200" cy="6858000"/>
          </a:xfrm>
          <a:prstGeom prst="rect">
            <a:avLst/>
          </a:prstGeom>
          <a:solidFill>
            <a:srgbClr val="990033"/>
          </a:solidFill>
          <a:ln w="9525">
            <a:solidFill>
              <a:srgbClr val="990033"/>
            </a:solidFill>
            <a:miter lim="800000"/>
            <a:headEnd/>
            <a:tailEnd/>
          </a:ln>
          <a:effectLst/>
        </p:spPr>
        <p:txBody>
          <a:bodyPr wrap="none" anchor="ctr"/>
          <a:lstStyle/>
          <a:p>
            <a:pPr eaLnBrk="0" hangingPunct="0">
              <a:defRPr/>
            </a:pPr>
            <a:endParaRPr lang="en-US"/>
          </a:p>
        </p:txBody>
      </p:sp>
      <p:sp>
        <p:nvSpPr>
          <p:cNvPr id="6" name="Line 8"/>
          <p:cNvSpPr>
            <a:spLocks noChangeShapeType="1"/>
          </p:cNvSpPr>
          <p:nvPr userDrawn="1"/>
        </p:nvSpPr>
        <p:spPr bwMode="auto">
          <a:xfrm flipV="1">
            <a:off x="0" y="381000"/>
            <a:ext cx="9144000" cy="0"/>
          </a:xfrm>
          <a:prstGeom prst="line">
            <a:avLst/>
          </a:prstGeom>
          <a:noFill/>
          <a:ln w="28575">
            <a:solidFill>
              <a:srgbClr val="990033"/>
            </a:solidFill>
            <a:round/>
            <a:headEnd/>
            <a:tailEnd/>
          </a:ln>
          <a:effectLst/>
        </p:spPr>
        <p:txBody>
          <a:bodyPr/>
          <a:lstStyle/>
          <a:p>
            <a:pPr eaLnBrk="0" hangingPunct="0">
              <a:defRPr/>
            </a:pPr>
            <a:endParaRPr lang="en-US"/>
          </a:p>
        </p:txBody>
      </p:sp>
      <p:sp>
        <p:nvSpPr>
          <p:cNvPr id="7" name="Line 10"/>
          <p:cNvSpPr>
            <a:spLocks noChangeShapeType="1"/>
          </p:cNvSpPr>
          <p:nvPr userDrawn="1"/>
        </p:nvSpPr>
        <p:spPr bwMode="auto">
          <a:xfrm flipV="1">
            <a:off x="76200" y="0"/>
            <a:ext cx="9067800" cy="0"/>
          </a:xfrm>
          <a:prstGeom prst="line">
            <a:avLst/>
          </a:prstGeom>
          <a:noFill/>
          <a:ln w="28575">
            <a:solidFill>
              <a:srgbClr val="990033"/>
            </a:solidFill>
            <a:round/>
            <a:headEnd/>
            <a:tailEnd/>
          </a:ln>
          <a:effectLst/>
        </p:spPr>
        <p:txBody>
          <a:bodyPr/>
          <a:lstStyle/>
          <a:p>
            <a:pPr eaLnBrk="0" hangingPunct="0">
              <a:defRPr/>
            </a:pPr>
            <a:endParaRPr lang="en-US"/>
          </a:p>
        </p:txBody>
      </p:sp>
      <p:pic>
        <p:nvPicPr>
          <p:cNvPr id="8" name="Picture 13" descr="Arizona State University">
            <a:hlinkClick r:id="rId2"/>
          </p:cNvPr>
          <p:cNvPicPr>
            <a:picLocks noChangeAspect="1" noChangeArrowheads="1"/>
          </p:cNvPicPr>
          <p:nvPr userDrawn="1"/>
        </p:nvPicPr>
        <p:blipFill>
          <a:blip r:embed="rId3" cstate="print"/>
          <a:srcRect/>
          <a:stretch>
            <a:fillRect/>
          </a:stretch>
        </p:blipFill>
        <p:spPr bwMode="auto">
          <a:xfrm>
            <a:off x="7239000" y="0"/>
            <a:ext cx="1905000" cy="381000"/>
          </a:xfrm>
          <a:prstGeom prst="rect">
            <a:avLst/>
          </a:prstGeom>
          <a:noFill/>
          <a:ln w="9525">
            <a:noFill/>
            <a:miter lim="800000"/>
            <a:headEnd/>
            <a:tailEnd/>
          </a:ln>
        </p:spPr>
      </p:pic>
      <p:sp>
        <p:nvSpPr>
          <p:cNvPr id="9" name="Line 15"/>
          <p:cNvSpPr>
            <a:spLocks noChangeShapeType="1"/>
          </p:cNvSpPr>
          <p:nvPr userDrawn="1"/>
        </p:nvSpPr>
        <p:spPr bwMode="auto">
          <a:xfrm flipV="1">
            <a:off x="381000" y="6477000"/>
            <a:ext cx="8458200" cy="0"/>
          </a:xfrm>
          <a:prstGeom prst="line">
            <a:avLst/>
          </a:prstGeom>
          <a:noFill/>
          <a:ln w="28575">
            <a:solidFill>
              <a:srgbClr val="990033"/>
            </a:solidFill>
            <a:round/>
            <a:headEnd/>
            <a:tailEnd/>
          </a:ln>
          <a:effectLst/>
        </p:spPr>
        <p:txBody>
          <a:bodyPr/>
          <a:lstStyle/>
          <a:p>
            <a:pPr eaLnBrk="0" hangingPunct="0">
              <a:defRPr/>
            </a:pPr>
            <a:endParaRPr lang="en-US"/>
          </a:p>
        </p:txBody>
      </p:sp>
      <p:sp>
        <p:nvSpPr>
          <p:cNvPr id="7170" name="Rectangle 2"/>
          <p:cNvSpPr>
            <a:spLocks noGrp="1" noChangeArrowheads="1"/>
          </p:cNvSpPr>
          <p:nvPr>
            <p:ph type="ctrTitle"/>
          </p:nvPr>
        </p:nvSpPr>
        <p:spPr>
          <a:xfrm>
            <a:off x="685800" y="990600"/>
            <a:ext cx="77724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4038600"/>
            <a:ext cx="6400800" cy="1752600"/>
          </a:xfrm>
        </p:spPr>
        <p:txBody>
          <a:bodyPr/>
          <a:lstStyle>
            <a:lvl1pPr marL="0" indent="0" algn="ctr">
              <a:buFont typeface="Wingdings" pitchFamily="2" charset="2"/>
              <a:buNone/>
              <a:defRPr sz="1800"/>
            </a:lvl1pPr>
          </a:lstStyle>
          <a:p>
            <a:r>
              <a:rPr lang="en-US"/>
              <a:t>Click to edit Master subtitle style</a:t>
            </a:r>
          </a:p>
        </p:txBody>
      </p:sp>
      <p:sp>
        <p:nvSpPr>
          <p:cNvPr id="10" name="Rectangle 7"/>
          <p:cNvSpPr>
            <a:spLocks noChangeArrowheads="1"/>
          </p:cNvSpPr>
          <p:nvPr userDrawn="1"/>
        </p:nvSpPr>
        <p:spPr bwMode="auto">
          <a:xfrm>
            <a:off x="76200" y="0"/>
            <a:ext cx="7162800" cy="381000"/>
          </a:xfrm>
          <a:prstGeom prst="rect">
            <a:avLst/>
          </a:prstGeom>
          <a:solidFill>
            <a:srgbClr val="990033"/>
          </a:solidFill>
          <a:ln w="9525">
            <a:solidFill>
              <a:srgbClr val="990033"/>
            </a:solidFill>
            <a:miter lim="800000"/>
            <a:headEnd/>
            <a:tailEnd/>
          </a:ln>
          <a:effectLst/>
        </p:spPr>
        <p:txBody>
          <a:bodyPr wrap="none" anchor="ctr"/>
          <a:lstStyle/>
          <a:p>
            <a:pPr eaLnBrk="0" hangingPunct="0">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5800" y="457200"/>
            <a:ext cx="570071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
        <p:nvSpPr>
          <p:cNvPr id="7" name="Rectangle 12"/>
          <p:cNvSpPr>
            <a:spLocks noGrp="1" noChangeArrowheads="1"/>
          </p:cNvSpPr>
          <p:nvPr>
            <p:ph type="ftr" sz="quarter" idx="10"/>
          </p:nvPr>
        </p:nvSpPr>
        <p:spPr>
          <a:xfrm>
            <a:off x="381000" y="6553200"/>
            <a:ext cx="4876800" cy="304800"/>
          </a:xfrm>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p:txBody>
          <a:bodyPr/>
          <a:lstStyle>
            <a:lvl1pPr>
              <a:defRPr/>
            </a:lvl1pPr>
          </a:lstStyle>
          <a:p>
            <a:pPr>
              <a:defRPr/>
            </a:pPr>
            <a:endParaRPr lang="en-US" dirty="0"/>
          </a:p>
        </p:txBody>
      </p:sp>
      <p:sp>
        <p:nvSpPr>
          <p:cNvPr id="6" name="Content Placeholder 5"/>
          <p:cNvSpPr>
            <a:spLocks noGrp="1"/>
          </p:cNvSpPr>
          <p:nvPr>
            <p:ph sz="quarter" idx="11"/>
          </p:nvPr>
        </p:nvSpPr>
        <p:spPr>
          <a:xfrm>
            <a:off x="457200" y="6400800"/>
            <a:ext cx="2819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2"/>
          </p:nvPr>
        </p:nvSpPr>
        <p:spPr>
          <a:xfrm>
            <a:off x="8458200" y="6492875"/>
            <a:ext cx="5334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CD9BE33-9BA1-435A-9EA4-E00387D084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7550" y="12954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9950" y="12954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2"/>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76200" y="0"/>
            <a:ext cx="7162800" cy="381000"/>
          </a:xfrm>
          <a:prstGeom prst="rect">
            <a:avLst/>
          </a:prstGeom>
          <a:solidFill>
            <a:srgbClr val="990033"/>
          </a:solidFill>
          <a:ln w="9525">
            <a:solidFill>
              <a:srgbClr val="990033"/>
            </a:solidFill>
            <a:miter lim="800000"/>
            <a:headEnd/>
            <a:tailEnd/>
          </a:ln>
          <a:effectLst/>
        </p:spPr>
        <p:txBody>
          <a:bodyPr wrap="none" anchor="ctr"/>
          <a:lstStyle/>
          <a:p>
            <a:pPr eaLnBrk="0" hangingPunct="0">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2"/>
          <p:cNvSpPr>
            <a:spLocks noGrp="1" noChangeArrowheads="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8458200" y="6400800"/>
            <a:ext cx="609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xfrm>
            <a:off x="1981200" y="6553200"/>
            <a:ext cx="4876800" cy="304800"/>
          </a:xfrm>
          <a:ln/>
        </p:spPr>
        <p:txBody>
          <a:bodyPr/>
          <a:lstStyle>
            <a:lvl1pPr>
              <a:defRPr/>
            </a:lvl1pPr>
          </a:lstStyle>
          <a:p>
            <a:pPr>
              <a:defRPr/>
            </a:pPr>
            <a:endParaRPr lang="en-US" dirty="0"/>
          </a:p>
        </p:txBody>
      </p:sp>
      <p:sp>
        <p:nvSpPr>
          <p:cNvPr id="3" name="Rectangle 2"/>
          <p:cNvSpPr/>
          <p:nvPr userDrawn="1"/>
        </p:nvSpPr>
        <p:spPr bwMode="auto">
          <a:xfrm>
            <a:off x="0" y="0"/>
            <a:ext cx="7239000" cy="381000"/>
          </a:xfrm>
          <a:prstGeom prst="rect">
            <a:avLst/>
          </a:prstGeom>
          <a:solidFill>
            <a:srgbClr val="9900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Slide Number Placeholder 5"/>
          <p:cNvSpPr>
            <a:spLocks noGrp="1"/>
          </p:cNvSpPr>
          <p:nvPr>
            <p:ph type="sldNum" sz="quarter" idx="12"/>
          </p:nvPr>
        </p:nvSpPr>
        <p:spPr>
          <a:xfrm>
            <a:off x="8001000" y="6492875"/>
            <a:ext cx="990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xfrm>
            <a:off x="381000" y="6553200"/>
            <a:ext cx="4876800" cy="304800"/>
          </a:xfrm>
          <a:ln/>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382000" y="6492875"/>
            <a:ext cx="762000" cy="365125"/>
          </a:xfrm>
          <a:prstGeom prst="rect">
            <a:avLst/>
          </a:prstGeom>
        </p:spPr>
        <p:txBody>
          <a:bodyPr/>
          <a:lstStyle/>
          <a:p>
            <a:fld id="{7AD2B98E-0D24-4E8F-AB77-2E821E669B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457200"/>
            <a:ext cx="7793038"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What is the Optimal Ranking for Ads?</a:t>
            </a:r>
          </a:p>
        </p:txBody>
      </p:sp>
      <p:sp>
        <p:nvSpPr>
          <p:cNvPr id="23555" name="Rectangle 3"/>
          <p:cNvSpPr>
            <a:spLocks noGrp="1" noChangeArrowheads="1"/>
          </p:cNvSpPr>
          <p:nvPr>
            <p:ph type="body" idx="1"/>
          </p:nvPr>
        </p:nvSpPr>
        <p:spPr bwMode="auto">
          <a:xfrm>
            <a:off x="717550" y="12954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By Profit</a:t>
            </a:r>
          </a:p>
          <a:p>
            <a:pPr lvl="0"/>
            <a:r>
              <a:rPr lang="en-US" smtClean="0"/>
              <a:t>By Relevance</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Line 6"/>
          <p:cNvSpPr>
            <a:spLocks noChangeShapeType="1"/>
          </p:cNvSpPr>
          <p:nvPr/>
        </p:nvSpPr>
        <p:spPr bwMode="auto">
          <a:xfrm flipV="1">
            <a:off x="381000" y="6477000"/>
            <a:ext cx="8458200" cy="0"/>
          </a:xfrm>
          <a:prstGeom prst="line">
            <a:avLst/>
          </a:prstGeom>
          <a:noFill/>
          <a:ln w="28575">
            <a:solidFill>
              <a:srgbClr val="990033"/>
            </a:solidFill>
            <a:round/>
            <a:headEnd/>
            <a:tailEnd/>
          </a:ln>
          <a:effectLst/>
        </p:spPr>
        <p:txBody>
          <a:bodyPr/>
          <a:lstStyle/>
          <a:p>
            <a:pPr eaLnBrk="0" hangingPunct="0">
              <a:defRPr/>
            </a:pPr>
            <a:endParaRPr lang="en-US"/>
          </a:p>
        </p:txBody>
      </p:sp>
      <p:sp>
        <p:nvSpPr>
          <p:cNvPr id="6151" name="Rectangle 7"/>
          <p:cNvSpPr>
            <a:spLocks noChangeArrowheads="1"/>
          </p:cNvSpPr>
          <p:nvPr/>
        </p:nvSpPr>
        <p:spPr bwMode="auto">
          <a:xfrm>
            <a:off x="0" y="0"/>
            <a:ext cx="76200" cy="6858000"/>
          </a:xfrm>
          <a:prstGeom prst="rect">
            <a:avLst/>
          </a:prstGeom>
          <a:solidFill>
            <a:srgbClr val="990033"/>
          </a:solidFill>
          <a:ln w="9525">
            <a:solidFill>
              <a:srgbClr val="990033"/>
            </a:solidFill>
            <a:miter lim="800000"/>
            <a:headEnd/>
            <a:tailEnd/>
          </a:ln>
          <a:effectLst/>
        </p:spPr>
        <p:txBody>
          <a:bodyPr wrap="none" anchor="ctr"/>
          <a:lstStyle/>
          <a:p>
            <a:pPr eaLnBrk="0" hangingPunct="0">
              <a:defRPr/>
            </a:pPr>
            <a:endParaRPr lang="en-US"/>
          </a:p>
        </p:txBody>
      </p:sp>
      <p:sp>
        <p:nvSpPr>
          <p:cNvPr id="6153" name="Line 9"/>
          <p:cNvSpPr>
            <a:spLocks noChangeShapeType="1"/>
          </p:cNvSpPr>
          <p:nvPr/>
        </p:nvSpPr>
        <p:spPr bwMode="auto">
          <a:xfrm flipV="1">
            <a:off x="76200" y="0"/>
            <a:ext cx="9067800" cy="0"/>
          </a:xfrm>
          <a:prstGeom prst="line">
            <a:avLst/>
          </a:prstGeom>
          <a:noFill/>
          <a:ln w="28575">
            <a:solidFill>
              <a:srgbClr val="990033"/>
            </a:solidFill>
            <a:round/>
            <a:headEnd/>
            <a:tailEnd/>
          </a:ln>
          <a:effectLst/>
        </p:spPr>
        <p:txBody>
          <a:bodyPr/>
          <a:lstStyle/>
          <a:p>
            <a:pPr eaLnBrk="0" hangingPunct="0">
              <a:defRPr/>
            </a:pPr>
            <a:endParaRPr lang="en-US"/>
          </a:p>
        </p:txBody>
      </p:sp>
      <p:sp>
        <p:nvSpPr>
          <p:cNvPr id="6156" name="Line 12"/>
          <p:cNvSpPr>
            <a:spLocks noChangeShapeType="1"/>
          </p:cNvSpPr>
          <p:nvPr/>
        </p:nvSpPr>
        <p:spPr bwMode="auto">
          <a:xfrm flipV="1">
            <a:off x="0" y="381000"/>
            <a:ext cx="9144000" cy="0"/>
          </a:xfrm>
          <a:prstGeom prst="line">
            <a:avLst/>
          </a:prstGeom>
          <a:noFill/>
          <a:ln w="28575">
            <a:solidFill>
              <a:srgbClr val="990033"/>
            </a:solidFill>
            <a:round/>
            <a:headEnd/>
            <a:tailEnd/>
          </a:ln>
          <a:effectLst/>
        </p:spPr>
        <p:txBody>
          <a:bodyPr/>
          <a:lstStyle/>
          <a:p>
            <a:pPr eaLnBrk="0" hangingPunct="0">
              <a:defRPr/>
            </a:pPr>
            <a:endParaRPr lang="en-US"/>
          </a:p>
        </p:txBody>
      </p:sp>
      <p:sp>
        <p:nvSpPr>
          <p:cNvPr id="2060" name="Rectangle 12"/>
          <p:cNvSpPr>
            <a:spLocks noGrp="1" noChangeArrowheads="1"/>
          </p:cNvSpPr>
          <p:nvPr>
            <p:ph type="ftr" sz="quarter" idx="3"/>
          </p:nvPr>
        </p:nvSpPr>
        <p:spPr bwMode="auto">
          <a:xfrm>
            <a:off x="381000" y="6553200"/>
            <a:ext cx="487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 name="Rectangle 7"/>
          <p:cNvSpPr>
            <a:spLocks noChangeArrowheads="1"/>
          </p:cNvSpPr>
          <p:nvPr/>
        </p:nvSpPr>
        <p:spPr bwMode="auto">
          <a:xfrm>
            <a:off x="76200" y="0"/>
            <a:ext cx="7162800" cy="381000"/>
          </a:xfrm>
          <a:prstGeom prst="rect">
            <a:avLst/>
          </a:prstGeom>
          <a:solidFill>
            <a:srgbClr val="990033"/>
          </a:solidFill>
          <a:ln w="9525">
            <a:solidFill>
              <a:srgbClr val="990033"/>
            </a:solidFill>
            <a:miter lim="800000"/>
            <a:headEnd/>
            <a:tailEnd/>
          </a:ln>
          <a:effectLst/>
        </p:spPr>
        <p:txBody>
          <a:bodyPr wrap="none" anchor="ctr"/>
          <a:lstStyle/>
          <a:p>
            <a:pPr eaLnBrk="0" hangingPunct="0">
              <a:defRPr/>
            </a:pPr>
            <a:endParaRPr lang="en-US"/>
          </a:p>
        </p:txBody>
      </p:sp>
      <p:sp>
        <p:nvSpPr>
          <p:cNvPr id="11" name="Rectangle 7"/>
          <p:cNvSpPr>
            <a:spLocks noChangeArrowheads="1"/>
          </p:cNvSpPr>
          <p:nvPr/>
        </p:nvSpPr>
        <p:spPr bwMode="auto">
          <a:xfrm>
            <a:off x="1981200" y="0"/>
            <a:ext cx="7162800" cy="381000"/>
          </a:xfrm>
          <a:prstGeom prst="rect">
            <a:avLst/>
          </a:prstGeom>
          <a:solidFill>
            <a:srgbClr val="990033"/>
          </a:solidFill>
          <a:ln w="9525">
            <a:solidFill>
              <a:srgbClr val="990033"/>
            </a:solidFill>
            <a:miter lim="800000"/>
            <a:headEnd/>
            <a:tailEnd/>
          </a:ln>
          <a:effec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64" r:id="rId6"/>
    <p:sldLayoutId id="2147483658" r:id="rId7"/>
    <p:sldLayoutId id="2147483657" r:id="rId8"/>
    <p:sldLayoutId id="2147483656" r:id="rId9"/>
    <p:sldLayoutId id="2147483655" r:id="rId10"/>
    <p:sldLayoutId id="2147483654" r:id="rId11"/>
    <p:sldLayoutId id="2147483678"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Times New Roman" pitchFamily="18" charset="0"/>
        </a:defRPr>
      </a:lvl2pPr>
      <a:lvl3pPr algn="l" rtl="0" eaLnBrk="0" fontAlgn="base" hangingPunct="0">
        <a:spcBef>
          <a:spcPct val="0"/>
        </a:spcBef>
        <a:spcAft>
          <a:spcPct val="0"/>
        </a:spcAft>
        <a:defRPr sz="3600" b="1">
          <a:solidFill>
            <a:schemeClr val="tx1"/>
          </a:solidFill>
          <a:latin typeface="Times New Roman" pitchFamily="18" charset="0"/>
        </a:defRPr>
      </a:lvl3pPr>
      <a:lvl4pPr algn="l" rtl="0" eaLnBrk="0" fontAlgn="base" hangingPunct="0">
        <a:spcBef>
          <a:spcPct val="0"/>
        </a:spcBef>
        <a:spcAft>
          <a:spcPct val="0"/>
        </a:spcAft>
        <a:defRPr sz="3600" b="1">
          <a:solidFill>
            <a:schemeClr val="tx1"/>
          </a:solidFill>
          <a:latin typeface="Times New Roman" pitchFamily="18" charset="0"/>
        </a:defRPr>
      </a:lvl4pPr>
      <a:lvl5pPr algn="l" rtl="0" eaLnBrk="0" fontAlgn="base" hangingPunct="0">
        <a:spcBef>
          <a:spcPct val="0"/>
        </a:spcBef>
        <a:spcAft>
          <a:spcPct val="0"/>
        </a:spcAft>
        <a:defRPr sz="3600" b="1">
          <a:solidFill>
            <a:schemeClr val="tx1"/>
          </a:solidFill>
          <a:latin typeface="Times New Roman" pitchFamily="18" charset="0"/>
        </a:defRPr>
      </a:lvl5pPr>
      <a:lvl6pPr marL="457200" algn="l" rtl="0" fontAlgn="base">
        <a:spcBef>
          <a:spcPct val="0"/>
        </a:spcBef>
        <a:spcAft>
          <a:spcPct val="0"/>
        </a:spcAft>
        <a:defRPr sz="3600" b="1">
          <a:solidFill>
            <a:schemeClr val="tx1"/>
          </a:solidFill>
          <a:latin typeface="Times New Roman" pitchFamily="18" charset="0"/>
        </a:defRPr>
      </a:lvl6pPr>
      <a:lvl7pPr marL="914400" algn="l" rtl="0" fontAlgn="base">
        <a:spcBef>
          <a:spcPct val="0"/>
        </a:spcBef>
        <a:spcAft>
          <a:spcPct val="0"/>
        </a:spcAft>
        <a:defRPr sz="3600" b="1">
          <a:solidFill>
            <a:schemeClr val="tx1"/>
          </a:solidFill>
          <a:latin typeface="Times New Roman" pitchFamily="18" charset="0"/>
        </a:defRPr>
      </a:lvl7pPr>
      <a:lvl8pPr marL="1371600" algn="l" rtl="0" fontAlgn="base">
        <a:spcBef>
          <a:spcPct val="0"/>
        </a:spcBef>
        <a:spcAft>
          <a:spcPct val="0"/>
        </a:spcAft>
        <a:defRPr sz="3600" b="1">
          <a:solidFill>
            <a:schemeClr val="tx1"/>
          </a:solidFill>
          <a:latin typeface="Times New Roman" pitchFamily="18" charset="0"/>
        </a:defRPr>
      </a:lvl8pPr>
      <a:lvl9pPr marL="1828800" algn="l" rtl="0" fontAlgn="base">
        <a:spcBef>
          <a:spcPct val="0"/>
        </a:spcBef>
        <a:spcAft>
          <a:spcPct val="0"/>
        </a:spcAft>
        <a:defRPr sz="36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rgbClr val="993300"/>
        </a:buClr>
        <a:buFont typeface="Wingdings" pitchFamily="2"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993300"/>
        </a:buClr>
        <a:buFont typeface="Times New Roman"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993300"/>
        </a:buClr>
        <a:buChar char="•"/>
        <a:defRPr sz="1600">
          <a:solidFill>
            <a:schemeClr val="tx1"/>
          </a:solidFill>
          <a:latin typeface="+mn-lt"/>
        </a:defRPr>
      </a:lvl3pPr>
      <a:lvl4pPr marL="1600200" indent="-228600" algn="l" rtl="0" eaLnBrk="0" fontAlgn="base" hangingPunct="0">
        <a:spcBef>
          <a:spcPct val="20000"/>
        </a:spcBef>
        <a:spcAft>
          <a:spcPct val="0"/>
        </a:spcAft>
        <a:buClr>
          <a:srgbClr val="993300"/>
        </a:buClr>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buClr>
          <a:srgbClr val="993300"/>
        </a:buClr>
        <a:buFont typeface="Wingdings" pitchFamily="2" charset="2"/>
        <a:buChar char="§"/>
        <a:defRPr sz="1400">
          <a:solidFill>
            <a:schemeClr val="tx1"/>
          </a:solidFill>
          <a:latin typeface="+mn-lt"/>
        </a:defRPr>
      </a:lvl5pPr>
      <a:lvl6pPr marL="2514600" indent="-228600" algn="l" rtl="0" fontAlgn="base">
        <a:spcBef>
          <a:spcPct val="20000"/>
        </a:spcBef>
        <a:spcAft>
          <a:spcPct val="0"/>
        </a:spcAft>
        <a:buClr>
          <a:srgbClr val="993300"/>
        </a:buClr>
        <a:buFont typeface="Wingdings" pitchFamily="2" charset="2"/>
        <a:buChar char="§"/>
        <a:defRPr sz="1400">
          <a:solidFill>
            <a:schemeClr val="tx1"/>
          </a:solidFill>
          <a:latin typeface="+mn-lt"/>
        </a:defRPr>
      </a:lvl6pPr>
      <a:lvl7pPr marL="2971800" indent="-228600" algn="l" rtl="0" fontAlgn="base">
        <a:spcBef>
          <a:spcPct val="20000"/>
        </a:spcBef>
        <a:spcAft>
          <a:spcPct val="0"/>
        </a:spcAft>
        <a:buClr>
          <a:srgbClr val="993300"/>
        </a:buClr>
        <a:buFont typeface="Wingdings" pitchFamily="2" charset="2"/>
        <a:buChar char="§"/>
        <a:defRPr sz="1400">
          <a:solidFill>
            <a:schemeClr val="tx1"/>
          </a:solidFill>
          <a:latin typeface="+mn-lt"/>
        </a:defRPr>
      </a:lvl7pPr>
      <a:lvl8pPr marL="3429000" indent="-228600" algn="l" rtl="0" fontAlgn="base">
        <a:spcBef>
          <a:spcPct val="20000"/>
        </a:spcBef>
        <a:spcAft>
          <a:spcPct val="0"/>
        </a:spcAft>
        <a:buClr>
          <a:srgbClr val="993300"/>
        </a:buClr>
        <a:buFont typeface="Wingdings" pitchFamily="2" charset="2"/>
        <a:buChar char="§"/>
        <a:defRPr sz="1400">
          <a:solidFill>
            <a:schemeClr val="tx1"/>
          </a:solidFill>
          <a:latin typeface="+mn-lt"/>
        </a:defRPr>
      </a:lvl8pPr>
      <a:lvl9pPr marL="3886200" indent="-228600" algn="l" rtl="0" fontAlgn="base">
        <a:spcBef>
          <a:spcPct val="20000"/>
        </a:spcBef>
        <a:spcAft>
          <a:spcPct val="0"/>
        </a:spcAft>
        <a:buClr>
          <a:srgbClr val="993300"/>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9BE33-9BA1-435A-9EA4-E00387D08444}" type="slidenum">
              <a:rPr lang="en-US" smtClean="0"/>
              <a:pPr/>
              <a:t>‹#›</a:t>
            </a:fld>
            <a:endParaRPr lang="en-US"/>
          </a:p>
        </p:txBody>
      </p:sp>
      <p:sp>
        <p:nvSpPr>
          <p:cNvPr id="5" name="Rectangle 12"/>
          <p:cNvSpPr>
            <a:spLocks noGrp="1" noChangeArrowheads="1"/>
          </p:cNvSpPr>
          <p:nvPr>
            <p:ph type="ftr" sz="quarter" idx="3"/>
          </p:nvPr>
        </p:nvSpPr>
        <p:spPr>
          <a:xfrm>
            <a:off x="381000" y="6553200"/>
            <a:ext cx="4876800" cy="304800"/>
          </a:xfrm>
          <a:prstGeom prst="rect">
            <a:avLst/>
          </a:prstGeom>
          <a:ln/>
        </p:spPr>
        <p:txBody>
          <a:bodyPr/>
          <a:lstStyle>
            <a:lvl1pPr>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gif"/><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images.google.com/imgres?imgurl=http://yhoo.client.shareholder.com/press/images/yahoo_purple_large.GIF&amp;imgrefurl=http://yhoo.client.shareholder.com/press/photos_logos.cfm&amp;h=202&amp;w=1068&amp;sz=8&amp;hl=en&amp;start=1&amp;sig2=ujkyJEkHmzUwE1FF-3TJig&amp;tbnid=avNPwaTRpqgmSM:&amp;tbnh=28&amp;tbnw=150&amp;ei=qyk5SNewNpvypgSV_fyMBw&amp;prev=/images?q=yahoo+Logo+purple&amp;gbv=2&amp;hl=en" TargetMode="External"/><Relationship Id="rId3" Type="http://schemas.openxmlformats.org/officeDocument/2006/relationships/notesSlide" Target="../notesSlides/notesSlide31.xml"/><Relationship Id="rId7"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hyperlink" Target="http://images.google.com/imgres?imgurl=http://web.lemoyne.edu/~forsytkh/MSN_logo.gif&amp;imgrefurl=http://web.lemoyne.edu/~forsytkh/&amp;h=166&amp;w=297&amp;sz=13&amp;hl=en&amp;start=2&amp;sig2=4WMV23NmlZak-wlMYg0lBA&amp;tbnid=awRd89IW1rkzWM:&amp;tbnh=65&amp;tbnw=116&amp;ei=ASc5SODiMqqIpATFl8mMBw&amp;prev=/images?q=MSN+logo&amp;gbv=2&amp;hl=en" TargetMode="External"/><Relationship Id="rId5" Type="http://schemas.openxmlformats.org/officeDocument/2006/relationships/image" Target="../media/image48.jpeg"/><Relationship Id="rId4" Type="http://schemas.openxmlformats.org/officeDocument/2006/relationships/hyperlink" Target="http://images.google.com/imgres?imgurl=http://www.maip.com/media/images/Google%20Logo.jpg&amp;imgrefurl=http://adsponge.wordpress.com/2008/05/19/google-health-introduced/&amp;h=478&amp;w=1197&amp;sz=204&amp;hl=en&amp;start=1&amp;sig2=G7Z63aN6sGYgDfeN54ofgg&amp;tbnid=ylwf-XkJVe34QM:&amp;tbnh=60&amp;tbnw=150&amp;ei=iyY5SLcXm_KmBJf9_IwH&amp;prev=/images?q=Google&amp;gbv=2&amp;hl=en&amp;sa=G" TargetMode="External"/><Relationship Id="rId9" Type="http://schemas.openxmlformats.org/officeDocument/2006/relationships/image" Target="../media/image50.jpe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tags" Target="../tags/tag4.xml"/><Relationship Id="rId7" Type="http://schemas.openxmlformats.org/officeDocument/2006/relationships/image" Target="../media/image52.emf"/><Relationship Id="rId12" Type="http://schemas.openxmlformats.org/officeDocument/2006/relationships/image" Target="../media/image57.png"/><Relationship Id="rId2" Type="http://schemas.openxmlformats.org/officeDocument/2006/relationships/tags" Target="../tags/tag3.xml"/><Relationship Id="rId16" Type="http://schemas.openxmlformats.org/officeDocument/2006/relationships/oleObject" Target="../embeddings/oleObject9.bin"/><Relationship Id="rId1" Type="http://schemas.openxmlformats.org/officeDocument/2006/relationships/vmlDrawing" Target="../drawings/vmlDrawing4.vml"/><Relationship Id="rId6" Type="http://schemas.openxmlformats.org/officeDocument/2006/relationships/image" Target="../media/image6.wmf"/><Relationship Id="rId11" Type="http://schemas.openxmlformats.org/officeDocument/2006/relationships/image" Target="../media/image56.png"/><Relationship Id="rId5" Type="http://schemas.openxmlformats.org/officeDocument/2006/relationships/notesSlide" Target="../notesSlides/notesSlide32.xml"/><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slideLayout" Target="../slideLayouts/slideLayout2.xml"/><Relationship Id="rId9" Type="http://schemas.openxmlformats.org/officeDocument/2006/relationships/image" Target="../media/image54.png"/><Relationship Id="rId14" Type="http://schemas.openxmlformats.org/officeDocument/2006/relationships/image" Target="../media/image59.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3.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8" Type="http://schemas.openxmlformats.org/officeDocument/2006/relationships/hyperlink" Target="http://images.google.com/imgres?imgurl=http://web.lemoyne.edu/~forsytkh/MSN_logo.gif&amp;imgrefurl=http://web.lemoyne.edu/~forsytkh/&amp;h=166&amp;w=297&amp;sz=13&amp;hl=en&amp;start=2&amp;sig2=4WMV23NmlZak-wlMYg0lBA&amp;tbnid=awRd89IW1rkzWM:&amp;tbnh=65&amp;tbnw=116&amp;ei=ASc5SODiMqqIpATFl8mMBw&amp;prev=/images?q=MSN+logo&amp;gbv=2&amp;hl=en" TargetMode="External"/><Relationship Id="rId3" Type="http://schemas.openxmlformats.org/officeDocument/2006/relationships/image" Target="../media/image63.png"/><Relationship Id="rId7"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images.google.com/imgres?imgurl=http://www.maip.com/media/images/Google%20Logo.jpg&amp;imgrefurl=http://adsponge.wordpress.com/2008/05/19/google-health-introduced/&amp;h=478&amp;w=1197&amp;sz=204&amp;hl=en&amp;start=1&amp;sig2=G7Z63aN6sGYgDfeN54ofgg&amp;tbnid=ylwf-XkJVe34QM:&amp;tbnh=60&amp;tbnw=150&amp;ei=iyY5SLcXm_KmBJf9_IwH&amp;prev=/images?q=Google&amp;gbv=2&amp;hl=en&amp;sa=G" TargetMode="External"/><Relationship Id="rId5" Type="http://schemas.openxmlformats.org/officeDocument/2006/relationships/image" Target="../media/image50.jpeg"/><Relationship Id="rId4" Type="http://schemas.openxmlformats.org/officeDocument/2006/relationships/hyperlink" Target="http://images.google.com/imgres?imgurl=http://yhoo.client.shareholder.com/press/images/yahoo_purple_large.GIF&amp;imgrefurl=http://yhoo.client.shareholder.com/press/photos_logos.cfm&amp;h=202&amp;w=1068&amp;sz=8&amp;hl=en&amp;start=1&amp;sig2=ujkyJEkHmzUwE1FF-3TJig&amp;tbnid=avNPwaTRpqgmSM:&amp;tbnh=28&amp;tbnw=150&amp;ei=qyk5SNewNpvypgSV_fyMBw&amp;prev=/images?q=yahoo+Logo+purple&amp;gbv=2&amp;hl=en" TargetMode="External"/><Relationship Id="rId9" Type="http://schemas.openxmlformats.org/officeDocument/2006/relationships/image" Target="../media/image49.jpe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slideLayout" Target="../slideLayouts/slideLayout7.xml"/><Relationship Id="rId7" Type="http://schemas.openxmlformats.org/officeDocument/2006/relationships/oleObject" Target="../embeddings/oleObject19.bin"/><Relationship Id="rId2" Type="http://schemas.openxmlformats.org/officeDocument/2006/relationships/tags" Target="../tags/tag5.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68.emf"/><Relationship Id="rId4" Type="http://schemas.openxmlformats.org/officeDocument/2006/relationships/notesSlide" Target="../notesSlides/notesSlide36.xml"/><Relationship Id="rId9"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slideLayout" Target="../slideLayouts/slideLayout7.xml"/><Relationship Id="rId7" Type="http://schemas.openxmlformats.org/officeDocument/2006/relationships/oleObject" Target="../embeddings/oleObject24.bin"/><Relationship Id="rId2" Type="http://schemas.openxmlformats.org/officeDocument/2006/relationships/tags" Target="../tags/tag7.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oleObject" Target="../embeddings/oleObject22.bin"/><Relationship Id="rId10" Type="http://schemas.openxmlformats.org/officeDocument/2006/relationships/image" Target="../media/image74.jpeg"/><Relationship Id="rId4" Type="http://schemas.openxmlformats.org/officeDocument/2006/relationships/notesSlide" Target="../notesSlides/notesSlide39.xml"/><Relationship Id="rId9"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slideLayout" Target="../slideLayouts/slideLayout7.xml"/><Relationship Id="rId7" Type="http://schemas.openxmlformats.org/officeDocument/2006/relationships/oleObject" Target="../embeddings/oleObject29.bin"/><Relationship Id="rId2" Type="http://schemas.openxmlformats.org/officeDocument/2006/relationships/tags" Target="../tags/tag8.xml"/><Relationship Id="rId1" Type="http://schemas.openxmlformats.org/officeDocument/2006/relationships/vmlDrawing" Target="../drawings/vmlDrawing9.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7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jpe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84.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jpe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30.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3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actal.eas.asu.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09600" y="990600"/>
            <a:ext cx="7924800" cy="1470025"/>
          </a:xfrm>
        </p:spPr>
        <p:txBody>
          <a:bodyPr/>
          <a:lstStyle/>
          <a:p>
            <a:pPr algn="ctr" eaLnBrk="1" hangingPunct="1"/>
            <a:r>
              <a:rPr lang="en-US" sz="3200" dirty="0" smtClean="0">
                <a:solidFill>
                  <a:srgbClr val="000066"/>
                </a:solidFill>
              </a:rPr>
              <a:t>Trust and Profit Sensitive Ranking for Web Databases and On-line Advertisements</a:t>
            </a:r>
          </a:p>
        </p:txBody>
      </p:sp>
      <p:sp>
        <p:nvSpPr>
          <p:cNvPr id="15362" name="Rectangle 3"/>
          <p:cNvSpPr>
            <a:spLocks noGrp="1" noChangeArrowheads="1"/>
          </p:cNvSpPr>
          <p:nvPr>
            <p:ph type="subTitle" idx="1"/>
          </p:nvPr>
        </p:nvSpPr>
        <p:spPr>
          <a:xfrm>
            <a:off x="838200" y="3429000"/>
            <a:ext cx="7543800" cy="990600"/>
          </a:xfrm>
        </p:spPr>
        <p:txBody>
          <a:bodyPr/>
          <a:lstStyle/>
          <a:p>
            <a:pPr eaLnBrk="1" hangingPunct="1"/>
            <a:r>
              <a:rPr lang="en-US" sz="2000" dirty="0" smtClean="0"/>
              <a:t>Raju </a:t>
            </a:r>
            <a:r>
              <a:rPr lang="en-US" sz="2000" dirty="0" err="1" smtClean="0"/>
              <a:t>Balakrishnan</a:t>
            </a:r>
            <a:r>
              <a:rPr lang="en-US" sz="2000" dirty="0" smtClean="0"/>
              <a:t> </a:t>
            </a:r>
          </a:p>
          <a:p>
            <a:pPr eaLnBrk="1" hangingPunct="1"/>
            <a:r>
              <a:rPr lang="en-US" sz="2000" dirty="0" smtClean="0"/>
              <a:t>rajub@asu.edu</a:t>
            </a:r>
          </a:p>
          <a:p>
            <a:pPr eaLnBrk="1" hangingPunct="1"/>
            <a:r>
              <a:rPr lang="en-US" sz="2000" dirty="0" smtClean="0"/>
              <a:t>(PhD Dissertation Defense)</a:t>
            </a:r>
          </a:p>
          <a:p>
            <a:pPr eaLnBrk="1" hangingPunct="1"/>
            <a:endParaRPr lang="en-US" sz="2000" dirty="0" smtClean="0"/>
          </a:p>
          <a:p>
            <a:pPr eaLnBrk="1" hangingPunct="1"/>
            <a:r>
              <a:rPr lang="en-US" sz="2000" dirty="0" smtClean="0"/>
              <a:t>Committee:  Subbarao Kambhampati (chair)</a:t>
            </a:r>
          </a:p>
          <a:p>
            <a:pPr eaLnBrk="1" hangingPunct="1"/>
            <a:r>
              <a:rPr lang="en-US" sz="2000" dirty="0" smtClean="0"/>
              <a:t> Yi Chen</a:t>
            </a:r>
          </a:p>
          <a:p>
            <a:pPr eaLnBrk="1" hangingPunct="1"/>
            <a:r>
              <a:rPr lang="en-US" sz="2000" dirty="0" smtClean="0"/>
              <a:t> </a:t>
            </a:r>
            <a:r>
              <a:rPr lang="en-US" sz="2000" dirty="0" err="1" smtClean="0"/>
              <a:t>AnHai</a:t>
            </a:r>
            <a:r>
              <a:rPr lang="en-US" sz="2000" dirty="0" smtClean="0"/>
              <a:t> Doan</a:t>
            </a:r>
          </a:p>
          <a:p>
            <a:pPr eaLnBrk="1" hangingPunct="1"/>
            <a:r>
              <a:rPr lang="en-US" sz="2000" dirty="0" smtClean="0"/>
              <a:t> </a:t>
            </a:r>
            <a:r>
              <a:rPr lang="en-US" sz="2000" dirty="0" err="1" smtClean="0"/>
              <a:t>Huan</a:t>
            </a:r>
            <a:r>
              <a:rPr lang="en-US" sz="2000" dirty="0" smtClean="0"/>
              <a:t> Liu.</a:t>
            </a:r>
          </a:p>
        </p:txBody>
      </p:sp>
    </p:spTree>
  </p:cSld>
  <p:clrMapOvr>
    <a:masterClrMapping/>
  </p:clrMapOvr>
  <p:transition advTm="1992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990600" y="5410200"/>
            <a:ext cx="7467600" cy="914400"/>
          </a:xfrm>
          <a:prstGeom prst="rect">
            <a:avLst/>
          </a:prstGeom>
          <a:solidFill>
            <a:srgbClr val="0066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1539" name="Title 1"/>
          <p:cNvSpPr>
            <a:spLocks noGrp="1"/>
          </p:cNvSpPr>
          <p:nvPr>
            <p:ph type="title" idx="4294967295"/>
          </p:nvPr>
        </p:nvSpPr>
        <p:spPr>
          <a:xfrm>
            <a:off x="152400" y="457200"/>
            <a:ext cx="8458200" cy="685800"/>
          </a:xfrm>
        </p:spPr>
        <p:txBody>
          <a:bodyPr/>
          <a:lstStyle/>
          <a:p>
            <a:r>
              <a:rPr lang="en-US" dirty="0" smtClean="0"/>
              <a:t>Agreement Implies Trust &amp; Relevance</a:t>
            </a:r>
            <a:endParaRPr lang="en-US" dirty="0"/>
          </a:p>
        </p:txBody>
      </p:sp>
      <p:sp>
        <p:nvSpPr>
          <p:cNvPr id="8" name="TextBox 7"/>
          <p:cNvSpPr txBox="1"/>
          <p:nvPr/>
        </p:nvSpPr>
        <p:spPr>
          <a:xfrm>
            <a:off x="5410200" y="1524001"/>
            <a:ext cx="3505200" cy="2862322"/>
          </a:xfrm>
          <a:prstGeom prst="rect">
            <a:avLst/>
          </a:prstGeom>
          <a:noFill/>
        </p:spPr>
        <p:txBody>
          <a:bodyPr wrap="square" rtlCol="0">
            <a:spAutoFit/>
          </a:bodyPr>
          <a:lstStyle/>
          <a:p>
            <a:r>
              <a:rPr lang="en-US" dirty="0" smtClean="0"/>
              <a:t>Probability of agreement of two independently selected irrelevant/false tuples is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aphicFrame>
        <p:nvGraphicFramePr>
          <p:cNvPr id="9" name="Object 8"/>
          <p:cNvGraphicFramePr>
            <a:graphicFrameLocks noChangeAspect="1"/>
          </p:cNvGraphicFramePr>
          <p:nvPr/>
        </p:nvGraphicFramePr>
        <p:xfrm>
          <a:off x="6005512" y="2514600"/>
          <a:ext cx="1919288" cy="762000"/>
        </p:xfrm>
        <a:graphic>
          <a:graphicData uri="http://schemas.openxmlformats.org/presentationml/2006/ole">
            <p:oleObj spid="_x0000_s88066" name="Equation" r:id="rId4" imgW="1054080" imgH="419040" progId="Equation.3">
              <p:embed/>
            </p:oleObj>
          </a:graphicData>
        </a:graphic>
      </p:graphicFrame>
      <p:sp>
        <p:nvSpPr>
          <p:cNvPr id="10" name="TextBox 9"/>
          <p:cNvSpPr txBox="1"/>
          <p:nvPr/>
        </p:nvSpPr>
        <p:spPr>
          <a:xfrm>
            <a:off x="5410200" y="3420070"/>
            <a:ext cx="3429000" cy="923330"/>
          </a:xfrm>
          <a:prstGeom prst="rect">
            <a:avLst/>
          </a:prstGeom>
          <a:noFill/>
        </p:spPr>
        <p:txBody>
          <a:bodyPr wrap="square" rtlCol="0">
            <a:spAutoFit/>
          </a:bodyPr>
          <a:lstStyle/>
          <a:p>
            <a:pPr algn="just"/>
            <a:r>
              <a:rPr lang="en-US" dirty="0" smtClean="0"/>
              <a:t>Probability of agreement or two independently picked relevant and true tuples is</a:t>
            </a:r>
          </a:p>
        </p:txBody>
      </p:sp>
      <p:graphicFrame>
        <p:nvGraphicFramePr>
          <p:cNvPr id="72708" name="Object 4"/>
          <p:cNvGraphicFramePr>
            <a:graphicFrameLocks noChangeAspect="1"/>
          </p:cNvGraphicFramePr>
          <p:nvPr/>
        </p:nvGraphicFramePr>
        <p:xfrm>
          <a:off x="5943600" y="4419600"/>
          <a:ext cx="1847850" cy="762000"/>
        </p:xfrm>
        <a:graphic>
          <a:graphicData uri="http://schemas.openxmlformats.org/presentationml/2006/ole">
            <p:oleObj spid="_x0000_s88067" name="Equation" r:id="rId5" imgW="1015920" imgH="419040" progId="Equation.3">
              <p:embed/>
            </p:oleObj>
          </a:graphicData>
        </a:graphic>
      </p:graphicFrame>
      <p:graphicFrame>
        <p:nvGraphicFramePr>
          <p:cNvPr id="72709" name="Object 5"/>
          <p:cNvGraphicFramePr>
            <a:graphicFrameLocks noChangeAspect="1"/>
          </p:cNvGraphicFramePr>
          <p:nvPr/>
        </p:nvGraphicFramePr>
        <p:xfrm>
          <a:off x="1203325" y="5562600"/>
          <a:ext cx="7067550" cy="685800"/>
        </p:xfrm>
        <a:graphic>
          <a:graphicData uri="http://schemas.openxmlformats.org/presentationml/2006/ole">
            <p:oleObj spid="_x0000_s88068" name="Equation" r:id="rId6" imgW="2260440" imgH="203040" progId="Equation.3">
              <p:embed/>
            </p:oleObj>
          </a:graphicData>
        </a:graphic>
      </p:graphicFrame>
      <p:pic>
        <p:nvPicPr>
          <p:cNvPr id="72710" name="Picture 6"/>
          <p:cNvPicPr>
            <a:picLocks noChangeAspect="1" noChangeArrowheads="1"/>
          </p:cNvPicPr>
          <p:nvPr/>
        </p:nvPicPr>
        <p:blipFill>
          <a:blip r:embed="rId7" cstate="print"/>
          <a:srcRect/>
          <a:stretch>
            <a:fillRect/>
          </a:stretch>
        </p:blipFill>
        <p:spPr bwMode="auto">
          <a:xfrm>
            <a:off x="304800" y="1295400"/>
            <a:ext cx="5008880" cy="3886200"/>
          </a:xfrm>
          <a:prstGeom prst="rect">
            <a:avLst/>
          </a:prstGeom>
          <a:noFill/>
          <a:ln w="9525">
            <a:noFill/>
            <a:miter lim="800000"/>
            <a:headEnd/>
            <a:tailEnd/>
          </a:ln>
          <a:effectLst/>
        </p:spPr>
      </p:pic>
      <p:grpSp>
        <p:nvGrpSpPr>
          <p:cNvPr id="15" name="Group 14"/>
          <p:cNvGrpSpPr/>
          <p:nvPr/>
        </p:nvGrpSpPr>
        <p:grpSpPr>
          <a:xfrm>
            <a:off x="3429000" y="1905000"/>
            <a:ext cx="2895600" cy="1828800"/>
            <a:chOff x="3429000" y="1905000"/>
            <a:chExt cx="2895600" cy="1828800"/>
          </a:xfrm>
        </p:grpSpPr>
        <p:sp>
          <p:nvSpPr>
            <p:cNvPr id="11" name="Rounded Rectangular Callout 10"/>
            <p:cNvSpPr/>
            <p:nvPr/>
          </p:nvSpPr>
          <p:spPr bwMode="auto">
            <a:xfrm>
              <a:off x="3429000" y="1905000"/>
              <a:ext cx="2895600" cy="1828800"/>
            </a:xfrm>
            <a:prstGeom prst="wedgeRoundRectCallout">
              <a:avLst>
                <a:gd name="adj1" fmla="val 28443"/>
                <a:gd name="adj2" fmla="val 153646"/>
                <a:gd name="adj3" fmla="val 16667"/>
              </a:avLst>
            </a:prstGeom>
            <a:solidFill>
              <a:srgbClr val="D6A300">
                <a:alpha val="9568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12" name="Object 11"/>
            <p:cNvGraphicFramePr>
              <a:graphicFrameLocks noChangeAspect="1"/>
            </p:cNvGraphicFramePr>
            <p:nvPr/>
          </p:nvGraphicFramePr>
          <p:xfrm>
            <a:off x="3544888" y="2057400"/>
            <a:ext cx="2586037" cy="1466850"/>
          </p:xfrm>
          <a:graphic>
            <a:graphicData uri="http://schemas.openxmlformats.org/presentationml/2006/ole">
              <p:oleObj spid="_x0000_s88069" name="Equation" r:id="rId8" imgW="698400" imgH="393480" progId="Equation.3">
                <p:embed/>
              </p:oleObj>
            </a:graphicData>
          </a:graphic>
        </p:graphicFrame>
      </p:grpSp>
      <p:sp>
        <p:nvSpPr>
          <p:cNvPr id="13" name="Slide Number Placeholder 12"/>
          <p:cNvSpPr>
            <a:spLocks noGrp="1"/>
          </p:cNvSpPr>
          <p:nvPr>
            <p:ph type="sldNum" sz="quarter" idx="12"/>
          </p:nvPr>
        </p:nvSpPr>
        <p:spPr/>
        <p:txBody>
          <a:bodyPr/>
          <a:lstStyle/>
          <a:p>
            <a:fld id="{B6F15528-21DE-4FAA-801E-634DDDAF4B2B}" type="slidenum">
              <a:rPr lang="en-US" smtClean="0"/>
              <a:pPr/>
              <a:t>10</a:t>
            </a:fld>
            <a:endParaRPr lang="en-US"/>
          </a:p>
        </p:txBody>
      </p:sp>
      <p:sp>
        <p:nvSpPr>
          <p:cNvPr id="16" name="Footer Placeholder 15"/>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228600" y="1447800"/>
            <a:ext cx="4572000" cy="4800600"/>
          </a:xfrm>
          <a:prstGeom prst="rect">
            <a:avLst/>
          </a:prstGeom>
          <a:solidFill>
            <a:schemeClr val="tx2">
              <a:lumMod val="40000"/>
              <a:lumOff val="60000"/>
              <a:alpha val="17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1" name="Picture 20" descr="DBGraphRank.emf"/>
          <p:cNvPicPr>
            <a:picLocks noChangeAspect="1"/>
          </p:cNvPicPr>
          <p:nvPr/>
        </p:nvPicPr>
        <p:blipFill>
          <a:blip r:embed="rId4" cstate="print"/>
          <a:stretch>
            <a:fillRect/>
          </a:stretch>
        </p:blipFill>
        <p:spPr>
          <a:xfrm>
            <a:off x="457200" y="1600200"/>
            <a:ext cx="4090609" cy="2895600"/>
          </a:xfrm>
          <a:prstGeom prst="rect">
            <a:avLst/>
          </a:prstGeom>
        </p:spPr>
      </p:pic>
      <p:sp>
        <p:nvSpPr>
          <p:cNvPr id="321539" name="Title 1"/>
          <p:cNvSpPr>
            <a:spLocks noGrp="1"/>
          </p:cNvSpPr>
          <p:nvPr>
            <p:ph type="title" idx="4294967295"/>
          </p:nvPr>
        </p:nvSpPr>
        <p:spPr>
          <a:xfrm>
            <a:off x="152400" y="457200"/>
            <a:ext cx="8458200" cy="685800"/>
          </a:xfrm>
        </p:spPr>
        <p:txBody>
          <a:bodyPr/>
          <a:lstStyle/>
          <a:p>
            <a:r>
              <a:rPr lang="en-US" dirty="0" smtClean="0"/>
              <a:t>Method: Sampling based Agreement </a:t>
            </a:r>
            <a:endParaRPr lang="en-US" dirty="0"/>
          </a:p>
        </p:txBody>
      </p:sp>
      <p:sp>
        <p:nvSpPr>
          <p:cNvPr id="8" name="TextBox 7"/>
          <p:cNvSpPr txBox="1"/>
          <p:nvPr/>
        </p:nvSpPr>
        <p:spPr>
          <a:xfrm>
            <a:off x="304800" y="4665583"/>
            <a:ext cx="4191000" cy="1354217"/>
          </a:xfrm>
          <a:prstGeom prst="rect">
            <a:avLst/>
          </a:prstGeom>
          <a:noFill/>
        </p:spPr>
        <p:txBody>
          <a:bodyPr wrap="square" rtlCol="0">
            <a:spAutoFit/>
          </a:bodyPr>
          <a:lstStyle/>
          <a:p>
            <a:pPr algn="just"/>
            <a:r>
              <a:rPr lang="en-US" sz="2000" dirty="0" smtClean="0"/>
              <a:t>Link of weight w from </a:t>
            </a:r>
            <a:r>
              <a:rPr lang="en-US" sz="2000" i="1" dirty="0" smtClean="0"/>
              <a:t>S</a:t>
            </a:r>
            <a:r>
              <a:rPr lang="en-US" sz="2000" i="1" baseline="-25000" dirty="0" smtClean="0"/>
              <a:t>i</a:t>
            </a:r>
            <a:r>
              <a:rPr lang="en-US" sz="2000" dirty="0" smtClean="0"/>
              <a:t> to </a:t>
            </a:r>
            <a:r>
              <a:rPr lang="en-US" sz="2000" i="1" dirty="0" err="1" smtClean="0"/>
              <a:t>S</a:t>
            </a:r>
            <a:r>
              <a:rPr lang="en-US" sz="2000" i="1" baseline="-25000" dirty="0" err="1" smtClean="0"/>
              <a:t>j</a:t>
            </a:r>
            <a:r>
              <a:rPr lang="en-US" sz="2000" baseline="-25000" dirty="0" smtClean="0"/>
              <a:t>  </a:t>
            </a:r>
            <a:r>
              <a:rPr lang="en-US" sz="2000" dirty="0" smtClean="0"/>
              <a:t>means that </a:t>
            </a:r>
            <a:r>
              <a:rPr lang="en-US" sz="2000" i="1" dirty="0" smtClean="0"/>
              <a:t>S</a:t>
            </a:r>
            <a:r>
              <a:rPr lang="en-US" sz="2000" i="1" baseline="-25000" dirty="0" smtClean="0"/>
              <a:t>i</a:t>
            </a:r>
            <a:r>
              <a:rPr lang="en-US" sz="2000" dirty="0" smtClean="0"/>
              <a:t> acknowledges </a:t>
            </a:r>
            <a:r>
              <a:rPr lang="en-US" sz="2000" i="1" dirty="0" smtClean="0"/>
              <a:t>w</a:t>
            </a:r>
            <a:r>
              <a:rPr lang="en-US" sz="2000" dirty="0" smtClean="0"/>
              <a:t> fraction of tuples in </a:t>
            </a:r>
            <a:r>
              <a:rPr lang="en-US" sz="2000" i="1" dirty="0" err="1" smtClean="0"/>
              <a:t>S</a:t>
            </a:r>
            <a:r>
              <a:rPr lang="en-US" sz="2000" i="1" baseline="-25000" dirty="0" err="1" smtClean="0"/>
              <a:t>j</a:t>
            </a:r>
            <a:r>
              <a:rPr lang="en-US" sz="2000" i="1" dirty="0" smtClean="0"/>
              <a:t>.</a:t>
            </a:r>
            <a:r>
              <a:rPr lang="en-US" sz="2000" dirty="0" smtClean="0"/>
              <a:t> Since weight is the fraction, links are directed</a:t>
            </a:r>
            <a:r>
              <a:rPr lang="en-US" sz="2200" dirty="0" smtClean="0"/>
              <a:t>.  </a:t>
            </a:r>
            <a:endParaRPr lang="en-US" sz="2200" i="1" baseline="-25000" dirty="0" smtClean="0"/>
          </a:p>
        </p:txBody>
      </p:sp>
      <p:graphicFrame>
        <p:nvGraphicFramePr>
          <p:cNvPr id="15" name="Object 14"/>
          <p:cNvGraphicFramePr>
            <a:graphicFrameLocks noChangeAspect="1"/>
          </p:cNvGraphicFramePr>
          <p:nvPr/>
        </p:nvGraphicFramePr>
        <p:xfrm>
          <a:off x="4943475" y="1295400"/>
          <a:ext cx="3692525" cy="685800"/>
        </p:xfrm>
        <a:graphic>
          <a:graphicData uri="http://schemas.openxmlformats.org/presentationml/2006/ole">
            <p:oleObj spid="_x0000_s90114" name="Equation" r:id="rId5" imgW="2260440" imgH="419040" progId="Equation.3">
              <p:embed/>
            </p:oleObj>
          </a:graphicData>
        </a:graphic>
      </p:graphicFrame>
      <p:grpSp>
        <p:nvGrpSpPr>
          <p:cNvPr id="2" name="Group 19"/>
          <p:cNvGrpSpPr/>
          <p:nvPr/>
        </p:nvGrpSpPr>
        <p:grpSpPr>
          <a:xfrm>
            <a:off x="4953000" y="1981200"/>
            <a:ext cx="3962400" cy="923330"/>
            <a:chOff x="4953000" y="2064957"/>
            <a:chExt cx="3962400" cy="923330"/>
          </a:xfrm>
        </p:grpSpPr>
        <p:sp>
          <p:nvSpPr>
            <p:cNvPr id="17" name="TextBox 16"/>
            <p:cNvSpPr txBox="1"/>
            <p:nvPr/>
          </p:nvSpPr>
          <p:spPr>
            <a:xfrm>
              <a:off x="4953000" y="2064957"/>
              <a:ext cx="3962400" cy="923330"/>
            </a:xfrm>
            <a:prstGeom prst="rect">
              <a:avLst/>
            </a:prstGeom>
            <a:noFill/>
          </p:spPr>
          <p:txBody>
            <a:bodyPr wrap="square" rtlCol="0">
              <a:spAutoFit/>
            </a:bodyPr>
            <a:lstStyle/>
            <a:p>
              <a:r>
                <a:rPr lang="en-US" dirty="0" smtClean="0"/>
                <a:t>where     induces the smoothing links to account for the unseen samples. R</a:t>
              </a:r>
              <a:r>
                <a:rPr lang="en-US" baseline="-25000" dirty="0" smtClean="0"/>
                <a:t>1</a:t>
              </a:r>
              <a:r>
                <a:rPr lang="en-US" dirty="0" smtClean="0"/>
                <a:t>, R</a:t>
              </a:r>
              <a:r>
                <a:rPr lang="en-US" baseline="-25000" dirty="0" smtClean="0"/>
                <a:t>2</a:t>
              </a:r>
              <a:r>
                <a:rPr lang="en-US" dirty="0" smtClean="0"/>
                <a:t> are the result sets of S</a:t>
              </a:r>
              <a:r>
                <a:rPr lang="en-US" baseline="-25000" dirty="0" smtClean="0"/>
                <a:t>1</a:t>
              </a:r>
              <a:r>
                <a:rPr lang="en-US" dirty="0" smtClean="0"/>
                <a:t>, S</a:t>
              </a:r>
              <a:r>
                <a:rPr lang="en-US" baseline="-25000" dirty="0" smtClean="0"/>
                <a:t>2</a:t>
              </a:r>
              <a:r>
                <a:rPr lang="en-US" dirty="0" smtClean="0"/>
                <a:t>. </a:t>
              </a:r>
              <a:endParaRPr lang="en-US" dirty="0"/>
            </a:p>
          </p:txBody>
        </p:sp>
        <p:graphicFrame>
          <p:nvGraphicFramePr>
            <p:cNvPr id="19" name="Object 18"/>
            <p:cNvGraphicFramePr>
              <a:graphicFrameLocks noChangeAspect="1"/>
            </p:cNvGraphicFramePr>
            <p:nvPr/>
          </p:nvGraphicFramePr>
          <p:xfrm>
            <a:off x="5715000" y="2133600"/>
            <a:ext cx="304800" cy="304800"/>
          </p:xfrm>
          <a:graphic>
            <a:graphicData uri="http://schemas.openxmlformats.org/presentationml/2006/ole">
              <p:oleObj spid="_x0000_s90115" name="Equation" r:id="rId6" imgW="152280" imgH="203040" progId="Equation.3">
                <p:embed/>
              </p:oleObj>
            </a:graphicData>
          </a:graphic>
        </p:graphicFrame>
      </p:grpSp>
      <p:sp>
        <p:nvSpPr>
          <p:cNvPr id="14" name="TextBox 13"/>
          <p:cNvSpPr txBox="1"/>
          <p:nvPr/>
        </p:nvSpPr>
        <p:spPr>
          <a:xfrm>
            <a:off x="5029200" y="3200400"/>
            <a:ext cx="3886200" cy="3046988"/>
          </a:xfrm>
          <a:prstGeom prst="rect">
            <a:avLst/>
          </a:prstGeom>
          <a:solidFill>
            <a:srgbClr val="FFFF00">
              <a:alpha val="18000"/>
            </a:srgbClr>
          </a:solidFill>
          <a:ln>
            <a:solidFill>
              <a:schemeClr val="tx1"/>
            </a:solidFill>
          </a:ln>
        </p:spPr>
        <p:txBody>
          <a:bodyPr wrap="square" rtlCol="0">
            <a:spAutoFit/>
          </a:bodyPr>
          <a:lstStyle/>
          <a:p>
            <a:pPr>
              <a:buFont typeface="Wingdings" pitchFamily="2" charset="2"/>
              <a:buChar char="Ø"/>
            </a:pPr>
            <a:r>
              <a:rPr lang="en-US" sz="2400" dirty="0" smtClean="0"/>
              <a:t>Agreement is computed using key word queries. </a:t>
            </a:r>
          </a:p>
          <a:p>
            <a:pPr>
              <a:buFont typeface="Wingdings" pitchFamily="2" charset="2"/>
              <a:buChar char="Ø"/>
            </a:pPr>
            <a:r>
              <a:rPr lang="en-US" sz="2400" dirty="0" smtClean="0"/>
              <a:t>Partial titles of movies/books are used as queries.  </a:t>
            </a:r>
          </a:p>
          <a:p>
            <a:pPr>
              <a:buFont typeface="Wingdings" pitchFamily="2" charset="2"/>
              <a:buChar char="Ø"/>
            </a:pPr>
            <a:r>
              <a:rPr lang="en-US" sz="2400" dirty="0" smtClean="0"/>
              <a:t>Mean agreement  over all  the queries are used as the final agreement.  </a:t>
            </a:r>
            <a:endParaRPr lang="en-US" sz="24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11</a:t>
            </a:fld>
            <a:endParaRPr lang="en-US"/>
          </a:p>
        </p:txBody>
      </p:sp>
      <p:sp>
        <p:nvSpPr>
          <p:cNvPr id="13" name="Footer Placeholder 12"/>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Title 1"/>
          <p:cNvSpPr>
            <a:spLocks noGrp="1"/>
          </p:cNvSpPr>
          <p:nvPr>
            <p:ph type="title" idx="4294967295"/>
          </p:nvPr>
        </p:nvSpPr>
        <p:spPr>
          <a:xfrm>
            <a:off x="152400" y="457200"/>
            <a:ext cx="8458200" cy="685800"/>
          </a:xfrm>
        </p:spPr>
        <p:txBody>
          <a:bodyPr/>
          <a:lstStyle/>
          <a:p>
            <a:r>
              <a:rPr lang="en-US" dirty="0" smtClean="0"/>
              <a:t>Method: Calculating </a:t>
            </a:r>
            <a:r>
              <a:rPr lang="en-US" dirty="0" smtClean="0">
                <a:solidFill>
                  <a:srgbClr val="C00000"/>
                </a:solidFill>
              </a:rPr>
              <a:t>SourceRank</a:t>
            </a:r>
            <a:endParaRPr lang="en-US" dirty="0">
              <a:solidFill>
                <a:srgbClr val="C00000"/>
              </a:solidFill>
            </a:endParaRPr>
          </a:p>
        </p:txBody>
      </p:sp>
      <p:pic>
        <p:nvPicPr>
          <p:cNvPr id="82949" name="Picture 5"/>
          <p:cNvPicPr>
            <a:picLocks noChangeAspect="1" noChangeArrowheads="1"/>
          </p:cNvPicPr>
          <p:nvPr/>
        </p:nvPicPr>
        <p:blipFill>
          <a:blip r:embed="rId3" cstate="print"/>
          <a:srcRect/>
          <a:stretch>
            <a:fillRect/>
          </a:stretch>
        </p:blipFill>
        <p:spPr bwMode="auto">
          <a:xfrm>
            <a:off x="381000" y="3200400"/>
            <a:ext cx="1514169" cy="1066800"/>
          </a:xfrm>
          <a:prstGeom prst="rect">
            <a:avLst/>
          </a:prstGeom>
          <a:noFill/>
          <a:ln w="9525">
            <a:noFill/>
            <a:miter lim="800000"/>
            <a:headEnd/>
            <a:tailEnd/>
          </a:ln>
          <a:effectLst/>
        </p:spPr>
      </p:pic>
      <p:pic>
        <p:nvPicPr>
          <p:cNvPr id="84997" name="Picture 5" descr="C:\Program Files\Microsoft Office\MEDIA\CAGCAT10\j0292020.wmf"/>
          <p:cNvPicPr>
            <a:picLocks noChangeAspect="1" noChangeArrowheads="1"/>
          </p:cNvPicPr>
          <p:nvPr/>
        </p:nvPicPr>
        <p:blipFill>
          <a:blip r:embed="rId4" cstate="print"/>
          <a:srcRect/>
          <a:stretch>
            <a:fillRect/>
          </a:stretch>
        </p:blipFill>
        <p:spPr bwMode="auto">
          <a:xfrm>
            <a:off x="2057400" y="3048000"/>
            <a:ext cx="802850" cy="762000"/>
          </a:xfrm>
          <a:prstGeom prst="rect">
            <a:avLst/>
          </a:prstGeom>
          <a:noFill/>
        </p:spPr>
      </p:pic>
      <p:sp>
        <p:nvSpPr>
          <p:cNvPr id="32" name="Cloud Callout 31"/>
          <p:cNvSpPr/>
          <p:nvPr/>
        </p:nvSpPr>
        <p:spPr bwMode="auto">
          <a:xfrm>
            <a:off x="228600" y="1066800"/>
            <a:ext cx="3505200" cy="1219200"/>
          </a:xfrm>
          <a:prstGeom prst="cloudCallout">
            <a:avLst>
              <a:gd name="adj1" fmla="val 6575"/>
              <a:gd name="adj2" fmla="val 111095"/>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How can I use the agreement graph</a:t>
            </a:r>
            <a:r>
              <a:rPr kumimoji="0" lang="en-US" sz="1800" b="0" i="0" u="none" strike="noStrike" cap="none" normalizeH="0" dirty="0" smtClean="0">
                <a:ln>
                  <a:noFill/>
                </a:ln>
                <a:solidFill>
                  <a:schemeClr val="tx1"/>
                </a:solidFill>
                <a:effectLst/>
                <a:latin typeface="Arial" charset="0"/>
              </a:rPr>
              <a:t> for improved search? </a:t>
            </a:r>
            <a:endParaRPr kumimoji="0" lang="en-US" sz="1800" b="0" i="0" u="none" strike="noStrike" cap="none" normalizeH="0" baseline="0" dirty="0" smtClean="0">
              <a:ln>
                <a:noFill/>
              </a:ln>
              <a:solidFill>
                <a:schemeClr val="tx1"/>
              </a:solidFill>
              <a:effectLst/>
              <a:latin typeface="Arial" charset="0"/>
            </a:endParaRPr>
          </a:p>
        </p:txBody>
      </p:sp>
      <p:sp>
        <p:nvSpPr>
          <p:cNvPr id="33" name="Right Arrow 32"/>
          <p:cNvSpPr/>
          <p:nvPr/>
        </p:nvSpPr>
        <p:spPr bwMode="auto">
          <a:xfrm>
            <a:off x="3124200" y="2743200"/>
            <a:ext cx="990600" cy="1066800"/>
          </a:xfrm>
          <a:prstGeom prst="rightArrow">
            <a:avLst/>
          </a:prstGeom>
          <a:solidFill>
            <a:schemeClr val="tx2">
              <a:lumMod val="75000"/>
              <a:alpha val="31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4" name="TextBox 33"/>
          <p:cNvSpPr txBox="1"/>
          <p:nvPr/>
        </p:nvSpPr>
        <p:spPr>
          <a:xfrm>
            <a:off x="4343400" y="1219200"/>
            <a:ext cx="4267200" cy="3046988"/>
          </a:xfrm>
          <a:prstGeom prst="rect">
            <a:avLst/>
          </a:prstGeom>
          <a:noFill/>
        </p:spPr>
        <p:txBody>
          <a:bodyPr wrap="square" rtlCol="0">
            <a:spAutoFit/>
          </a:bodyPr>
          <a:lstStyle/>
          <a:p>
            <a:pPr marL="342900" indent="-342900" algn="just">
              <a:buFont typeface="Arial" pitchFamily="34" charset="0"/>
              <a:buChar char="•"/>
            </a:pPr>
            <a:r>
              <a:rPr lang="en-US" sz="2400" dirty="0" smtClean="0"/>
              <a:t>Source graph is viewed  as a markov chain, with edges as the transition probabilities between the sources.  </a:t>
            </a:r>
          </a:p>
          <a:p>
            <a:pPr marL="342900" indent="-342900" algn="just">
              <a:buFont typeface="Arial" pitchFamily="34" charset="0"/>
              <a:buChar char="•"/>
            </a:pPr>
            <a:r>
              <a:rPr lang="en-US" sz="2400" dirty="0" smtClean="0"/>
              <a:t>The prestige of sources is   computed by a markov random walk.</a:t>
            </a:r>
            <a:endParaRPr lang="en-US" sz="2400" dirty="0"/>
          </a:p>
        </p:txBody>
      </p:sp>
      <p:sp>
        <p:nvSpPr>
          <p:cNvPr id="35" name="TextBox 34"/>
          <p:cNvSpPr txBox="1"/>
          <p:nvPr/>
        </p:nvSpPr>
        <p:spPr>
          <a:xfrm>
            <a:off x="457200" y="4419600"/>
            <a:ext cx="8001000" cy="830997"/>
          </a:xfrm>
          <a:prstGeom prst="rect">
            <a:avLst/>
          </a:prstGeom>
          <a:solidFill>
            <a:srgbClr val="92D050">
              <a:alpha val="52000"/>
            </a:srgbClr>
          </a:solidFill>
        </p:spPr>
        <p:txBody>
          <a:bodyPr wrap="square" rtlCol="0">
            <a:spAutoFit/>
          </a:bodyPr>
          <a:lstStyle/>
          <a:p>
            <a:r>
              <a:rPr lang="en-US" sz="2400" dirty="0" smtClean="0">
                <a:solidFill>
                  <a:srgbClr val="C00000"/>
                </a:solidFill>
              </a:rPr>
              <a:t>SourceRank</a:t>
            </a:r>
            <a:r>
              <a:rPr lang="en-US" sz="2400" dirty="0" smtClean="0"/>
              <a:t> is equal to this stationary visit probability of the random walk on the database vertex. </a:t>
            </a:r>
          </a:p>
        </p:txBody>
      </p:sp>
      <p:sp>
        <p:nvSpPr>
          <p:cNvPr id="37" name="Curved Left Arrow 36"/>
          <p:cNvSpPr/>
          <p:nvPr/>
        </p:nvSpPr>
        <p:spPr bwMode="auto">
          <a:xfrm rot="16200000">
            <a:off x="1683036" y="2670214"/>
            <a:ext cx="228600" cy="67937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228600" y="5486400"/>
            <a:ext cx="8686800" cy="830997"/>
          </a:xfrm>
          <a:prstGeom prst="rect">
            <a:avLst/>
          </a:prstGeom>
          <a:noFill/>
          <a:ln w="12700">
            <a:solidFill>
              <a:schemeClr val="tx1"/>
            </a:solidFill>
          </a:ln>
        </p:spPr>
        <p:txBody>
          <a:bodyPr wrap="square" rtlCol="0">
            <a:spAutoFit/>
          </a:bodyPr>
          <a:lstStyle/>
          <a:p>
            <a:pPr algn="ctr"/>
            <a:r>
              <a:rPr lang="en-US" sz="2400" dirty="0" err="1" smtClean="0"/>
              <a:t>SourceRank</a:t>
            </a:r>
            <a:r>
              <a:rPr lang="en-US" sz="2400" dirty="0" smtClean="0"/>
              <a:t> is computed offline and may be combined with a query-specific source-relevance measure for the final ranking. </a:t>
            </a:r>
            <a:endParaRPr lang="en-US" sz="24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12</a:t>
            </a:fld>
            <a:endParaRPr lang="en-US"/>
          </a:p>
        </p:txBody>
      </p:sp>
      <p:sp>
        <p:nvSpPr>
          <p:cNvPr id="13" name="Footer Placeholder 12"/>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288174" y="2438400"/>
            <a:ext cx="8534400" cy="2895600"/>
          </a:xfrm>
          <a:prstGeom prst="rect">
            <a:avLst/>
          </a:prstGeom>
          <a:solidFill>
            <a:schemeClr val="tx2">
              <a:lumMod val="40000"/>
              <a:lumOff val="60000"/>
              <a:alpha val="31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1539" name="Title 1"/>
          <p:cNvSpPr>
            <a:spLocks noGrp="1"/>
          </p:cNvSpPr>
          <p:nvPr>
            <p:ph type="title" idx="4294967295"/>
          </p:nvPr>
        </p:nvSpPr>
        <p:spPr>
          <a:xfrm>
            <a:off x="152400" y="533400"/>
            <a:ext cx="8458200" cy="685800"/>
          </a:xfrm>
        </p:spPr>
        <p:txBody>
          <a:bodyPr/>
          <a:lstStyle/>
          <a:p>
            <a:pPr algn="ctr"/>
            <a:r>
              <a:rPr lang="en-US" dirty="0" smtClean="0"/>
              <a:t>Computing Agreement is Hard</a:t>
            </a:r>
            <a:endParaRPr lang="en-US" dirty="0"/>
          </a:p>
        </p:txBody>
      </p:sp>
      <p:sp>
        <p:nvSpPr>
          <p:cNvPr id="8" name="TextBox 7"/>
          <p:cNvSpPr txBox="1"/>
          <p:nvPr/>
        </p:nvSpPr>
        <p:spPr>
          <a:xfrm>
            <a:off x="457200" y="1219200"/>
            <a:ext cx="8305800" cy="995144"/>
          </a:xfrm>
          <a:prstGeom prst="rect">
            <a:avLst/>
          </a:prstGeom>
          <a:noFill/>
        </p:spPr>
        <p:txBody>
          <a:bodyPr wrap="square" rtlCol="0">
            <a:spAutoFit/>
          </a:bodyPr>
          <a:lstStyle/>
          <a:p>
            <a:pPr algn="just"/>
            <a:endParaRPr lang="en-US" sz="2200" i="1" dirty="0" smtClean="0"/>
          </a:p>
          <a:p>
            <a:pPr algn="just"/>
            <a:endParaRPr lang="en-US" sz="2200" i="1" dirty="0" smtClean="0"/>
          </a:p>
          <a:p>
            <a:pPr algn="just"/>
            <a:endParaRPr lang="en-US" sz="2200" i="1" baseline="-25000" dirty="0" smtClean="0"/>
          </a:p>
        </p:txBody>
      </p:sp>
      <p:sp>
        <p:nvSpPr>
          <p:cNvPr id="6" name="TextBox 5"/>
          <p:cNvSpPr txBox="1"/>
          <p:nvPr/>
        </p:nvSpPr>
        <p:spPr>
          <a:xfrm>
            <a:off x="304800" y="1548939"/>
            <a:ext cx="8458200" cy="830997"/>
          </a:xfrm>
          <a:prstGeom prst="rect">
            <a:avLst/>
          </a:prstGeom>
          <a:solidFill>
            <a:srgbClr val="C00000">
              <a:alpha val="23000"/>
            </a:srgbClr>
          </a:solidFill>
          <a:ln>
            <a:solidFill>
              <a:schemeClr val="tx1"/>
            </a:solidFill>
          </a:ln>
        </p:spPr>
        <p:txBody>
          <a:bodyPr wrap="square" rtlCol="0">
            <a:spAutoFit/>
          </a:bodyPr>
          <a:lstStyle/>
          <a:p>
            <a:r>
              <a:rPr lang="en-US" sz="2400" b="1" dirty="0" smtClean="0"/>
              <a:t>Computing semantic agreement  between two records is the </a:t>
            </a:r>
            <a:r>
              <a:rPr lang="en-US" sz="2400" b="1" dirty="0" smtClean="0">
                <a:solidFill>
                  <a:srgbClr val="1D08B8"/>
                </a:solidFill>
              </a:rPr>
              <a:t>record linkage </a:t>
            </a:r>
            <a:r>
              <a:rPr lang="en-US" sz="2400" b="1" dirty="0" smtClean="0"/>
              <a:t>problem, and is known to be hard.</a:t>
            </a:r>
            <a:r>
              <a:rPr lang="en-US" dirty="0" smtClean="0"/>
              <a:t>   </a:t>
            </a:r>
            <a:endParaRPr lang="en-US" dirty="0"/>
          </a:p>
        </p:txBody>
      </p:sp>
      <p:sp>
        <p:nvSpPr>
          <p:cNvPr id="11" name="TextBox 10"/>
          <p:cNvSpPr txBox="1"/>
          <p:nvPr/>
        </p:nvSpPr>
        <p:spPr>
          <a:xfrm>
            <a:off x="304800" y="5512722"/>
            <a:ext cx="8534399" cy="769441"/>
          </a:xfrm>
          <a:prstGeom prst="rect">
            <a:avLst/>
          </a:prstGeom>
          <a:noFill/>
          <a:ln w="12700">
            <a:solidFill>
              <a:schemeClr val="tx1"/>
            </a:solidFill>
          </a:ln>
        </p:spPr>
        <p:txBody>
          <a:bodyPr wrap="square" rtlCol="0">
            <a:spAutoFit/>
          </a:bodyPr>
          <a:lstStyle/>
          <a:p>
            <a:pPr algn="just"/>
            <a:r>
              <a:rPr lang="en-US" sz="2200" dirty="0" smtClean="0">
                <a:solidFill>
                  <a:srgbClr val="C00000"/>
                </a:solidFill>
              </a:rPr>
              <a:t>Semantically same entities may be represented syntactically differently by two databases  (non-common domains).  </a:t>
            </a:r>
            <a:endParaRPr lang="en-US" sz="2200" dirty="0">
              <a:solidFill>
                <a:srgbClr val="C00000"/>
              </a:solidFill>
            </a:endParaRPr>
          </a:p>
        </p:txBody>
      </p:sp>
      <p:graphicFrame>
        <p:nvGraphicFramePr>
          <p:cNvPr id="12" name="Table 11"/>
          <p:cNvGraphicFramePr>
            <a:graphicFrameLocks noGrp="1"/>
          </p:cNvGraphicFramePr>
          <p:nvPr/>
        </p:nvGraphicFramePr>
        <p:xfrm>
          <a:off x="372687" y="2514600"/>
          <a:ext cx="6019800" cy="914400"/>
        </p:xfrm>
        <a:graphic>
          <a:graphicData uri="http://schemas.openxmlformats.org/drawingml/2006/table">
            <a:tbl>
              <a:tblPr firstCol="1">
                <a:solidFill>
                  <a:schemeClr val="tx2">
                    <a:lumMod val="20000"/>
                    <a:lumOff val="80000"/>
                  </a:schemeClr>
                </a:solidFill>
                <a:tableStyleId>{D7AC3CCA-C797-4891-BE02-D94E43425B78}</a:tableStyleId>
              </a:tblPr>
              <a:tblGrid>
                <a:gridCol w="2370513"/>
                <a:gridCol w="2743200"/>
                <a:gridCol w="906087"/>
              </a:tblGrid>
              <a:tr h="685800">
                <a:tc>
                  <a:txBody>
                    <a:bodyPr/>
                    <a:lstStyle/>
                    <a:p>
                      <a:r>
                        <a:rPr lang="en-US" sz="1800" kern="1200" baseline="0" dirty="0" smtClean="0"/>
                        <a:t>Godfather, The: The Coppola Restoration </a:t>
                      </a:r>
                      <a:endParaRPr lang="en-US" baseline="0" dirty="0">
                        <a:solidFill>
                          <a:schemeClr val="tx1"/>
                        </a:solidFill>
                      </a:endParaRPr>
                    </a:p>
                  </a:txBody>
                  <a:tcPr>
                    <a:solidFill>
                      <a:srgbClr val="D6A300">
                        <a:alpha val="43000"/>
                      </a:srgbClr>
                    </a:solidFill>
                  </a:tcPr>
                </a:tc>
                <a:tc>
                  <a:txBody>
                    <a:bodyPr/>
                    <a:lstStyle/>
                    <a:p>
                      <a:r>
                        <a:rPr lang="en-US" sz="1800" b="1" kern="1200" baseline="0" dirty="0" smtClean="0"/>
                        <a:t>James </a:t>
                      </a:r>
                      <a:r>
                        <a:rPr lang="en-US" sz="1800" b="1" kern="1200" baseline="0" dirty="0" err="1" smtClean="0"/>
                        <a:t>Caan</a:t>
                      </a:r>
                      <a:r>
                        <a:rPr lang="en-US" sz="1800" b="1" kern="1200" baseline="0" dirty="0" smtClean="0"/>
                        <a:t> /</a:t>
                      </a:r>
                    </a:p>
                    <a:p>
                      <a:r>
                        <a:rPr lang="en-US" sz="1800" b="1" kern="1200" baseline="0" dirty="0" smtClean="0"/>
                        <a:t>Marlon Brando more</a:t>
                      </a:r>
                      <a:endParaRPr lang="en-US" b="1" baseline="0" dirty="0">
                        <a:solidFill>
                          <a:schemeClr val="tx1"/>
                        </a:solidFill>
                      </a:endParaRPr>
                    </a:p>
                  </a:txBody>
                  <a:tcPr>
                    <a:solidFill>
                      <a:srgbClr val="004800">
                        <a:alpha val="43000"/>
                      </a:srgbClr>
                    </a:solidFill>
                  </a:tcPr>
                </a:tc>
                <a:tc>
                  <a:txBody>
                    <a:bodyPr/>
                    <a:lstStyle/>
                    <a:p>
                      <a:r>
                        <a:rPr lang="en-US" b="1" baseline="0" dirty="0" smtClean="0">
                          <a:solidFill>
                            <a:schemeClr val="tx1"/>
                          </a:solidFill>
                        </a:rPr>
                        <a:t>$9.99</a:t>
                      </a:r>
                      <a:endParaRPr lang="en-US" b="1" baseline="0" dirty="0">
                        <a:solidFill>
                          <a:schemeClr val="tx1"/>
                        </a:solidFill>
                      </a:endParaRPr>
                    </a:p>
                  </a:txBody>
                  <a:tcPr>
                    <a:solidFill>
                      <a:srgbClr val="C00000">
                        <a:alpha val="43000"/>
                      </a:srgbClr>
                    </a:solidFill>
                  </a:tcPr>
                </a:tc>
              </a:tr>
            </a:tbl>
          </a:graphicData>
        </a:graphic>
      </p:graphicFrame>
      <p:graphicFrame>
        <p:nvGraphicFramePr>
          <p:cNvPr id="13" name="Table 12"/>
          <p:cNvGraphicFramePr>
            <a:graphicFrameLocks noGrp="1"/>
          </p:cNvGraphicFramePr>
          <p:nvPr/>
        </p:nvGraphicFramePr>
        <p:xfrm>
          <a:off x="372687" y="4267200"/>
          <a:ext cx="6096000" cy="990600"/>
        </p:xfrm>
        <a:graphic>
          <a:graphicData uri="http://schemas.openxmlformats.org/drawingml/2006/table">
            <a:tbl>
              <a:tblPr firstRow="1" bandRow="1">
                <a:solidFill>
                  <a:schemeClr val="tx2">
                    <a:lumMod val="20000"/>
                    <a:lumOff val="80000"/>
                  </a:schemeClr>
                </a:solidFill>
                <a:tableStyleId>{D7AC3CCA-C797-4891-BE02-D94E43425B78}</a:tableStyleId>
              </a:tblPr>
              <a:tblGrid>
                <a:gridCol w="2032000"/>
                <a:gridCol w="1100513"/>
                <a:gridCol w="2963487"/>
              </a:tblGrid>
              <a:tr h="990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Marlon Brando, Al </a:t>
                      </a:r>
                      <a:r>
                        <a:rPr lang="en-US" sz="1800" b="1" kern="1200" baseline="0" dirty="0" err="1" smtClean="0">
                          <a:solidFill>
                            <a:schemeClr val="dk1"/>
                          </a:solidFill>
                          <a:latin typeface="+mn-lt"/>
                          <a:ea typeface="+mn-ea"/>
                          <a:cs typeface="+mn-cs"/>
                        </a:rPr>
                        <a:t>Pacino</a:t>
                      </a:r>
                      <a:endParaRPr lang="en-US" baseline="0" dirty="0" smtClean="0">
                        <a:solidFill>
                          <a:schemeClr val="tx1"/>
                        </a:solidFill>
                      </a:endParaRPr>
                    </a:p>
                    <a:p>
                      <a:endParaRPr lang="en-US" baseline="0" dirty="0">
                        <a:solidFill>
                          <a:schemeClr val="tx1"/>
                        </a:solidFill>
                      </a:endParaRPr>
                    </a:p>
                  </a:txBody>
                  <a:tcPr>
                    <a:solidFill>
                      <a:srgbClr val="004800">
                        <a:alpha val="43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13.99 USD</a:t>
                      </a:r>
                    </a:p>
                    <a:p>
                      <a:endParaRPr lang="en-US" baseline="0" dirty="0">
                        <a:solidFill>
                          <a:schemeClr val="tx1"/>
                        </a:solidFill>
                      </a:endParaRPr>
                    </a:p>
                  </a:txBody>
                  <a:tcPr>
                    <a:solidFill>
                      <a:srgbClr val="C00000">
                        <a:alpha val="43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latin typeface="+mn-lt"/>
                          <a:ea typeface="+mn-ea"/>
                          <a:cs typeface="+mn-cs"/>
                        </a:rPr>
                        <a:t>The Godfather - The Coppola Restoration </a:t>
                      </a:r>
                      <a:r>
                        <a:rPr lang="en-US" sz="1800" b="1" kern="1200" baseline="0" dirty="0" err="1" smtClean="0">
                          <a:solidFill>
                            <a:schemeClr val="dk1"/>
                          </a:solidFill>
                          <a:latin typeface="+mn-lt"/>
                          <a:ea typeface="+mn-ea"/>
                          <a:cs typeface="+mn-cs"/>
                        </a:rPr>
                        <a:t>Giftset</a:t>
                      </a:r>
                      <a:r>
                        <a:rPr lang="en-US" sz="1800" b="1" kern="1200" baseline="0" dirty="0" smtClean="0">
                          <a:solidFill>
                            <a:schemeClr val="dk1"/>
                          </a:solidFill>
                          <a:latin typeface="+mn-lt"/>
                          <a:ea typeface="+mn-ea"/>
                          <a:cs typeface="+mn-cs"/>
                        </a:rPr>
                        <a:t> [</a:t>
                      </a:r>
                      <a:r>
                        <a:rPr lang="en-US" sz="1800" b="1" kern="1200" baseline="0" dirty="0" err="1" smtClean="0">
                          <a:solidFill>
                            <a:schemeClr val="dk1"/>
                          </a:solidFill>
                          <a:latin typeface="+mn-lt"/>
                          <a:ea typeface="+mn-ea"/>
                          <a:cs typeface="+mn-cs"/>
                        </a:rPr>
                        <a:t>Blu</a:t>
                      </a:r>
                      <a:r>
                        <a:rPr lang="en-US" sz="1800" b="1" kern="1200" baseline="0" dirty="0" smtClean="0">
                          <a:solidFill>
                            <a:schemeClr val="dk1"/>
                          </a:solidFill>
                          <a:latin typeface="+mn-lt"/>
                          <a:ea typeface="+mn-ea"/>
                          <a:cs typeface="+mn-cs"/>
                        </a:rPr>
                        <a:t>-ray]</a:t>
                      </a:r>
                      <a:endParaRPr lang="en-US" baseline="0" dirty="0">
                        <a:solidFill>
                          <a:schemeClr val="tx1"/>
                        </a:solidFill>
                      </a:endParaRPr>
                    </a:p>
                  </a:txBody>
                  <a:tcPr>
                    <a:solidFill>
                      <a:srgbClr val="D6A300">
                        <a:alpha val="43000"/>
                      </a:srgbClr>
                    </a:solidFill>
                  </a:tcPr>
                </a:tc>
              </a:tr>
            </a:tbl>
          </a:graphicData>
        </a:graphic>
      </p:graphicFrame>
      <p:sp>
        <p:nvSpPr>
          <p:cNvPr id="14" name="Left-Right Arrow 13"/>
          <p:cNvSpPr/>
          <p:nvPr/>
        </p:nvSpPr>
        <p:spPr bwMode="auto">
          <a:xfrm rot="5400000">
            <a:off x="2971798" y="3505202"/>
            <a:ext cx="838204" cy="685800"/>
          </a:xfrm>
          <a:prstGeom prst="leftRightArrow">
            <a:avLst/>
          </a:prstGeom>
          <a:solidFill>
            <a:srgbClr val="C00000">
              <a:alpha val="7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Left Arrow 17"/>
          <p:cNvSpPr/>
          <p:nvPr/>
        </p:nvSpPr>
        <p:spPr bwMode="auto">
          <a:xfrm>
            <a:off x="6062748" y="3445626"/>
            <a:ext cx="499812" cy="762000"/>
          </a:xfrm>
          <a:prstGeom prst="leftArrow">
            <a:avLst/>
          </a:prstGeom>
          <a:solidFill>
            <a:srgbClr val="C00000">
              <a:alpha val="7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1" name="TextBox 20"/>
          <p:cNvSpPr txBox="1"/>
          <p:nvPr/>
        </p:nvSpPr>
        <p:spPr>
          <a:xfrm>
            <a:off x="6705600" y="2590800"/>
            <a:ext cx="2057400" cy="2590800"/>
          </a:xfrm>
          <a:prstGeom prst="rect">
            <a:avLst/>
          </a:prstGeom>
          <a:solidFill>
            <a:srgbClr val="C00000">
              <a:alpha val="15000"/>
            </a:srgbClr>
          </a:solidFill>
        </p:spPr>
        <p:txBody>
          <a:bodyPr wrap="square" rtlCol="0">
            <a:spAutoFit/>
          </a:bodyPr>
          <a:lstStyle/>
          <a:p>
            <a:pPr lvl="0" eaLnBrk="0" hangingPunct="0"/>
            <a:r>
              <a:rPr lang="en-US" sz="2000" dirty="0" smtClean="0">
                <a:solidFill>
                  <a:srgbClr val="000000"/>
                </a:solidFill>
              </a:rPr>
              <a:t>Example “Godfather” tuples from two web sources. Note that titles and castings are denoted  differently. </a:t>
            </a:r>
          </a:p>
        </p:txBody>
      </p:sp>
      <p:sp>
        <p:nvSpPr>
          <p:cNvPr id="15" name="Slide Number Placeholder 14"/>
          <p:cNvSpPr>
            <a:spLocks noGrp="1"/>
          </p:cNvSpPr>
          <p:nvPr>
            <p:ph type="sldNum" sz="quarter" idx="12"/>
          </p:nvPr>
        </p:nvSpPr>
        <p:spPr/>
        <p:txBody>
          <a:bodyPr/>
          <a:lstStyle/>
          <a:p>
            <a:fld id="{B6F15528-21DE-4FAA-801E-634DDDAF4B2B}" type="slidenum">
              <a:rPr lang="en-US" smtClean="0"/>
              <a:pPr/>
              <a:t>13</a:t>
            </a:fld>
            <a:endParaRPr lang="en-US"/>
          </a:p>
        </p:txBody>
      </p:sp>
      <p:sp>
        <p:nvSpPr>
          <p:cNvPr id="16" name="Footer Placeholder 15"/>
          <p:cNvSpPr>
            <a:spLocks noGrp="1"/>
          </p:cNvSpPr>
          <p:nvPr>
            <p:ph type="ftr" sz="quarter" idx="10"/>
          </p:nvPr>
        </p:nvSpPr>
        <p:spPr>
          <a:xfrm>
            <a:off x="228600" y="6511506"/>
            <a:ext cx="2133600" cy="304800"/>
          </a:xfrm>
        </p:spPr>
        <p:txBody>
          <a:bodyPr/>
          <a:lstStyle/>
          <a:p>
            <a:pPr>
              <a:defRPr/>
            </a:pPr>
            <a:r>
              <a:rPr lang="en-US" dirty="0" smtClean="0"/>
              <a:t>[W Cohen  SIGMOD’98]</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Title 1"/>
          <p:cNvSpPr>
            <a:spLocks noGrp="1"/>
          </p:cNvSpPr>
          <p:nvPr>
            <p:ph type="title" idx="4294967295"/>
          </p:nvPr>
        </p:nvSpPr>
        <p:spPr>
          <a:xfrm>
            <a:off x="152400" y="457200"/>
            <a:ext cx="8458200" cy="685800"/>
          </a:xfrm>
        </p:spPr>
        <p:txBody>
          <a:bodyPr/>
          <a:lstStyle/>
          <a:p>
            <a:r>
              <a:rPr lang="en-US" dirty="0" smtClean="0"/>
              <a:t>Method: Computing Agreement</a:t>
            </a:r>
            <a:endParaRPr lang="en-US" dirty="0"/>
          </a:p>
        </p:txBody>
      </p:sp>
      <p:sp>
        <p:nvSpPr>
          <p:cNvPr id="8" name="TextBox 7"/>
          <p:cNvSpPr txBox="1"/>
          <p:nvPr/>
        </p:nvSpPr>
        <p:spPr>
          <a:xfrm>
            <a:off x="457200" y="1219200"/>
            <a:ext cx="8305800" cy="995144"/>
          </a:xfrm>
          <a:prstGeom prst="rect">
            <a:avLst/>
          </a:prstGeom>
          <a:noFill/>
        </p:spPr>
        <p:txBody>
          <a:bodyPr wrap="square" rtlCol="0">
            <a:spAutoFit/>
          </a:bodyPr>
          <a:lstStyle/>
          <a:p>
            <a:pPr algn="just"/>
            <a:endParaRPr lang="en-US" sz="2200" i="1" dirty="0" smtClean="0"/>
          </a:p>
          <a:p>
            <a:pPr algn="just"/>
            <a:endParaRPr lang="en-US" sz="2200" i="1" dirty="0" smtClean="0"/>
          </a:p>
          <a:p>
            <a:pPr algn="just"/>
            <a:endParaRPr lang="en-US" sz="2200" i="1" baseline="-25000" dirty="0" smtClean="0"/>
          </a:p>
        </p:txBody>
      </p:sp>
      <p:sp>
        <p:nvSpPr>
          <p:cNvPr id="6" name="TextBox 5"/>
          <p:cNvSpPr txBox="1"/>
          <p:nvPr/>
        </p:nvSpPr>
        <p:spPr>
          <a:xfrm>
            <a:off x="609600" y="1143000"/>
            <a:ext cx="7848600" cy="5201424"/>
          </a:xfrm>
          <a:prstGeom prst="rect">
            <a:avLst/>
          </a:prstGeom>
          <a:noFill/>
        </p:spPr>
        <p:txBody>
          <a:bodyPr wrap="square" rtlCol="0">
            <a:spAutoFit/>
          </a:bodyPr>
          <a:lstStyle/>
          <a:p>
            <a:r>
              <a:rPr lang="en-US" sz="2000" b="1" dirty="0" smtClean="0"/>
              <a:t>Agreement Computation has Three levels.</a:t>
            </a:r>
          </a:p>
          <a:p>
            <a:pPr marL="342900" indent="-342900">
              <a:buFont typeface="+mj-lt"/>
              <a:buAutoNum type="arabicPeriod"/>
            </a:pPr>
            <a:r>
              <a:rPr lang="en-US" sz="2000" b="1" dirty="0" smtClean="0"/>
              <a:t>Comparing Attribute-Value </a:t>
            </a:r>
          </a:p>
          <a:p>
            <a:pPr marL="800100" lvl="1" indent="-342900">
              <a:buFont typeface="Wingdings" pitchFamily="2" charset="2"/>
              <a:buChar char="Ø"/>
            </a:pPr>
            <a:r>
              <a:rPr lang="en-US" dirty="0" smtClean="0"/>
              <a:t>Soft-TFIDF with </a:t>
            </a:r>
            <a:r>
              <a:rPr lang="en-US" dirty="0" err="1" smtClean="0"/>
              <a:t>Jaro</a:t>
            </a:r>
            <a:r>
              <a:rPr lang="en-US" dirty="0" smtClean="0"/>
              <a:t>-Winkler as the similarity measure is used. </a:t>
            </a:r>
          </a:p>
          <a:p>
            <a:pPr marL="342900" indent="-342900">
              <a:buFont typeface="+mj-lt"/>
              <a:buAutoNum type="arabicPeriod"/>
            </a:pPr>
            <a:r>
              <a:rPr lang="en-US" sz="2000" b="1" dirty="0" smtClean="0"/>
              <a:t>Comparing Records.</a:t>
            </a:r>
          </a:p>
          <a:p>
            <a:pPr lvl="1">
              <a:buFont typeface="Wingdings" pitchFamily="2" charset="2"/>
              <a:buChar char="Ø"/>
            </a:pPr>
            <a:r>
              <a:rPr lang="en-US" dirty="0" smtClean="0"/>
              <a:t> We do not assume predefined schema matching. </a:t>
            </a:r>
          </a:p>
          <a:p>
            <a:pPr lvl="1">
              <a:buFont typeface="Wingdings" pitchFamily="2" charset="2"/>
              <a:buChar char="Ø"/>
            </a:pPr>
            <a:r>
              <a:rPr lang="en-US" dirty="0" smtClean="0"/>
              <a:t>Instance of a bipartite </a:t>
            </a:r>
          </a:p>
          <a:p>
            <a:pPr lvl="1"/>
            <a:r>
              <a:rPr lang="en-US" dirty="0" smtClean="0"/>
              <a:t>matching problem. </a:t>
            </a:r>
          </a:p>
          <a:p>
            <a:pPr lvl="1"/>
            <a:r>
              <a:rPr lang="en-US" dirty="0" smtClean="0"/>
              <a:t>Optimal matching is        . </a:t>
            </a:r>
          </a:p>
          <a:p>
            <a:pPr lvl="1"/>
            <a:endParaRPr lang="en-US" dirty="0" smtClean="0"/>
          </a:p>
          <a:p>
            <a:pPr lvl="1"/>
            <a:endParaRPr lang="en-US" dirty="0" smtClean="0"/>
          </a:p>
          <a:p>
            <a:pPr lvl="1">
              <a:buFont typeface="Wingdings" pitchFamily="2" charset="2"/>
              <a:buChar char="Ø"/>
            </a:pPr>
            <a:r>
              <a:rPr lang="en-US" dirty="0" smtClean="0"/>
              <a:t>            Greedy matching is used. Values are greedily matched </a:t>
            </a:r>
          </a:p>
          <a:p>
            <a:pPr lvl="1"/>
            <a:r>
              <a:rPr lang="en-US" dirty="0" smtClean="0"/>
              <a:t>against most similar value in the other record.</a:t>
            </a:r>
          </a:p>
          <a:p>
            <a:pPr lvl="1">
              <a:buFont typeface="Wingdings" pitchFamily="2" charset="2"/>
              <a:buChar char="Ø"/>
            </a:pPr>
            <a:r>
              <a:rPr lang="en-US" dirty="0" smtClean="0"/>
              <a:t>The attribute importance are weighted by IDF. (e.g. same titles (Godfather) is more important than same format (paperback))</a:t>
            </a:r>
          </a:p>
          <a:p>
            <a:pPr marL="342900" indent="-342900">
              <a:buFont typeface="+mj-lt"/>
              <a:buAutoNum type="arabicPeriod"/>
            </a:pPr>
            <a:r>
              <a:rPr lang="en-US" sz="2000" b="1" dirty="0" smtClean="0"/>
              <a:t>Comparing result sets. </a:t>
            </a:r>
          </a:p>
          <a:p>
            <a:pPr marL="800100" lvl="1" indent="-342900">
              <a:buFont typeface="Wingdings" pitchFamily="2" charset="2"/>
              <a:buChar char="Ø"/>
            </a:pPr>
            <a:r>
              <a:rPr lang="en-US" dirty="0" smtClean="0"/>
              <a:t>Using the record similarity computed above, result set similarities are computed using the same greedy approach. </a:t>
            </a:r>
          </a:p>
          <a:p>
            <a:r>
              <a:rPr lang="en-US" dirty="0" smtClean="0"/>
              <a:t>   </a:t>
            </a:r>
            <a:endParaRPr lang="en-US" dirty="0"/>
          </a:p>
        </p:txBody>
      </p:sp>
      <p:pic>
        <p:nvPicPr>
          <p:cNvPr id="89091" name="Picture 3"/>
          <p:cNvPicPr>
            <a:picLocks noChangeAspect="1" noChangeArrowheads="1"/>
          </p:cNvPicPr>
          <p:nvPr/>
        </p:nvPicPr>
        <p:blipFill>
          <a:blip r:embed="rId4" cstate="print"/>
          <a:srcRect/>
          <a:stretch>
            <a:fillRect/>
          </a:stretch>
        </p:blipFill>
        <p:spPr bwMode="auto">
          <a:xfrm>
            <a:off x="4648200" y="2743200"/>
            <a:ext cx="3524250" cy="1181100"/>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3200400" y="3200400"/>
          <a:ext cx="524933" cy="304800"/>
        </p:xfrm>
        <a:graphic>
          <a:graphicData uri="http://schemas.openxmlformats.org/presentationml/2006/ole">
            <p:oleObj spid="_x0000_s89092" name="Equation" r:id="rId5" imgW="393480" imgH="228600" progId="Equation.3">
              <p:embed/>
            </p:oleObj>
          </a:graphicData>
        </a:graphic>
      </p:graphicFrame>
      <p:graphicFrame>
        <p:nvGraphicFramePr>
          <p:cNvPr id="89093" name="Object 5"/>
          <p:cNvGraphicFramePr>
            <a:graphicFrameLocks noChangeAspect="1"/>
          </p:cNvGraphicFramePr>
          <p:nvPr/>
        </p:nvGraphicFramePr>
        <p:xfrm>
          <a:off x="1456113" y="3997035"/>
          <a:ext cx="541337" cy="304800"/>
        </p:xfrm>
        <a:graphic>
          <a:graphicData uri="http://schemas.openxmlformats.org/presentationml/2006/ole">
            <p:oleObj spid="_x0000_s89093" name="Equation" r:id="rId6" imgW="406080" imgH="228600" progId="Equation.3">
              <p:embed/>
            </p:oleObj>
          </a:graphicData>
        </a:graphic>
      </p:graphicFrame>
      <p:sp>
        <p:nvSpPr>
          <p:cNvPr id="10" name="Right Arrow 9"/>
          <p:cNvSpPr/>
          <p:nvPr/>
        </p:nvSpPr>
        <p:spPr bwMode="auto">
          <a:xfrm>
            <a:off x="3810000" y="3200400"/>
            <a:ext cx="685800" cy="685800"/>
          </a:xfrm>
          <a:prstGeom prst="rightArrow">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93038" cy="685800"/>
          </a:xfrm>
        </p:spPr>
        <p:txBody>
          <a:bodyPr/>
          <a:lstStyle/>
          <a:p>
            <a:r>
              <a:rPr lang="en-US" dirty="0" smtClean="0"/>
              <a:t>Agenda</a:t>
            </a:r>
            <a:endParaRPr lang="en-US" dirty="0"/>
          </a:p>
        </p:txBody>
      </p:sp>
      <p:sp>
        <p:nvSpPr>
          <p:cNvPr id="3" name="Content Placeholder 2"/>
          <p:cNvSpPr>
            <a:spLocks noGrp="1"/>
          </p:cNvSpPr>
          <p:nvPr>
            <p:ph idx="1"/>
          </p:nvPr>
        </p:nvSpPr>
        <p:spPr>
          <a:xfrm>
            <a:off x="533400" y="1066800"/>
            <a:ext cx="8077200" cy="4953000"/>
          </a:xfrm>
        </p:spPr>
        <p:txBody>
          <a:bodyPr/>
          <a:lstStyle/>
          <a:p>
            <a:pPr>
              <a:buNone/>
            </a:pPr>
            <a:r>
              <a:rPr lang="en-US" sz="3600" dirty="0" smtClean="0"/>
              <a:t>Part 1: Ranking the Deep Web</a:t>
            </a:r>
          </a:p>
          <a:p>
            <a:pPr marL="971550" lvl="1" indent="-514350">
              <a:buFont typeface="+mj-lt"/>
              <a:buAutoNum type="arabicPeriod"/>
            </a:pPr>
            <a:r>
              <a:rPr lang="en-US" dirty="0" smtClean="0"/>
              <a:t>SourceRank: Ranking Sources.</a:t>
            </a:r>
          </a:p>
          <a:p>
            <a:pPr marL="971550" lvl="1" indent="-514350">
              <a:buFont typeface="+mj-lt"/>
              <a:buAutoNum type="arabicPeriod"/>
            </a:pPr>
            <a:r>
              <a:rPr lang="en-US" dirty="0" smtClean="0">
                <a:solidFill>
                  <a:srgbClr val="000099"/>
                </a:solidFill>
              </a:rPr>
              <a:t>Extensions: </a:t>
            </a:r>
            <a:r>
              <a:rPr lang="en-US" dirty="0" smtClean="0"/>
              <a:t>collusion detection,  topical source ranking &amp; result ranking. </a:t>
            </a:r>
          </a:p>
          <a:p>
            <a:pPr marL="971550" lvl="1" indent="-514350">
              <a:buFont typeface="+mj-lt"/>
              <a:buAutoNum type="arabicPeriod"/>
            </a:pPr>
            <a:r>
              <a:rPr lang="en-US" dirty="0" smtClean="0"/>
              <a:t>Evaluations &amp; Results.</a:t>
            </a:r>
          </a:p>
          <a:p>
            <a:pPr>
              <a:buNone/>
            </a:pPr>
            <a:r>
              <a:rPr lang="en-US" sz="3600" dirty="0" smtClean="0"/>
              <a:t>Part 2: Ad-Ranking sensitive to Mutual Influences.</a:t>
            </a:r>
          </a:p>
          <a:p>
            <a:pPr>
              <a:buNone/>
            </a:pPr>
            <a:r>
              <a:rPr lang="en-US" sz="3600" dirty="0" smtClean="0"/>
              <a:t>Future research, Industrial significance and Funding. </a:t>
            </a:r>
          </a:p>
          <a:p>
            <a:pPr>
              <a:buNone/>
            </a:pPr>
            <a:r>
              <a:rPr lang="en-US" sz="3600" dirty="0" smtClean="0">
                <a:solidFill>
                  <a:srgbClr val="C00000"/>
                </a:solidFill>
              </a:rPr>
              <a:t> </a:t>
            </a:r>
          </a:p>
        </p:txBody>
      </p:sp>
      <p:sp>
        <p:nvSpPr>
          <p:cNvPr id="6" name="Down Arrow 5"/>
          <p:cNvSpPr/>
          <p:nvPr/>
        </p:nvSpPr>
        <p:spPr bwMode="auto">
          <a:xfrm rot="16200000">
            <a:off x="228600" y="2133600"/>
            <a:ext cx="990600" cy="685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7" name="Footer Placeholder 6"/>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Title 1"/>
          <p:cNvSpPr>
            <a:spLocks noGrp="1"/>
          </p:cNvSpPr>
          <p:nvPr>
            <p:ph type="title" idx="4294967295"/>
          </p:nvPr>
        </p:nvSpPr>
        <p:spPr>
          <a:xfrm>
            <a:off x="228600" y="685800"/>
            <a:ext cx="7391400" cy="533400"/>
          </a:xfrm>
        </p:spPr>
        <p:txBody>
          <a:bodyPr/>
          <a:lstStyle/>
          <a:p>
            <a:r>
              <a:rPr lang="en-US" dirty="0" smtClean="0"/>
              <a:t>Detecting Source Collusion</a:t>
            </a:r>
            <a:endParaRPr lang="en-US" dirty="0"/>
          </a:p>
        </p:txBody>
      </p:sp>
      <p:sp>
        <p:nvSpPr>
          <p:cNvPr id="8" name="TextBox 7"/>
          <p:cNvSpPr txBox="1"/>
          <p:nvPr/>
        </p:nvSpPr>
        <p:spPr>
          <a:xfrm>
            <a:off x="457200" y="1219200"/>
            <a:ext cx="8305800" cy="995144"/>
          </a:xfrm>
          <a:prstGeom prst="rect">
            <a:avLst/>
          </a:prstGeom>
          <a:noFill/>
        </p:spPr>
        <p:txBody>
          <a:bodyPr wrap="square" rtlCol="0">
            <a:spAutoFit/>
          </a:bodyPr>
          <a:lstStyle/>
          <a:p>
            <a:pPr algn="just"/>
            <a:endParaRPr lang="en-US" sz="2200" i="1" dirty="0" smtClean="0"/>
          </a:p>
          <a:p>
            <a:pPr algn="just"/>
            <a:endParaRPr lang="en-US" sz="2200" i="1" dirty="0" smtClean="0"/>
          </a:p>
          <a:p>
            <a:pPr algn="just"/>
            <a:endParaRPr lang="en-US" sz="2200" i="1" baseline="-25000" dirty="0" smtClean="0"/>
          </a:p>
        </p:txBody>
      </p:sp>
      <p:sp>
        <p:nvSpPr>
          <p:cNvPr id="6" name="TextBox 5"/>
          <p:cNvSpPr txBox="1"/>
          <p:nvPr/>
        </p:nvSpPr>
        <p:spPr>
          <a:xfrm>
            <a:off x="533400" y="3925431"/>
            <a:ext cx="8153400" cy="2062103"/>
          </a:xfrm>
          <a:prstGeom prst="rect">
            <a:avLst/>
          </a:prstGeom>
          <a:solidFill>
            <a:srgbClr val="006600">
              <a:alpha val="36000"/>
            </a:srgbClr>
          </a:solidFill>
          <a:ln w="12700">
            <a:solidFill>
              <a:schemeClr val="tx1"/>
            </a:solidFill>
          </a:ln>
        </p:spPr>
        <p:txBody>
          <a:bodyPr wrap="square" rtlCol="0">
            <a:spAutoFit/>
          </a:bodyPr>
          <a:lstStyle/>
          <a:p>
            <a:r>
              <a:rPr lang="en-US" sz="3200" b="1" dirty="0" smtClean="0"/>
              <a:t>Basic Solution: </a:t>
            </a:r>
            <a:r>
              <a:rPr lang="en-US" sz="3200" dirty="0" smtClean="0"/>
              <a:t>If two sources return same top-</a:t>
            </a:r>
            <a:r>
              <a:rPr lang="en-US" sz="3200" i="1" dirty="0" smtClean="0"/>
              <a:t>k </a:t>
            </a:r>
            <a:r>
              <a:rPr lang="en-US" sz="3200" dirty="0" smtClean="0"/>
              <a:t>answers to the queries with large number of answers (e.g. queries like “the” or “DVD”) they are likely to be colluding. </a:t>
            </a:r>
          </a:p>
        </p:txBody>
      </p:sp>
      <p:pic>
        <p:nvPicPr>
          <p:cNvPr id="202754" name="Picture 2" descr="Nova Scotia Spam Blocker, Guava Spam Blocker, Hardware Spam Blocker"/>
          <p:cNvPicPr>
            <a:picLocks noChangeAspect="1" noChangeArrowheads="1"/>
          </p:cNvPicPr>
          <p:nvPr/>
        </p:nvPicPr>
        <p:blipFill>
          <a:blip r:embed="rId3" cstate="print"/>
          <a:srcRect/>
          <a:stretch>
            <a:fillRect/>
          </a:stretch>
        </p:blipFill>
        <p:spPr bwMode="auto">
          <a:xfrm>
            <a:off x="7467600" y="457200"/>
            <a:ext cx="1219200" cy="914400"/>
          </a:xfrm>
          <a:prstGeom prst="rect">
            <a:avLst/>
          </a:prstGeom>
          <a:noFill/>
        </p:spPr>
      </p:pic>
      <p:sp>
        <p:nvSpPr>
          <p:cNvPr id="9" name="TextBox 8"/>
          <p:cNvSpPr txBox="1"/>
          <p:nvPr/>
        </p:nvSpPr>
        <p:spPr>
          <a:xfrm>
            <a:off x="457200" y="1676400"/>
            <a:ext cx="4343400" cy="1815882"/>
          </a:xfrm>
          <a:prstGeom prst="rect">
            <a:avLst/>
          </a:prstGeom>
          <a:solidFill>
            <a:srgbClr val="C00000">
              <a:alpha val="23000"/>
            </a:srgbClr>
          </a:solidFill>
          <a:ln w="19050">
            <a:solidFill>
              <a:schemeClr val="tx1"/>
            </a:solidFill>
          </a:ln>
        </p:spPr>
        <p:txBody>
          <a:bodyPr wrap="square" rtlCol="0">
            <a:spAutoFit/>
          </a:bodyPr>
          <a:lstStyle/>
          <a:p>
            <a:r>
              <a:rPr lang="en-US" sz="2800" dirty="0" smtClean="0"/>
              <a:t>The sources may copy data from each other, or make mirrors, boosting SourceRank of the group.  </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16</a:t>
            </a:fld>
            <a:endParaRPr lang="en-US"/>
          </a:p>
        </p:txBody>
      </p:sp>
      <p:pic>
        <p:nvPicPr>
          <p:cNvPr id="272386" name="Picture 2"/>
          <p:cNvPicPr>
            <a:picLocks noChangeAspect="1" noChangeArrowheads="1"/>
          </p:cNvPicPr>
          <p:nvPr/>
        </p:nvPicPr>
        <p:blipFill>
          <a:blip r:embed="rId4" cstate="print"/>
          <a:srcRect t="2727" r="7029"/>
          <a:stretch>
            <a:fillRect/>
          </a:stretch>
        </p:blipFill>
        <p:spPr bwMode="auto">
          <a:xfrm>
            <a:off x="4953000" y="1524000"/>
            <a:ext cx="4055336" cy="2133600"/>
          </a:xfrm>
          <a:prstGeom prst="rect">
            <a:avLst/>
          </a:prstGeom>
          <a:noFill/>
          <a:ln w="19050">
            <a:solidFill>
              <a:schemeClr val="tx1"/>
            </a:solidFill>
            <a:miter lim="800000"/>
            <a:headEnd/>
            <a:tailEnd/>
          </a:ln>
          <a:effectLst/>
        </p:spPr>
      </p:pic>
      <p:sp>
        <p:nvSpPr>
          <p:cNvPr id="11" name="Footer Placeholder 10"/>
          <p:cNvSpPr>
            <a:spLocks noGrp="1"/>
          </p:cNvSpPr>
          <p:nvPr>
            <p:ph type="ftr" sz="quarter" idx="10"/>
          </p:nvPr>
        </p:nvSpPr>
        <p:spPr>
          <a:xfrm>
            <a:off x="-304800" y="6511506"/>
            <a:ext cx="3962400" cy="304800"/>
          </a:xfrm>
        </p:spPr>
        <p:txBody>
          <a:bodyPr/>
          <a:lstStyle/>
          <a:p>
            <a:pPr>
              <a:defRPr/>
            </a:pPr>
            <a:r>
              <a:rPr lang="en-US" dirty="0" smtClean="0"/>
              <a:t>[New  York Times, Feb 12, 2011]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itle 1"/>
          <p:cNvSpPr>
            <a:spLocks noGrp="1"/>
          </p:cNvSpPr>
          <p:nvPr>
            <p:ph type="title" idx="4294967295"/>
          </p:nvPr>
        </p:nvSpPr>
        <p:spPr>
          <a:xfrm>
            <a:off x="685800" y="533400"/>
            <a:ext cx="7793038" cy="685800"/>
          </a:xfrm>
        </p:spPr>
        <p:txBody>
          <a:bodyPr/>
          <a:lstStyle/>
          <a:p>
            <a:pPr algn="ctr"/>
            <a:r>
              <a:rPr lang="en-US" dirty="0" smtClean="0"/>
              <a:t>Topic Specific SourceRank: TSR</a:t>
            </a:r>
            <a:br>
              <a:rPr lang="en-US" dirty="0" smtClean="0"/>
            </a:br>
            <a:endParaRPr lang="en-US" sz="1800"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
        <p:nvSpPr>
          <p:cNvPr id="69" name="Cloud 68"/>
          <p:cNvSpPr/>
          <p:nvPr/>
        </p:nvSpPr>
        <p:spPr bwMode="auto">
          <a:xfrm>
            <a:off x="228600" y="1524001"/>
            <a:ext cx="8839200" cy="3200400"/>
          </a:xfrm>
          <a:prstGeom prst="cloud">
            <a:avLst/>
          </a:prstGeom>
          <a:solidFill>
            <a:schemeClr val="tx2">
              <a:lumMod val="40000"/>
              <a:lumOff val="60000"/>
              <a:alpha val="2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endParaRPr>
          </a:p>
        </p:txBody>
      </p:sp>
      <p:sp>
        <p:nvSpPr>
          <p:cNvPr id="70" name="Flowchart: Magnetic Disk 69"/>
          <p:cNvSpPr/>
          <p:nvPr/>
        </p:nvSpPr>
        <p:spPr bwMode="auto">
          <a:xfrm>
            <a:off x="4267200" y="33528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cxnSp>
        <p:nvCxnSpPr>
          <p:cNvPr id="74" name="Straight Connector 73"/>
          <p:cNvCxnSpPr/>
          <p:nvPr/>
        </p:nvCxnSpPr>
        <p:spPr bwMode="auto">
          <a:xfrm flipV="1">
            <a:off x="7041681" y="2737366"/>
            <a:ext cx="685800" cy="45720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76" name="Flowchart: Magnetic Disk 75"/>
          <p:cNvSpPr/>
          <p:nvPr/>
        </p:nvSpPr>
        <p:spPr bwMode="auto">
          <a:xfrm>
            <a:off x="2438400" y="3116542"/>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77" name="Flowchart: Magnetic Disk 76"/>
          <p:cNvSpPr/>
          <p:nvPr/>
        </p:nvSpPr>
        <p:spPr bwMode="auto">
          <a:xfrm>
            <a:off x="1143000" y="2438401"/>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78" name="Flowchart: Magnetic Disk 77"/>
          <p:cNvSpPr/>
          <p:nvPr/>
        </p:nvSpPr>
        <p:spPr bwMode="auto">
          <a:xfrm>
            <a:off x="6203481" y="3042166"/>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79" name="Flowchart: Magnetic Disk 78"/>
          <p:cNvSpPr/>
          <p:nvPr/>
        </p:nvSpPr>
        <p:spPr bwMode="auto">
          <a:xfrm>
            <a:off x="7727481" y="2203966"/>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87" name="TextBox 86"/>
          <p:cNvSpPr txBox="1"/>
          <p:nvPr/>
        </p:nvSpPr>
        <p:spPr>
          <a:xfrm>
            <a:off x="3886200" y="2057400"/>
            <a:ext cx="2133600" cy="553998"/>
          </a:xfrm>
          <a:prstGeom prst="rect">
            <a:avLst/>
          </a:prstGeom>
          <a:noFill/>
        </p:spPr>
        <p:txBody>
          <a:bodyPr wrap="square" rtlCol="0">
            <a:spAutoFit/>
          </a:bodyPr>
          <a:lstStyle/>
          <a:p>
            <a:r>
              <a:rPr lang="en-US" sz="3000" b="1" dirty="0" smtClean="0">
                <a:solidFill>
                  <a:srgbClr val="002060"/>
                </a:solidFill>
              </a:rPr>
              <a:t>Deep Web</a:t>
            </a:r>
            <a:endParaRPr lang="en-US" sz="3000" b="1" dirty="0">
              <a:solidFill>
                <a:srgbClr val="002060"/>
              </a:solidFill>
            </a:endParaRPr>
          </a:p>
        </p:txBody>
      </p:sp>
      <p:sp>
        <p:nvSpPr>
          <p:cNvPr id="88" name="Flowchart: Magnetic Disk 87"/>
          <p:cNvSpPr/>
          <p:nvPr/>
        </p:nvSpPr>
        <p:spPr bwMode="auto">
          <a:xfrm>
            <a:off x="1447800" y="3276601"/>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89" name="Flowchart: Magnetic Disk 88"/>
          <p:cNvSpPr/>
          <p:nvPr/>
        </p:nvSpPr>
        <p:spPr bwMode="auto">
          <a:xfrm>
            <a:off x="3429000" y="2735542"/>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90" name="Oval 89"/>
          <p:cNvSpPr/>
          <p:nvPr/>
        </p:nvSpPr>
        <p:spPr>
          <a:xfrm rot="4087648">
            <a:off x="6669519" y="1440248"/>
            <a:ext cx="1322121" cy="295104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1" name="Oval 90"/>
          <p:cNvSpPr/>
          <p:nvPr/>
        </p:nvSpPr>
        <p:spPr>
          <a:xfrm rot="18054338">
            <a:off x="3660198" y="2319651"/>
            <a:ext cx="1159132" cy="19064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152400" y="1676399"/>
            <a:ext cx="1219200" cy="461665"/>
          </a:xfrm>
          <a:prstGeom prst="rect">
            <a:avLst/>
          </a:prstGeom>
          <a:noFill/>
        </p:spPr>
        <p:txBody>
          <a:bodyPr wrap="square" rtlCol="0">
            <a:spAutoFit/>
          </a:bodyPr>
          <a:lstStyle/>
          <a:p>
            <a:r>
              <a:rPr lang="en-US" sz="2400" dirty="0" smtClean="0"/>
              <a:t>Movies</a:t>
            </a:r>
            <a:endParaRPr lang="en-US" sz="2400" dirty="0"/>
          </a:p>
        </p:txBody>
      </p:sp>
      <p:cxnSp>
        <p:nvCxnSpPr>
          <p:cNvPr id="93" name="Straight Arrow Connector 92"/>
          <p:cNvCxnSpPr>
            <a:stCxn id="92" idx="2"/>
          </p:cNvCxnSpPr>
          <p:nvPr/>
        </p:nvCxnSpPr>
        <p:spPr>
          <a:xfrm rot="16200000" flipH="1">
            <a:off x="840432" y="2059632"/>
            <a:ext cx="224136" cy="381000"/>
          </a:xfrm>
          <a:prstGeom prst="straightConnector1">
            <a:avLst/>
          </a:prstGeom>
          <a:ln w="25400" cmpd="sng">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95" idx="6"/>
          </p:cNvCxnSpPr>
          <p:nvPr/>
        </p:nvCxnSpPr>
        <p:spPr>
          <a:xfrm rot="16200000" flipV="1">
            <a:off x="2934851" y="4001650"/>
            <a:ext cx="150973" cy="75327"/>
          </a:xfrm>
          <a:prstGeom prst="straightConnector1">
            <a:avLst/>
          </a:prstGeom>
          <a:ln w="25400" cmpd="sng">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rot="4295307">
            <a:off x="2172811" y="1702764"/>
            <a:ext cx="1215743" cy="336861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5029200" y="2743200"/>
            <a:ext cx="1066800" cy="461665"/>
          </a:xfrm>
          <a:prstGeom prst="rect">
            <a:avLst/>
          </a:prstGeom>
          <a:noFill/>
        </p:spPr>
        <p:txBody>
          <a:bodyPr wrap="square" rtlCol="0">
            <a:spAutoFit/>
          </a:bodyPr>
          <a:lstStyle/>
          <a:p>
            <a:r>
              <a:rPr lang="en-US" sz="2400" dirty="0" smtClean="0"/>
              <a:t>Music</a:t>
            </a:r>
            <a:endParaRPr lang="en-US" sz="2400" dirty="0"/>
          </a:p>
        </p:txBody>
      </p:sp>
      <p:cxnSp>
        <p:nvCxnSpPr>
          <p:cNvPr id="97" name="Straight Arrow Connector 96"/>
          <p:cNvCxnSpPr/>
          <p:nvPr/>
        </p:nvCxnSpPr>
        <p:spPr>
          <a:xfrm flipH="1">
            <a:off x="5029200" y="3048000"/>
            <a:ext cx="368136" cy="382422"/>
          </a:xfrm>
          <a:prstGeom prst="straightConnector1">
            <a:avLst/>
          </a:prstGeom>
          <a:ln w="25400" cmpd="sng">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rot="20557174">
            <a:off x="1029756" y="2199455"/>
            <a:ext cx="1254420" cy="198445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6477000" y="3810000"/>
            <a:ext cx="1371600" cy="461665"/>
          </a:xfrm>
          <a:prstGeom prst="rect">
            <a:avLst/>
          </a:prstGeom>
          <a:noFill/>
        </p:spPr>
        <p:txBody>
          <a:bodyPr wrap="square" rtlCol="0">
            <a:spAutoFit/>
          </a:bodyPr>
          <a:lstStyle/>
          <a:p>
            <a:r>
              <a:rPr lang="en-US" sz="2400" dirty="0" smtClean="0"/>
              <a:t>Camera</a:t>
            </a:r>
            <a:endParaRPr lang="en-US" sz="2400" dirty="0"/>
          </a:p>
        </p:txBody>
      </p:sp>
      <p:cxnSp>
        <p:nvCxnSpPr>
          <p:cNvPr id="100" name="Straight Arrow Connector 99"/>
          <p:cNvCxnSpPr/>
          <p:nvPr/>
        </p:nvCxnSpPr>
        <p:spPr>
          <a:xfrm rot="5400000" flipH="1" flipV="1">
            <a:off x="6972301" y="3390901"/>
            <a:ext cx="761999" cy="228600"/>
          </a:xfrm>
          <a:prstGeom prst="straightConnector1">
            <a:avLst/>
          </a:prstGeom>
          <a:ln w="25400" cmpd="sng">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2819400" y="4038600"/>
            <a:ext cx="1066800" cy="461665"/>
          </a:xfrm>
          <a:prstGeom prst="rect">
            <a:avLst/>
          </a:prstGeom>
          <a:noFill/>
        </p:spPr>
        <p:txBody>
          <a:bodyPr wrap="square" rtlCol="0">
            <a:spAutoFit/>
          </a:bodyPr>
          <a:lstStyle/>
          <a:p>
            <a:r>
              <a:rPr lang="en-US" sz="2400" dirty="0" smtClean="0"/>
              <a:t>Books</a:t>
            </a:r>
            <a:endParaRPr lang="en-US" sz="2400" dirty="0"/>
          </a:p>
        </p:txBody>
      </p:sp>
      <p:sp>
        <p:nvSpPr>
          <p:cNvPr id="103" name="TextBox 102"/>
          <p:cNvSpPr txBox="1"/>
          <p:nvPr/>
        </p:nvSpPr>
        <p:spPr>
          <a:xfrm>
            <a:off x="381000" y="4876800"/>
            <a:ext cx="8382000" cy="1569660"/>
          </a:xfrm>
          <a:prstGeom prst="rect">
            <a:avLst/>
          </a:prstGeom>
          <a:solidFill>
            <a:srgbClr val="FFC000">
              <a:alpha val="37000"/>
            </a:srgbClr>
          </a:solidFill>
          <a:ln w="15875">
            <a:solidFill>
              <a:schemeClr val="tx1"/>
            </a:solidFill>
          </a:ln>
        </p:spPr>
        <p:txBody>
          <a:bodyPr wrap="square" rtlCol="0">
            <a:spAutoFit/>
          </a:bodyPr>
          <a:lstStyle/>
          <a:p>
            <a:r>
              <a:rPr lang="en-US" sz="2400" dirty="0" smtClean="0"/>
              <a:t>Topic Specific SourceRank (TSR) computes the importance and trustworthiness of a sources primarily based on the endorsement of the sources in the same domain (joint MS thesis work with  M </a:t>
            </a:r>
            <a:r>
              <a:rPr lang="en-US" sz="2400" dirty="0" err="1" smtClean="0"/>
              <a:t>Jha</a:t>
            </a:r>
            <a:r>
              <a:rPr lang="en-US" sz="2400" dirty="0" smtClean="0"/>
              <a:t>). </a:t>
            </a:r>
            <a:endParaRPr lang="en-US" sz="2400" dirty="0"/>
          </a:p>
        </p:txBody>
      </p:sp>
      <p:sp>
        <p:nvSpPr>
          <p:cNvPr id="27" name="Footer Placeholder 26"/>
          <p:cNvSpPr>
            <a:spLocks noGrp="1"/>
          </p:cNvSpPr>
          <p:nvPr>
            <p:ph type="ftr" sz="quarter" idx="10"/>
          </p:nvPr>
        </p:nvSpPr>
        <p:spPr>
          <a:xfrm>
            <a:off x="4953000" y="6553200"/>
            <a:ext cx="2362200" cy="304800"/>
          </a:xfrm>
        </p:spPr>
        <p:txBody>
          <a:bodyPr/>
          <a:lstStyle/>
          <a:p>
            <a:pPr>
              <a:defRPr/>
            </a:pPr>
            <a:r>
              <a:rPr lang="en-US" dirty="0" smtClean="0"/>
              <a:t>[M </a:t>
            </a:r>
            <a:r>
              <a:rPr lang="en-US" dirty="0" err="1" smtClean="0"/>
              <a:t>Jha</a:t>
            </a:r>
            <a:r>
              <a:rPr lang="en-US" dirty="0" smtClean="0"/>
              <a:t>  </a:t>
            </a:r>
            <a:r>
              <a:rPr lang="en-US" i="1" dirty="0" smtClean="0"/>
              <a:t>et al.  </a:t>
            </a:r>
            <a:r>
              <a:rPr lang="en-US" dirty="0" smtClean="0"/>
              <a:t>COMAD’11]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5848928" y="2352964"/>
            <a:ext cx="3200400" cy="4038600"/>
          </a:xfrm>
          <a:prstGeom prst="rect">
            <a:avLst/>
          </a:prstGeom>
          <a:solidFill>
            <a:srgbClr val="FFC000">
              <a:alpha val="13000"/>
            </a:srgb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6" name="TextBox 85"/>
          <p:cNvSpPr txBox="1"/>
          <p:nvPr/>
        </p:nvSpPr>
        <p:spPr>
          <a:xfrm>
            <a:off x="8077200" y="3439212"/>
            <a:ext cx="457200" cy="276999"/>
          </a:xfrm>
          <a:prstGeom prst="rect">
            <a:avLst/>
          </a:prstGeom>
          <a:noFill/>
        </p:spPr>
        <p:txBody>
          <a:bodyPr wrap="square" rtlCol="0">
            <a:spAutoFit/>
          </a:bodyPr>
          <a:lstStyle/>
          <a:p>
            <a:r>
              <a:rPr lang="en-US" sz="1200" dirty="0" smtClean="0"/>
              <a:t>0.7</a:t>
            </a:r>
            <a:endParaRPr lang="en-US" sz="1200" dirty="0"/>
          </a:p>
        </p:txBody>
      </p:sp>
      <p:sp>
        <p:nvSpPr>
          <p:cNvPr id="87" name="TextBox 86"/>
          <p:cNvSpPr txBox="1"/>
          <p:nvPr/>
        </p:nvSpPr>
        <p:spPr>
          <a:xfrm>
            <a:off x="7086600" y="4495800"/>
            <a:ext cx="457200" cy="276999"/>
          </a:xfrm>
          <a:prstGeom prst="rect">
            <a:avLst/>
          </a:prstGeom>
          <a:noFill/>
        </p:spPr>
        <p:txBody>
          <a:bodyPr wrap="square" rtlCol="0">
            <a:spAutoFit/>
          </a:bodyPr>
          <a:lstStyle/>
          <a:p>
            <a:r>
              <a:rPr lang="en-US" sz="1200" dirty="0" smtClean="0"/>
              <a:t>0.3</a:t>
            </a:r>
            <a:endParaRPr lang="en-US" sz="1200" dirty="0"/>
          </a:p>
        </p:txBody>
      </p:sp>
      <p:sp>
        <p:nvSpPr>
          <p:cNvPr id="88" name="TextBox 87"/>
          <p:cNvSpPr txBox="1"/>
          <p:nvPr/>
        </p:nvSpPr>
        <p:spPr>
          <a:xfrm>
            <a:off x="7772400" y="4419600"/>
            <a:ext cx="457200" cy="276999"/>
          </a:xfrm>
          <a:prstGeom prst="rect">
            <a:avLst/>
          </a:prstGeom>
          <a:noFill/>
        </p:spPr>
        <p:txBody>
          <a:bodyPr wrap="square" rtlCol="0">
            <a:spAutoFit/>
          </a:bodyPr>
          <a:lstStyle/>
          <a:p>
            <a:r>
              <a:rPr lang="en-US" sz="1200" dirty="0" smtClean="0"/>
              <a:t>0.2</a:t>
            </a:r>
            <a:endParaRPr lang="en-US" sz="1200" dirty="0"/>
          </a:p>
        </p:txBody>
      </p:sp>
      <p:sp>
        <p:nvSpPr>
          <p:cNvPr id="2" name="Title 1"/>
          <p:cNvSpPr>
            <a:spLocks noGrp="1"/>
          </p:cNvSpPr>
          <p:nvPr>
            <p:ph type="title"/>
          </p:nvPr>
        </p:nvSpPr>
        <p:spPr>
          <a:xfrm>
            <a:off x="457200" y="457200"/>
            <a:ext cx="6096000" cy="685800"/>
          </a:xfrm>
        </p:spPr>
        <p:txBody>
          <a:bodyPr/>
          <a:lstStyle/>
          <a:p>
            <a:r>
              <a:rPr lang="en-US" dirty="0" err="1" smtClean="0"/>
              <a:t>TupleRank</a:t>
            </a:r>
            <a:r>
              <a:rPr lang="en-US" dirty="0" smtClean="0"/>
              <a:t>: Ranking Results </a:t>
            </a:r>
            <a:endParaRPr lang="en-US" dirty="0"/>
          </a:p>
        </p:txBody>
      </p:sp>
      <p:sp>
        <p:nvSpPr>
          <p:cNvPr id="3" name="Content Placeholder 2"/>
          <p:cNvSpPr>
            <a:spLocks noGrp="1"/>
          </p:cNvSpPr>
          <p:nvPr>
            <p:ph idx="1"/>
          </p:nvPr>
        </p:nvSpPr>
        <p:spPr>
          <a:xfrm>
            <a:off x="457200" y="2362200"/>
            <a:ext cx="5334000" cy="4038600"/>
          </a:xfrm>
          <a:ln w="19050">
            <a:solidFill>
              <a:schemeClr val="tx1"/>
            </a:solidFill>
          </a:ln>
        </p:spPr>
        <p:txBody>
          <a:bodyPr/>
          <a:lstStyle/>
          <a:p>
            <a:pPr>
              <a:buFont typeface="Wingdings" pitchFamily="2" charset="2"/>
              <a:buChar char="Ø"/>
            </a:pPr>
            <a:r>
              <a:rPr lang="en-US" sz="2800" dirty="0" smtClean="0"/>
              <a:t>Similar to the SourceRank, an agreement graph is built between the result tuples at the query time.</a:t>
            </a:r>
          </a:p>
          <a:p>
            <a:pPr>
              <a:buFont typeface="Wingdings" pitchFamily="2" charset="2"/>
              <a:buChar char="Ø"/>
            </a:pPr>
            <a:r>
              <a:rPr lang="en-US" sz="2800" dirty="0" smtClean="0"/>
              <a:t>Tuples are ranked based on the second order agreement. </a:t>
            </a:r>
          </a:p>
          <a:p>
            <a:pPr lvl="1">
              <a:buFont typeface="Wingdings" pitchFamily="2" charset="2"/>
              <a:buChar char="v"/>
            </a:pPr>
            <a:r>
              <a:rPr lang="en-US" sz="2400" dirty="0" smtClean="0">
                <a:solidFill>
                  <a:srgbClr val="000099"/>
                </a:solidFill>
              </a:rPr>
              <a:t>second order agreement considers the common friends  of two tuples</a:t>
            </a:r>
            <a:r>
              <a:rPr lang="en-US" sz="2200" dirty="0" smtClean="0">
                <a:solidFill>
                  <a:srgbClr val="000099"/>
                </a:solidFill>
              </a:rPr>
              <a:t>.</a:t>
            </a:r>
          </a:p>
        </p:txBody>
      </p:sp>
      <p:sp>
        <p:nvSpPr>
          <p:cNvPr id="4" name="Slide Number Placeholder 3"/>
          <p:cNvSpPr>
            <a:spLocks noGrp="1"/>
          </p:cNvSpPr>
          <p:nvPr>
            <p:ph type="sldNum" sz="quarter" idx="12"/>
          </p:nvPr>
        </p:nvSpPr>
        <p:spPr>
          <a:xfrm>
            <a:off x="6629400" y="6492875"/>
            <a:ext cx="2133600" cy="365125"/>
          </a:xfrm>
        </p:spPr>
        <p:txBody>
          <a:bodyPr/>
          <a:lstStyle/>
          <a:p>
            <a:fld id="{B6F15528-21DE-4FAA-801E-634DDDAF4B2B}" type="slidenum">
              <a:rPr lang="en-US" smtClean="0"/>
              <a:pPr/>
              <a:t>18</a:t>
            </a:fld>
            <a:endParaRPr lang="en-US" dirty="0"/>
          </a:p>
        </p:txBody>
      </p:sp>
      <p:sp>
        <p:nvSpPr>
          <p:cNvPr id="5" name="TextBox 4"/>
          <p:cNvSpPr txBox="1"/>
          <p:nvPr/>
        </p:nvSpPr>
        <p:spPr>
          <a:xfrm>
            <a:off x="487220" y="1390072"/>
            <a:ext cx="8534400" cy="830997"/>
          </a:xfrm>
          <a:prstGeom prst="rect">
            <a:avLst/>
          </a:prstGeom>
          <a:solidFill>
            <a:srgbClr val="C00000">
              <a:alpha val="37000"/>
            </a:srgbClr>
          </a:solidFill>
          <a:ln w="19050">
            <a:solidFill>
              <a:schemeClr val="tx1"/>
            </a:solidFill>
          </a:ln>
        </p:spPr>
        <p:txBody>
          <a:bodyPr wrap="square" rtlCol="0">
            <a:spAutoFit/>
          </a:bodyPr>
          <a:lstStyle/>
          <a:p>
            <a:r>
              <a:rPr lang="en-US" sz="2400" dirty="0" smtClean="0"/>
              <a:t>After retrieving tuples from the selected sources, these tuples have to be ranked to present to the user.</a:t>
            </a:r>
            <a:endParaRPr lang="en-US" dirty="0"/>
          </a:p>
        </p:txBody>
      </p:sp>
      <p:pic>
        <p:nvPicPr>
          <p:cNvPr id="268296" name="Picture 8" descr="https://encrypted-tbn1.google.com/images?q=tbn:ANd9GcTQpjB4FEp3qzXbkVoRLROivJ7DtqHNqDf5-_DXxkiGsptrloEANw"/>
          <p:cNvPicPr>
            <a:picLocks noChangeAspect="1" noChangeArrowheads="1"/>
          </p:cNvPicPr>
          <p:nvPr/>
        </p:nvPicPr>
        <p:blipFill>
          <a:blip r:embed="rId3" cstate="print"/>
          <a:srcRect/>
          <a:stretch>
            <a:fillRect/>
          </a:stretch>
        </p:blipFill>
        <p:spPr bwMode="auto">
          <a:xfrm>
            <a:off x="7162800" y="304800"/>
            <a:ext cx="952500" cy="876300"/>
          </a:xfrm>
          <a:prstGeom prst="rect">
            <a:avLst/>
          </a:prstGeom>
          <a:noFill/>
        </p:spPr>
      </p:pic>
      <p:pic>
        <p:nvPicPr>
          <p:cNvPr id="268290" name="Picture 2" descr="Product Details"/>
          <p:cNvPicPr>
            <a:picLocks noChangeAspect="1" noChangeArrowheads="1"/>
          </p:cNvPicPr>
          <p:nvPr/>
        </p:nvPicPr>
        <p:blipFill>
          <a:blip r:embed="rId4" cstate="print"/>
          <a:srcRect l="13913" r="9565"/>
          <a:stretch>
            <a:fillRect/>
          </a:stretch>
        </p:blipFill>
        <p:spPr bwMode="auto">
          <a:xfrm>
            <a:off x="6400800" y="152400"/>
            <a:ext cx="838200" cy="1095376"/>
          </a:xfrm>
          <a:prstGeom prst="rect">
            <a:avLst/>
          </a:prstGeom>
          <a:noFill/>
        </p:spPr>
      </p:pic>
      <p:pic>
        <p:nvPicPr>
          <p:cNvPr id="268292" name="Picture 4" descr="Product Details"/>
          <p:cNvPicPr>
            <a:picLocks noChangeAspect="1" noChangeArrowheads="1"/>
          </p:cNvPicPr>
          <p:nvPr/>
        </p:nvPicPr>
        <p:blipFill>
          <a:blip r:embed="rId5" cstate="print"/>
          <a:srcRect l="13913" r="16522"/>
          <a:stretch>
            <a:fillRect/>
          </a:stretch>
        </p:blipFill>
        <p:spPr bwMode="auto">
          <a:xfrm>
            <a:off x="8058728" y="152400"/>
            <a:ext cx="762000" cy="1095376"/>
          </a:xfrm>
          <a:prstGeom prst="rect">
            <a:avLst/>
          </a:prstGeom>
          <a:noFill/>
        </p:spPr>
      </p:pic>
      <p:graphicFrame>
        <p:nvGraphicFramePr>
          <p:cNvPr id="12" name="Table 11"/>
          <p:cNvGraphicFramePr>
            <a:graphicFrameLocks noGrp="1"/>
          </p:cNvGraphicFramePr>
          <p:nvPr/>
        </p:nvGraphicFramePr>
        <p:xfrm>
          <a:off x="5943598" y="2819400"/>
          <a:ext cx="2971802" cy="457200"/>
        </p:xfrm>
        <a:graphic>
          <a:graphicData uri="http://schemas.openxmlformats.org/drawingml/2006/table">
            <a:tbl>
              <a:tblPr firstCol="1">
                <a:solidFill>
                  <a:schemeClr val="tx2">
                    <a:lumMod val="20000"/>
                    <a:lumOff val="80000"/>
                  </a:schemeClr>
                </a:solidFill>
                <a:tableStyleId>{D7AC3CCA-C797-4891-BE02-D94E43425B78}</a:tableStyleId>
              </a:tblPr>
              <a:tblGrid>
                <a:gridCol w="1170255"/>
                <a:gridCol w="641820"/>
                <a:gridCol w="1159727"/>
              </a:tblGrid>
              <a:tr h="304800">
                <a:tc>
                  <a:txBody>
                    <a:bodyPr/>
                    <a:lstStyle/>
                    <a:p>
                      <a:r>
                        <a:rPr lang="en-US" sz="1200" b="0" kern="1200" baseline="0" dirty="0" smtClean="0"/>
                        <a:t>Godfather, The</a:t>
                      </a:r>
                      <a:endParaRPr lang="en-US" sz="1200" b="0" baseline="0" dirty="0">
                        <a:solidFill>
                          <a:schemeClr val="tx1"/>
                        </a:solidFill>
                      </a:endParaRPr>
                    </a:p>
                  </a:txBody>
                  <a:tcPr>
                    <a:solidFill>
                      <a:srgbClr val="00B0F0">
                        <a:alpha val="8000"/>
                      </a:srgbClr>
                    </a:solidFill>
                  </a:tcPr>
                </a:tc>
                <a:tc>
                  <a:txBody>
                    <a:bodyPr/>
                    <a:lstStyle/>
                    <a:p>
                      <a:r>
                        <a:rPr lang="en-US" sz="1200" b="0" kern="1200" baseline="0" dirty="0" smtClean="0"/>
                        <a:t>James </a:t>
                      </a:r>
                      <a:r>
                        <a:rPr lang="en-US" sz="1200" b="0" kern="1200" baseline="0" dirty="0" err="1" smtClean="0"/>
                        <a:t>Caan</a:t>
                      </a:r>
                      <a:endParaRPr lang="en-US" sz="1200" b="0" baseline="0" dirty="0">
                        <a:solidFill>
                          <a:schemeClr val="tx1"/>
                        </a:solidFill>
                      </a:endParaRPr>
                    </a:p>
                  </a:txBody>
                  <a:tcPr>
                    <a:solidFill>
                      <a:srgbClr val="00B0F0">
                        <a:alpha val="8000"/>
                      </a:srgbClr>
                    </a:solidFill>
                  </a:tcPr>
                </a:tc>
                <a:tc>
                  <a:txBody>
                    <a:bodyPr/>
                    <a:lstStyle/>
                    <a:p>
                      <a:r>
                        <a:rPr lang="en-US" sz="1200" b="0" baseline="0" dirty="0" smtClean="0">
                          <a:solidFill>
                            <a:schemeClr val="tx1"/>
                          </a:solidFill>
                        </a:rPr>
                        <a:t>$9.99</a:t>
                      </a:r>
                      <a:endParaRPr lang="en-US" sz="1200" b="0" baseline="0" dirty="0">
                        <a:solidFill>
                          <a:schemeClr val="tx1"/>
                        </a:solidFill>
                      </a:endParaRPr>
                    </a:p>
                  </a:txBody>
                  <a:tcPr>
                    <a:solidFill>
                      <a:srgbClr val="00B0F0">
                        <a:alpha val="8000"/>
                      </a:srgbClr>
                    </a:solidFill>
                  </a:tcPr>
                </a:tc>
              </a:tr>
            </a:tbl>
          </a:graphicData>
        </a:graphic>
      </p:graphicFrame>
      <p:graphicFrame>
        <p:nvGraphicFramePr>
          <p:cNvPr id="13" name="Table 12"/>
          <p:cNvGraphicFramePr>
            <a:graphicFrameLocks noGrp="1"/>
          </p:cNvGraphicFramePr>
          <p:nvPr/>
        </p:nvGraphicFramePr>
        <p:xfrm>
          <a:off x="6934200" y="3810000"/>
          <a:ext cx="2057400" cy="457200"/>
        </p:xfrm>
        <a:graphic>
          <a:graphicData uri="http://schemas.openxmlformats.org/drawingml/2006/table">
            <a:tbl>
              <a:tblPr firstRow="1" bandRow="1">
                <a:solidFill>
                  <a:schemeClr val="tx2">
                    <a:lumMod val="20000"/>
                    <a:lumOff val="80000"/>
                  </a:schemeClr>
                </a:solidFill>
                <a:tableStyleId>{D7AC3CCA-C797-4891-BE02-D94E43425B78}</a:tableStyleId>
              </a:tblPr>
              <a:tblGrid>
                <a:gridCol w="685800"/>
                <a:gridCol w="533400"/>
                <a:gridCol w="838200"/>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dk1"/>
                          </a:solidFill>
                          <a:latin typeface="+mn-lt"/>
                          <a:ea typeface="+mn-ea"/>
                          <a:cs typeface="+mn-cs"/>
                        </a:rPr>
                        <a:t>Brando</a:t>
                      </a:r>
                      <a:endParaRPr lang="en-US" sz="1200" b="0" baseline="0" dirty="0">
                        <a:solidFill>
                          <a:schemeClr val="tx1"/>
                        </a:solidFill>
                      </a:endParaRPr>
                    </a:p>
                  </a:txBody>
                  <a:tcPr>
                    <a:solidFill>
                      <a:srgbClr val="92D050">
                        <a:alpha val="27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$13.9</a:t>
                      </a:r>
                      <a:endParaRPr lang="en-US" sz="1200" b="0" baseline="0" dirty="0">
                        <a:solidFill>
                          <a:schemeClr val="tx1"/>
                        </a:solidFill>
                      </a:endParaRPr>
                    </a:p>
                  </a:txBody>
                  <a:tcPr>
                    <a:solidFill>
                      <a:srgbClr val="92D050">
                        <a:alpha val="27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dk1"/>
                          </a:solidFill>
                          <a:latin typeface="+mn-lt"/>
                          <a:ea typeface="+mn-ea"/>
                          <a:cs typeface="+mn-cs"/>
                        </a:rPr>
                        <a:t>Godfather</a:t>
                      </a:r>
                      <a:endParaRPr lang="en-US" sz="1200" b="0" baseline="0" dirty="0">
                        <a:solidFill>
                          <a:schemeClr val="tx1"/>
                        </a:solidFill>
                      </a:endParaRPr>
                    </a:p>
                  </a:txBody>
                  <a:tcPr>
                    <a:solidFill>
                      <a:srgbClr val="92D050">
                        <a:alpha val="27000"/>
                      </a:srgbClr>
                    </a:solidFill>
                  </a:tcPr>
                </a:tc>
              </a:tr>
            </a:tbl>
          </a:graphicData>
        </a:graphic>
      </p:graphicFrame>
      <p:graphicFrame>
        <p:nvGraphicFramePr>
          <p:cNvPr id="16" name="Table 15"/>
          <p:cNvGraphicFramePr>
            <a:graphicFrameLocks noGrp="1"/>
          </p:cNvGraphicFramePr>
          <p:nvPr/>
        </p:nvGraphicFramePr>
        <p:xfrm>
          <a:off x="5943600" y="4953000"/>
          <a:ext cx="1981200" cy="457200"/>
        </p:xfrm>
        <a:graphic>
          <a:graphicData uri="http://schemas.openxmlformats.org/drawingml/2006/table">
            <a:tbl>
              <a:tblPr firstRow="1" bandRow="1">
                <a:solidFill>
                  <a:schemeClr val="tx2">
                    <a:lumMod val="20000"/>
                    <a:lumOff val="80000"/>
                  </a:schemeClr>
                </a:solidFill>
                <a:tableStyleId>{D7AC3CCA-C797-4891-BE02-D94E43425B78}</a:tableStyleId>
              </a:tblPr>
              <a:tblGrid>
                <a:gridCol w="660400"/>
                <a:gridCol w="357666"/>
                <a:gridCol w="963134"/>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dk1"/>
                          </a:solidFill>
                          <a:latin typeface="+mn-lt"/>
                          <a:ea typeface="+mn-ea"/>
                          <a:cs typeface="+mn-cs"/>
                        </a:rPr>
                        <a:t>Marlon Brando</a:t>
                      </a:r>
                      <a:endParaRPr lang="en-US" sz="1200" b="0" baseline="0" dirty="0">
                        <a:solidFill>
                          <a:schemeClr val="tx1"/>
                        </a:solidFill>
                      </a:endParaRPr>
                    </a:p>
                  </a:txBody>
                  <a:tcPr>
                    <a:solidFill>
                      <a:srgbClr val="C00000">
                        <a:alpha val="31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14.9</a:t>
                      </a:r>
                      <a:endParaRPr lang="en-US" sz="1200" b="0" baseline="0" dirty="0">
                        <a:solidFill>
                          <a:schemeClr val="tx1"/>
                        </a:solidFill>
                      </a:endParaRPr>
                    </a:p>
                  </a:txBody>
                  <a:tcPr>
                    <a:solidFill>
                      <a:srgbClr val="C00000">
                        <a:alpha val="31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dk1"/>
                          </a:solidFill>
                          <a:latin typeface="+mn-lt"/>
                          <a:ea typeface="+mn-ea"/>
                          <a:cs typeface="+mn-cs"/>
                        </a:rPr>
                        <a:t>The Godfather</a:t>
                      </a:r>
                      <a:endParaRPr lang="en-US" sz="1200" b="0" baseline="0" dirty="0">
                        <a:solidFill>
                          <a:schemeClr val="tx1"/>
                        </a:solidFill>
                      </a:endParaRPr>
                    </a:p>
                  </a:txBody>
                  <a:tcPr>
                    <a:solidFill>
                      <a:srgbClr val="C00000">
                        <a:alpha val="31000"/>
                      </a:srgbClr>
                    </a:solidFill>
                  </a:tcPr>
                </a:tc>
              </a:tr>
            </a:tbl>
          </a:graphicData>
        </a:graphic>
      </p:graphicFrame>
      <p:cxnSp>
        <p:nvCxnSpPr>
          <p:cNvPr id="44" name="Curved Connector 43"/>
          <p:cNvCxnSpPr/>
          <p:nvPr/>
        </p:nvCxnSpPr>
        <p:spPr bwMode="auto">
          <a:xfrm rot="16200000" flipH="1">
            <a:off x="7239000" y="3352800"/>
            <a:ext cx="533400" cy="381000"/>
          </a:xfrm>
          <a:prstGeom prst="curvedConnector3">
            <a:avLst>
              <a:gd name="adj1" fmla="val 50000"/>
            </a:avLst>
          </a:prstGeom>
          <a:solidFill>
            <a:schemeClr val="accent1"/>
          </a:solidFill>
          <a:ln w="19050" cap="flat" cmpd="sng" algn="ctr">
            <a:solidFill>
              <a:schemeClr val="tx1"/>
            </a:solidFill>
            <a:prstDash val="solid"/>
            <a:round/>
            <a:headEnd type="none" w="med" len="med"/>
            <a:tailEnd type="stealth" w="lg" len="lg"/>
          </a:ln>
          <a:effectLst/>
        </p:spPr>
      </p:cxnSp>
      <p:cxnSp>
        <p:nvCxnSpPr>
          <p:cNvPr id="51" name="Curved Connector 50"/>
          <p:cNvCxnSpPr/>
          <p:nvPr/>
        </p:nvCxnSpPr>
        <p:spPr bwMode="auto">
          <a:xfrm rot="5400000">
            <a:off x="7429500" y="4533900"/>
            <a:ext cx="685800" cy="152400"/>
          </a:xfrm>
          <a:prstGeom prst="curvedConnector3">
            <a:avLst>
              <a:gd name="adj1" fmla="val 50000"/>
            </a:avLst>
          </a:prstGeom>
          <a:solidFill>
            <a:schemeClr val="accent1"/>
          </a:solidFill>
          <a:ln w="19050" cap="flat" cmpd="sng" algn="ctr">
            <a:solidFill>
              <a:schemeClr val="tx1"/>
            </a:solidFill>
            <a:prstDash val="solid"/>
            <a:round/>
            <a:headEnd type="none" w="med" len="med"/>
            <a:tailEnd type="stealth" w="lg" len="lg"/>
          </a:ln>
          <a:effectLst/>
        </p:spPr>
      </p:cxnSp>
      <p:cxnSp>
        <p:nvCxnSpPr>
          <p:cNvPr id="56" name="Curved Connector 55"/>
          <p:cNvCxnSpPr/>
          <p:nvPr/>
        </p:nvCxnSpPr>
        <p:spPr bwMode="auto">
          <a:xfrm rot="16200000" flipV="1">
            <a:off x="5753100" y="3924300"/>
            <a:ext cx="1676400" cy="381000"/>
          </a:xfrm>
          <a:prstGeom prst="curvedConnector3">
            <a:avLst>
              <a:gd name="adj1" fmla="val 50000"/>
            </a:avLst>
          </a:prstGeom>
          <a:solidFill>
            <a:schemeClr val="accent1"/>
          </a:solidFill>
          <a:ln w="19050" cap="flat" cmpd="sng" algn="ctr">
            <a:solidFill>
              <a:schemeClr val="tx1"/>
            </a:solidFill>
            <a:prstDash val="solid"/>
            <a:round/>
            <a:headEnd type="none" w="med" len="med"/>
            <a:tailEnd type="stealth" w="lg" len="lg"/>
          </a:ln>
          <a:effectLst/>
        </p:spPr>
      </p:cxnSp>
      <p:cxnSp>
        <p:nvCxnSpPr>
          <p:cNvPr id="61" name="Curved Connector 60"/>
          <p:cNvCxnSpPr/>
          <p:nvPr/>
        </p:nvCxnSpPr>
        <p:spPr bwMode="auto">
          <a:xfrm rot="5400000" flipH="1" flipV="1">
            <a:off x="7124699" y="4533900"/>
            <a:ext cx="685800" cy="152400"/>
          </a:xfrm>
          <a:prstGeom prst="curvedConnector3">
            <a:avLst>
              <a:gd name="adj1" fmla="val 50000"/>
            </a:avLst>
          </a:prstGeom>
          <a:solidFill>
            <a:schemeClr val="accent1"/>
          </a:solidFill>
          <a:ln w="19050" cap="flat" cmpd="sng" algn="ctr">
            <a:solidFill>
              <a:schemeClr val="tx1"/>
            </a:solidFill>
            <a:prstDash val="solid"/>
            <a:round/>
            <a:headEnd type="none" w="med" len="med"/>
            <a:tailEnd type="stealth" w="lg" len="lg"/>
          </a:ln>
          <a:effectLst/>
        </p:spPr>
      </p:cxnSp>
      <p:cxnSp>
        <p:nvCxnSpPr>
          <p:cNvPr id="64" name="Curved Connector 63"/>
          <p:cNvCxnSpPr/>
          <p:nvPr/>
        </p:nvCxnSpPr>
        <p:spPr bwMode="auto">
          <a:xfrm rot="16200000" flipV="1">
            <a:off x="7734300" y="3314700"/>
            <a:ext cx="533400" cy="457200"/>
          </a:xfrm>
          <a:prstGeom prst="curvedConnector3">
            <a:avLst>
              <a:gd name="adj1" fmla="val 50000"/>
            </a:avLst>
          </a:prstGeom>
          <a:solidFill>
            <a:schemeClr val="accent1"/>
          </a:solidFill>
          <a:ln w="19050" cap="flat" cmpd="sng" algn="ctr">
            <a:solidFill>
              <a:schemeClr val="tx1"/>
            </a:solidFill>
            <a:prstDash val="solid"/>
            <a:round/>
            <a:headEnd type="none" w="med" len="med"/>
            <a:tailEnd type="stealth" w="lg" len="lg"/>
          </a:ln>
          <a:effectLst/>
        </p:spPr>
      </p:cxnSp>
      <p:cxnSp>
        <p:nvCxnSpPr>
          <p:cNvPr id="78" name="Curved Connector 77"/>
          <p:cNvCxnSpPr/>
          <p:nvPr/>
        </p:nvCxnSpPr>
        <p:spPr bwMode="auto">
          <a:xfrm rot="16200000" flipH="1">
            <a:off x="5486400" y="3962400"/>
            <a:ext cx="1676400" cy="304800"/>
          </a:xfrm>
          <a:prstGeom prst="curvedConnector3">
            <a:avLst>
              <a:gd name="adj1" fmla="val 50000"/>
            </a:avLst>
          </a:prstGeom>
          <a:solidFill>
            <a:schemeClr val="accent1"/>
          </a:solidFill>
          <a:ln w="19050" cap="flat" cmpd="sng" algn="ctr">
            <a:solidFill>
              <a:schemeClr val="tx1"/>
            </a:solidFill>
            <a:prstDash val="solid"/>
            <a:round/>
            <a:headEnd type="none" w="med" len="med"/>
            <a:tailEnd type="stealth" w="lg" len="lg"/>
          </a:ln>
          <a:effectLst/>
        </p:spPr>
      </p:cxnSp>
      <p:sp>
        <p:nvSpPr>
          <p:cNvPr id="83" name="TextBox 82"/>
          <p:cNvSpPr txBox="1"/>
          <p:nvPr/>
        </p:nvSpPr>
        <p:spPr>
          <a:xfrm>
            <a:off x="6437744" y="3837708"/>
            <a:ext cx="457200" cy="276999"/>
          </a:xfrm>
          <a:prstGeom prst="rect">
            <a:avLst/>
          </a:prstGeom>
          <a:solidFill>
            <a:schemeClr val="bg1">
              <a:alpha val="0"/>
            </a:schemeClr>
          </a:solidFill>
        </p:spPr>
        <p:txBody>
          <a:bodyPr wrap="square" rtlCol="0">
            <a:spAutoFit/>
          </a:bodyPr>
          <a:lstStyle/>
          <a:p>
            <a:r>
              <a:rPr lang="en-US" sz="1200" dirty="0" smtClean="0"/>
              <a:t>0.5</a:t>
            </a:r>
            <a:endParaRPr lang="en-US" sz="1200" dirty="0"/>
          </a:p>
        </p:txBody>
      </p:sp>
      <p:sp>
        <p:nvSpPr>
          <p:cNvPr id="84" name="TextBox 83"/>
          <p:cNvSpPr txBox="1"/>
          <p:nvPr/>
        </p:nvSpPr>
        <p:spPr>
          <a:xfrm>
            <a:off x="6038272" y="4089404"/>
            <a:ext cx="457200" cy="276999"/>
          </a:xfrm>
          <a:prstGeom prst="rect">
            <a:avLst/>
          </a:prstGeom>
          <a:noFill/>
        </p:spPr>
        <p:txBody>
          <a:bodyPr wrap="square" rtlCol="0">
            <a:spAutoFit/>
          </a:bodyPr>
          <a:lstStyle/>
          <a:p>
            <a:r>
              <a:rPr lang="en-US" sz="1200" dirty="0" smtClean="0"/>
              <a:t>0.8</a:t>
            </a:r>
            <a:endParaRPr lang="en-US" sz="1200" dirty="0"/>
          </a:p>
        </p:txBody>
      </p:sp>
      <p:sp>
        <p:nvSpPr>
          <p:cNvPr id="85" name="TextBox 84"/>
          <p:cNvSpPr txBox="1"/>
          <p:nvPr/>
        </p:nvSpPr>
        <p:spPr>
          <a:xfrm>
            <a:off x="7086600" y="3429000"/>
            <a:ext cx="457200" cy="276999"/>
          </a:xfrm>
          <a:prstGeom prst="rect">
            <a:avLst/>
          </a:prstGeom>
          <a:noFill/>
        </p:spPr>
        <p:txBody>
          <a:bodyPr wrap="square" rtlCol="0">
            <a:spAutoFit/>
          </a:bodyPr>
          <a:lstStyle/>
          <a:p>
            <a:r>
              <a:rPr lang="en-US" sz="1200" dirty="0" smtClean="0"/>
              <a:t>0.6</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93038" cy="685800"/>
          </a:xfrm>
        </p:spPr>
        <p:txBody>
          <a:bodyPr/>
          <a:lstStyle/>
          <a:p>
            <a:r>
              <a:rPr lang="en-US" dirty="0" smtClean="0"/>
              <a:t>Agenda</a:t>
            </a:r>
            <a:endParaRPr lang="en-US" dirty="0"/>
          </a:p>
        </p:txBody>
      </p:sp>
      <p:sp>
        <p:nvSpPr>
          <p:cNvPr id="3" name="Content Placeholder 2"/>
          <p:cNvSpPr>
            <a:spLocks noGrp="1"/>
          </p:cNvSpPr>
          <p:nvPr>
            <p:ph idx="1"/>
          </p:nvPr>
        </p:nvSpPr>
        <p:spPr>
          <a:xfrm>
            <a:off x="533400" y="1066800"/>
            <a:ext cx="8077200" cy="4953000"/>
          </a:xfrm>
        </p:spPr>
        <p:txBody>
          <a:bodyPr/>
          <a:lstStyle/>
          <a:p>
            <a:pPr>
              <a:buNone/>
            </a:pPr>
            <a:r>
              <a:rPr lang="en-US" sz="3600" dirty="0" smtClean="0">
                <a:solidFill>
                  <a:srgbClr val="C00000"/>
                </a:solidFill>
              </a:rPr>
              <a:t>Part 1: Ranking the Deep Web</a:t>
            </a:r>
          </a:p>
          <a:p>
            <a:pPr marL="971550" lvl="1" indent="-514350">
              <a:buFont typeface="+mj-lt"/>
              <a:buAutoNum type="arabicPeriod"/>
            </a:pPr>
            <a:r>
              <a:rPr lang="en-US" dirty="0" smtClean="0"/>
              <a:t>SourceRank: Ranking Sources.</a:t>
            </a:r>
          </a:p>
          <a:p>
            <a:pPr marL="971550" lvl="1" indent="-514350">
              <a:buFont typeface="+mj-lt"/>
              <a:buAutoNum type="arabicPeriod"/>
            </a:pPr>
            <a:r>
              <a:rPr lang="en-US" dirty="0" smtClean="0">
                <a:solidFill>
                  <a:srgbClr val="000099"/>
                </a:solidFill>
              </a:rPr>
              <a:t>Extensions: </a:t>
            </a:r>
            <a:r>
              <a:rPr lang="en-US" dirty="0" smtClean="0"/>
              <a:t>collusion detection,  topical source ranking &amp; result ranking. </a:t>
            </a:r>
          </a:p>
          <a:p>
            <a:pPr marL="971550" lvl="1" indent="-514350">
              <a:buFont typeface="+mj-lt"/>
              <a:buAutoNum type="arabicPeriod"/>
            </a:pPr>
            <a:r>
              <a:rPr lang="en-US" dirty="0" smtClean="0"/>
              <a:t>Evaluations  &amp; Results.</a:t>
            </a:r>
          </a:p>
          <a:p>
            <a:pPr>
              <a:buNone/>
            </a:pPr>
            <a:r>
              <a:rPr lang="en-US" sz="3600" dirty="0" smtClean="0">
                <a:solidFill>
                  <a:srgbClr val="C00000"/>
                </a:solidFill>
              </a:rPr>
              <a:t>Part 2: Ad-Ranking sensitive to Mutual Influences. </a:t>
            </a:r>
          </a:p>
          <a:p>
            <a:pPr>
              <a:buNone/>
            </a:pPr>
            <a:r>
              <a:rPr lang="en-US" sz="3600" dirty="0" smtClean="0">
                <a:solidFill>
                  <a:srgbClr val="C00000"/>
                </a:solidFill>
              </a:rPr>
              <a:t>Future research, Industrial significance and Funding. </a:t>
            </a:r>
          </a:p>
          <a:p>
            <a:pPr>
              <a:buNone/>
            </a:pPr>
            <a:endParaRPr lang="en-US" sz="3600" dirty="0" smtClean="0">
              <a:solidFill>
                <a:srgbClr val="C00000"/>
              </a:solidFill>
            </a:endParaRPr>
          </a:p>
        </p:txBody>
      </p:sp>
      <p:sp>
        <p:nvSpPr>
          <p:cNvPr id="6" name="Down Arrow 5"/>
          <p:cNvSpPr/>
          <p:nvPr/>
        </p:nvSpPr>
        <p:spPr bwMode="auto">
          <a:xfrm rot="16200000">
            <a:off x="152400" y="2971800"/>
            <a:ext cx="990600" cy="685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
        <p:nvSpPr>
          <p:cNvPr id="7" name="Footer Placeholder 6"/>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93038" cy="685800"/>
          </a:xfrm>
        </p:spPr>
        <p:txBody>
          <a:bodyPr/>
          <a:lstStyle/>
          <a:p>
            <a:r>
              <a:rPr lang="en-US" dirty="0" smtClean="0"/>
              <a:t>Agenda</a:t>
            </a:r>
            <a:endParaRPr lang="en-US" dirty="0"/>
          </a:p>
        </p:txBody>
      </p:sp>
      <p:sp>
        <p:nvSpPr>
          <p:cNvPr id="3" name="Content Placeholder 2"/>
          <p:cNvSpPr>
            <a:spLocks noGrp="1"/>
          </p:cNvSpPr>
          <p:nvPr>
            <p:ph idx="1"/>
          </p:nvPr>
        </p:nvSpPr>
        <p:spPr>
          <a:xfrm>
            <a:off x="533400" y="1066800"/>
            <a:ext cx="8077200" cy="4953000"/>
          </a:xfrm>
        </p:spPr>
        <p:txBody>
          <a:bodyPr/>
          <a:lstStyle/>
          <a:p>
            <a:pPr>
              <a:buNone/>
            </a:pPr>
            <a:r>
              <a:rPr lang="en-US" sz="3600" dirty="0" smtClean="0"/>
              <a:t>Part 1: Ranking the Deep Web</a:t>
            </a:r>
          </a:p>
          <a:p>
            <a:pPr marL="971550" lvl="1" indent="-514350">
              <a:buFont typeface="+mj-lt"/>
              <a:buAutoNum type="arabicPeriod"/>
            </a:pPr>
            <a:r>
              <a:rPr lang="en-US" dirty="0" smtClean="0"/>
              <a:t>SourceRank: Ranking Sources.</a:t>
            </a:r>
          </a:p>
          <a:p>
            <a:pPr marL="971550" lvl="1" indent="-514350">
              <a:buFont typeface="+mj-lt"/>
              <a:buAutoNum type="arabicPeriod"/>
            </a:pPr>
            <a:r>
              <a:rPr lang="en-US" dirty="0" smtClean="0">
                <a:solidFill>
                  <a:srgbClr val="000099"/>
                </a:solidFill>
              </a:rPr>
              <a:t>Extensions: </a:t>
            </a:r>
            <a:r>
              <a:rPr lang="en-US" dirty="0" smtClean="0"/>
              <a:t>collusion detection,  topical source ranking &amp; result ranking. </a:t>
            </a:r>
          </a:p>
          <a:p>
            <a:pPr marL="971550" lvl="1" indent="-514350">
              <a:buFont typeface="+mj-lt"/>
              <a:buAutoNum type="arabicPeriod"/>
            </a:pPr>
            <a:r>
              <a:rPr lang="en-US" dirty="0" smtClean="0"/>
              <a:t>Evaluations &amp; Results.</a:t>
            </a:r>
          </a:p>
          <a:p>
            <a:pPr>
              <a:buNone/>
            </a:pPr>
            <a:r>
              <a:rPr lang="en-US" sz="3600" dirty="0" smtClean="0"/>
              <a:t>Part 2: Ad-Ranking sensitive to Mutual Influences. </a:t>
            </a:r>
          </a:p>
          <a:p>
            <a:pPr>
              <a:buNone/>
            </a:pPr>
            <a:r>
              <a:rPr lang="en-US" sz="3600" dirty="0" smtClean="0"/>
              <a:t>Part 3: Industrial significance and Publications. </a:t>
            </a:r>
          </a:p>
          <a:p>
            <a:pPr>
              <a:buNone/>
            </a:pPr>
            <a:endParaRPr lang="en-US" sz="3600" dirty="0" smtClean="0">
              <a:solidFill>
                <a:srgbClr val="C00000"/>
              </a:solidFill>
            </a:endParaRPr>
          </a:p>
        </p:txBody>
      </p:sp>
      <p:sp>
        <p:nvSpPr>
          <p:cNvPr id="6" name="Down Arrow 5"/>
          <p:cNvSpPr/>
          <p:nvPr/>
        </p:nvSpPr>
        <p:spPr bwMode="auto">
          <a:xfrm rot="16200000">
            <a:off x="304799" y="1676400"/>
            <a:ext cx="990600" cy="685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7" name="Footer Placeholder 6"/>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itle 1"/>
          <p:cNvSpPr>
            <a:spLocks noGrp="1"/>
          </p:cNvSpPr>
          <p:nvPr>
            <p:ph type="title" idx="4294967295"/>
          </p:nvPr>
        </p:nvSpPr>
        <p:spPr>
          <a:xfrm>
            <a:off x="685800" y="533400"/>
            <a:ext cx="7793038" cy="685800"/>
          </a:xfrm>
        </p:spPr>
        <p:txBody>
          <a:bodyPr/>
          <a:lstStyle/>
          <a:p>
            <a:r>
              <a:rPr lang="en-US" dirty="0" smtClean="0"/>
              <a:t>Evaluation </a:t>
            </a:r>
            <a:endParaRPr lang="en-US" dirty="0"/>
          </a:p>
        </p:txBody>
      </p:sp>
      <p:sp>
        <p:nvSpPr>
          <p:cNvPr id="3" name="Content Placeholder 2"/>
          <p:cNvSpPr>
            <a:spLocks noGrp="1"/>
          </p:cNvSpPr>
          <p:nvPr>
            <p:ph idx="4294967295"/>
          </p:nvPr>
        </p:nvSpPr>
        <p:spPr>
          <a:xfrm>
            <a:off x="457200" y="1371600"/>
            <a:ext cx="8077200" cy="3810000"/>
          </a:xfrm>
        </p:spPr>
        <p:txBody>
          <a:bodyPr lIns="91440">
            <a:normAutofit fontScale="85000" lnSpcReduction="20000"/>
          </a:bodyPr>
          <a:lstStyle/>
          <a:p>
            <a:pPr marL="457200" indent="0">
              <a:buNone/>
            </a:pPr>
            <a:r>
              <a:rPr lang="en-US" sz="2400" dirty="0" smtClean="0">
                <a:latin typeface="Arial" pitchFamily="34" charset="0"/>
                <a:cs typeface="Arial" pitchFamily="34" charset="0"/>
              </a:rPr>
              <a:t>Precision and  DCG are compared with the following baseline methods</a:t>
            </a:r>
          </a:p>
          <a:p>
            <a:pPr marL="457200" indent="0">
              <a:buNone/>
            </a:pPr>
            <a:endParaRPr lang="en-US" sz="2400" dirty="0" smtClean="0">
              <a:latin typeface="Arial" pitchFamily="34" charset="0"/>
              <a:cs typeface="Arial" pitchFamily="34" charset="0"/>
            </a:endParaRPr>
          </a:p>
          <a:p>
            <a:pPr marL="971550" indent="-514350">
              <a:buFont typeface="+mj-lt"/>
              <a:buAutoNum type="arabicParenR"/>
            </a:pPr>
            <a:r>
              <a:rPr lang="en-US" sz="2600" dirty="0" smtClean="0">
                <a:solidFill>
                  <a:srgbClr val="1D08B8"/>
                </a:solidFill>
                <a:latin typeface="Arial" pitchFamily="34" charset="0"/>
                <a:cs typeface="Arial" pitchFamily="34" charset="0"/>
              </a:rPr>
              <a:t>CORI: </a:t>
            </a:r>
            <a:r>
              <a:rPr lang="en-US" sz="2600" dirty="0" smtClean="0">
                <a:latin typeface="Arial" pitchFamily="34" charset="0"/>
                <a:cs typeface="Arial" pitchFamily="34" charset="0"/>
              </a:rPr>
              <a:t>Adapted from text database selection. Union of sample documents from sources are indexed and sources with highest number term hits are selected [</a:t>
            </a:r>
            <a:r>
              <a:rPr lang="en-US" sz="2600" dirty="0" err="1" smtClean="0">
                <a:latin typeface="Arial" pitchFamily="34" charset="0"/>
                <a:cs typeface="Arial" pitchFamily="34" charset="0"/>
              </a:rPr>
              <a:t>Callan</a:t>
            </a:r>
            <a:r>
              <a:rPr lang="en-US" sz="2600" dirty="0" smtClean="0">
                <a:latin typeface="Arial" pitchFamily="34" charset="0"/>
                <a:cs typeface="Arial" pitchFamily="34" charset="0"/>
              </a:rPr>
              <a:t> </a:t>
            </a:r>
            <a:r>
              <a:rPr lang="en-US" sz="2600" i="1" dirty="0" smtClean="0">
                <a:latin typeface="Arial" pitchFamily="34" charset="0"/>
                <a:cs typeface="Arial" pitchFamily="34" charset="0"/>
              </a:rPr>
              <a:t>et al. </a:t>
            </a:r>
            <a:r>
              <a:rPr lang="en-US" sz="2600" dirty="0" smtClean="0">
                <a:latin typeface="Arial" pitchFamily="34" charset="0"/>
                <a:cs typeface="Arial" pitchFamily="34" charset="0"/>
              </a:rPr>
              <a:t>1995]. </a:t>
            </a:r>
          </a:p>
          <a:p>
            <a:pPr marL="914400" indent="-457200">
              <a:buFont typeface="+mj-lt"/>
              <a:buAutoNum type="arabicParenR"/>
            </a:pPr>
            <a:r>
              <a:rPr lang="en-US" sz="2600" dirty="0" smtClean="0">
                <a:solidFill>
                  <a:srgbClr val="1D08B8"/>
                </a:solidFill>
                <a:latin typeface="Arial" pitchFamily="34" charset="0"/>
                <a:cs typeface="Arial" pitchFamily="34" charset="0"/>
              </a:rPr>
              <a:t>Coverage: </a:t>
            </a:r>
            <a:r>
              <a:rPr lang="en-US" sz="2600" dirty="0" smtClean="0">
                <a:latin typeface="Arial" pitchFamily="34" charset="0"/>
                <a:cs typeface="Arial" pitchFamily="34" charset="0"/>
              </a:rPr>
              <a:t>Adapted from relational databases. Mean relevance of the top-5 results to the sampling queries [</a:t>
            </a:r>
            <a:r>
              <a:rPr lang="en-US" sz="2600" dirty="0" err="1" smtClean="0">
                <a:latin typeface="Arial" pitchFamily="34" charset="0"/>
                <a:cs typeface="Arial" pitchFamily="34" charset="0"/>
              </a:rPr>
              <a:t>Nie</a:t>
            </a:r>
            <a:r>
              <a:rPr lang="en-US" sz="2600" dirty="0" smtClean="0">
                <a:latin typeface="Arial" pitchFamily="34" charset="0"/>
                <a:cs typeface="Arial" pitchFamily="34" charset="0"/>
              </a:rPr>
              <a:t> </a:t>
            </a:r>
            <a:r>
              <a:rPr lang="en-US" sz="2600" i="1" dirty="0" smtClean="0">
                <a:latin typeface="Arial" pitchFamily="34" charset="0"/>
                <a:cs typeface="Arial" pitchFamily="34" charset="0"/>
              </a:rPr>
              <a:t>et al. </a:t>
            </a:r>
            <a:r>
              <a:rPr lang="en-US" sz="2600" dirty="0" smtClean="0">
                <a:latin typeface="Arial" pitchFamily="34" charset="0"/>
                <a:cs typeface="Arial" pitchFamily="34" charset="0"/>
              </a:rPr>
              <a:t>2004]. </a:t>
            </a:r>
          </a:p>
          <a:p>
            <a:pPr marL="914400" indent="-457200">
              <a:buFont typeface="+mj-lt"/>
              <a:buAutoNum type="arabicParenR"/>
            </a:pPr>
            <a:r>
              <a:rPr lang="en-US" sz="2600" dirty="0" smtClean="0">
                <a:solidFill>
                  <a:srgbClr val="000099"/>
                </a:solidFill>
                <a:latin typeface="Arial" pitchFamily="34" charset="0"/>
                <a:cs typeface="Arial" pitchFamily="34" charset="0"/>
              </a:rPr>
              <a:t>Google Products: </a:t>
            </a:r>
            <a:r>
              <a:rPr lang="en-US" sz="2600" dirty="0" smtClean="0">
                <a:latin typeface="Arial" pitchFamily="34" charset="0"/>
                <a:cs typeface="Arial" pitchFamily="34" charset="0"/>
              </a:rPr>
              <a:t>Products  Search  that is used over Google Base</a:t>
            </a:r>
            <a:endParaRPr lang="en-US" dirty="0" smtClean="0"/>
          </a:p>
        </p:txBody>
      </p:sp>
      <p:sp>
        <p:nvSpPr>
          <p:cNvPr id="5" name="TextBox 4"/>
          <p:cNvSpPr txBox="1"/>
          <p:nvPr/>
        </p:nvSpPr>
        <p:spPr>
          <a:xfrm>
            <a:off x="533400" y="5181600"/>
            <a:ext cx="8077200" cy="830997"/>
          </a:xfrm>
          <a:prstGeom prst="rect">
            <a:avLst/>
          </a:prstGeom>
          <a:solidFill>
            <a:srgbClr val="92D050">
              <a:alpha val="48000"/>
            </a:srgbClr>
          </a:solidFill>
          <a:ln w="19050">
            <a:solidFill>
              <a:schemeClr val="tx1"/>
            </a:solidFill>
          </a:ln>
        </p:spPr>
        <p:txBody>
          <a:bodyPr wrap="square" rtlCol="0">
            <a:spAutoFit/>
          </a:bodyPr>
          <a:lstStyle/>
          <a:p>
            <a:r>
              <a:rPr lang="en-US" sz="2400" dirty="0" smtClean="0"/>
              <a:t>All experiments distinguish the SourceRank from baseline methods  with 0.95 confidence levels</a:t>
            </a:r>
            <a:r>
              <a:rPr lang="en-US" dirty="0" smtClean="0"/>
              <a:t>.</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
        <p:nvSpPr>
          <p:cNvPr id="7" name="Footer Placeholder 6"/>
          <p:cNvSpPr>
            <a:spLocks noGrp="1"/>
          </p:cNvSpPr>
          <p:nvPr>
            <p:ph type="ftr" sz="quarter" idx="10"/>
          </p:nvPr>
        </p:nvSpPr>
        <p:spPr>
          <a:xfrm>
            <a:off x="4038600" y="6528759"/>
            <a:ext cx="3810000" cy="381000"/>
          </a:xfrm>
        </p:spPr>
        <p:txBody>
          <a:bodyPr/>
          <a:lstStyle/>
          <a:p>
            <a:pPr>
              <a:defRPr/>
            </a:pPr>
            <a:r>
              <a:rPr lang="en-US" dirty="0" smtClean="0"/>
              <a:t>[Balakrishnan &amp; Kambhampati  WWW 10,11]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228600" y="1219200"/>
          <a:ext cx="61722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idx="4294967295"/>
          </p:nvPr>
        </p:nvSpPr>
        <p:spPr>
          <a:xfrm>
            <a:off x="685800" y="457200"/>
            <a:ext cx="7793038" cy="685800"/>
          </a:xfrm>
        </p:spPr>
        <p:txBody>
          <a:bodyPr/>
          <a:lstStyle/>
          <a:p>
            <a:r>
              <a:rPr lang="en-US" dirty="0" smtClean="0"/>
              <a:t>Google Base Top-5 Precision-Books</a:t>
            </a:r>
            <a:endParaRPr lang="en-US" dirty="0"/>
          </a:p>
        </p:txBody>
      </p:sp>
      <p:grpSp>
        <p:nvGrpSpPr>
          <p:cNvPr id="19" name="Group 18"/>
          <p:cNvGrpSpPr/>
          <p:nvPr/>
        </p:nvGrpSpPr>
        <p:grpSpPr>
          <a:xfrm>
            <a:off x="3886200" y="1467643"/>
            <a:ext cx="2057400" cy="666749"/>
            <a:chOff x="5791200" y="1439068"/>
            <a:chExt cx="2057400" cy="666749"/>
          </a:xfrm>
        </p:grpSpPr>
        <p:grpSp>
          <p:nvGrpSpPr>
            <p:cNvPr id="3" name="Group 14"/>
            <p:cNvGrpSpPr/>
            <p:nvPr/>
          </p:nvGrpSpPr>
          <p:grpSpPr>
            <a:xfrm>
              <a:off x="6676292" y="1439068"/>
              <a:ext cx="944503" cy="666749"/>
              <a:chOff x="1335025" y="2789851"/>
              <a:chExt cx="877039" cy="712209"/>
            </a:xfrm>
          </p:grpSpPr>
          <p:cxnSp>
            <p:nvCxnSpPr>
              <p:cNvPr id="17" name="Straight Arrow Connector 16"/>
              <p:cNvCxnSpPr/>
              <p:nvPr/>
            </p:nvCxnSpPr>
            <p:spPr bwMode="auto">
              <a:xfrm rot="5400000">
                <a:off x="1855222" y="3145218"/>
                <a:ext cx="712209" cy="1475"/>
              </a:xfrm>
              <a:prstGeom prst="straightConnector1">
                <a:avLst/>
              </a:prstGeom>
              <a:solidFill>
                <a:schemeClr val="accent1"/>
              </a:solidFill>
              <a:ln w="9525" cap="flat" cmpd="sng" algn="ctr">
                <a:solidFill>
                  <a:srgbClr val="FF0000"/>
                </a:solidFill>
                <a:prstDash val="solid"/>
                <a:round/>
                <a:headEnd type="arrow"/>
                <a:tailEnd type="arrow"/>
              </a:ln>
              <a:effectLst/>
            </p:spPr>
          </p:cxnSp>
          <p:sp>
            <p:nvSpPr>
              <p:cNvPr id="18" name="TextBox 17"/>
              <p:cNvSpPr txBox="1"/>
              <p:nvPr/>
            </p:nvSpPr>
            <p:spPr>
              <a:xfrm>
                <a:off x="1335025" y="2827979"/>
                <a:ext cx="762000" cy="460265"/>
              </a:xfrm>
              <a:prstGeom prst="rect">
                <a:avLst/>
              </a:prstGeom>
              <a:noFill/>
              <a:ln>
                <a:noFill/>
              </a:ln>
            </p:spPr>
            <p:txBody>
              <a:bodyPr wrap="square" rtlCol="0">
                <a:spAutoFit/>
              </a:bodyPr>
              <a:lstStyle/>
              <a:p>
                <a:r>
                  <a:rPr lang="en-US" sz="2200" b="1" dirty="0" smtClean="0">
                    <a:solidFill>
                      <a:srgbClr val="FF0000"/>
                    </a:solidFill>
                  </a:rPr>
                  <a:t>24%</a:t>
                </a:r>
                <a:endParaRPr lang="en-US" sz="2200" b="1" dirty="0">
                  <a:solidFill>
                    <a:srgbClr val="FF0000"/>
                  </a:solidFill>
                </a:endParaRPr>
              </a:p>
            </p:txBody>
          </p:sp>
        </p:grpSp>
        <p:cxnSp>
          <p:nvCxnSpPr>
            <p:cNvPr id="16" name="Straight Connector 15"/>
            <p:cNvCxnSpPr/>
            <p:nvPr/>
          </p:nvCxnSpPr>
          <p:spPr bwMode="auto">
            <a:xfrm rot="10800000" flipV="1">
              <a:off x="5791200" y="1469103"/>
              <a:ext cx="2057400" cy="1"/>
            </a:xfrm>
            <a:prstGeom prst="line">
              <a:avLst/>
            </a:prstGeom>
            <a:solidFill>
              <a:schemeClr val="accent1"/>
            </a:solidFill>
            <a:ln w="9525" cap="flat" cmpd="sng" algn="ctr">
              <a:solidFill>
                <a:srgbClr val="FF0000"/>
              </a:solidFill>
              <a:prstDash val="dash"/>
              <a:round/>
              <a:headEnd type="none" w="med" len="med"/>
              <a:tailEnd type="none" w="med" len="med"/>
            </a:ln>
            <a:effectLst/>
          </p:spPr>
        </p:cxnSp>
      </p:grpSp>
      <p:sp>
        <p:nvSpPr>
          <p:cNvPr id="14" name="TextBox 13"/>
          <p:cNvSpPr txBox="1"/>
          <p:nvPr/>
        </p:nvSpPr>
        <p:spPr>
          <a:xfrm>
            <a:off x="6553200" y="1295400"/>
            <a:ext cx="2438400" cy="5016758"/>
          </a:xfrm>
          <a:prstGeom prst="rect">
            <a:avLst/>
          </a:prstGeom>
          <a:solidFill>
            <a:srgbClr val="FFC000">
              <a:alpha val="27000"/>
            </a:srgbClr>
          </a:solidFill>
          <a:ln>
            <a:solidFill>
              <a:schemeClr val="tx1"/>
            </a:solidFill>
          </a:ln>
        </p:spPr>
        <p:txBody>
          <a:bodyPr wrap="square" rtlCol="0">
            <a:spAutoFit/>
          </a:bodyPr>
          <a:lstStyle/>
          <a:p>
            <a:pPr>
              <a:buFont typeface="Wingdings" pitchFamily="2" charset="2"/>
              <a:buChar char="Ø"/>
            </a:pPr>
            <a:r>
              <a:rPr lang="en-US" sz="2000" dirty="0" smtClean="0"/>
              <a:t> </a:t>
            </a:r>
            <a:r>
              <a:rPr lang="en-US" sz="2000" dirty="0" smtClean="0">
                <a:solidFill>
                  <a:srgbClr val="FF0000"/>
                </a:solidFill>
              </a:rPr>
              <a:t>675</a:t>
            </a:r>
            <a:r>
              <a:rPr lang="en-US" sz="2000" dirty="0" smtClean="0"/>
              <a:t> Google Base sources responding to a set of book  queries are used as the book domain sources. </a:t>
            </a:r>
          </a:p>
          <a:p>
            <a:pPr>
              <a:buFont typeface="Wingdings" pitchFamily="2" charset="2"/>
              <a:buChar char="Ø"/>
            </a:pPr>
            <a:r>
              <a:rPr lang="en-US" sz="2000" dirty="0" err="1" smtClean="0"/>
              <a:t>GBase</a:t>
            </a:r>
            <a:r>
              <a:rPr lang="en-US" sz="2000" dirty="0" smtClean="0"/>
              <a:t>-Domain is the Google Base searching only on these 675 domain sources.  </a:t>
            </a:r>
          </a:p>
          <a:p>
            <a:pPr>
              <a:buFont typeface="Wingdings" pitchFamily="2" charset="2"/>
              <a:buChar char="Ø"/>
            </a:pPr>
            <a:r>
              <a:rPr lang="en-US" sz="2000" dirty="0" smtClean="0"/>
              <a:t>Source Selection by SourceRank (coverage) followed by ranking by Google Base. </a:t>
            </a:r>
            <a:endParaRPr lang="en-US" dirty="0" smtClean="0"/>
          </a:p>
        </p:txBody>
      </p:sp>
      <p:sp>
        <p:nvSpPr>
          <p:cNvPr id="15" name="TextBox 14"/>
          <p:cNvSpPr txBox="1"/>
          <p:nvPr/>
        </p:nvSpPr>
        <p:spPr>
          <a:xfrm>
            <a:off x="1524000" y="1447800"/>
            <a:ext cx="1600200" cy="369332"/>
          </a:xfrm>
          <a:prstGeom prst="rect">
            <a:avLst/>
          </a:prstGeom>
          <a:noFill/>
        </p:spPr>
        <p:txBody>
          <a:bodyPr wrap="square" rtlCol="0">
            <a:spAutoFit/>
          </a:bodyPr>
          <a:lstStyle/>
          <a:p>
            <a:r>
              <a:rPr lang="en-US" dirty="0" smtClean="0"/>
              <a:t>675  Sources</a:t>
            </a:r>
            <a:endParaRPr lang="en-US"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21</a:t>
            </a:fld>
            <a:endParaRPr lang="en-US"/>
          </a:p>
        </p:txBody>
      </p:sp>
      <p:sp>
        <p:nvSpPr>
          <p:cNvPr id="13" name="Footer Placeholder 12"/>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Raju\Research\WebDBIntegration\ThesisProposal\Presentaion\Figures\moviesTrust.emf"/>
          <p:cNvPicPr>
            <a:picLocks noChangeAspect="1" noChangeArrowheads="1"/>
          </p:cNvPicPr>
          <p:nvPr/>
        </p:nvPicPr>
        <p:blipFill>
          <a:blip r:embed="rId3" cstate="print"/>
          <a:srcRect l="3390" r="6780"/>
          <a:stretch>
            <a:fillRect/>
          </a:stretch>
        </p:blipFill>
        <p:spPr bwMode="auto">
          <a:xfrm>
            <a:off x="297483" y="2133601"/>
            <a:ext cx="4426917" cy="3696058"/>
          </a:xfrm>
          <a:prstGeom prst="rect">
            <a:avLst/>
          </a:prstGeom>
          <a:noFill/>
        </p:spPr>
      </p:pic>
      <p:sp>
        <p:nvSpPr>
          <p:cNvPr id="6" name="Rectangle 5"/>
          <p:cNvSpPr/>
          <p:nvPr/>
        </p:nvSpPr>
        <p:spPr bwMode="auto">
          <a:xfrm>
            <a:off x="228600" y="1371600"/>
            <a:ext cx="4495800" cy="4953000"/>
          </a:xfrm>
          <a:prstGeom prst="rect">
            <a:avLst/>
          </a:prstGeom>
          <a:solidFill>
            <a:srgbClr val="006600">
              <a:alpha val="1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itle 1"/>
          <p:cNvSpPr>
            <a:spLocks noGrp="1"/>
          </p:cNvSpPr>
          <p:nvPr>
            <p:ph type="title" idx="4294967295"/>
          </p:nvPr>
        </p:nvSpPr>
        <p:spPr>
          <a:xfrm>
            <a:off x="685800" y="533400"/>
            <a:ext cx="7793038" cy="685800"/>
          </a:xfrm>
        </p:spPr>
        <p:txBody>
          <a:bodyPr/>
          <a:lstStyle/>
          <a:p>
            <a:r>
              <a:rPr lang="en-US" dirty="0" smtClean="0"/>
              <a:t>Trustworthiness of Source Selection</a:t>
            </a:r>
            <a:endParaRPr lang="en-US" dirty="0"/>
          </a:p>
        </p:txBody>
      </p:sp>
      <p:sp>
        <p:nvSpPr>
          <p:cNvPr id="9" name="TextBox 8"/>
          <p:cNvSpPr txBox="1"/>
          <p:nvPr/>
        </p:nvSpPr>
        <p:spPr>
          <a:xfrm>
            <a:off x="762000" y="1524000"/>
            <a:ext cx="3886200" cy="430887"/>
          </a:xfrm>
          <a:prstGeom prst="rect">
            <a:avLst/>
          </a:prstGeom>
          <a:noFill/>
        </p:spPr>
        <p:txBody>
          <a:bodyPr wrap="square" rtlCol="0">
            <a:spAutoFit/>
          </a:bodyPr>
          <a:lstStyle/>
          <a:p>
            <a:pPr algn="ctr"/>
            <a:r>
              <a:rPr lang="en-US" sz="2200" dirty="0" smtClean="0">
                <a:solidFill>
                  <a:srgbClr val="006600"/>
                </a:solidFill>
              </a:rPr>
              <a:t>Google Base  Movies</a:t>
            </a:r>
            <a:endParaRPr lang="en-US" sz="2200" dirty="0">
              <a:solidFill>
                <a:srgbClr val="006600"/>
              </a:solidFill>
            </a:endParaRPr>
          </a:p>
        </p:txBody>
      </p:sp>
      <p:sp>
        <p:nvSpPr>
          <p:cNvPr id="12" name="TextBox 11"/>
          <p:cNvSpPr txBox="1"/>
          <p:nvPr/>
        </p:nvSpPr>
        <p:spPr>
          <a:xfrm>
            <a:off x="4876800" y="1371600"/>
            <a:ext cx="4114800" cy="3477875"/>
          </a:xfrm>
          <a:prstGeom prst="rect">
            <a:avLst/>
          </a:prstGeom>
          <a:solidFill>
            <a:srgbClr val="FFC000">
              <a:alpha val="27000"/>
            </a:srgbClr>
          </a:solidFill>
          <a:ln>
            <a:solidFill>
              <a:schemeClr val="tx1"/>
            </a:solidFill>
          </a:ln>
        </p:spPr>
        <p:txBody>
          <a:bodyPr wrap="square" rtlCol="0">
            <a:spAutoFit/>
          </a:bodyPr>
          <a:lstStyle/>
          <a:p>
            <a:pPr marL="228600" indent="-228600">
              <a:buAutoNum type="arabicPeriod"/>
            </a:pPr>
            <a:r>
              <a:rPr lang="en-US" sz="2000" dirty="0" smtClean="0"/>
              <a:t> Corrupted the results in sample crawl by replacing attribute vales not specified in the queries with random strings (since partial titles are the queries, we  corrupted attributes except titles). </a:t>
            </a:r>
          </a:p>
          <a:p>
            <a:pPr marL="228600" indent="-228600">
              <a:buAutoNum type="arabicPeriod"/>
            </a:pPr>
            <a:r>
              <a:rPr lang="en-US" sz="2000" dirty="0" smtClean="0"/>
              <a:t>If the source selection is sensitive to corruption, the ranks  should decrease with the corruption levels.</a:t>
            </a:r>
            <a:endParaRPr lang="en-US" dirty="0" smtClean="0"/>
          </a:p>
        </p:txBody>
      </p:sp>
      <p:sp>
        <p:nvSpPr>
          <p:cNvPr id="13" name="TextBox 12"/>
          <p:cNvSpPr txBox="1"/>
          <p:nvPr/>
        </p:nvSpPr>
        <p:spPr>
          <a:xfrm>
            <a:off x="4876800" y="4953000"/>
            <a:ext cx="4114800" cy="1323439"/>
          </a:xfrm>
          <a:prstGeom prst="rect">
            <a:avLst/>
          </a:prstGeom>
          <a:noFill/>
          <a:ln>
            <a:solidFill>
              <a:schemeClr val="tx1"/>
            </a:solidFill>
          </a:ln>
        </p:spPr>
        <p:txBody>
          <a:bodyPr wrap="square" rtlCol="0">
            <a:spAutoFit/>
          </a:bodyPr>
          <a:lstStyle/>
          <a:p>
            <a:pPr marL="228600"/>
            <a:r>
              <a:rPr lang="en-US" sz="2000" dirty="0" smtClean="0">
                <a:solidFill>
                  <a:srgbClr val="FF0000"/>
                </a:solidFill>
              </a:rPr>
              <a:t>Every  relevance measure based on query-similarity are oblivious to the corruption of attributes unspecified in queries</a:t>
            </a:r>
            <a:r>
              <a:rPr lang="en-US" sz="2000" dirty="0" smtClean="0"/>
              <a:t>.</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22</a:t>
            </a:fld>
            <a:endParaRPr lang="en-US"/>
          </a:p>
        </p:txBody>
      </p:sp>
      <p:sp>
        <p:nvSpPr>
          <p:cNvPr id="11" name="Footer Placeholder 10"/>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52400" y="1219200"/>
            <a:ext cx="5791200" cy="4800600"/>
          </a:xfrm>
          <a:prstGeom prst="rect">
            <a:avLst/>
          </a:prstGeom>
          <a:solidFill>
            <a:srgbClr val="C00000">
              <a:alpha val="1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9" name="Chart 8"/>
          <p:cNvGraphicFramePr/>
          <p:nvPr/>
        </p:nvGraphicFramePr>
        <p:xfrm>
          <a:off x="152400" y="1371600"/>
          <a:ext cx="6019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7924800" y="6492875"/>
            <a:ext cx="2133600" cy="365125"/>
          </a:xfrm>
        </p:spPr>
        <p:txBody>
          <a:bodyPr/>
          <a:lstStyle/>
          <a:p>
            <a:fld id="{D5AE7D04-AF9F-4B79-B4C8-08302BC27675}" type="slidenum">
              <a:rPr lang="en-US" smtClean="0"/>
              <a:pPr/>
              <a:t>23</a:t>
            </a:fld>
            <a:endParaRPr lang="en-US" dirty="0"/>
          </a:p>
        </p:txBody>
      </p:sp>
      <p:sp>
        <p:nvSpPr>
          <p:cNvPr id="6" name="TextBox 5"/>
          <p:cNvSpPr txBox="1"/>
          <p:nvPr/>
        </p:nvSpPr>
        <p:spPr>
          <a:xfrm>
            <a:off x="5943600" y="1219200"/>
            <a:ext cx="2971800" cy="4801314"/>
          </a:xfrm>
          <a:prstGeom prst="rect">
            <a:avLst/>
          </a:prstGeom>
          <a:solidFill>
            <a:srgbClr val="D6A300">
              <a:alpha val="46000"/>
            </a:srgbClr>
          </a:solidFill>
          <a:ln w="19050">
            <a:solidFill>
              <a:schemeClr val="tx1"/>
            </a:solidFill>
          </a:ln>
        </p:spPr>
        <p:txBody>
          <a:bodyPr wrap="square" rtlCol="0">
            <a:spAutoFit/>
          </a:bodyPr>
          <a:lstStyle/>
          <a:p>
            <a:pPr>
              <a:buFont typeface="Wingdings" pitchFamily="2" charset="2"/>
              <a:buChar char="Ø"/>
            </a:pPr>
            <a:r>
              <a:rPr lang="en-US" sz="2400" dirty="0" smtClean="0"/>
              <a:t>Evaluated on a 1440 sources from four domains</a:t>
            </a:r>
          </a:p>
          <a:p>
            <a:pPr>
              <a:buFont typeface="Wingdings" pitchFamily="2" charset="2"/>
              <a:buChar char="Ø"/>
            </a:pPr>
            <a:endParaRPr lang="en-US" sz="2400" dirty="0" smtClean="0"/>
          </a:p>
          <a:p>
            <a:pPr>
              <a:buFont typeface="Wingdings" pitchFamily="2" charset="2"/>
              <a:buChar char="Ø"/>
            </a:pPr>
            <a:r>
              <a:rPr lang="en-US" sz="2400" dirty="0" smtClean="0"/>
              <a:t>TSR(0.1) is TSR x 0.1 + query similarity x 0.9.</a:t>
            </a:r>
          </a:p>
          <a:p>
            <a:endParaRPr lang="en-US" sz="2400" dirty="0" smtClean="0"/>
          </a:p>
          <a:p>
            <a:pPr>
              <a:buFont typeface="Wingdings" pitchFamily="2" charset="2"/>
              <a:buChar char="Ø"/>
            </a:pPr>
            <a:r>
              <a:rPr lang="en-US" sz="2400" dirty="0" smtClean="0"/>
              <a:t>TSR(0.1) outperforms other measures for all topics.</a:t>
            </a:r>
            <a:endParaRPr lang="en-US" sz="2200" dirty="0" smtClean="0"/>
          </a:p>
          <a:p>
            <a:endParaRPr lang="en-US" dirty="0" smtClean="0"/>
          </a:p>
        </p:txBody>
      </p:sp>
      <p:sp>
        <p:nvSpPr>
          <p:cNvPr id="11" name="Title 1"/>
          <p:cNvSpPr>
            <a:spLocks noGrp="1"/>
          </p:cNvSpPr>
          <p:nvPr>
            <p:ph type="title" idx="4294967295"/>
          </p:nvPr>
        </p:nvSpPr>
        <p:spPr>
          <a:xfrm>
            <a:off x="685800" y="457200"/>
            <a:ext cx="7793038" cy="685800"/>
          </a:xfrm>
        </p:spPr>
        <p:txBody>
          <a:bodyPr/>
          <a:lstStyle/>
          <a:p>
            <a:pPr algn="ctr"/>
            <a:r>
              <a:rPr lang="en-US" dirty="0" smtClean="0"/>
              <a:t>TSR: Precision for the Topics</a:t>
            </a:r>
            <a:endParaRPr lang="en-US" dirty="0">
              <a:solidFill>
                <a:srgbClr val="C00000"/>
              </a:solidFill>
            </a:endParaRPr>
          </a:p>
        </p:txBody>
      </p:sp>
      <p:sp>
        <p:nvSpPr>
          <p:cNvPr id="7" name="Footer Placeholder 6"/>
          <p:cNvSpPr>
            <a:spLocks noGrp="1"/>
          </p:cNvSpPr>
          <p:nvPr>
            <p:ph type="ftr" sz="quarter" idx="10"/>
          </p:nvPr>
        </p:nvSpPr>
        <p:spPr>
          <a:xfrm>
            <a:off x="2743200" y="6477000"/>
            <a:ext cx="4876800" cy="304800"/>
          </a:xfrm>
        </p:spPr>
        <p:txBody>
          <a:bodyPr/>
          <a:lstStyle/>
          <a:p>
            <a:pPr>
              <a:defRPr/>
            </a:pPr>
            <a:r>
              <a:rPr lang="en-US" dirty="0" smtClean="0"/>
              <a:t>[M </a:t>
            </a:r>
            <a:r>
              <a:rPr lang="en-US" dirty="0" err="1" smtClean="0"/>
              <a:t>Jha</a:t>
            </a:r>
            <a:r>
              <a:rPr lang="en-US" dirty="0" smtClean="0"/>
              <a:t> , R </a:t>
            </a:r>
            <a:r>
              <a:rPr lang="en-US" dirty="0" err="1" smtClean="0"/>
              <a:t>Balakrishnan</a:t>
            </a:r>
            <a:r>
              <a:rPr lang="en-US" dirty="0" smtClean="0"/>
              <a:t>, S </a:t>
            </a:r>
            <a:r>
              <a:rPr lang="en-US" dirty="0" err="1" smtClean="0"/>
              <a:t>Kmbhampati</a:t>
            </a:r>
            <a:r>
              <a:rPr lang="en-US" dirty="0" smtClean="0"/>
              <a:t> </a:t>
            </a:r>
            <a:r>
              <a:rPr lang="en-US" i="1" dirty="0" smtClean="0"/>
              <a:t>  </a:t>
            </a:r>
            <a:r>
              <a:rPr lang="en-US" dirty="0" smtClean="0"/>
              <a:t>COMAD’11]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228600" y="1295400"/>
          <a:ext cx="5486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bwMode="auto">
          <a:xfrm>
            <a:off x="152400" y="1295400"/>
            <a:ext cx="5638800" cy="4953000"/>
          </a:xfrm>
          <a:prstGeom prst="rect">
            <a:avLst/>
          </a:prstGeom>
          <a:solidFill>
            <a:srgbClr val="006600">
              <a:alpha val="1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2"/>
          </p:nvPr>
        </p:nvSpPr>
        <p:spPr>
          <a:xfrm>
            <a:off x="6629400" y="6492875"/>
            <a:ext cx="2133600" cy="365125"/>
          </a:xfrm>
        </p:spPr>
        <p:txBody>
          <a:bodyPr/>
          <a:lstStyle/>
          <a:p>
            <a:fld id="{D5AE7D04-AF9F-4B79-B4C8-08302BC27675}" type="slidenum">
              <a:rPr lang="en-US" smtClean="0"/>
              <a:pPr/>
              <a:t>24</a:t>
            </a:fld>
            <a:endParaRPr lang="en-US" dirty="0"/>
          </a:p>
        </p:txBody>
      </p:sp>
      <p:sp>
        <p:nvSpPr>
          <p:cNvPr id="6" name="TextBox 5"/>
          <p:cNvSpPr txBox="1"/>
          <p:nvPr/>
        </p:nvSpPr>
        <p:spPr>
          <a:xfrm>
            <a:off x="5943600" y="1295401"/>
            <a:ext cx="3124200" cy="4893647"/>
          </a:xfrm>
          <a:prstGeom prst="rect">
            <a:avLst/>
          </a:prstGeom>
          <a:solidFill>
            <a:srgbClr val="D6A300">
              <a:alpha val="40000"/>
            </a:srgbClr>
          </a:solidFill>
          <a:ln w="19050">
            <a:solidFill>
              <a:schemeClr val="tx1"/>
            </a:solidFill>
          </a:ln>
        </p:spPr>
        <p:txBody>
          <a:bodyPr wrap="square" rtlCol="0">
            <a:spAutoFit/>
          </a:bodyPr>
          <a:lstStyle/>
          <a:p>
            <a:pPr>
              <a:buFont typeface="Wingdings" pitchFamily="2" charset="2"/>
              <a:buChar char="Ø"/>
            </a:pPr>
            <a:r>
              <a:rPr lang="en-US" sz="2400" dirty="0" smtClean="0"/>
              <a:t>Sources are selected using SourceRank and returned tuples are  ranked.</a:t>
            </a:r>
          </a:p>
          <a:p>
            <a:pPr>
              <a:buFont typeface="Wingdings" pitchFamily="2" charset="2"/>
              <a:buChar char="Ø"/>
            </a:pPr>
            <a:r>
              <a:rPr lang="en-US" sz="2400" dirty="0" smtClean="0"/>
              <a:t>The top-5 precision and NDCG of </a:t>
            </a:r>
            <a:r>
              <a:rPr lang="en-US" sz="2400" dirty="0" err="1" smtClean="0"/>
              <a:t>TupleRank</a:t>
            </a:r>
            <a:r>
              <a:rPr lang="en-US" sz="2400" dirty="0" smtClean="0"/>
              <a:t> and baseline methods.</a:t>
            </a:r>
          </a:p>
          <a:p>
            <a:pPr>
              <a:buFont typeface="Wingdings" pitchFamily="2" charset="2"/>
              <a:buChar char="Ø"/>
            </a:pPr>
            <a:r>
              <a:rPr lang="en-US" sz="2400" dirty="0" smtClean="0"/>
              <a:t>Query </a:t>
            </a:r>
            <a:r>
              <a:rPr lang="en-US" sz="2400" dirty="0" err="1" smtClean="0"/>
              <a:t>Sim</a:t>
            </a:r>
            <a:r>
              <a:rPr lang="en-US" sz="2400" dirty="0" smtClean="0"/>
              <a:t>: is the TF-IDF similarity between the tuple and the query.</a:t>
            </a:r>
          </a:p>
        </p:txBody>
      </p:sp>
      <p:sp>
        <p:nvSpPr>
          <p:cNvPr id="7" name="Title 1"/>
          <p:cNvSpPr>
            <a:spLocks noGrp="1"/>
          </p:cNvSpPr>
          <p:nvPr>
            <p:ph type="title" idx="4294967295"/>
          </p:nvPr>
        </p:nvSpPr>
        <p:spPr>
          <a:xfrm>
            <a:off x="685800" y="457200"/>
            <a:ext cx="7793038" cy="685800"/>
          </a:xfrm>
        </p:spPr>
        <p:txBody>
          <a:bodyPr/>
          <a:lstStyle/>
          <a:p>
            <a:pPr algn="ctr"/>
            <a:r>
              <a:rPr lang="en-US" dirty="0" err="1" smtClean="0"/>
              <a:t>TupleRank</a:t>
            </a:r>
            <a:r>
              <a:rPr lang="en-US" dirty="0" smtClean="0"/>
              <a:t>: Precision Comparison</a:t>
            </a:r>
            <a:endParaRPr lang="en-US" dirty="0">
              <a:solidFill>
                <a:srgbClr val="C00000"/>
              </a:solidFill>
            </a:endParaRPr>
          </a:p>
        </p:txBody>
      </p:sp>
      <p:sp>
        <p:nvSpPr>
          <p:cNvPr id="9" name="Footer Placeholder 8"/>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93038" cy="685800"/>
          </a:xfrm>
        </p:spPr>
        <p:txBody>
          <a:bodyPr/>
          <a:lstStyle/>
          <a:p>
            <a:r>
              <a:rPr lang="en-US" dirty="0" smtClean="0"/>
              <a:t>Agenda</a:t>
            </a:r>
            <a:endParaRPr lang="en-US" dirty="0"/>
          </a:p>
        </p:txBody>
      </p:sp>
      <p:sp>
        <p:nvSpPr>
          <p:cNvPr id="3" name="Content Placeholder 2"/>
          <p:cNvSpPr>
            <a:spLocks noGrp="1"/>
          </p:cNvSpPr>
          <p:nvPr>
            <p:ph idx="1"/>
          </p:nvPr>
        </p:nvSpPr>
        <p:spPr>
          <a:xfrm>
            <a:off x="762000" y="1066800"/>
            <a:ext cx="8153400" cy="5105400"/>
          </a:xfrm>
        </p:spPr>
        <p:txBody>
          <a:bodyPr/>
          <a:lstStyle/>
          <a:p>
            <a:pPr>
              <a:buNone/>
            </a:pPr>
            <a:r>
              <a:rPr lang="en-US" sz="3600" dirty="0" smtClean="0"/>
              <a:t>Part 1: Ranking for the Deep Web</a:t>
            </a:r>
          </a:p>
          <a:p>
            <a:pPr>
              <a:buNone/>
            </a:pPr>
            <a:r>
              <a:rPr lang="en-US" sz="3600" dirty="0" smtClean="0"/>
              <a:t>Part 2: Ad-Ranking sensitive to Mutual Influences. </a:t>
            </a:r>
          </a:p>
          <a:p>
            <a:pPr marL="914400" lvl="1" indent="-457200">
              <a:buFont typeface="+mj-lt"/>
              <a:buAutoNum type="arabicPeriod"/>
            </a:pPr>
            <a:r>
              <a:rPr lang="en-US" sz="3200" dirty="0" smtClean="0"/>
              <a:t>Optimal Ranking and Generalizations.</a:t>
            </a:r>
          </a:p>
          <a:p>
            <a:pPr marL="914400" lvl="1" indent="-457200">
              <a:buFont typeface="+mj-lt"/>
              <a:buAutoNum type="arabicPeriod"/>
            </a:pPr>
            <a:r>
              <a:rPr lang="en-US" sz="3200" dirty="0" smtClean="0"/>
              <a:t>Auction Mechanism and Analysis.</a:t>
            </a:r>
          </a:p>
          <a:p>
            <a:pPr marL="514350" indent="-457200">
              <a:buNone/>
            </a:pPr>
            <a:r>
              <a:rPr lang="en-US" sz="3600" dirty="0" smtClean="0"/>
              <a:t>Part 3: Industrial significance and Publications. </a:t>
            </a:r>
          </a:p>
          <a:p>
            <a:pPr marL="914400" lvl="1" indent="-457200">
              <a:buFont typeface="+mj-lt"/>
              <a:buAutoNum type="arabicPeriod"/>
            </a:pPr>
            <a:endParaRPr lang="en-US" sz="3200" dirty="0" smtClean="0"/>
          </a:p>
          <a:p>
            <a:endParaRPr lang="en-US" sz="3200" dirty="0" smtClean="0"/>
          </a:p>
          <a:p>
            <a:pPr lvl="1">
              <a:buNone/>
            </a:pPr>
            <a:endParaRPr lang="en-US" sz="3800" dirty="0" smtClean="0"/>
          </a:p>
          <a:p>
            <a:pPr lvl="1"/>
            <a:endParaRPr lang="en-US" sz="3800" dirty="0" smtClean="0"/>
          </a:p>
          <a:p>
            <a:pPr>
              <a:buNone/>
            </a:pPr>
            <a:endParaRPr lang="en-US" sz="3200" dirty="0" smtClean="0"/>
          </a:p>
          <a:p>
            <a:pPr>
              <a:buNone/>
            </a:pPr>
            <a:r>
              <a:rPr lang="en-US" dirty="0" smtClean="0"/>
              <a:t> </a:t>
            </a:r>
            <a:endParaRPr lang="en-US" dirty="0"/>
          </a:p>
        </p:txBody>
      </p:sp>
      <p:sp>
        <p:nvSpPr>
          <p:cNvPr id="6" name="Down Arrow 5"/>
          <p:cNvSpPr/>
          <p:nvPr/>
        </p:nvSpPr>
        <p:spPr bwMode="auto">
          <a:xfrm rot="16200000">
            <a:off x="-228600" y="1676400"/>
            <a:ext cx="12954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93038" cy="685800"/>
          </a:xfrm>
        </p:spPr>
        <p:txBody>
          <a:bodyPr/>
          <a:lstStyle/>
          <a:p>
            <a:r>
              <a:rPr lang="en-US" dirty="0" smtClean="0"/>
              <a:t>Agenda</a:t>
            </a:r>
            <a:endParaRPr lang="en-US" dirty="0"/>
          </a:p>
        </p:txBody>
      </p:sp>
      <p:sp>
        <p:nvSpPr>
          <p:cNvPr id="3" name="Content Placeholder 2"/>
          <p:cNvSpPr>
            <a:spLocks noGrp="1"/>
          </p:cNvSpPr>
          <p:nvPr>
            <p:ph idx="1"/>
          </p:nvPr>
        </p:nvSpPr>
        <p:spPr>
          <a:xfrm>
            <a:off x="990600" y="1143000"/>
            <a:ext cx="7772400" cy="5105400"/>
          </a:xfrm>
        </p:spPr>
        <p:txBody>
          <a:bodyPr/>
          <a:lstStyle/>
          <a:p>
            <a:pPr>
              <a:buNone/>
            </a:pPr>
            <a:r>
              <a:rPr lang="en-US" sz="3600" dirty="0" smtClean="0"/>
              <a:t>Part 1: Ranking  for the Deep Web</a:t>
            </a:r>
          </a:p>
          <a:p>
            <a:pPr>
              <a:buNone/>
            </a:pPr>
            <a:r>
              <a:rPr lang="en-US" sz="3600" dirty="0" smtClean="0"/>
              <a:t>Part 2:Ranking and Pricing </a:t>
            </a:r>
          </a:p>
          <a:p>
            <a:pPr>
              <a:buNone/>
            </a:pPr>
            <a:r>
              <a:rPr lang="en-US" sz="3600" dirty="0" smtClean="0"/>
              <a:t>			of Ads. </a:t>
            </a:r>
          </a:p>
          <a:p>
            <a:pPr lvl="1">
              <a:buNone/>
            </a:pPr>
            <a:endParaRPr lang="en-US" sz="3800" dirty="0" smtClean="0"/>
          </a:p>
          <a:p>
            <a:pPr lvl="1"/>
            <a:endParaRPr lang="en-US" sz="3800" dirty="0" smtClean="0"/>
          </a:p>
          <a:p>
            <a:pPr>
              <a:buNone/>
            </a:pPr>
            <a:endParaRPr lang="en-US" sz="3200" dirty="0" smtClean="0"/>
          </a:p>
          <a:p>
            <a:pPr>
              <a:buNone/>
            </a:pPr>
            <a:r>
              <a:rPr lang="en-US" dirty="0" smtClean="0"/>
              <a:t> </a:t>
            </a:r>
            <a:endParaRPr lang="en-US" dirty="0"/>
          </a:p>
        </p:txBody>
      </p:sp>
      <p:sp>
        <p:nvSpPr>
          <p:cNvPr id="6" name="Down Arrow 5"/>
          <p:cNvSpPr/>
          <p:nvPr/>
        </p:nvSpPr>
        <p:spPr bwMode="auto">
          <a:xfrm rot="16200000">
            <a:off x="0" y="1828800"/>
            <a:ext cx="12954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ounded Rectangular Callout 8"/>
          <p:cNvSpPr/>
          <p:nvPr/>
        </p:nvSpPr>
        <p:spPr bwMode="auto">
          <a:xfrm>
            <a:off x="7010400" y="1752600"/>
            <a:ext cx="1981200" cy="1447800"/>
          </a:xfrm>
          <a:prstGeom prst="wedgeRoundRectCallout">
            <a:avLst>
              <a:gd name="adj1" fmla="val -80464"/>
              <a:gd name="adj2" fmla="val -17945"/>
              <a:gd name="adj3" fmla="val 16667"/>
            </a:avLst>
          </a:prstGeom>
          <a:solidFill>
            <a:srgbClr val="C00000">
              <a:alpha val="46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2800" dirty="0" smtClean="0"/>
              <a:t>A different </a:t>
            </a:r>
          </a:p>
          <a:p>
            <a:pPr eaLnBrk="0" hangingPunct="0"/>
            <a:r>
              <a:rPr lang="en-US" sz="2800" dirty="0" smtClean="0"/>
              <a:t>aspect of </a:t>
            </a:r>
          </a:p>
          <a:p>
            <a:pPr eaLnBrk="0" hangingPunct="0"/>
            <a:r>
              <a:rPr lang="en-US" sz="2800" dirty="0" smtClean="0"/>
              <a:t>ranking</a:t>
            </a:r>
          </a:p>
        </p:txBody>
      </p:sp>
      <p:pic>
        <p:nvPicPr>
          <p:cNvPr id="207875" name="Picture 3"/>
          <p:cNvPicPr>
            <a:picLocks noChangeAspect="1" noChangeArrowheads="1"/>
          </p:cNvPicPr>
          <p:nvPr/>
        </p:nvPicPr>
        <p:blipFill>
          <a:blip r:embed="rId3" cstate="print"/>
          <a:srcRect r="-8696" b="-5978"/>
          <a:stretch>
            <a:fillRect/>
          </a:stretch>
        </p:blipFill>
        <p:spPr bwMode="auto">
          <a:xfrm>
            <a:off x="4038600" y="3276600"/>
            <a:ext cx="2209800" cy="2971800"/>
          </a:xfrm>
          <a:prstGeom prst="rect">
            <a:avLst/>
          </a:prstGeom>
          <a:noFill/>
          <a:ln w="19050">
            <a:solidFill>
              <a:schemeClr val="tx1"/>
            </a:solidFill>
            <a:miter lim="800000"/>
            <a:headEnd/>
            <a:tailEnd/>
          </a:ln>
          <a:effectLst/>
        </p:spPr>
      </p:pic>
      <p:sp>
        <p:nvSpPr>
          <p:cNvPr id="10" name="Slide Number Placeholder 9"/>
          <p:cNvSpPr>
            <a:spLocks noGrp="1"/>
          </p:cNvSpPr>
          <p:nvPr>
            <p:ph type="sldNum" sz="quarter" idx="12"/>
          </p:nvPr>
        </p:nvSpPr>
        <p:spPr/>
        <p:txBody>
          <a:bodyPr/>
          <a:lstStyle/>
          <a:p>
            <a:fld id="{B6F15528-21DE-4FAA-801E-634DDDAF4B2B}" type="slidenum">
              <a:rPr lang="en-US" smtClean="0"/>
              <a:pPr/>
              <a:t>26</a:t>
            </a:fld>
            <a:endParaRPr lang="en-US"/>
          </a:p>
        </p:txBody>
      </p:sp>
      <p:pic>
        <p:nvPicPr>
          <p:cNvPr id="12" name="Picture 4"/>
          <p:cNvPicPr>
            <a:picLocks noChangeAspect="1" noChangeArrowheads="1"/>
          </p:cNvPicPr>
          <p:nvPr/>
        </p:nvPicPr>
        <p:blipFill>
          <a:blip r:embed="rId4" cstate="print">
            <a:lum bright="3000"/>
          </a:blip>
          <a:srcRect l="15929" t="11144" r="53674" b="43937"/>
          <a:stretch>
            <a:fillRect/>
          </a:stretch>
        </p:blipFill>
        <p:spPr bwMode="auto">
          <a:xfrm>
            <a:off x="685800" y="3276600"/>
            <a:ext cx="3124200" cy="2971800"/>
          </a:xfrm>
          <a:prstGeom prst="rect">
            <a:avLst/>
          </a:prstGeom>
          <a:noFill/>
          <a:ln w="19050">
            <a:solidFill>
              <a:schemeClr val="tx1">
                <a:alpha val="98000"/>
              </a:schemeClr>
            </a:solidFill>
            <a:miter lim="800000"/>
            <a:headEnd/>
            <a:tailEnd/>
          </a:ln>
          <a:effectLst/>
        </p:spPr>
      </p:pic>
      <p:grpSp>
        <p:nvGrpSpPr>
          <p:cNvPr id="15" name="Group 14"/>
          <p:cNvGrpSpPr/>
          <p:nvPr/>
        </p:nvGrpSpPr>
        <p:grpSpPr>
          <a:xfrm>
            <a:off x="6381750" y="3276600"/>
            <a:ext cx="2457450" cy="2971800"/>
            <a:chOff x="2565107" y="2141225"/>
            <a:chExt cx="2990850" cy="3495473"/>
          </a:xfrm>
        </p:grpSpPr>
        <p:pic>
          <p:nvPicPr>
            <p:cNvPr id="159745" name="Picture 1"/>
            <p:cNvPicPr>
              <a:picLocks noChangeAspect="1" noChangeArrowheads="1"/>
            </p:cNvPicPr>
            <p:nvPr/>
          </p:nvPicPr>
          <p:blipFill>
            <a:blip r:embed="rId5" cstate="print"/>
            <a:srcRect t="3242" r="27982" b="28925"/>
            <a:stretch>
              <a:fillRect/>
            </a:stretch>
          </p:blipFill>
          <p:spPr bwMode="auto">
            <a:xfrm>
              <a:off x="2565107" y="2154196"/>
              <a:ext cx="2990850" cy="3482502"/>
            </a:xfrm>
            <a:prstGeom prst="rect">
              <a:avLst/>
            </a:prstGeom>
            <a:noFill/>
            <a:ln w="19050">
              <a:solidFill>
                <a:schemeClr val="tx1"/>
              </a:solidFill>
              <a:miter lim="800000"/>
              <a:headEnd/>
              <a:tailEnd/>
            </a:ln>
            <a:effectLst/>
          </p:spPr>
        </p:pic>
        <p:pic>
          <p:nvPicPr>
            <p:cNvPr id="159748" name="Picture 4" descr="Facebook_logo_3"/>
            <p:cNvPicPr>
              <a:picLocks noChangeAspect="1" noChangeArrowheads="1"/>
            </p:cNvPicPr>
            <p:nvPr/>
          </p:nvPicPr>
          <p:blipFill>
            <a:blip r:embed="rId6" cstate="print"/>
            <a:srcRect t="23077" b="7692"/>
            <a:stretch>
              <a:fillRect/>
            </a:stretch>
          </p:blipFill>
          <p:spPr bwMode="auto">
            <a:xfrm>
              <a:off x="2590803" y="2141225"/>
              <a:ext cx="2743200" cy="761999"/>
            </a:xfrm>
            <a:prstGeom prst="rect">
              <a:avLst/>
            </a:prstGeom>
            <a:noFill/>
          </p:spPr>
        </p:pic>
      </p:grpSp>
      <p:sp>
        <p:nvSpPr>
          <p:cNvPr id="13" name="Footer Placeholder 12"/>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93038" cy="685800"/>
          </a:xfrm>
        </p:spPr>
        <p:txBody>
          <a:bodyPr/>
          <a:lstStyle/>
          <a:p>
            <a:pPr algn="ctr"/>
            <a:r>
              <a:rPr lang="en-US" dirty="0" smtClean="0"/>
              <a:t>Web Ecosystem Survives on Ads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pic>
        <p:nvPicPr>
          <p:cNvPr id="232450" name="Picture 2" descr="http://www.dailyblogging.org/wp-content/uploads/2011/03/Advertising1.jpg"/>
          <p:cNvPicPr>
            <a:picLocks noChangeAspect="1" noChangeArrowheads="1"/>
          </p:cNvPicPr>
          <p:nvPr/>
        </p:nvPicPr>
        <p:blipFill>
          <a:blip r:embed="rId3" cstate="print"/>
          <a:srcRect l="3200" t="15936" r="4000" b="28990"/>
          <a:stretch>
            <a:fillRect/>
          </a:stretch>
        </p:blipFill>
        <p:spPr bwMode="auto">
          <a:xfrm>
            <a:off x="2830286" y="1118347"/>
            <a:ext cx="3494314" cy="2082053"/>
          </a:xfrm>
          <a:prstGeom prst="rect">
            <a:avLst/>
          </a:prstGeom>
          <a:noFill/>
          <a:ln w="12700">
            <a:solidFill>
              <a:schemeClr val="tx1"/>
            </a:solidFill>
          </a:ln>
        </p:spPr>
      </p:pic>
      <p:pic>
        <p:nvPicPr>
          <p:cNvPr id="232452" name="Picture 4" descr="http://austin.rcrstage.com/files/2011/07/Google-Logo.jpg"/>
          <p:cNvPicPr>
            <a:picLocks noChangeAspect="1" noChangeArrowheads="1"/>
          </p:cNvPicPr>
          <p:nvPr/>
        </p:nvPicPr>
        <p:blipFill>
          <a:blip r:embed="rId4" cstate="print"/>
          <a:srcRect l="3765" t="25334" r="5882" b="26666"/>
          <a:stretch>
            <a:fillRect/>
          </a:stretch>
        </p:blipFill>
        <p:spPr bwMode="auto">
          <a:xfrm>
            <a:off x="304800" y="5257800"/>
            <a:ext cx="2819400" cy="1057275"/>
          </a:xfrm>
          <a:prstGeom prst="rect">
            <a:avLst/>
          </a:prstGeom>
          <a:noFill/>
        </p:spPr>
      </p:pic>
      <p:pic>
        <p:nvPicPr>
          <p:cNvPr id="232458" name="Picture 10" descr="https://encrypted-tbn3.google.com/images?q=tbn:ANd9GcRxABcF51Rxzyb5a3g78Azmu6RxScdElcJfRU_D5yXZ-SevOUQnsw"/>
          <p:cNvPicPr>
            <a:picLocks noChangeAspect="1" noChangeArrowheads="1"/>
          </p:cNvPicPr>
          <p:nvPr/>
        </p:nvPicPr>
        <p:blipFill>
          <a:blip r:embed="rId5" cstate="print"/>
          <a:srcRect/>
          <a:stretch>
            <a:fillRect/>
          </a:stretch>
        </p:blipFill>
        <p:spPr bwMode="auto">
          <a:xfrm>
            <a:off x="6629400" y="5257800"/>
            <a:ext cx="2362200" cy="1166337"/>
          </a:xfrm>
          <a:prstGeom prst="rect">
            <a:avLst/>
          </a:prstGeom>
          <a:noFill/>
        </p:spPr>
      </p:pic>
      <p:pic>
        <p:nvPicPr>
          <p:cNvPr id="232460" name="Picture 12" descr="http://t3.gstatic.com/images?q=tbn:ANd9GcTnL4Zpdt0MzzPmKUK5JBS3SdrihNYVTvhyC-jfg40ZAECD4hhpsSUzez404w"/>
          <p:cNvPicPr>
            <a:picLocks noChangeAspect="1" noChangeArrowheads="1"/>
          </p:cNvPicPr>
          <p:nvPr/>
        </p:nvPicPr>
        <p:blipFill>
          <a:blip r:embed="rId6" cstate="print"/>
          <a:srcRect t="27317" r="8943" b="18049"/>
          <a:stretch>
            <a:fillRect/>
          </a:stretch>
        </p:blipFill>
        <p:spPr bwMode="auto">
          <a:xfrm>
            <a:off x="3505200" y="5257800"/>
            <a:ext cx="2133600" cy="1066800"/>
          </a:xfrm>
          <a:prstGeom prst="rect">
            <a:avLst/>
          </a:prstGeom>
          <a:noFill/>
        </p:spPr>
      </p:pic>
      <p:sp>
        <p:nvSpPr>
          <p:cNvPr id="12" name="Left Arrow 11"/>
          <p:cNvSpPr/>
          <p:nvPr/>
        </p:nvSpPr>
        <p:spPr bwMode="auto">
          <a:xfrm rot="18360456">
            <a:off x="1113649" y="3400434"/>
            <a:ext cx="2024531" cy="1524000"/>
          </a:xfrm>
          <a:prstGeom prst="leftArrow">
            <a:avLst/>
          </a:prstGeom>
          <a:solidFill>
            <a:srgbClr val="0070C0">
              <a:alpha val="4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6000" u="none" strike="noStrike" cap="none" normalizeH="0" dirty="0" smtClean="0">
                <a:ln>
                  <a:noFill/>
                </a:ln>
                <a:solidFill>
                  <a:schemeClr val="tx1"/>
                </a:solidFill>
                <a:effectLst/>
                <a:latin typeface="Arial" charset="0"/>
              </a:rPr>
              <a:t>$</a:t>
            </a:r>
          </a:p>
        </p:txBody>
      </p:sp>
      <p:sp>
        <p:nvSpPr>
          <p:cNvPr id="14" name="Left Arrow 13"/>
          <p:cNvSpPr/>
          <p:nvPr/>
        </p:nvSpPr>
        <p:spPr bwMode="auto">
          <a:xfrm rot="13393143">
            <a:off x="6184465" y="3321941"/>
            <a:ext cx="2071414" cy="1524000"/>
          </a:xfrm>
          <a:prstGeom prst="leftArrow">
            <a:avLst/>
          </a:prstGeom>
          <a:solidFill>
            <a:srgbClr val="0070C0">
              <a:alpha val="4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dirty="0" smtClean="0">
                <a:ln>
                  <a:noFill/>
                </a:ln>
                <a:solidFill>
                  <a:schemeClr val="tx1"/>
                </a:solidFill>
                <a:effectLst/>
                <a:latin typeface="Arial" charset="0"/>
              </a:rPr>
              <a:t>$</a:t>
            </a:r>
          </a:p>
        </p:txBody>
      </p:sp>
      <p:sp>
        <p:nvSpPr>
          <p:cNvPr id="15" name="Left Arrow 14"/>
          <p:cNvSpPr/>
          <p:nvPr/>
        </p:nvSpPr>
        <p:spPr bwMode="auto">
          <a:xfrm rot="16200000">
            <a:off x="3810000" y="3581401"/>
            <a:ext cx="1676400" cy="1524000"/>
          </a:xfrm>
          <a:prstGeom prst="leftArrow">
            <a:avLst/>
          </a:prstGeom>
          <a:solidFill>
            <a:srgbClr val="0070C0">
              <a:alpha val="4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6000" b="0" i="0" u="none" strike="noStrike" cap="none" normalizeH="0" dirty="0" smtClean="0">
                <a:ln>
                  <a:noFill/>
                </a:ln>
                <a:solidFill>
                  <a:schemeClr val="tx1"/>
                </a:solidFill>
                <a:effectLst/>
                <a:latin typeface="Arial" charset="0"/>
              </a:rPr>
              <a:t>$</a:t>
            </a:r>
          </a:p>
        </p:txBody>
      </p:sp>
      <p:pic>
        <p:nvPicPr>
          <p:cNvPr id="249868" name="Picture 12" descr="https://encrypted-tbn1.google.com/images?q=tbn:ANd9GcR-DFo-2bkDogv6C5dPeqbv0iiBrWdFcWJhBmkCu9EY49uCY3r4"/>
          <p:cNvPicPr>
            <a:picLocks noChangeAspect="1" noChangeArrowheads="1"/>
          </p:cNvPicPr>
          <p:nvPr/>
        </p:nvPicPr>
        <p:blipFill>
          <a:blip r:embed="rId7" cstate="print"/>
          <a:srcRect/>
          <a:stretch>
            <a:fillRect/>
          </a:stretch>
        </p:blipFill>
        <p:spPr bwMode="auto">
          <a:xfrm>
            <a:off x="155772" y="441015"/>
            <a:ext cx="1219200" cy="1066801"/>
          </a:xfrm>
          <a:prstGeom prst="rect">
            <a:avLst/>
          </a:prstGeom>
          <a:noFill/>
        </p:spPr>
      </p:pic>
      <p:pic>
        <p:nvPicPr>
          <p:cNvPr id="249870" name="Picture 14" descr="https://encrypted-tbn0.google.com/images?q=tbn:ANd9GcRu7MBU_r0clZiV95peoEq8k90KqzyH8_Zyzdg5Pfsr4w61BvLI"/>
          <p:cNvPicPr>
            <a:picLocks noChangeAspect="1" noChangeArrowheads="1"/>
          </p:cNvPicPr>
          <p:nvPr/>
        </p:nvPicPr>
        <p:blipFill>
          <a:blip r:embed="rId8" cstate="print"/>
          <a:srcRect l="10000" t="4444" r="6667" b="6667"/>
          <a:stretch>
            <a:fillRect/>
          </a:stretch>
        </p:blipFill>
        <p:spPr bwMode="auto">
          <a:xfrm>
            <a:off x="7905750" y="533400"/>
            <a:ext cx="1047750" cy="838200"/>
          </a:xfrm>
          <a:prstGeom prst="rect">
            <a:avLst/>
          </a:prstGeom>
          <a:noFill/>
        </p:spPr>
      </p:pic>
      <p:sp>
        <p:nvSpPr>
          <p:cNvPr id="13" name="Footer Placeholder 12"/>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2"/>
          <p:cNvPicPr>
            <a:picLocks noChangeAspect="1" noChangeArrowheads="1"/>
          </p:cNvPicPr>
          <p:nvPr/>
        </p:nvPicPr>
        <p:blipFill>
          <a:blip r:embed="rId3" cstate="print"/>
          <a:srcRect/>
          <a:stretch>
            <a:fillRect/>
          </a:stretch>
        </p:blipFill>
        <p:spPr bwMode="auto">
          <a:xfrm>
            <a:off x="3267075" y="1600200"/>
            <a:ext cx="3124200" cy="4495800"/>
          </a:xfrm>
          <a:prstGeom prst="rect">
            <a:avLst/>
          </a:prstGeom>
          <a:noFill/>
          <a:ln w="19050">
            <a:solidFill>
              <a:schemeClr val="tx1"/>
            </a:solidFill>
            <a:miter lim="800000"/>
            <a:headEnd/>
            <a:tailEnd/>
          </a:ln>
          <a:effectLst/>
        </p:spPr>
      </p:pic>
      <p:sp>
        <p:nvSpPr>
          <p:cNvPr id="2" name="Title 1"/>
          <p:cNvSpPr>
            <a:spLocks noGrp="1"/>
          </p:cNvSpPr>
          <p:nvPr>
            <p:ph type="title"/>
          </p:nvPr>
        </p:nvSpPr>
        <p:spPr/>
        <p:txBody>
          <a:bodyPr/>
          <a:lstStyle/>
          <a:p>
            <a:pPr algn="ctr"/>
            <a:r>
              <a:rPr lang="en-US" dirty="0" smtClean="0"/>
              <a:t>Ad Ranking Explained</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pic>
        <p:nvPicPr>
          <p:cNvPr id="311298" name="Picture 2" descr="http://c.dryicons.com/images/icon_sets/classy_icons_set/png/128x128/user_search.png"/>
          <p:cNvPicPr>
            <a:picLocks noChangeAspect="1" noChangeArrowheads="1"/>
          </p:cNvPicPr>
          <p:nvPr/>
        </p:nvPicPr>
        <p:blipFill>
          <a:blip r:embed="rId4" cstate="print"/>
          <a:srcRect/>
          <a:stretch>
            <a:fillRect/>
          </a:stretch>
        </p:blipFill>
        <p:spPr bwMode="auto">
          <a:xfrm>
            <a:off x="8153400" y="4267200"/>
            <a:ext cx="1219200" cy="1219201"/>
          </a:xfrm>
          <a:prstGeom prst="rect">
            <a:avLst/>
          </a:prstGeom>
          <a:noFill/>
        </p:spPr>
      </p:pic>
      <p:pic>
        <p:nvPicPr>
          <p:cNvPr id="311300" name="Picture 4" descr="http://www.cj.com/system/files/about-you-advertiser.gif"/>
          <p:cNvPicPr>
            <a:picLocks noChangeAspect="1" noChangeArrowheads="1"/>
          </p:cNvPicPr>
          <p:nvPr/>
        </p:nvPicPr>
        <p:blipFill>
          <a:blip r:embed="rId5" cstate="print"/>
          <a:srcRect r="75104"/>
          <a:stretch>
            <a:fillRect/>
          </a:stretch>
        </p:blipFill>
        <p:spPr bwMode="auto">
          <a:xfrm>
            <a:off x="8001000" y="1047750"/>
            <a:ext cx="1143000" cy="2990850"/>
          </a:xfrm>
          <a:prstGeom prst="rect">
            <a:avLst/>
          </a:prstGeom>
          <a:noFill/>
        </p:spPr>
      </p:pic>
      <p:sp>
        <p:nvSpPr>
          <p:cNvPr id="12" name="Down Arrow 11"/>
          <p:cNvSpPr/>
          <p:nvPr/>
        </p:nvSpPr>
        <p:spPr bwMode="auto">
          <a:xfrm rot="16200000">
            <a:off x="1828801" y="1676401"/>
            <a:ext cx="1295400" cy="1447800"/>
          </a:xfrm>
          <a:prstGeom prst="downArrow">
            <a:avLst/>
          </a:prstGeom>
          <a:solidFill>
            <a:srgbClr val="002060">
              <a:alpha val="59000"/>
            </a:srgbClr>
          </a:solidFill>
          <a:ln w="19050"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dirty="0" smtClean="0">
                <a:ln>
                  <a:noFill/>
                </a:ln>
                <a:solidFill>
                  <a:schemeClr val="tx1"/>
                </a:solidFill>
                <a:effectLst/>
                <a:latin typeface="Arial" charset="0"/>
              </a:rPr>
              <a:t>Ranking</a:t>
            </a:r>
          </a:p>
        </p:txBody>
      </p:sp>
      <p:sp>
        <p:nvSpPr>
          <p:cNvPr id="13" name="Down Arrow 12"/>
          <p:cNvSpPr/>
          <p:nvPr/>
        </p:nvSpPr>
        <p:spPr bwMode="auto">
          <a:xfrm rot="5400000">
            <a:off x="6477000" y="1295400"/>
            <a:ext cx="1295400" cy="1295400"/>
          </a:xfrm>
          <a:prstGeom prst="downArrow">
            <a:avLst/>
          </a:prstGeom>
          <a:solidFill>
            <a:srgbClr val="002060">
              <a:alpha val="59000"/>
            </a:srgbClr>
          </a:solidFill>
          <a:ln w="19050"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dirty="0" smtClean="0">
                <a:ln>
                  <a:noFill/>
                </a:ln>
                <a:solidFill>
                  <a:schemeClr val="tx1"/>
                </a:solidFill>
                <a:effectLst/>
                <a:latin typeface="Arial" charset="0"/>
              </a:rPr>
              <a:t>Bids</a:t>
            </a:r>
          </a:p>
        </p:txBody>
      </p:sp>
      <p:sp>
        <p:nvSpPr>
          <p:cNvPr id="14" name="Down Arrow 13"/>
          <p:cNvSpPr/>
          <p:nvPr/>
        </p:nvSpPr>
        <p:spPr bwMode="auto">
          <a:xfrm rot="5400000">
            <a:off x="6439351" y="4990649"/>
            <a:ext cx="1295400" cy="1220102"/>
          </a:xfrm>
          <a:prstGeom prst="downArrow">
            <a:avLst/>
          </a:prstGeom>
          <a:solidFill>
            <a:srgbClr val="002060">
              <a:alpha val="59000"/>
            </a:srgbClr>
          </a:solidFill>
          <a:ln w="19050"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dirty="0" smtClean="0">
                <a:ln>
                  <a:noFill/>
                </a:ln>
                <a:solidFill>
                  <a:schemeClr val="tx1"/>
                </a:solidFill>
                <a:effectLst/>
                <a:latin typeface="Arial" charset="0"/>
              </a:rPr>
              <a:t>Clicks</a:t>
            </a:r>
          </a:p>
        </p:txBody>
      </p:sp>
      <p:sp>
        <p:nvSpPr>
          <p:cNvPr id="15" name="Down Arrow 14"/>
          <p:cNvSpPr/>
          <p:nvPr/>
        </p:nvSpPr>
        <p:spPr bwMode="auto">
          <a:xfrm rot="16200000">
            <a:off x="1828801" y="3048000"/>
            <a:ext cx="1295400" cy="1447800"/>
          </a:xfrm>
          <a:prstGeom prst="downArrow">
            <a:avLst/>
          </a:prstGeom>
          <a:solidFill>
            <a:srgbClr val="002060">
              <a:alpha val="59000"/>
            </a:srgbClr>
          </a:solidFill>
          <a:ln w="19050"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200" dirty="0" smtClean="0"/>
              <a:t>Pricing</a:t>
            </a:r>
            <a:endParaRPr kumimoji="0" lang="en-US" sz="2200" b="0" i="0" u="none" strike="noStrike" cap="none" normalizeH="0" dirty="0" smtClean="0">
              <a:ln>
                <a:noFill/>
              </a:ln>
              <a:solidFill>
                <a:schemeClr val="tx1"/>
              </a:solidFill>
              <a:effectLst/>
              <a:latin typeface="Arial" charset="0"/>
            </a:endParaRPr>
          </a:p>
        </p:txBody>
      </p:sp>
      <p:pic>
        <p:nvPicPr>
          <p:cNvPr id="311304" name="Picture 8" descr="https://encrypted-tbn2.google.com/images?q=tbn:ANd9GcSrEwA3sNNLgZ_04va_z2IkVTKUoVr8dZ9a2MmNI_UlHw1h9zNv"/>
          <p:cNvPicPr>
            <a:picLocks noChangeAspect="1" noChangeArrowheads="1"/>
          </p:cNvPicPr>
          <p:nvPr/>
        </p:nvPicPr>
        <p:blipFill>
          <a:blip r:embed="rId6" cstate="print"/>
          <a:srcRect/>
          <a:stretch>
            <a:fillRect/>
          </a:stretch>
        </p:blipFill>
        <p:spPr bwMode="auto">
          <a:xfrm>
            <a:off x="76200" y="3429000"/>
            <a:ext cx="1600200" cy="1258656"/>
          </a:xfrm>
          <a:prstGeom prst="rect">
            <a:avLst/>
          </a:prstGeom>
          <a:noFill/>
        </p:spPr>
      </p:pic>
      <p:sp>
        <p:nvSpPr>
          <p:cNvPr id="19" name="Down Arrow 18"/>
          <p:cNvSpPr/>
          <p:nvPr/>
        </p:nvSpPr>
        <p:spPr bwMode="auto">
          <a:xfrm rot="16200000">
            <a:off x="6629400" y="2286000"/>
            <a:ext cx="1295400" cy="1447800"/>
          </a:xfrm>
          <a:prstGeom prst="downArrow">
            <a:avLst/>
          </a:prstGeom>
          <a:solidFill>
            <a:srgbClr val="336600">
              <a:alpha val="59000"/>
            </a:srgbClr>
          </a:solidFill>
          <a:ln w="19050"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dirty="0" smtClean="0">
                <a:ln>
                  <a:noFill/>
                </a:ln>
                <a:solidFill>
                  <a:schemeClr val="tx1"/>
                </a:solidFill>
                <a:effectLst/>
                <a:latin typeface="Arial" charset="0"/>
              </a:rPr>
              <a:t>Clicks</a:t>
            </a:r>
          </a:p>
        </p:txBody>
      </p:sp>
      <p:sp>
        <p:nvSpPr>
          <p:cNvPr id="20" name="Down Arrow 19"/>
          <p:cNvSpPr/>
          <p:nvPr/>
        </p:nvSpPr>
        <p:spPr bwMode="auto">
          <a:xfrm rot="10800000">
            <a:off x="3429000" y="2362199"/>
            <a:ext cx="533400" cy="3581399"/>
          </a:xfrm>
          <a:prstGeom prst="downArrow">
            <a:avLst/>
          </a:prstGeom>
          <a:solidFill>
            <a:srgbClr val="C00000">
              <a:alpha val="37000"/>
            </a:srgbClr>
          </a:solidFill>
          <a:ln w="19050"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dirty="0" smtClean="0">
                <a:ln>
                  <a:noFill/>
                </a:ln>
                <a:solidFill>
                  <a:schemeClr val="tx1"/>
                </a:solidFill>
                <a:effectLst/>
                <a:latin typeface="Arial" charset="0"/>
              </a:rPr>
              <a:t>Raked</a:t>
            </a:r>
          </a:p>
        </p:txBody>
      </p:sp>
      <p:pic>
        <p:nvPicPr>
          <p:cNvPr id="23" name="Picture 4" descr="http://austin.rcrstage.com/files/2011/07/Google-Logo.jpg"/>
          <p:cNvPicPr>
            <a:picLocks noChangeAspect="1" noChangeArrowheads="1"/>
          </p:cNvPicPr>
          <p:nvPr/>
        </p:nvPicPr>
        <p:blipFill>
          <a:blip r:embed="rId7" cstate="print"/>
          <a:srcRect l="3765" t="25334" r="5882" b="26666"/>
          <a:stretch>
            <a:fillRect/>
          </a:stretch>
        </p:blipFill>
        <p:spPr bwMode="auto">
          <a:xfrm>
            <a:off x="5410200" y="1600200"/>
            <a:ext cx="838200" cy="314325"/>
          </a:xfrm>
          <a:prstGeom prst="rect">
            <a:avLst/>
          </a:prstGeom>
          <a:noFill/>
        </p:spPr>
      </p:pic>
      <p:sp>
        <p:nvSpPr>
          <p:cNvPr id="25" name="Down Arrow 24"/>
          <p:cNvSpPr/>
          <p:nvPr/>
        </p:nvSpPr>
        <p:spPr bwMode="auto">
          <a:xfrm rot="5400000">
            <a:off x="1740073" y="4390068"/>
            <a:ext cx="1295400" cy="1575145"/>
          </a:xfrm>
          <a:prstGeom prst="downArrow">
            <a:avLst/>
          </a:prstGeom>
          <a:solidFill>
            <a:srgbClr val="336600">
              <a:alpha val="59000"/>
            </a:srgbClr>
          </a:solidFill>
          <a:ln w="19050"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200" i="1" dirty="0" smtClean="0"/>
              <a:t>Revenue</a:t>
            </a:r>
            <a:endParaRPr kumimoji="0" lang="en-US" sz="2200" b="0" i="1" u="none" strike="noStrike" cap="none" normalizeH="0" dirty="0" smtClean="0">
              <a:ln>
                <a:noFill/>
              </a:ln>
              <a:solidFill>
                <a:schemeClr val="tx1"/>
              </a:solidFill>
              <a:effectLst/>
              <a:latin typeface="Arial" charset="0"/>
            </a:endParaRPr>
          </a:p>
        </p:txBody>
      </p:sp>
      <p:sp>
        <p:nvSpPr>
          <p:cNvPr id="16" name="Down Arrow 15"/>
          <p:cNvSpPr/>
          <p:nvPr/>
        </p:nvSpPr>
        <p:spPr bwMode="auto">
          <a:xfrm rot="16200000">
            <a:off x="6553200" y="3810000"/>
            <a:ext cx="1295400" cy="1447800"/>
          </a:xfrm>
          <a:prstGeom prst="downArrow">
            <a:avLst/>
          </a:prstGeom>
          <a:solidFill>
            <a:srgbClr val="336600">
              <a:alpha val="59000"/>
            </a:srgbClr>
          </a:solidFill>
          <a:ln w="19050" cap="flat" cmpd="sng" algn="ctr">
            <a:solidFill>
              <a:schemeClr val="tx1"/>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2200" dirty="0" smtClean="0"/>
              <a:t>Information</a:t>
            </a:r>
            <a:endParaRPr kumimoji="0" lang="en-US" sz="2200" b="0" i="0" u="none" strike="noStrike" cap="none" normalizeH="0" dirty="0" smtClean="0">
              <a:ln>
                <a:noFill/>
              </a:ln>
              <a:solidFill>
                <a:schemeClr val="tx1"/>
              </a:solidFill>
              <a:effectLst/>
              <a:latin typeface="Arial" charset="0"/>
            </a:endParaRPr>
          </a:p>
        </p:txBody>
      </p:sp>
      <p:sp>
        <p:nvSpPr>
          <p:cNvPr id="17" name="TextBox 16"/>
          <p:cNvSpPr txBox="1"/>
          <p:nvPr/>
        </p:nvSpPr>
        <p:spPr>
          <a:xfrm>
            <a:off x="8077200" y="5486400"/>
            <a:ext cx="990600" cy="369332"/>
          </a:xfrm>
          <a:prstGeom prst="rect">
            <a:avLst/>
          </a:prstGeom>
          <a:noFill/>
        </p:spPr>
        <p:txBody>
          <a:bodyPr wrap="square" rtlCol="0">
            <a:spAutoFit/>
          </a:bodyPr>
          <a:lstStyle/>
          <a:p>
            <a:pPr algn="ctr"/>
            <a:r>
              <a:rPr lang="en-US" b="1" dirty="0" smtClean="0"/>
              <a:t>User</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93038" cy="685800"/>
          </a:xfrm>
        </p:spPr>
        <p:txBody>
          <a:bodyPr/>
          <a:lstStyle/>
          <a:p>
            <a:pPr algn="ctr"/>
            <a:r>
              <a:rPr lang="en-US" dirty="0" smtClean="0"/>
              <a:t>Dissertation Structure</a:t>
            </a:r>
            <a:endParaRPr lang="en-US" dirty="0"/>
          </a:p>
        </p:txBody>
      </p:sp>
      <p:sp>
        <p:nvSpPr>
          <p:cNvPr id="3" name="Content Placeholder 2"/>
          <p:cNvSpPr>
            <a:spLocks noGrp="1"/>
          </p:cNvSpPr>
          <p:nvPr>
            <p:ph idx="1"/>
          </p:nvPr>
        </p:nvSpPr>
        <p:spPr>
          <a:xfrm>
            <a:off x="5029200" y="4343400"/>
            <a:ext cx="4038600" cy="1981200"/>
          </a:xfrm>
          <a:solidFill>
            <a:srgbClr val="336600">
              <a:alpha val="25000"/>
            </a:srgbClr>
          </a:solidFill>
          <a:ln w="12700">
            <a:solidFill>
              <a:schemeClr val="tx1"/>
            </a:solidFill>
          </a:ln>
        </p:spPr>
        <p:txBody>
          <a:bodyPr/>
          <a:lstStyle/>
          <a:p>
            <a:pPr>
              <a:buNone/>
            </a:pPr>
            <a:r>
              <a:rPr lang="en-US" sz="4000" dirty="0" smtClean="0"/>
              <a:t>Part 2: </a:t>
            </a:r>
          </a:p>
          <a:p>
            <a:pPr>
              <a:buNone/>
            </a:pPr>
            <a:r>
              <a:rPr lang="en-US" sz="4000" dirty="0" smtClean="0"/>
              <a:t>Ad-Ranking.</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
        <p:nvSpPr>
          <p:cNvPr id="7" name="Footer Placeholder 6"/>
          <p:cNvSpPr>
            <a:spLocks noGrp="1"/>
          </p:cNvSpPr>
          <p:nvPr>
            <p:ph type="ftr" sz="quarter" idx="10"/>
          </p:nvPr>
        </p:nvSpPr>
        <p:spPr/>
        <p:txBody>
          <a:bodyPr/>
          <a:lstStyle/>
          <a:p>
            <a:pPr>
              <a:defRPr/>
            </a:pPr>
            <a:endParaRPr lang="en-US" dirty="0"/>
          </a:p>
        </p:txBody>
      </p:sp>
      <p:sp>
        <p:nvSpPr>
          <p:cNvPr id="8" name="Content Placeholder 2"/>
          <p:cNvSpPr>
            <a:spLocks noGrp="1"/>
          </p:cNvSpPr>
          <p:nvPr>
            <p:ph idx="1"/>
          </p:nvPr>
        </p:nvSpPr>
        <p:spPr>
          <a:xfrm>
            <a:off x="762000" y="1219200"/>
            <a:ext cx="7848600" cy="1295400"/>
          </a:xfrm>
          <a:solidFill>
            <a:srgbClr val="FFC000">
              <a:alpha val="28000"/>
            </a:srgbClr>
          </a:solidFill>
          <a:ln w="15875">
            <a:solidFill>
              <a:schemeClr val="tx1"/>
            </a:solidFill>
          </a:ln>
        </p:spPr>
        <p:txBody>
          <a:bodyPr/>
          <a:lstStyle/>
          <a:p>
            <a:pPr>
              <a:buNone/>
            </a:pPr>
            <a:r>
              <a:rPr lang="en-US" sz="4000" dirty="0" smtClean="0"/>
              <a:t>Ranking is ordering of entities to maximize the expected </a:t>
            </a:r>
            <a:r>
              <a:rPr lang="en-US" sz="4000" i="1" dirty="0" smtClean="0">
                <a:solidFill>
                  <a:srgbClr val="990033"/>
                </a:solidFill>
              </a:rPr>
              <a:t>utility</a:t>
            </a:r>
            <a:r>
              <a:rPr lang="en-US" sz="4000" dirty="0" smtClean="0"/>
              <a:t>.   </a:t>
            </a:r>
          </a:p>
        </p:txBody>
      </p:sp>
      <p:sp>
        <p:nvSpPr>
          <p:cNvPr id="9" name="Content Placeholder 2"/>
          <p:cNvSpPr>
            <a:spLocks noGrp="1"/>
          </p:cNvSpPr>
          <p:nvPr>
            <p:ph idx="1"/>
          </p:nvPr>
        </p:nvSpPr>
        <p:spPr>
          <a:xfrm>
            <a:off x="381000" y="4343400"/>
            <a:ext cx="4038600" cy="1981200"/>
          </a:xfrm>
          <a:solidFill>
            <a:schemeClr val="tx2">
              <a:alpha val="26000"/>
            </a:schemeClr>
          </a:solidFill>
          <a:ln w="12700">
            <a:solidFill>
              <a:schemeClr val="tx1"/>
            </a:solidFill>
          </a:ln>
        </p:spPr>
        <p:txBody>
          <a:bodyPr/>
          <a:lstStyle/>
          <a:p>
            <a:pPr>
              <a:buNone/>
            </a:pPr>
            <a:r>
              <a:rPr lang="en-US" sz="4000" dirty="0" smtClean="0"/>
              <a:t>Part 1: </a:t>
            </a:r>
          </a:p>
          <a:p>
            <a:pPr>
              <a:buNone/>
            </a:pPr>
            <a:r>
              <a:rPr lang="en-US" sz="4000" dirty="0" smtClean="0"/>
              <a:t>Data Ranking in the Deep Web.</a:t>
            </a:r>
          </a:p>
        </p:txBody>
      </p:sp>
      <p:sp>
        <p:nvSpPr>
          <p:cNvPr id="10" name="Down Arrow 9"/>
          <p:cNvSpPr/>
          <p:nvPr/>
        </p:nvSpPr>
        <p:spPr bwMode="auto">
          <a:xfrm rot="3751486">
            <a:off x="2393383" y="2143788"/>
            <a:ext cx="939441" cy="2358383"/>
          </a:xfrm>
          <a:prstGeom prst="downArrow">
            <a:avLst/>
          </a:prstGeom>
          <a:solidFill>
            <a:srgbClr val="000099">
              <a:alpha val="25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Utility=</a:t>
            </a:r>
            <a:r>
              <a:rPr lang="en-US" dirty="0" smtClean="0"/>
              <a:t>Relevance</a:t>
            </a:r>
            <a:endParaRPr kumimoji="0" lang="en-US" sz="1800" b="0" i="0" u="none" strike="noStrike" cap="none" normalizeH="0" baseline="0" dirty="0" smtClean="0">
              <a:ln>
                <a:noFill/>
              </a:ln>
              <a:solidFill>
                <a:schemeClr val="tx1"/>
              </a:solidFill>
              <a:effectLst/>
              <a:latin typeface="Arial" charset="0"/>
            </a:endParaRPr>
          </a:p>
        </p:txBody>
      </p:sp>
      <p:sp>
        <p:nvSpPr>
          <p:cNvPr id="11" name="Down Arrow 10"/>
          <p:cNvSpPr/>
          <p:nvPr/>
        </p:nvSpPr>
        <p:spPr bwMode="auto">
          <a:xfrm rot="18139415">
            <a:off x="5426105" y="2210456"/>
            <a:ext cx="939441" cy="2358383"/>
          </a:xfrm>
          <a:prstGeom prst="downArrow">
            <a:avLst/>
          </a:prstGeom>
          <a:solidFill>
            <a:srgbClr val="336600">
              <a:alpha val="25000"/>
            </a:srgbClr>
          </a:solidFill>
          <a:ln w="9525" cap="flat" cmpd="sng" algn="ctr">
            <a:solidFill>
              <a:schemeClr val="tx1"/>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Utility=</a:t>
            </a:r>
            <a:r>
              <a:rPr lang="en-US" dirty="0" smtClean="0"/>
              <a:t>$ </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8" name="Picture 4" descr="http://1.bp.blogspot.com/_naEjmKt2o1I/TOvaT0zYLXI/AAAAAAAAAS4/KT2DEkJ2Vcc/s400/iceberg-poster.jpg"/>
          <p:cNvPicPr>
            <a:picLocks noChangeAspect="1" noChangeArrowheads="1"/>
          </p:cNvPicPr>
          <p:nvPr/>
        </p:nvPicPr>
        <p:blipFill>
          <a:blip r:embed="rId3" cstate="print"/>
          <a:srcRect l="2500"/>
          <a:stretch>
            <a:fillRect/>
          </a:stretch>
        </p:blipFill>
        <p:spPr bwMode="auto">
          <a:xfrm>
            <a:off x="228600" y="838200"/>
            <a:ext cx="8915400" cy="5650233"/>
          </a:xfrm>
          <a:prstGeom prst="rect">
            <a:avLst/>
          </a:prstGeom>
          <a:noFill/>
        </p:spPr>
      </p:pic>
      <p:sp>
        <p:nvSpPr>
          <p:cNvPr id="2" name="Title 1"/>
          <p:cNvSpPr>
            <a:spLocks noGrp="1"/>
          </p:cNvSpPr>
          <p:nvPr>
            <p:ph type="title"/>
          </p:nvPr>
        </p:nvSpPr>
        <p:spPr>
          <a:xfrm>
            <a:off x="304800" y="381000"/>
            <a:ext cx="8458200" cy="685800"/>
          </a:xfrm>
        </p:spPr>
        <p:txBody>
          <a:bodyPr/>
          <a:lstStyle/>
          <a:p>
            <a:r>
              <a:rPr lang="en-US" sz="3400" dirty="0" smtClean="0"/>
              <a:t>Searchable Web is Big, Deep Web is Bigger</a:t>
            </a:r>
            <a:endParaRPr lang="en-US" sz="3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6" name="Rounded Rectangular Callout 5"/>
          <p:cNvSpPr/>
          <p:nvPr/>
        </p:nvSpPr>
        <p:spPr bwMode="auto">
          <a:xfrm>
            <a:off x="5334000" y="1219200"/>
            <a:ext cx="3352800" cy="609600"/>
          </a:xfrm>
          <a:prstGeom prst="wedgeRoundRectCallout">
            <a:avLst>
              <a:gd name="adj1" fmla="val -68607"/>
              <a:gd name="adj2" fmla="val 106522"/>
              <a:gd name="adj3" fmla="val 16667"/>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3200" dirty="0" smtClean="0"/>
              <a:t>Searchable Web</a:t>
            </a:r>
            <a:endParaRPr kumimoji="0" lang="en-US" sz="3200" b="0" i="0" u="none" strike="noStrike" cap="none" normalizeH="0" dirty="0" smtClean="0">
              <a:ln>
                <a:noFill/>
              </a:ln>
              <a:solidFill>
                <a:schemeClr val="tx1"/>
              </a:solidFill>
              <a:effectLst/>
              <a:latin typeface="Arial" charset="0"/>
            </a:endParaRPr>
          </a:p>
        </p:txBody>
      </p:sp>
      <p:sp>
        <p:nvSpPr>
          <p:cNvPr id="7" name="Rounded Rectangular Callout 6"/>
          <p:cNvSpPr/>
          <p:nvPr/>
        </p:nvSpPr>
        <p:spPr bwMode="auto">
          <a:xfrm>
            <a:off x="457200" y="5105400"/>
            <a:ext cx="3962400" cy="1066800"/>
          </a:xfrm>
          <a:prstGeom prst="wedgeRoundRectCallout">
            <a:avLst>
              <a:gd name="adj1" fmla="val 38751"/>
              <a:gd name="adj2" fmla="val -200018"/>
              <a:gd name="adj3" fmla="val 16667"/>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3200" dirty="0" smtClean="0"/>
              <a:t>Deep Web</a:t>
            </a:r>
          </a:p>
          <a:p>
            <a:pPr marL="0" marR="0" indent="0" algn="l" defTabSz="914400" rtl="0" eaLnBrk="0" fontAlgn="base" latinLnBrk="0" hangingPunct="0">
              <a:lnSpc>
                <a:spcPct val="100000"/>
              </a:lnSpc>
              <a:spcBef>
                <a:spcPct val="0"/>
              </a:spcBef>
              <a:spcAft>
                <a:spcPct val="0"/>
              </a:spcAft>
              <a:buClrTx/>
              <a:buSzTx/>
              <a:buFontTx/>
              <a:buNone/>
              <a:tabLst/>
            </a:pPr>
            <a:r>
              <a:rPr lang="en-US" sz="3200" dirty="0" smtClean="0"/>
              <a:t>(millions of sources)</a:t>
            </a:r>
          </a:p>
        </p:txBody>
      </p:sp>
      <p:pic>
        <p:nvPicPr>
          <p:cNvPr id="110594" name="Picture 2" descr="http://www.sfwa.org/wp-content/uploads/2010/01/amazon.jpg"/>
          <p:cNvPicPr>
            <a:picLocks noChangeAspect="1" noChangeArrowheads="1"/>
          </p:cNvPicPr>
          <p:nvPr/>
        </p:nvPicPr>
        <p:blipFill>
          <a:blip r:embed="rId4" cstate="print"/>
          <a:srcRect t="37333" r="34223" b="38667"/>
          <a:stretch>
            <a:fillRect/>
          </a:stretch>
        </p:blipFill>
        <p:spPr bwMode="auto">
          <a:xfrm>
            <a:off x="6858000" y="3309551"/>
            <a:ext cx="1600200" cy="500449"/>
          </a:xfrm>
          <a:prstGeom prst="rect">
            <a:avLst/>
          </a:prstGeom>
          <a:noFill/>
        </p:spPr>
      </p:pic>
      <p:pic>
        <p:nvPicPr>
          <p:cNvPr id="110596" name="Picture 4" descr="https://encrypted-tbn3.google.com/images?q=tbn:ANd9GcR6DmiNfIreu-iHGENEsFjw5IxVlvwl_JEHpONdi6X2uflSEXuaTQ"/>
          <p:cNvPicPr>
            <a:picLocks noChangeAspect="1" noChangeArrowheads="1"/>
          </p:cNvPicPr>
          <p:nvPr/>
        </p:nvPicPr>
        <p:blipFill>
          <a:blip r:embed="rId5" cstate="print"/>
          <a:srcRect t="21164" r="7116" b="28043"/>
          <a:stretch>
            <a:fillRect/>
          </a:stretch>
        </p:blipFill>
        <p:spPr bwMode="auto">
          <a:xfrm>
            <a:off x="6934200" y="3886200"/>
            <a:ext cx="1447800" cy="560439"/>
          </a:xfrm>
          <a:prstGeom prst="rect">
            <a:avLst/>
          </a:prstGeom>
          <a:noFill/>
        </p:spPr>
      </p:pic>
      <p:pic>
        <p:nvPicPr>
          <p:cNvPr id="110598" name="Picture 6" descr="http://www.craigslistcarsforsale.org/wp-content/uploads/2011/08/craigslist-04.jpg"/>
          <p:cNvPicPr>
            <a:picLocks noChangeAspect="1" noChangeArrowheads="1"/>
          </p:cNvPicPr>
          <p:nvPr/>
        </p:nvPicPr>
        <p:blipFill>
          <a:blip r:embed="rId6" cstate="print"/>
          <a:srcRect t="31128" b="43969"/>
          <a:stretch>
            <a:fillRect/>
          </a:stretch>
        </p:blipFill>
        <p:spPr bwMode="auto">
          <a:xfrm>
            <a:off x="6629400" y="4572000"/>
            <a:ext cx="2057400" cy="512349"/>
          </a:xfrm>
          <a:prstGeom prst="rect">
            <a:avLst/>
          </a:prstGeom>
          <a:noFill/>
        </p:spPr>
      </p:pic>
    </p:spTree>
  </p:cSld>
  <p:clrMapOvr>
    <a:masterClrMapping/>
  </p:clrMapOvr>
  <p:transition advTm="34713"/>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93038" cy="685800"/>
          </a:xfrm>
        </p:spPr>
        <p:txBody>
          <a:bodyPr/>
          <a:lstStyle/>
          <a:p>
            <a:r>
              <a:rPr lang="en-US" dirty="0" smtClean="0"/>
              <a:t>Agenda</a:t>
            </a:r>
            <a:endParaRPr lang="en-US" dirty="0"/>
          </a:p>
        </p:txBody>
      </p:sp>
      <p:sp>
        <p:nvSpPr>
          <p:cNvPr id="3" name="Content Placeholder 2"/>
          <p:cNvSpPr>
            <a:spLocks noGrp="1"/>
          </p:cNvSpPr>
          <p:nvPr>
            <p:ph idx="1"/>
          </p:nvPr>
        </p:nvSpPr>
        <p:spPr>
          <a:xfrm>
            <a:off x="304800" y="1143000"/>
            <a:ext cx="8534400" cy="5105400"/>
          </a:xfrm>
        </p:spPr>
        <p:txBody>
          <a:bodyPr/>
          <a:lstStyle/>
          <a:p>
            <a:pPr>
              <a:buNone/>
            </a:pPr>
            <a:r>
              <a:rPr lang="en-US" sz="3600" dirty="0" smtClean="0"/>
              <a:t>Part 1: Ranking for the Deep Web</a:t>
            </a:r>
          </a:p>
          <a:p>
            <a:pPr>
              <a:buNone/>
            </a:pPr>
            <a:r>
              <a:rPr lang="en-US" sz="3600" dirty="0" smtClean="0"/>
              <a:t>Part 2: Ad-Ranking sensitive to mutual influences. </a:t>
            </a:r>
          </a:p>
          <a:p>
            <a:pPr marL="914400" lvl="1" indent="-457200">
              <a:buFont typeface="+mj-lt"/>
              <a:buAutoNum type="arabicPeriod"/>
            </a:pPr>
            <a:r>
              <a:rPr lang="en-US" sz="3200" dirty="0" smtClean="0"/>
              <a:t>Optimal Ranking and Generalizations.</a:t>
            </a:r>
          </a:p>
          <a:p>
            <a:pPr marL="914400" lvl="1" indent="-457200">
              <a:buFont typeface="+mj-lt"/>
              <a:buAutoNum type="arabicPeriod"/>
            </a:pPr>
            <a:r>
              <a:rPr lang="en-US" sz="3200" dirty="0" smtClean="0"/>
              <a:t>Auction Mechanism and Analysis.</a:t>
            </a:r>
          </a:p>
          <a:p>
            <a:pPr marL="514350" indent="-457200">
              <a:buNone/>
            </a:pPr>
            <a:r>
              <a:rPr lang="en-US" sz="3600" dirty="0" smtClean="0"/>
              <a:t>Part3: industrial significance and Publications. </a:t>
            </a:r>
          </a:p>
          <a:p>
            <a:pPr marL="914400" lvl="1" indent="-457200">
              <a:buFont typeface="+mj-lt"/>
              <a:buAutoNum type="arabicPeriod"/>
            </a:pPr>
            <a:endParaRPr lang="en-US" sz="3200" dirty="0" smtClean="0"/>
          </a:p>
          <a:p>
            <a:endParaRPr lang="en-US" sz="3200" dirty="0" smtClean="0"/>
          </a:p>
          <a:p>
            <a:pPr lvl="1">
              <a:buNone/>
            </a:pPr>
            <a:endParaRPr lang="en-US" sz="3800" dirty="0" smtClean="0"/>
          </a:p>
          <a:p>
            <a:pPr lvl="1"/>
            <a:endParaRPr lang="en-US" sz="3800" dirty="0" smtClean="0"/>
          </a:p>
          <a:p>
            <a:pPr>
              <a:buNone/>
            </a:pPr>
            <a:endParaRPr lang="en-US" sz="3200" dirty="0" smtClean="0"/>
          </a:p>
          <a:p>
            <a:pPr>
              <a:buNone/>
            </a:pPr>
            <a:r>
              <a:rPr lang="en-US" dirty="0" smtClean="0"/>
              <a:t> </a:t>
            </a:r>
            <a:endParaRPr lang="en-US" dirty="0"/>
          </a:p>
        </p:txBody>
      </p:sp>
      <p:sp>
        <p:nvSpPr>
          <p:cNvPr id="6" name="Down Arrow 5"/>
          <p:cNvSpPr/>
          <p:nvPr/>
        </p:nvSpPr>
        <p:spPr bwMode="auto">
          <a:xfrm rot="16200000">
            <a:off x="-76200" y="2971800"/>
            <a:ext cx="12954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9"/>
          <p:cNvSpPr>
            <a:spLocks noChangeArrowheads="1"/>
          </p:cNvSpPr>
          <p:nvPr/>
        </p:nvSpPr>
        <p:spPr bwMode="auto">
          <a:xfrm>
            <a:off x="838200" y="1828800"/>
            <a:ext cx="3429000" cy="1752600"/>
          </a:xfrm>
          <a:prstGeom prst="rect">
            <a:avLst/>
          </a:prstGeom>
          <a:solidFill>
            <a:srgbClr val="3366FF">
              <a:alpha val="10196"/>
            </a:srgbClr>
          </a:solidFill>
          <a:ln w="9525">
            <a:solidFill>
              <a:schemeClr val="tx1"/>
            </a:solidFill>
            <a:miter lim="800000"/>
            <a:headEnd/>
            <a:tailEnd/>
          </a:ln>
        </p:spPr>
        <p:txBody>
          <a:bodyPr wrap="none" anchor="ctr"/>
          <a:lstStyle/>
          <a:p>
            <a:pPr eaLnBrk="0" hangingPunct="0"/>
            <a:endParaRPr lang="en-US"/>
          </a:p>
        </p:txBody>
      </p:sp>
      <p:sp>
        <p:nvSpPr>
          <p:cNvPr id="17410" name="Rectangle 40"/>
          <p:cNvSpPr>
            <a:spLocks noChangeArrowheads="1"/>
          </p:cNvSpPr>
          <p:nvPr/>
        </p:nvSpPr>
        <p:spPr bwMode="auto">
          <a:xfrm>
            <a:off x="4724400" y="1828800"/>
            <a:ext cx="3429000" cy="1752600"/>
          </a:xfrm>
          <a:prstGeom prst="rect">
            <a:avLst/>
          </a:prstGeom>
          <a:solidFill>
            <a:srgbClr val="9900CC">
              <a:alpha val="10196"/>
            </a:srgbClr>
          </a:solidFill>
          <a:ln w="9525">
            <a:solidFill>
              <a:schemeClr val="tx1"/>
            </a:solidFill>
            <a:miter lim="800000"/>
            <a:headEnd/>
            <a:tailEnd/>
          </a:ln>
        </p:spPr>
        <p:txBody>
          <a:bodyPr wrap="none" anchor="ctr"/>
          <a:lstStyle/>
          <a:p>
            <a:pPr eaLnBrk="0" hangingPunct="0"/>
            <a:endParaRPr lang="en-US"/>
          </a:p>
        </p:txBody>
      </p:sp>
      <p:sp>
        <p:nvSpPr>
          <p:cNvPr id="2" name="Rectangle 38"/>
          <p:cNvSpPr>
            <a:spLocks noChangeArrowheads="1"/>
          </p:cNvSpPr>
          <p:nvPr/>
        </p:nvSpPr>
        <p:spPr bwMode="auto">
          <a:xfrm>
            <a:off x="457200" y="3962400"/>
            <a:ext cx="8382000" cy="990600"/>
          </a:xfrm>
          <a:prstGeom prst="rect">
            <a:avLst/>
          </a:prstGeom>
          <a:solidFill>
            <a:srgbClr val="FF0000">
              <a:alpha val="21960"/>
            </a:srgbClr>
          </a:solidFill>
          <a:ln w="19050">
            <a:solidFill>
              <a:schemeClr val="tx1"/>
            </a:solidFill>
            <a:miter lim="800000"/>
            <a:headEnd/>
            <a:tailEnd/>
          </a:ln>
        </p:spPr>
        <p:txBody>
          <a:bodyPr wrap="none" anchor="ctr"/>
          <a:lstStyle/>
          <a:p>
            <a:pPr eaLnBrk="0" hangingPunct="0"/>
            <a:endParaRPr lang="en-US"/>
          </a:p>
        </p:txBody>
      </p:sp>
      <p:sp>
        <p:nvSpPr>
          <p:cNvPr id="17414" name="Rectangle 2"/>
          <p:cNvSpPr>
            <a:spLocks noGrp="1" noChangeArrowheads="1"/>
          </p:cNvSpPr>
          <p:nvPr>
            <p:ph type="title" idx="4294967295"/>
          </p:nvPr>
        </p:nvSpPr>
        <p:spPr>
          <a:xfrm>
            <a:off x="304800" y="762000"/>
            <a:ext cx="8839200" cy="533400"/>
          </a:xfrm>
        </p:spPr>
        <p:txBody>
          <a:bodyPr/>
          <a:lstStyle/>
          <a:p>
            <a:pPr algn="ctr" eaLnBrk="1" hangingPunct="1"/>
            <a:r>
              <a:rPr lang="en-US" dirty="0" smtClean="0"/>
              <a:t>Popular Ad Rankings</a:t>
            </a:r>
          </a:p>
        </p:txBody>
      </p:sp>
      <p:sp>
        <p:nvSpPr>
          <p:cNvPr id="17413" name="Footer Placeholder 3"/>
          <p:cNvSpPr txBox="1">
            <a:spLocks noGrp="1"/>
          </p:cNvSpPr>
          <p:nvPr/>
        </p:nvSpPr>
        <p:spPr bwMode="auto">
          <a:xfrm>
            <a:off x="2057400" y="6477000"/>
            <a:ext cx="6781800" cy="304800"/>
          </a:xfrm>
          <a:prstGeom prst="rect">
            <a:avLst/>
          </a:prstGeom>
          <a:noFill/>
          <a:ln w="9525">
            <a:noFill/>
            <a:miter lim="800000"/>
            <a:headEnd/>
            <a:tailEnd/>
          </a:ln>
        </p:spPr>
        <p:txBody>
          <a:bodyPr anchor="b"/>
          <a:lstStyle/>
          <a:p>
            <a:pPr algn="r"/>
            <a:endParaRPr lang="en-US" sz="1200" b="1">
              <a:solidFill>
                <a:srgbClr val="000066"/>
              </a:solidFill>
              <a:latin typeface="Tahoma" pitchFamily="34" charset="0"/>
            </a:endParaRPr>
          </a:p>
        </p:txBody>
      </p:sp>
      <p:pic>
        <p:nvPicPr>
          <p:cNvPr id="17415" name="Picture 22" descr="Google%2520Logo">
            <a:hlinkClick r:id="rId4"/>
          </p:cNvPr>
          <p:cNvPicPr>
            <a:picLocks noChangeAspect="1" noChangeArrowheads="1"/>
          </p:cNvPicPr>
          <p:nvPr/>
        </p:nvPicPr>
        <p:blipFill>
          <a:blip r:embed="rId5" cstate="print"/>
          <a:srcRect/>
          <a:stretch>
            <a:fillRect/>
          </a:stretch>
        </p:blipFill>
        <p:spPr bwMode="auto">
          <a:xfrm>
            <a:off x="895350" y="1892300"/>
            <a:ext cx="1557338" cy="774700"/>
          </a:xfrm>
          <a:prstGeom prst="rect">
            <a:avLst/>
          </a:prstGeom>
          <a:noFill/>
          <a:ln w="9525">
            <a:noFill/>
            <a:miter lim="800000"/>
            <a:headEnd/>
            <a:tailEnd/>
          </a:ln>
        </p:spPr>
      </p:pic>
      <p:pic>
        <p:nvPicPr>
          <p:cNvPr id="17416" name="Picture 26" descr="MSN_logo">
            <a:hlinkClick r:id="rId6"/>
          </p:cNvPr>
          <p:cNvPicPr>
            <a:picLocks noChangeAspect="1" noChangeArrowheads="1"/>
          </p:cNvPicPr>
          <p:nvPr/>
        </p:nvPicPr>
        <p:blipFill>
          <a:blip r:embed="rId7" cstate="print"/>
          <a:srcRect/>
          <a:stretch>
            <a:fillRect/>
          </a:stretch>
        </p:blipFill>
        <p:spPr bwMode="auto">
          <a:xfrm>
            <a:off x="2605088" y="1854200"/>
            <a:ext cx="1204912" cy="838200"/>
          </a:xfrm>
          <a:prstGeom prst="rect">
            <a:avLst/>
          </a:prstGeom>
          <a:noFill/>
          <a:ln w="9525">
            <a:noFill/>
            <a:miter lim="800000"/>
            <a:headEnd/>
            <a:tailEnd/>
          </a:ln>
        </p:spPr>
      </p:pic>
      <p:sp>
        <p:nvSpPr>
          <p:cNvPr id="17417" name="Text Box 28"/>
          <p:cNvSpPr txBox="1">
            <a:spLocks noChangeArrowheads="1"/>
          </p:cNvSpPr>
          <p:nvPr/>
        </p:nvSpPr>
        <p:spPr bwMode="auto">
          <a:xfrm>
            <a:off x="838200" y="2573338"/>
            <a:ext cx="3581400" cy="1004887"/>
          </a:xfrm>
          <a:prstGeom prst="rect">
            <a:avLst/>
          </a:prstGeom>
          <a:noFill/>
          <a:ln w="9525">
            <a:noFill/>
            <a:miter lim="800000"/>
            <a:headEnd/>
            <a:tailEnd/>
          </a:ln>
        </p:spPr>
        <p:txBody>
          <a:bodyPr>
            <a:spAutoFit/>
          </a:bodyPr>
          <a:lstStyle/>
          <a:p>
            <a:pPr eaLnBrk="0" hangingPunct="0">
              <a:spcBef>
                <a:spcPct val="50000"/>
              </a:spcBef>
            </a:pPr>
            <a:r>
              <a:rPr lang="en-US" sz="2400" dirty="0">
                <a:solidFill>
                  <a:srgbClr val="000099"/>
                </a:solidFill>
              </a:rPr>
              <a:t>Sort by</a:t>
            </a:r>
          </a:p>
          <a:p>
            <a:pPr eaLnBrk="0" hangingPunct="0">
              <a:spcBef>
                <a:spcPct val="50000"/>
              </a:spcBef>
            </a:pPr>
            <a:r>
              <a:rPr lang="en-US" sz="2400" dirty="0">
                <a:solidFill>
                  <a:srgbClr val="000099"/>
                </a:solidFill>
              </a:rPr>
              <a:t>Bid Amount x Relevance</a:t>
            </a:r>
          </a:p>
        </p:txBody>
      </p:sp>
      <p:sp>
        <p:nvSpPr>
          <p:cNvPr id="17418" name="Text Box 31"/>
          <p:cNvSpPr txBox="1">
            <a:spLocks noChangeArrowheads="1"/>
          </p:cNvSpPr>
          <p:nvPr/>
        </p:nvSpPr>
        <p:spPr bwMode="auto">
          <a:xfrm>
            <a:off x="762000" y="3581400"/>
            <a:ext cx="7772400" cy="461963"/>
          </a:xfrm>
          <a:prstGeom prst="rect">
            <a:avLst/>
          </a:prstGeom>
          <a:noFill/>
          <a:ln w="9525">
            <a:noFill/>
            <a:miter lim="800000"/>
            <a:headEnd/>
            <a:tailEnd/>
          </a:ln>
        </p:spPr>
        <p:txBody>
          <a:bodyPr>
            <a:spAutoFit/>
          </a:bodyPr>
          <a:lstStyle/>
          <a:p>
            <a:pPr algn="ctr" eaLnBrk="0" hangingPunct="0">
              <a:spcBef>
                <a:spcPct val="50000"/>
              </a:spcBef>
            </a:pPr>
            <a:r>
              <a:rPr lang="en-US" sz="2400">
                <a:solidFill>
                  <a:schemeClr val="hlink"/>
                </a:solidFill>
              </a:rPr>
              <a:t> </a:t>
            </a:r>
          </a:p>
        </p:txBody>
      </p:sp>
      <p:sp>
        <p:nvSpPr>
          <p:cNvPr id="5152" name="Text Box 32"/>
          <p:cNvSpPr txBox="1">
            <a:spLocks noChangeArrowheads="1"/>
          </p:cNvSpPr>
          <p:nvPr/>
        </p:nvSpPr>
        <p:spPr bwMode="auto">
          <a:xfrm>
            <a:off x="533400" y="5226050"/>
            <a:ext cx="7772400" cy="946150"/>
          </a:xfrm>
          <a:prstGeom prst="rect">
            <a:avLst/>
          </a:prstGeom>
          <a:noFill/>
          <a:ln w="9525">
            <a:noFill/>
            <a:miter lim="800000"/>
            <a:headEnd/>
            <a:tailEnd/>
          </a:ln>
        </p:spPr>
        <p:txBody>
          <a:bodyPr>
            <a:spAutoFit/>
          </a:bodyPr>
          <a:lstStyle/>
          <a:p>
            <a:pPr algn="ctr" eaLnBrk="0" hangingPunct="0">
              <a:spcBef>
                <a:spcPct val="50000"/>
              </a:spcBef>
            </a:pPr>
            <a:r>
              <a:rPr lang="en-US" sz="2800" dirty="0">
                <a:solidFill>
                  <a:srgbClr val="006600"/>
                </a:solidFill>
              </a:rPr>
              <a:t>We </a:t>
            </a:r>
            <a:r>
              <a:rPr lang="en-US" sz="2800" dirty="0" smtClean="0">
                <a:solidFill>
                  <a:srgbClr val="006600"/>
                </a:solidFill>
              </a:rPr>
              <a:t>consider </a:t>
            </a:r>
            <a:r>
              <a:rPr lang="en-US" sz="2800" dirty="0">
                <a:solidFill>
                  <a:srgbClr val="006600"/>
                </a:solidFill>
              </a:rPr>
              <a:t>a</a:t>
            </a:r>
            <a:r>
              <a:rPr lang="en-US" sz="2800" dirty="0" smtClean="0">
                <a:solidFill>
                  <a:srgbClr val="006600"/>
                </a:solidFill>
              </a:rPr>
              <a:t>ds </a:t>
            </a:r>
            <a:r>
              <a:rPr lang="en-US" sz="2800" dirty="0">
                <a:solidFill>
                  <a:srgbClr val="006600"/>
                </a:solidFill>
              </a:rPr>
              <a:t>as a </a:t>
            </a:r>
            <a:r>
              <a:rPr lang="en-US" sz="2800" dirty="0" smtClean="0">
                <a:solidFill>
                  <a:srgbClr val="006600"/>
                </a:solidFill>
              </a:rPr>
              <a:t>set</a:t>
            </a:r>
            <a:r>
              <a:rPr lang="en-US" sz="2800" dirty="0">
                <a:solidFill>
                  <a:srgbClr val="006600"/>
                </a:solidFill>
              </a:rPr>
              <a:t>,  and ranking is based on </a:t>
            </a:r>
            <a:r>
              <a:rPr lang="en-US" sz="2800" dirty="0" smtClean="0">
                <a:solidFill>
                  <a:srgbClr val="006600"/>
                </a:solidFill>
              </a:rPr>
              <a:t>user’s </a:t>
            </a:r>
            <a:r>
              <a:rPr lang="en-US" sz="2800" dirty="0">
                <a:solidFill>
                  <a:srgbClr val="006600"/>
                </a:solidFill>
              </a:rPr>
              <a:t>b</a:t>
            </a:r>
            <a:r>
              <a:rPr lang="en-US" sz="2800" dirty="0" smtClean="0">
                <a:solidFill>
                  <a:srgbClr val="006600"/>
                </a:solidFill>
              </a:rPr>
              <a:t>rowsing </a:t>
            </a:r>
            <a:r>
              <a:rPr lang="en-US" sz="2800" dirty="0">
                <a:solidFill>
                  <a:srgbClr val="006600"/>
                </a:solidFill>
              </a:rPr>
              <a:t>m</a:t>
            </a:r>
            <a:r>
              <a:rPr lang="en-US" sz="2800" dirty="0" smtClean="0">
                <a:solidFill>
                  <a:srgbClr val="006600"/>
                </a:solidFill>
              </a:rPr>
              <a:t>odel </a:t>
            </a:r>
            <a:endParaRPr lang="en-US" sz="2800" dirty="0">
              <a:solidFill>
                <a:srgbClr val="006600"/>
              </a:solidFill>
            </a:endParaRPr>
          </a:p>
        </p:txBody>
      </p:sp>
      <p:sp>
        <p:nvSpPr>
          <p:cNvPr id="17420" name="Text Box 29"/>
          <p:cNvSpPr txBox="1">
            <a:spLocks noChangeArrowheads="1"/>
          </p:cNvSpPr>
          <p:nvPr/>
        </p:nvSpPr>
        <p:spPr bwMode="auto">
          <a:xfrm>
            <a:off x="4864100" y="2590800"/>
            <a:ext cx="3289300" cy="1004888"/>
          </a:xfrm>
          <a:prstGeom prst="rect">
            <a:avLst/>
          </a:prstGeom>
          <a:noFill/>
          <a:ln w="9525">
            <a:noFill/>
            <a:miter lim="800000"/>
            <a:headEnd/>
            <a:tailEnd/>
          </a:ln>
        </p:spPr>
        <p:txBody>
          <a:bodyPr>
            <a:spAutoFit/>
          </a:bodyPr>
          <a:lstStyle/>
          <a:p>
            <a:pPr eaLnBrk="0" hangingPunct="0">
              <a:spcBef>
                <a:spcPct val="50000"/>
              </a:spcBef>
            </a:pPr>
            <a:r>
              <a:rPr lang="en-US" sz="2400" dirty="0">
                <a:solidFill>
                  <a:srgbClr val="9900CC"/>
                </a:solidFill>
              </a:rPr>
              <a:t>Sort by   </a:t>
            </a:r>
          </a:p>
          <a:p>
            <a:pPr eaLnBrk="0" hangingPunct="0">
              <a:spcBef>
                <a:spcPct val="50000"/>
              </a:spcBef>
            </a:pPr>
            <a:r>
              <a:rPr lang="en-US" sz="2400" dirty="0">
                <a:solidFill>
                  <a:srgbClr val="9900CC"/>
                </a:solidFill>
              </a:rPr>
              <a:t>Bid Amount</a:t>
            </a:r>
            <a:r>
              <a:rPr lang="en-US" sz="2400" dirty="0"/>
              <a:t> </a:t>
            </a:r>
          </a:p>
        </p:txBody>
      </p:sp>
      <p:pic>
        <p:nvPicPr>
          <p:cNvPr id="17421" name="Picture 36" descr="yahoo_purple_large">
            <a:hlinkClick r:id="rId8"/>
          </p:cNvPr>
          <p:cNvPicPr>
            <a:picLocks noChangeAspect="1" noChangeArrowheads="1"/>
          </p:cNvPicPr>
          <p:nvPr/>
        </p:nvPicPr>
        <p:blipFill>
          <a:blip r:embed="rId9" cstate="print"/>
          <a:srcRect/>
          <a:stretch>
            <a:fillRect/>
          </a:stretch>
        </p:blipFill>
        <p:spPr bwMode="auto">
          <a:xfrm>
            <a:off x="4800600" y="1981200"/>
            <a:ext cx="2362200" cy="519113"/>
          </a:xfrm>
          <a:prstGeom prst="rect">
            <a:avLst/>
          </a:prstGeom>
          <a:noFill/>
          <a:ln w="9525">
            <a:noFill/>
            <a:miter lim="800000"/>
            <a:headEnd/>
            <a:tailEnd/>
          </a:ln>
        </p:spPr>
      </p:pic>
      <p:sp>
        <p:nvSpPr>
          <p:cNvPr id="18" name="TextBox 17"/>
          <p:cNvSpPr txBox="1">
            <a:spLocks noChangeArrowheads="1"/>
          </p:cNvSpPr>
          <p:nvPr/>
        </p:nvSpPr>
        <p:spPr bwMode="auto">
          <a:xfrm>
            <a:off x="457200" y="4114800"/>
            <a:ext cx="8305800" cy="830997"/>
          </a:xfrm>
          <a:prstGeom prst="rect">
            <a:avLst/>
          </a:prstGeom>
          <a:noFill/>
          <a:ln w="9525">
            <a:noFill/>
            <a:miter lim="800000"/>
            <a:headEnd/>
            <a:tailEnd/>
          </a:ln>
        </p:spPr>
        <p:txBody>
          <a:bodyPr>
            <a:spAutoFit/>
          </a:bodyPr>
          <a:lstStyle/>
          <a:p>
            <a:pPr algn="ctr" eaLnBrk="0" hangingPunct="0"/>
            <a:r>
              <a:rPr lang="en-US" sz="2400" dirty="0">
                <a:solidFill>
                  <a:srgbClr val="FF0000"/>
                </a:solidFill>
              </a:rPr>
              <a:t>Ads are Considered in Isolation, </a:t>
            </a:r>
            <a:r>
              <a:rPr lang="en-US" sz="2400" dirty="0" smtClean="0">
                <a:solidFill>
                  <a:srgbClr val="FF0000"/>
                </a:solidFill>
              </a:rPr>
              <a:t>as both ignore Mutual </a:t>
            </a:r>
            <a:r>
              <a:rPr lang="en-US" sz="2400" dirty="0">
                <a:solidFill>
                  <a:srgbClr val="FF0000"/>
                </a:solidFill>
              </a:rPr>
              <a:t>influences. </a:t>
            </a:r>
            <a:endParaRPr lang="en-US"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31</a:t>
            </a:fld>
            <a:endParaRPr lang="en-US"/>
          </a:p>
        </p:txBody>
      </p:sp>
      <p:sp>
        <p:nvSpPr>
          <p:cNvPr id="16" name="TextBox 15"/>
          <p:cNvSpPr txBox="1"/>
          <p:nvPr/>
        </p:nvSpPr>
        <p:spPr>
          <a:xfrm>
            <a:off x="7086600" y="1828800"/>
            <a:ext cx="1447800" cy="923330"/>
          </a:xfrm>
          <a:prstGeom prst="rect">
            <a:avLst/>
          </a:prstGeom>
          <a:noFill/>
        </p:spPr>
        <p:txBody>
          <a:bodyPr wrap="square" rtlCol="0">
            <a:spAutoFit/>
          </a:bodyPr>
          <a:lstStyle/>
          <a:p>
            <a:r>
              <a:rPr lang="en-US" dirty="0" smtClean="0">
                <a:solidFill>
                  <a:srgbClr val="FF0000"/>
                </a:solidFill>
              </a:rPr>
              <a:t>(Overture, changed later)</a:t>
            </a:r>
            <a:endParaRPr lang="en-US" dirty="0">
              <a:solidFill>
                <a:srgbClr val="FF0000"/>
              </a:solidFill>
            </a:endParaRPr>
          </a:p>
        </p:txBody>
      </p:sp>
      <p:sp>
        <p:nvSpPr>
          <p:cNvPr id="17" name="Footer Placeholder 40"/>
          <p:cNvSpPr>
            <a:spLocks noGrp="1"/>
          </p:cNvSpPr>
          <p:nvPr>
            <p:ph type="ftr" sz="quarter" idx="10"/>
          </p:nvPr>
        </p:nvSpPr>
        <p:spPr>
          <a:xfrm>
            <a:off x="-152400" y="6477000"/>
            <a:ext cx="4038600" cy="304800"/>
          </a:xfrm>
        </p:spPr>
        <p:txBody>
          <a:bodyPr/>
          <a:lstStyle/>
          <a:p>
            <a:pPr>
              <a:defRPr/>
            </a:pPr>
            <a:r>
              <a:rPr lang="en-US" dirty="0" smtClean="0"/>
              <a:t>[Richardson et al. 2007]</a:t>
            </a:r>
          </a:p>
          <a:p>
            <a:pPr>
              <a:defRPr/>
            </a:pPr>
            <a:endParaRPr lang="en-US" dirty="0"/>
          </a:p>
        </p:txBody>
      </p:sp>
    </p:spTree>
    <p:custDataLst>
      <p:tags r:id="rId1"/>
    </p:custDataLst>
  </p:cSld>
  <p:clrMapOvr>
    <a:masterClrMapping/>
  </p:clrMapOvr>
  <p:transition advTm="1545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52"/>
                                        </p:tgtEl>
                                        <p:attrNameLst>
                                          <p:attrName>style.visibility</p:attrName>
                                        </p:attrNameLst>
                                      </p:cBhvr>
                                      <p:to>
                                        <p:strVal val="visible"/>
                                      </p:to>
                                    </p:set>
                                    <p:animEffect transition="in" filter="blinds(horizontal)">
                                      <p:cBhvr>
                                        <p:cTn id="15" dur="500"/>
                                        <p:tgtEl>
                                          <p:spTgt spid="5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152"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a:spLocks noChangeArrowheads="1"/>
          </p:cNvSpPr>
          <p:nvPr/>
        </p:nvSpPr>
        <p:spPr bwMode="auto">
          <a:xfrm>
            <a:off x="5562600" y="4495800"/>
            <a:ext cx="3352800" cy="1371600"/>
          </a:xfrm>
          <a:prstGeom prst="rect">
            <a:avLst/>
          </a:prstGeom>
          <a:solidFill>
            <a:srgbClr val="00B0F0">
              <a:alpha val="14117"/>
            </a:srgbClr>
          </a:solidFill>
          <a:ln w="9525" algn="ctr">
            <a:solidFill>
              <a:schemeClr val="tx1"/>
            </a:solidFill>
            <a:round/>
            <a:headEnd/>
            <a:tailEnd/>
          </a:ln>
        </p:spPr>
        <p:txBody>
          <a:bodyPr/>
          <a:lstStyle/>
          <a:p>
            <a:pPr eaLnBrk="0" hangingPunct="0"/>
            <a:endParaRPr lang="en-US"/>
          </a:p>
        </p:txBody>
      </p:sp>
      <p:sp>
        <p:nvSpPr>
          <p:cNvPr id="39" name="Rectangle 38"/>
          <p:cNvSpPr/>
          <p:nvPr/>
        </p:nvSpPr>
        <p:spPr bwMode="auto">
          <a:xfrm>
            <a:off x="3962400" y="1371600"/>
            <a:ext cx="4953000" cy="3048000"/>
          </a:xfrm>
          <a:prstGeom prst="rect">
            <a:avLst/>
          </a:prstGeom>
          <a:solidFill>
            <a:schemeClr val="accent3">
              <a:alpha val="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p>
        </p:txBody>
      </p:sp>
      <p:sp>
        <p:nvSpPr>
          <p:cNvPr id="1102" name="Title 1"/>
          <p:cNvSpPr>
            <a:spLocks noGrp="1"/>
          </p:cNvSpPr>
          <p:nvPr>
            <p:ph type="title"/>
          </p:nvPr>
        </p:nvSpPr>
        <p:spPr/>
        <p:txBody>
          <a:bodyPr/>
          <a:lstStyle/>
          <a:p>
            <a:pPr algn="ctr"/>
            <a:r>
              <a:rPr lang="en-US" dirty="0" smtClean="0"/>
              <a:t>User’s Cascade Browsing Model</a:t>
            </a:r>
          </a:p>
        </p:txBody>
      </p:sp>
      <p:cxnSp>
        <p:nvCxnSpPr>
          <p:cNvPr id="14340" name="Straight Arrow Connector 5"/>
          <p:cNvCxnSpPr>
            <a:cxnSpLocks noChangeShapeType="1"/>
          </p:cNvCxnSpPr>
          <p:nvPr/>
        </p:nvCxnSpPr>
        <p:spPr bwMode="auto">
          <a:xfrm rot="5400000">
            <a:off x="2255044" y="2666206"/>
            <a:ext cx="609600" cy="1588"/>
          </a:xfrm>
          <a:prstGeom prst="straightConnector1">
            <a:avLst/>
          </a:prstGeom>
          <a:noFill/>
          <a:ln w="50800" algn="ctr">
            <a:solidFill>
              <a:schemeClr val="tx1"/>
            </a:solidFill>
            <a:round/>
            <a:headEnd/>
            <a:tailEnd type="arrow" w="med" len="med"/>
          </a:ln>
        </p:spPr>
      </p:cxnSp>
      <p:cxnSp>
        <p:nvCxnSpPr>
          <p:cNvPr id="14341" name="Straight Arrow Connector 6"/>
          <p:cNvCxnSpPr>
            <a:cxnSpLocks noChangeShapeType="1"/>
          </p:cNvCxnSpPr>
          <p:nvPr/>
        </p:nvCxnSpPr>
        <p:spPr bwMode="auto">
          <a:xfrm rot="10800000">
            <a:off x="1066800" y="3352800"/>
            <a:ext cx="1122363" cy="1588"/>
          </a:xfrm>
          <a:prstGeom prst="straightConnector1">
            <a:avLst/>
          </a:prstGeom>
          <a:noFill/>
          <a:ln w="50800" algn="ctr">
            <a:solidFill>
              <a:srgbClr val="FF0000"/>
            </a:solidFill>
            <a:round/>
            <a:headEnd/>
            <a:tailEnd type="arrow" w="med" len="med"/>
          </a:ln>
        </p:spPr>
      </p:cxnSp>
      <p:cxnSp>
        <p:nvCxnSpPr>
          <p:cNvPr id="14342" name="Straight Arrow Connector 7"/>
          <p:cNvCxnSpPr>
            <a:cxnSpLocks noChangeShapeType="1"/>
          </p:cNvCxnSpPr>
          <p:nvPr/>
        </p:nvCxnSpPr>
        <p:spPr bwMode="auto">
          <a:xfrm>
            <a:off x="2924175" y="3352800"/>
            <a:ext cx="885825" cy="1588"/>
          </a:xfrm>
          <a:prstGeom prst="straightConnector1">
            <a:avLst/>
          </a:prstGeom>
          <a:noFill/>
          <a:ln w="50800" algn="ctr">
            <a:solidFill>
              <a:srgbClr val="006600"/>
            </a:solidFill>
            <a:round/>
            <a:headEnd/>
            <a:tailEnd type="arrow" w="med" len="med"/>
          </a:ln>
        </p:spPr>
      </p:cxnSp>
      <p:cxnSp>
        <p:nvCxnSpPr>
          <p:cNvPr id="14343" name="Straight Arrow Connector 8"/>
          <p:cNvCxnSpPr>
            <a:cxnSpLocks noChangeShapeType="1"/>
          </p:cNvCxnSpPr>
          <p:nvPr/>
        </p:nvCxnSpPr>
        <p:spPr bwMode="auto">
          <a:xfrm rot="16200000" flipH="1">
            <a:off x="2293938" y="3987800"/>
            <a:ext cx="533400" cy="0"/>
          </a:xfrm>
          <a:prstGeom prst="straightConnector1">
            <a:avLst/>
          </a:prstGeom>
          <a:noFill/>
          <a:ln w="50800" algn="ctr">
            <a:solidFill>
              <a:schemeClr val="tx1"/>
            </a:solidFill>
            <a:round/>
            <a:headEnd/>
            <a:tailEnd type="arrow" w="med" len="med"/>
          </a:ln>
        </p:spPr>
      </p:cxnSp>
      <p:sp>
        <p:nvSpPr>
          <p:cNvPr id="14344" name="Diamond 11"/>
          <p:cNvSpPr>
            <a:spLocks noChangeArrowheads="1"/>
          </p:cNvSpPr>
          <p:nvPr/>
        </p:nvSpPr>
        <p:spPr bwMode="auto">
          <a:xfrm>
            <a:off x="2179638" y="2971800"/>
            <a:ext cx="762000" cy="762000"/>
          </a:xfrm>
          <a:prstGeom prst="diamond">
            <a:avLst/>
          </a:prstGeom>
          <a:noFill/>
          <a:ln w="9525" algn="ctr">
            <a:solidFill>
              <a:schemeClr val="tx1"/>
            </a:solidFill>
            <a:round/>
            <a:headEnd/>
            <a:tailEnd/>
          </a:ln>
        </p:spPr>
        <p:txBody>
          <a:bodyPr/>
          <a:lstStyle/>
          <a:p>
            <a:pPr eaLnBrk="0" hangingPunct="0"/>
            <a:endParaRPr lang="en-US"/>
          </a:p>
        </p:txBody>
      </p:sp>
      <p:cxnSp>
        <p:nvCxnSpPr>
          <p:cNvPr id="14346" name="Straight Arrow Connector 15"/>
          <p:cNvCxnSpPr>
            <a:cxnSpLocks noChangeShapeType="1"/>
          </p:cNvCxnSpPr>
          <p:nvPr/>
        </p:nvCxnSpPr>
        <p:spPr bwMode="auto">
          <a:xfrm rot="10800000">
            <a:off x="1143000" y="4648200"/>
            <a:ext cx="1046163" cy="1588"/>
          </a:xfrm>
          <a:prstGeom prst="straightConnector1">
            <a:avLst/>
          </a:prstGeom>
          <a:noFill/>
          <a:ln w="50800" algn="ctr">
            <a:solidFill>
              <a:srgbClr val="FF0000"/>
            </a:solidFill>
            <a:round/>
            <a:headEnd/>
            <a:tailEnd type="arrow" w="med" len="med"/>
          </a:ln>
        </p:spPr>
      </p:cxnSp>
      <p:cxnSp>
        <p:nvCxnSpPr>
          <p:cNvPr id="14347" name="Straight Arrow Connector 16"/>
          <p:cNvCxnSpPr>
            <a:cxnSpLocks noChangeShapeType="1"/>
          </p:cNvCxnSpPr>
          <p:nvPr/>
        </p:nvCxnSpPr>
        <p:spPr bwMode="auto">
          <a:xfrm>
            <a:off x="2933700" y="4648200"/>
            <a:ext cx="876300" cy="1588"/>
          </a:xfrm>
          <a:prstGeom prst="straightConnector1">
            <a:avLst/>
          </a:prstGeom>
          <a:noFill/>
          <a:ln w="50800" algn="ctr">
            <a:solidFill>
              <a:srgbClr val="006600"/>
            </a:solidFill>
            <a:round/>
            <a:headEnd/>
            <a:tailEnd type="arrow" w="med" len="med"/>
          </a:ln>
        </p:spPr>
      </p:cxnSp>
      <p:cxnSp>
        <p:nvCxnSpPr>
          <p:cNvPr id="14348" name="Straight Arrow Connector 17"/>
          <p:cNvCxnSpPr>
            <a:cxnSpLocks noChangeShapeType="1"/>
          </p:cNvCxnSpPr>
          <p:nvPr/>
        </p:nvCxnSpPr>
        <p:spPr bwMode="auto">
          <a:xfrm rot="16200000" flipH="1">
            <a:off x="2255838" y="5334000"/>
            <a:ext cx="609600" cy="0"/>
          </a:xfrm>
          <a:prstGeom prst="straightConnector1">
            <a:avLst/>
          </a:prstGeom>
          <a:noFill/>
          <a:ln w="50800" algn="ctr">
            <a:solidFill>
              <a:schemeClr val="tx1"/>
            </a:solidFill>
            <a:prstDash val="sysDash"/>
            <a:round/>
            <a:headEnd/>
            <a:tailEnd type="arrow" w="med" len="med"/>
          </a:ln>
        </p:spPr>
      </p:cxnSp>
      <p:sp>
        <p:nvSpPr>
          <p:cNvPr id="14349" name="Diamond 18"/>
          <p:cNvSpPr>
            <a:spLocks noChangeArrowheads="1"/>
          </p:cNvSpPr>
          <p:nvPr/>
        </p:nvSpPr>
        <p:spPr bwMode="auto">
          <a:xfrm>
            <a:off x="2179638" y="4267200"/>
            <a:ext cx="762000" cy="762000"/>
          </a:xfrm>
          <a:prstGeom prst="diamond">
            <a:avLst/>
          </a:prstGeom>
          <a:noFill/>
          <a:ln w="9525" algn="ctr">
            <a:solidFill>
              <a:schemeClr val="tx1"/>
            </a:solidFill>
            <a:round/>
            <a:headEnd/>
            <a:tailEnd/>
          </a:ln>
        </p:spPr>
        <p:txBody>
          <a:bodyPr/>
          <a:lstStyle/>
          <a:p>
            <a:pPr eaLnBrk="0" hangingPunct="0"/>
            <a:endParaRPr lang="en-US"/>
          </a:p>
        </p:txBody>
      </p:sp>
      <p:pic>
        <p:nvPicPr>
          <p:cNvPr id="1113" name="Picture 2" descr="C:\Program Files\Microsoft Office\MEDIA\CAGCAT10\j0292020.wmf"/>
          <p:cNvPicPr>
            <a:picLocks noChangeAspect="1" noChangeArrowheads="1"/>
          </p:cNvPicPr>
          <p:nvPr/>
        </p:nvPicPr>
        <p:blipFill>
          <a:blip r:embed="rId6" cstate="print"/>
          <a:srcRect/>
          <a:stretch>
            <a:fillRect/>
          </a:stretch>
        </p:blipFill>
        <p:spPr bwMode="auto">
          <a:xfrm>
            <a:off x="676275" y="1371600"/>
            <a:ext cx="1525588" cy="1447800"/>
          </a:xfrm>
          <a:prstGeom prst="rect">
            <a:avLst/>
          </a:prstGeom>
          <a:noFill/>
          <a:ln w="9525">
            <a:noFill/>
            <a:miter lim="800000"/>
            <a:headEnd/>
            <a:tailEnd/>
          </a:ln>
        </p:spPr>
      </p:pic>
      <p:sp>
        <p:nvSpPr>
          <p:cNvPr id="14352" name="TextBox 24"/>
          <p:cNvSpPr txBox="1">
            <a:spLocks noChangeArrowheads="1"/>
          </p:cNvSpPr>
          <p:nvPr/>
        </p:nvSpPr>
        <p:spPr bwMode="auto">
          <a:xfrm>
            <a:off x="3962400" y="1447800"/>
            <a:ext cx="4572000" cy="708025"/>
          </a:xfrm>
          <a:prstGeom prst="rect">
            <a:avLst/>
          </a:prstGeom>
          <a:noFill/>
          <a:ln w="9525">
            <a:noFill/>
            <a:miter lim="800000"/>
            <a:headEnd/>
            <a:tailEnd/>
          </a:ln>
        </p:spPr>
        <p:txBody>
          <a:bodyPr>
            <a:spAutoFit/>
          </a:bodyPr>
          <a:lstStyle/>
          <a:p>
            <a:pPr eaLnBrk="0" hangingPunct="0">
              <a:buFont typeface="Arial" charset="0"/>
              <a:buChar char="•"/>
            </a:pPr>
            <a:r>
              <a:rPr lang="en-US" sz="2000" dirty="0"/>
              <a:t>User </a:t>
            </a:r>
            <a:r>
              <a:rPr lang="en-US" sz="2000" dirty="0" smtClean="0"/>
              <a:t>browses </a:t>
            </a:r>
            <a:r>
              <a:rPr lang="en-US" sz="2000" dirty="0"/>
              <a:t>d</a:t>
            </a:r>
            <a:r>
              <a:rPr lang="en-US" sz="2000" dirty="0" smtClean="0"/>
              <a:t>own </a:t>
            </a:r>
            <a:r>
              <a:rPr lang="en-US" sz="2000" dirty="0"/>
              <a:t>s</a:t>
            </a:r>
            <a:r>
              <a:rPr lang="en-US" sz="2000" dirty="0" smtClean="0"/>
              <a:t>taring </a:t>
            </a:r>
            <a:r>
              <a:rPr lang="en-US" sz="2000" dirty="0"/>
              <a:t>at </a:t>
            </a:r>
            <a:r>
              <a:rPr lang="en-US" sz="2000" dirty="0" smtClean="0"/>
              <a:t>the first </a:t>
            </a:r>
            <a:r>
              <a:rPr lang="en-US" sz="2000" dirty="0"/>
              <a:t>a</a:t>
            </a:r>
            <a:r>
              <a:rPr lang="en-US" sz="2000" dirty="0" smtClean="0"/>
              <a:t>d</a:t>
            </a:r>
            <a:endParaRPr lang="en-US" sz="2000" dirty="0"/>
          </a:p>
        </p:txBody>
      </p:sp>
      <p:pic>
        <p:nvPicPr>
          <p:cNvPr id="1115" name="Picture 18" descr="TP_tmp.emf"/>
          <p:cNvPicPr>
            <a:picLocks noChangeAspect="1"/>
          </p:cNvPicPr>
          <p:nvPr>
            <p:custDataLst>
              <p:tags r:id="rId3"/>
            </p:custDataLst>
          </p:nvPr>
        </p:nvPicPr>
        <p:blipFill>
          <a:blip r:embed="rId7" cstate="print"/>
          <a:srcRect/>
          <a:stretch>
            <a:fillRect/>
          </a:stretch>
        </p:blipFill>
        <p:spPr bwMode="auto">
          <a:xfrm>
            <a:off x="4745038" y="3225800"/>
            <a:ext cx="50800" cy="50800"/>
          </a:xfrm>
          <a:prstGeom prst="rect">
            <a:avLst/>
          </a:prstGeom>
          <a:noFill/>
          <a:ln w="9525">
            <a:noFill/>
            <a:miter lim="800000"/>
            <a:headEnd/>
            <a:tailEnd/>
          </a:ln>
        </p:spPr>
      </p:pic>
      <p:pic>
        <p:nvPicPr>
          <p:cNvPr id="22" name="Picture 19"/>
          <p:cNvPicPr>
            <a:picLocks noChangeAspect="1" noChangeArrowheads="1"/>
          </p:cNvPicPr>
          <p:nvPr/>
        </p:nvPicPr>
        <p:blipFill>
          <a:blip r:embed="rId8" cstate="print"/>
          <a:srcRect/>
          <a:stretch>
            <a:fillRect/>
          </a:stretch>
        </p:blipFill>
        <p:spPr bwMode="auto">
          <a:xfrm>
            <a:off x="1336675" y="2968625"/>
            <a:ext cx="644525" cy="307975"/>
          </a:xfrm>
          <a:prstGeom prst="rect">
            <a:avLst/>
          </a:prstGeom>
          <a:noFill/>
          <a:ln w="9525">
            <a:noFill/>
            <a:miter lim="800000"/>
            <a:headEnd/>
            <a:tailEnd/>
          </a:ln>
        </p:spPr>
      </p:pic>
      <p:pic>
        <p:nvPicPr>
          <p:cNvPr id="14356" name="Picture 20"/>
          <p:cNvPicPr>
            <a:picLocks noChangeAspect="1" noChangeArrowheads="1"/>
          </p:cNvPicPr>
          <p:nvPr/>
        </p:nvPicPr>
        <p:blipFill>
          <a:blip r:embed="rId9" cstate="print"/>
          <a:srcRect/>
          <a:stretch>
            <a:fillRect/>
          </a:stretch>
        </p:blipFill>
        <p:spPr bwMode="auto">
          <a:xfrm>
            <a:off x="2879725" y="2989263"/>
            <a:ext cx="792163" cy="287337"/>
          </a:xfrm>
          <a:prstGeom prst="rect">
            <a:avLst/>
          </a:prstGeom>
          <a:noFill/>
          <a:ln w="9525">
            <a:noFill/>
            <a:miter lim="800000"/>
            <a:headEnd/>
            <a:tailEnd/>
          </a:ln>
        </p:spPr>
      </p:pic>
      <p:pic>
        <p:nvPicPr>
          <p:cNvPr id="14357" name="Picture 21"/>
          <p:cNvPicPr>
            <a:picLocks noChangeAspect="1" noChangeArrowheads="1"/>
          </p:cNvPicPr>
          <p:nvPr/>
        </p:nvPicPr>
        <p:blipFill>
          <a:blip r:embed="rId10" cstate="print"/>
          <a:srcRect l="1961" b="25000"/>
          <a:stretch>
            <a:fillRect/>
          </a:stretch>
        </p:blipFill>
        <p:spPr bwMode="auto">
          <a:xfrm>
            <a:off x="2362200" y="3200400"/>
            <a:ext cx="423863" cy="228600"/>
          </a:xfrm>
          <a:prstGeom prst="rect">
            <a:avLst/>
          </a:prstGeom>
          <a:noFill/>
          <a:ln w="9525">
            <a:noFill/>
            <a:miter lim="800000"/>
            <a:headEnd/>
            <a:tailEnd/>
          </a:ln>
        </p:spPr>
      </p:pic>
      <p:pic>
        <p:nvPicPr>
          <p:cNvPr id="14358" name="Picture 22"/>
          <p:cNvPicPr>
            <a:picLocks noChangeAspect="1" noChangeArrowheads="1"/>
          </p:cNvPicPr>
          <p:nvPr/>
        </p:nvPicPr>
        <p:blipFill>
          <a:blip r:embed="rId11" cstate="print"/>
          <a:srcRect/>
          <a:stretch>
            <a:fillRect/>
          </a:stretch>
        </p:blipFill>
        <p:spPr bwMode="auto">
          <a:xfrm>
            <a:off x="2341563" y="4495800"/>
            <a:ext cx="444500" cy="312738"/>
          </a:xfrm>
          <a:prstGeom prst="rect">
            <a:avLst/>
          </a:prstGeom>
          <a:noFill/>
          <a:ln w="9525">
            <a:noFill/>
            <a:miter lim="800000"/>
            <a:headEnd/>
            <a:tailEnd/>
          </a:ln>
        </p:spPr>
      </p:pic>
      <p:pic>
        <p:nvPicPr>
          <p:cNvPr id="14360" name="Picture 24"/>
          <p:cNvPicPr>
            <a:picLocks noChangeAspect="1" noChangeArrowheads="1"/>
          </p:cNvPicPr>
          <p:nvPr/>
        </p:nvPicPr>
        <p:blipFill>
          <a:blip r:embed="rId12" cstate="print"/>
          <a:srcRect/>
          <a:stretch>
            <a:fillRect/>
          </a:stretch>
        </p:blipFill>
        <p:spPr bwMode="auto">
          <a:xfrm>
            <a:off x="304800" y="3733800"/>
            <a:ext cx="2154238" cy="296863"/>
          </a:xfrm>
          <a:prstGeom prst="rect">
            <a:avLst/>
          </a:prstGeom>
          <a:noFill/>
          <a:ln w="9525">
            <a:noFill/>
            <a:miter lim="800000"/>
            <a:headEnd/>
            <a:tailEnd/>
          </a:ln>
        </p:spPr>
      </p:pic>
      <p:pic>
        <p:nvPicPr>
          <p:cNvPr id="14362" name="Picture 26"/>
          <p:cNvPicPr>
            <a:picLocks noChangeAspect="1" noChangeArrowheads="1"/>
          </p:cNvPicPr>
          <p:nvPr/>
        </p:nvPicPr>
        <p:blipFill>
          <a:blip r:embed="rId13" cstate="print"/>
          <a:srcRect/>
          <a:stretch>
            <a:fillRect/>
          </a:stretch>
        </p:blipFill>
        <p:spPr bwMode="auto">
          <a:xfrm>
            <a:off x="3017838" y="4786313"/>
            <a:ext cx="2160587" cy="209550"/>
          </a:xfrm>
          <a:prstGeom prst="rect">
            <a:avLst/>
          </a:prstGeom>
          <a:noFill/>
          <a:ln w="9525">
            <a:noFill/>
            <a:miter lim="800000"/>
            <a:headEnd/>
            <a:tailEnd/>
          </a:ln>
        </p:spPr>
      </p:pic>
      <p:pic>
        <p:nvPicPr>
          <p:cNvPr id="14363" name="Picture 27"/>
          <p:cNvPicPr>
            <a:picLocks noChangeAspect="1" noChangeArrowheads="1"/>
          </p:cNvPicPr>
          <p:nvPr/>
        </p:nvPicPr>
        <p:blipFill>
          <a:blip r:embed="rId14" cstate="print"/>
          <a:srcRect/>
          <a:stretch>
            <a:fillRect/>
          </a:stretch>
        </p:blipFill>
        <p:spPr bwMode="auto">
          <a:xfrm>
            <a:off x="312738" y="4800600"/>
            <a:ext cx="1819275" cy="179388"/>
          </a:xfrm>
          <a:prstGeom prst="rect">
            <a:avLst/>
          </a:prstGeom>
          <a:noFill/>
          <a:ln w="9525">
            <a:noFill/>
            <a:miter lim="800000"/>
            <a:headEnd/>
            <a:tailEnd/>
          </a:ln>
        </p:spPr>
      </p:pic>
      <p:pic>
        <p:nvPicPr>
          <p:cNvPr id="14364" name="Picture 28"/>
          <p:cNvPicPr>
            <a:picLocks noChangeAspect="1" noChangeArrowheads="1"/>
          </p:cNvPicPr>
          <p:nvPr/>
        </p:nvPicPr>
        <p:blipFill>
          <a:blip r:embed="rId15" cstate="print"/>
          <a:srcRect/>
          <a:stretch>
            <a:fillRect/>
          </a:stretch>
        </p:blipFill>
        <p:spPr bwMode="auto">
          <a:xfrm>
            <a:off x="731838" y="5673725"/>
            <a:ext cx="4114800" cy="252413"/>
          </a:xfrm>
          <a:prstGeom prst="rect">
            <a:avLst/>
          </a:prstGeom>
          <a:noFill/>
          <a:ln w="9525">
            <a:noFill/>
            <a:miter lim="800000"/>
            <a:headEnd/>
            <a:tailEnd/>
          </a:ln>
        </p:spPr>
      </p:pic>
      <p:pic>
        <p:nvPicPr>
          <p:cNvPr id="1097" name="Picture 19"/>
          <p:cNvPicPr>
            <a:picLocks noChangeAspect="1" noChangeArrowheads="1"/>
          </p:cNvPicPr>
          <p:nvPr/>
        </p:nvPicPr>
        <p:blipFill>
          <a:blip r:embed="rId8" cstate="print"/>
          <a:srcRect/>
          <a:stretch>
            <a:fillRect/>
          </a:stretch>
        </p:blipFill>
        <p:spPr bwMode="auto">
          <a:xfrm>
            <a:off x="8167688" y="3171825"/>
            <a:ext cx="595312" cy="307975"/>
          </a:xfrm>
          <a:prstGeom prst="rect">
            <a:avLst/>
          </a:prstGeom>
          <a:noFill/>
          <a:ln w="9525">
            <a:noFill/>
            <a:miter lim="800000"/>
            <a:headEnd/>
            <a:tailEnd/>
          </a:ln>
        </p:spPr>
      </p:pic>
      <p:sp>
        <p:nvSpPr>
          <p:cNvPr id="1098" name="TextBox 37"/>
          <p:cNvSpPr txBox="1">
            <a:spLocks noChangeArrowheads="1"/>
          </p:cNvSpPr>
          <p:nvPr/>
        </p:nvSpPr>
        <p:spPr bwMode="auto">
          <a:xfrm>
            <a:off x="3962400" y="3136900"/>
            <a:ext cx="4298950" cy="396875"/>
          </a:xfrm>
          <a:prstGeom prst="rect">
            <a:avLst/>
          </a:prstGeom>
          <a:noFill/>
          <a:ln w="9525">
            <a:noFill/>
            <a:miter lim="800000"/>
            <a:headEnd/>
            <a:tailEnd/>
          </a:ln>
        </p:spPr>
        <p:txBody>
          <a:bodyPr wrap="none">
            <a:spAutoFit/>
          </a:bodyPr>
          <a:lstStyle/>
          <a:p>
            <a:pPr eaLnBrk="0" hangingPunct="0">
              <a:buFont typeface="Wingdings" pitchFamily="2" charset="2"/>
              <a:buChar char="Ø"/>
            </a:pPr>
            <a:r>
              <a:rPr lang="en-US" sz="2000" i="1" dirty="0">
                <a:solidFill>
                  <a:srgbClr val="C00000"/>
                </a:solidFill>
              </a:rPr>
              <a:t>Abandon </a:t>
            </a:r>
            <a:r>
              <a:rPr lang="en-US" sz="2000" i="1" dirty="0" smtClean="0">
                <a:solidFill>
                  <a:srgbClr val="C00000"/>
                </a:solidFill>
              </a:rPr>
              <a:t>browsing </a:t>
            </a:r>
            <a:r>
              <a:rPr lang="en-US" sz="2000" i="1" dirty="0">
                <a:solidFill>
                  <a:srgbClr val="C00000"/>
                </a:solidFill>
              </a:rPr>
              <a:t>with </a:t>
            </a:r>
            <a:r>
              <a:rPr lang="en-US" sz="2000" i="1" dirty="0" smtClean="0">
                <a:solidFill>
                  <a:srgbClr val="C00000"/>
                </a:solidFill>
              </a:rPr>
              <a:t>probability</a:t>
            </a:r>
            <a:endParaRPr lang="en-US" sz="2000" i="1" dirty="0">
              <a:solidFill>
                <a:srgbClr val="C00000"/>
              </a:solidFill>
            </a:endParaRPr>
          </a:p>
        </p:txBody>
      </p:sp>
      <p:grpSp>
        <p:nvGrpSpPr>
          <p:cNvPr id="3" name="Group 40"/>
          <p:cNvGrpSpPr>
            <a:grpSpLocks/>
          </p:cNvGrpSpPr>
          <p:nvPr/>
        </p:nvGrpSpPr>
        <p:grpSpPr bwMode="auto">
          <a:xfrm>
            <a:off x="3962400" y="3586163"/>
            <a:ext cx="5159041" cy="604837"/>
            <a:chOff x="4394184" y="3028890"/>
            <a:chExt cx="5159823" cy="605361"/>
          </a:xfrm>
        </p:grpSpPr>
        <p:pic>
          <p:nvPicPr>
            <p:cNvPr id="1132" name="Picture 24"/>
            <p:cNvPicPr>
              <a:picLocks noChangeAspect="1" noChangeArrowheads="1"/>
            </p:cNvPicPr>
            <p:nvPr/>
          </p:nvPicPr>
          <p:blipFill>
            <a:blip r:embed="rId12" cstate="print"/>
            <a:srcRect/>
            <a:stretch>
              <a:fillRect/>
            </a:stretch>
          </p:blipFill>
          <p:spPr bwMode="auto">
            <a:xfrm>
              <a:off x="4876789" y="3352800"/>
              <a:ext cx="2154379" cy="281451"/>
            </a:xfrm>
            <a:prstGeom prst="rect">
              <a:avLst/>
            </a:prstGeom>
            <a:noFill/>
            <a:ln w="9525">
              <a:noFill/>
              <a:miter lim="800000"/>
              <a:headEnd/>
              <a:tailEnd/>
            </a:ln>
          </p:spPr>
        </p:pic>
        <p:sp>
          <p:nvSpPr>
            <p:cNvPr id="1133" name="TextBox 38"/>
            <p:cNvSpPr txBox="1">
              <a:spLocks noChangeArrowheads="1"/>
            </p:cNvSpPr>
            <p:nvPr/>
          </p:nvSpPr>
          <p:spPr bwMode="auto">
            <a:xfrm>
              <a:off x="4394184" y="3028890"/>
              <a:ext cx="5159823" cy="400457"/>
            </a:xfrm>
            <a:prstGeom prst="rect">
              <a:avLst/>
            </a:prstGeom>
            <a:noFill/>
            <a:ln w="9525">
              <a:noFill/>
              <a:miter lim="800000"/>
              <a:headEnd/>
              <a:tailEnd/>
            </a:ln>
          </p:spPr>
          <p:txBody>
            <a:bodyPr wrap="none">
              <a:spAutoFit/>
            </a:bodyPr>
            <a:lstStyle/>
            <a:p>
              <a:pPr eaLnBrk="0" hangingPunct="0">
                <a:buFont typeface="Wingdings" pitchFamily="2" charset="2"/>
                <a:buChar char="Ø"/>
              </a:pPr>
              <a:r>
                <a:rPr lang="en-US" sz="2000" dirty="0"/>
                <a:t>Goes </a:t>
              </a:r>
              <a:r>
                <a:rPr lang="en-US" sz="2000" dirty="0" smtClean="0"/>
                <a:t>down </a:t>
              </a:r>
              <a:r>
                <a:rPr lang="en-US" sz="2000" dirty="0"/>
                <a:t>to </a:t>
              </a:r>
              <a:r>
                <a:rPr lang="en-US" sz="2000" dirty="0" smtClean="0"/>
                <a:t>the next </a:t>
              </a:r>
              <a:r>
                <a:rPr lang="en-US" sz="2000" dirty="0"/>
                <a:t>a</a:t>
              </a:r>
              <a:r>
                <a:rPr lang="en-US" sz="2000" dirty="0" smtClean="0"/>
                <a:t>d </a:t>
              </a:r>
              <a:r>
                <a:rPr lang="en-US" sz="2000" dirty="0"/>
                <a:t>with probability </a:t>
              </a:r>
            </a:p>
          </p:txBody>
        </p:sp>
      </p:grpSp>
      <p:sp>
        <p:nvSpPr>
          <p:cNvPr id="44" name="TextBox 43"/>
          <p:cNvSpPr txBox="1">
            <a:spLocks noChangeArrowheads="1"/>
          </p:cNvSpPr>
          <p:nvPr/>
        </p:nvSpPr>
        <p:spPr bwMode="auto">
          <a:xfrm>
            <a:off x="3886200" y="2133600"/>
            <a:ext cx="2819400" cy="369888"/>
          </a:xfrm>
          <a:prstGeom prst="rect">
            <a:avLst/>
          </a:prstGeom>
          <a:noFill/>
          <a:ln w="9525">
            <a:noFill/>
            <a:miter lim="800000"/>
            <a:headEnd/>
            <a:tailEnd/>
          </a:ln>
        </p:spPr>
        <p:txBody>
          <a:bodyPr>
            <a:spAutoFit/>
          </a:bodyPr>
          <a:lstStyle/>
          <a:p>
            <a:pPr eaLnBrk="0" hangingPunct="0">
              <a:buFont typeface="Arial" charset="0"/>
              <a:buChar char="•"/>
            </a:pPr>
            <a:r>
              <a:rPr lang="en-US" dirty="0"/>
              <a:t> At every </a:t>
            </a:r>
            <a:r>
              <a:rPr lang="en-US" dirty="0" smtClean="0"/>
              <a:t>ad </a:t>
            </a:r>
            <a:r>
              <a:rPr lang="en-US" dirty="0"/>
              <a:t>he May</a:t>
            </a:r>
          </a:p>
        </p:txBody>
      </p:sp>
      <p:sp>
        <p:nvSpPr>
          <p:cNvPr id="45" name="TextBox 44"/>
          <p:cNvSpPr txBox="1">
            <a:spLocks noChangeArrowheads="1"/>
          </p:cNvSpPr>
          <p:nvPr/>
        </p:nvSpPr>
        <p:spPr bwMode="auto">
          <a:xfrm>
            <a:off x="5410200" y="4572000"/>
            <a:ext cx="3505200" cy="1108075"/>
          </a:xfrm>
          <a:prstGeom prst="rect">
            <a:avLst/>
          </a:prstGeom>
          <a:noFill/>
          <a:ln w="9525">
            <a:noFill/>
            <a:miter lim="800000"/>
            <a:headEnd/>
            <a:tailEnd/>
          </a:ln>
        </p:spPr>
        <p:txBody>
          <a:bodyPr>
            <a:spAutoFit/>
          </a:bodyPr>
          <a:lstStyle/>
          <a:p>
            <a:pPr algn="ctr" eaLnBrk="0" hangingPunct="0"/>
            <a:r>
              <a:rPr lang="en-US" sz="2200" dirty="0"/>
              <a:t>Process </a:t>
            </a:r>
            <a:r>
              <a:rPr lang="en-US" sz="2200" dirty="0" smtClean="0"/>
              <a:t>repeats </a:t>
            </a:r>
            <a:r>
              <a:rPr lang="en-US" sz="2200" dirty="0"/>
              <a:t>for the </a:t>
            </a:r>
            <a:r>
              <a:rPr lang="en-US" sz="2200" dirty="0" smtClean="0"/>
              <a:t>ads </a:t>
            </a:r>
            <a:r>
              <a:rPr lang="en-US" sz="2200" dirty="0"/>
              <a:t>b</a:t>
            </a:r>
            <a:r>
              <a:rPr lang="en-US" sz="2200" dirty="0" smtClean="0"/>
              <a:t>elow </a:t>
            </a:r>
            <a:r>
              <a:rPr lang="en-US" sz="2200" dirty="0"/>
              <a:t>w</a:t>
            </a:r>
            <a:r>
              <a:rPr lang="en-US" sz="2200" dirty="0" smtClean="0"/>
              <a:t>ith </a:t>
            </a:r>
            <a:r>
              <a:rPr lang="en-US" sz="2200" dirty="0"/>
              <a:t>a </a:t>
            </a:r>
            <a:r>
              <a:rPr lang="en-US" sz="2200" dirty="0" smtClean="0"/>
              <a:t>reduced probability </a:t>
            </a:r>
            <a:endParaRPr lang="en-US" sz="2200" dirty="0"/>
          </a:p>
        </p:txBody>
      </p:sp>
      <p:sp>
        <p:nvSpPr>
          <p:cNvPr id="1091" name="TextBox 36"/>
          <p:cNvSpPr txBox="1">
            <a:spLocks noChangeArrowheads="1"/>
          </p:cNvSpPr>
          <p:nvPr/>
        </p:nvSpPr>
        <p:spPr bwMode="auto">
          <a:xfrm>
            <a:off x="3962400" y="2438400"/>
            <a:ext cx="4708340" cy="400110"/>
          </a:xfrm>
          <a:prstGeom prst="rect">
            <a:avLst/>
          </a:prstGeom>
          <a:noFill/>
          <a:ln w="9525">
            <a:noFill/>
            <a:miter lim="800000"/>
            <a:headEnd/>
            <a:tailEnd/>
          </a:ln>
        </p:spPr>
        <p:txBody>
          <a:bodyPr wrap="none">
            <a:spAutoFit/>
          </a:bodyPr>
          <a:lstStyle/>
          <a:p>
            <a:pPr eaLnBrk="0" hangingPunct="0">
              <a:buFont typeface="Wingdings" pitchFamily="2" charset="2"/>
              <a:buChar char="Ø"/>
            </a:pPr>
            <a:r>
              <a:rPr lang="en-US" sz="2000" dirty="0">
                <a:solidFill>
                  <a:srgbClr val="006600"/>
                </a:solidFill>
              </a:rPr>
              <a:t>Click the </a:t>
            </a:r>
            <a:r>
              <a:rPr lang="en-US" sz="2000" dirty="0" smtClean="0">
                <a:solidFill>
                  <a:srgbClr val="006600"/>
                </a:solidFill>
              </a:rPr>
              <a:t>ad </a:t>
            </a:r>
            <a:r>
              <a:rPr lang="en-US" sz="2000" dirty="0">
                <a:solidFill>
                  <a:srgbClr val="006600"/>
                </a:solidFill>
              </a:rPr>
              <a:t>w</a:t>
            </a:r>
            <a:r>
              <a:rPr lang="en-US" sz="2000" dirty="0" smtClean="0">
                <a:solidFill>
                  <a:srgbClr val="006600"/>
                </a:solidFill>
              </a:rPr>
              <a:t>ith </a:t>
            </a:r>
            <a:r>
              <a:rPr lang="en-US" sz="2000" dirty="0">
                <a:solidFill>
                  <a:srgbClr val="006600"/>
                </a:solidFill>
              </a:rPr>
              <a:t>r</a:t>
            </a:r>
            <a:r>
              <a:rPr lang="en-US" sz="2000" dirty="0" smtClean="0">
                <a:solidFill>
                  <a:srgbClr val="006600"/>
                </a:solidFill>
              </a:rPr>
              <a:t>elevance </a:t>
            </a:r>
            <a:r>
              <a:rPr lang="en-US" sz="2000" dirty="0">
                <a:solidFill>
                  <a:srgbClr val="006600"/>
                </a:solidFill>
              </a:rPr>
              <a:t>p</a:t>
            </a:r>
            <a:r>
              <a:rPr lang="en-US" sz="2000" dirty="0" smtClean="0">
                <a:solidFill>
                  <a:srgbClr val="006600"/>
                </a:solidFill>
              </a:rPr>
              <a:t>robability</a:t>
            </a:r>
            <a:endParaRPr lang="en-US" dirty="0">
              <a:solidFill>
                <a:srgbClr val="006600"/>
              </a:solidFill>
            </a:endParaRPr>
          </a:p>
        </p:txBody>
      </p:sp>
      <p:graphicFrame>
        <p:nvGraphicFramePr>
          <p:cNvPr id="1101" name="Object 77"/>
          <p:cNvGraphicFramePr>
            <a:graphicFrameLocks noChangeAspect="1"/>
          </p:cNvGraphicFramePr>
          <p:nvPr/>
        </p:nvGraphicFramePr>
        <p:xfrm>
          <a:off x="4298950" y="2819400"/>
          <a:ext cx="3397250" cy="398462"/>
        </p:xfrm>
        <a:graphic>
          <a:graphicData uri="http://schemas.openxmlformats.org/presentationml/2006/ole">
            <p:oleObj spid="_x0000_s243714" name="Equation" r:id="rId16" imgW="1726920" imgH="203040" progId="Equation.3">
              <p:embed/>
            </p:oleObj>
          </a:graphicData>
        </a:graphic>
      </p:graphicFrame>
      <p:sp>
        <p:nvSpPr>
          <p:cNvPr id="40" name="Slide Number Placeholder 39"/>
          <p:cNvSpPr>
            <a:spLocks noGrp="1"/>
          </p:cNvSpPr>
          <p:nvPr>
            <p:ph type="sldNum" sz="quarter" idx="12"/>
          </p:nvPr>
        </p:nvSpPr>
        <p:spPr/>
        <p:txBody>
          <a:bodyPr/>
          <a:lstStyle/>
          <a:p>
            <a:fld id="{B6F15528-21DE-4FAA-801E-634DDDAF4B2B}" type="slidenum">
              <a:rPr lang="en-US" smtClean="0"/>
              <a:pPr/>
              <a:t>32</a:t>
            </a:fld>
            <a:endParaRPr lang="en-US"/>
          </a:p>
        </p:txBody>
      </p:sp>
      <p:sp>
        <p:nvSpPr>
          <p:cNvPr id="41" name="Footer Placeholder 40"/>
          <p:cNvSpPr>
            <a:spLocks noGrp="1"/>
          </p:cNvSpPr>
          <p:nvPr>
            <p:ph type="ftr" sz="quarter" idx="10"/>
          </p:nvPr>
        </p:nvSpPr>
        <p:spPr>
          <a:xfrm>
            <a:off x="139458" y="6518694"/>
            <a:ext cx="4965942" cy="304800"/>
          </a:xfrm>
        </p:spPr>
        <p:txBody>
          <a:bodyPr/>
          <a:lstStyle/>
          <a:p>
            <a:pPr>
              <a:defRPr/>
            </a:pPr>
            <a:r>
              <a:rPr lang="en-US" dirty="0" smtClean="0"/>
              <a:t>[</a:t>
            </a:r>
            <a:r>
              <a:rPr lang="en-US" dirty="0" err="1" smtClean="0"/>
              <a:t>Craswell</a:t>
            </a:r>
            <a:r>
              <a:rPr lang="en-US" i="1" dirty="0" smtClean="0"/>
              <a:t> et al.</a:t>
            </a:r>
            <a:r>
              <a:rPr lang="en-US" dirty="0" smtClean="0"/>
              <a:t> WSDM’08,  Zhu </a:t>
            </a:r>
            <a:r>
              <a:rPr lang="en-US" i="1" dirty="0" smtClean="0"/>
              <a:t>et al</a:t>
            </a:r>
            <a:r>
              <a:rPr lang="en-US" dirty="0" smtClean="0"/>
              <a:t>.  WSDM‘10]</a:t>
            </a:r>
          </a:p>
          <a:p>
            <a:pPr>
              <a:defRPr/>
            </a:pPr>
            <a:endParaRPr lang="en-US" dirty="0"/>
          </a:p>
        </p:txBody>
      </p:sp>
    </p:spTree>
    <p:custDataLst>
      <p:tags r:id="rId2"/>
    </p:custDataLst>
  </p:cSld>
  <p:clrMapOvr>
    <a:masterClrMapping/>
  </p:clrMapOvr>
  <p:transition advTm="1206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352">
                                            <p:txEl>
                                              <p:pRg st="0" end="0"/>
                                            </p:txEl>
                                          </p:spTgt>
                                        </p:tgtEl>
                                        <p:attrNameLst>
                                          <p:attrName>style.visibility</p:attrName>
                                        </p:attrNameLst>
                                      </p:cBhvr>
                                      <p:to>
                                        <p:strVal val="visible"/>
                                      </p:to>
                                    </p:set>
                                    <p:animEffect transition="in" filter="blinds(horizontal)">
                                      <p:cBhvr>
                                        <p:cTn id="7" dur="500"/>
                                        <p:tgtEl>
                                          <p:spTgt spid="1435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Effect transition="in" filter="fade">
                                      <p:cBhvr>
                                        <p:cTn id="10" dur="2000"/>
                                        <p:tgtEl>
                                          <p:spTgt spid="143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44"/>
                                        </p:tgtEl>
                                        <p:attrNameLst>
                                          <p:attrName>style.visibility</p:attrName>
                                        </p:attrNameLst>
                                      </p:cBhvr>
                                      <p:to>
                                        <p:strVal val="visible"/>
                                      </p:to>
                                    </p:set>
                                    <p:animEffect transition="in" filter="fade">
                                      <p:cBhvr>
                                        <p:cTn id="13" dur="2000"/>
                                        <p:tgtEl>
                                          <p:spTgt spid="14344"/>
                                        </p:tgtEl>
                                      </p:cBhvr>
                                    </p:animEffect>
                                  </p:childTnLst>
                                </p:cTn>
                              </p:par>
                              <p:par>
                                <p:cTn id="14" presetID="3" presetClass="entr" presetSubtype="10" fill="hold" nodeType="withEffect">
                                  <p:stCondLst>
                                    <p:cond delay="0"/>
                                  </p:stCondLst>
                                  <p:childTnLst>
                                    <p:set>
                                      <p:cBhvr>
                                        <p:cTn id="15" dur="1" fill="hold">
                                          <p:stCondLst>
                                            <p:cond delay="0"/>
                                          </p:stCondLst>
                                        </p:cTn>
                                        <p:tgtEl>
                                          <p:spTgt spid="14357"/>
                                        </p:tgtEl>
                                        <p:attrNameLst>
                                          <p:attrName>style.visibility</p:attrName>
                                        </p:attrNameLst>
                                      </p:cBhvr>
                                      <p:to>
                                        <p:strVal val="visible"/>
                                      </p:to>
                                    </p:set>
                                    <p:animEffect transition="in" filter="blinds(horizontal)">
                                      <p:cBhvr>
                                        <p:cTn id="16" dur="500"/>
                                        <p:tgtEl>
                                          <p:spTgt spid="1435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linds(horizontal)">
                                      <p:cBhvr>
                                        <p:cTn id="21" dur="500"/>
                                        <p:tgtEl>
                                          <p:spTgt spid="44"/>
                                        </p:tgtEl>
                                      </p:cBhvr>
                                    </p:animEffect>
                                  </p:childTnLst>
                                </p:cTn>
                              </p:par>
                              <p:par>
                                <p:cTn id="22" presetID="3" presetClass="entr" presetSubtype="10" fill="hold" nodeType="withEffect">
                                  <p:stCondLst>
                                    <p:cond delay="0"/>
                                  </p:stCondLst>
                                  <p:childTnLst>
                                    <p:set>
                                      <p:cBhvr>
                                        <p:cTn id="23" dur="1" fill="hold">
                                          <p:stCondLst>
                                            <p:cond delay="0"/>
                                          </p:stCondLst>
                                        </p:cTn>
                                        <p:tgtEl>
                                          <p:spTgt spid="14342"/>
                                        </p:tgtEl>
                                        <p:attrNameLst>
                                          <p:attrName>style.visibility</p:attrName>
                                        </p:attrNameLst>
                                      </p:cBhvr>
                                      <p:to>
                                        <p:strVal val="visible"/>
                                      </p:to>
                                    </p:set>
                                    <p:animEffect transition="in" filter="blinds(horizontal)">
                                      <p:cBhvr>
                                        <p:cTn id="24" dur="500"/>
                                        <p:tgtEl>
                                          <p:spTgt spid="14342"/>
                                        </p:tgtEl>
                                      </p:cBhvr>
                                    </p:animEffect>
                                  </p:childTnLst>
                                </p:cTn>
                              </p:par>
                              <p:par>
                                <p:cTn id="25" presetID="3" presetClass="entr" presetSubtype="10" fill="hold" nodeType="withEffect">
                                  <p:stCondLst>
                                    <p:cond delay="0"/>
                                  </p:stCondLst>
                                  <p:childTnLst>
                                    <p:set>
                                      <p:cBhvr>
                                        <p:cTn id="26" dur="1" fill="hold">
                                          <p:stCondLst>
                                            <p:cond delay="0"/>
                                          </p:stCondLst>
                                        </p:cTn>
                                        <p:tgtEl>
                                          <p:spTgt spid="14356"/>
                                        </p:tgtEl>
                                        <p:attrNameLst>
                                          <p:attrName>style.visibility</p:attrName>
                                        </p:attrNameLst>
                                      </p:cBhvr>
                                      <p:to>
                                        <p:strVal val="visible"/>
                                      </p:to>
                                    </p:set>
                                    <p:animEffect transition="in" filter="blinds(horizontal)">
                                      <p:cBhvr>
                                        <p:cTn id="27" dur="500"/>
                                        <p:tgtEl>
                                          <p:spTgt spid="1435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91"/>
                                        </p:tgtEl>
                                        <p:attrNameLst>
                                          <p:attrName>style.visibility</p:attrName>
                                        </p:attrNameLst>
                                      </p:cBhvr>
                                      <p:to>
                                        <p:strVal val="visible"/>
                                      </p:to>
                                    </p:set>
                                    <p:animEffect transition="in" filter="blinds(horizontal)">
                                      <p:cBhvr>
                                        <p:cTn id="30" dur="500"/>
                                        <p:tgtEl>
                                          <p:spTgt spid="1091"/>
                                        </p:tgtEl>
                                      </p:cBhvr>
                                    </p:animEffect>
                                  </p:childTnLst>
                                </p:cTn>
                              </p:par>
                              <p:par>
                                <p:cTn id="31" presetID="10" presetClass="entr" presetSubtype="0" fill="hold" nodeType="withEffect">
                                  <p:stCondLst>
                                    <p:cond delay="0"/>
                                  </p:stCondLst>
                                  <p:childTnLst>
                                    <p:set>
                                      <p:cBhvr>
                                        <p:cTn id="32" dur="1" fill="hold">
                                          <p:stCondLst>
                                            <p:cond delay="0"/>
                                          </p:stCondLst>
                                        </p:cTn>
                                        <p:tgtEl>
                                          <p:spTgt spid="1101"/>
                                        </p:tgtEl>
                                        <p:attrNameLst>
                                          <p:attrName>style.visibility</p:attrName>
                                        </p:attrNameLst>
                                      </p:cBhvr>
                                      <p:to>
                                        <p:strVal val="visible"/>
                                      </p:to>
                                    </p:set>
                                    <p:animEffect transition="in" filter="fade">
                                      <p:cBhvr>
                                        <p:cTn id="33" dur="2000"/>
                                        <p:tgtEl>
                                          <p:spTgt spid="110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4341"/>
                                        </p:tgtEl>
                                        <p:attrNameLst>
                                          <p:attrName>style.visibility</p:attrName>
                                        </p:attrNameLst>
                                      </p:cBhvr>
                                      <p:to>
                                        <p:strVal val="visible"/>
                                      </p:to>
                                    </p:set>
                                    <p:animEffect transition="in" filter="blinds(horizontal)">
                                      <p:cBhvr>
                                        <p:cTn id="38" dur="500"/>
                                        <p:tgtEl>
                                          <p:spTgt spid="14341"/>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par>
                                <p:cTn id="42" presetID="3" presetClass="entr" presetSubtype="10" fill="hold" nodeType="withEffect">
                                  <p:stCondLst>
                                    <p:cond delay="0"/>
                                  </p:stCondLst>
                                  <p:childTnLst>
                                    <p:set>
                                      <p:cBhvr>
                                        <p:cTn id="43" dur="1" fill="hold">
                                          <p:stCondLst>
                                            <p:cond delay="0"/>
                                          </p:stCondLst>
                                        </p:cTn>
                                        <p:tgtEl>
                                          <p:spTgt spid="1097"/>
                                        </p:tgtEl>
                                        <p:attrNameLst>
                                          <p:attrName>style.visibility</p:attrName>
                                        </p:attrNameLst>
                                      </p:cBhvr>
                                      <p:to>
                                        <p:strVal val="visible"/>
                                      </p:to>
                                    </p:set>
                                    <p:animEffect transition="in" filter="blinds(horizontal)">
                                      <p:cBhvr>
                                        <p:cTn id="44" dur="500"/>
                                        <p:tgtEl>
                                          <p:spTgt spid="109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098"/>
                                        </p:tgtEl>
                                        <p:attrNameLst>
                                          <p:attrName>style.visibility</p:attrName>
                                        </p:attrNameLst>
                                      </p:cBhvr>
                                      <p:to>
                                        <p:strVal val="visible"/>
                                      </p:to>
                                    </p:set>
                                    <p:animEffect transition="in" filter="blinds(horizontal)">
                                      <p:cBhvr>
                                        <p:cTn id="47" dur="500"/>
                                        <p:tgtEl>
                                          <p:spTgt spid="109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linds(horizontal)">
                                      <p:cBhvr>
                                        <p:cTn id="52" dur="500"/>
                                        <p:tgtEl>
                                          <p:spTgt spid="3"/>
                                        </p:tgtEl>
                                      </p:cBhvr>
                                    </p:animEffect>
                                  </p:childTnLst>
                                </p:cTn>
                              </p:par>
                              <p:par>
                                <p:cTn id="53" presetID="3" presetClass="entr" presetSubtype="10" fill="hold" nodeType="withEffect">
                                  <p:stCondLst>
                                    <p:cond delay="0"/>
                                  </p:stCondLst>
                                  <p:childTnLst>
                                    <p:set>
                                      <p:cBhvr>
                                        <p:cTn id="54" dur="1" fill="hold">
                                          <p:stCondLst>
                                            <p:cond delay="0"/>
                                          </p:stCondLst>
                                        </p:cTn>
                                        <p:tgtEl>
                                          <p:spTgt spid="14343"/>
                                        </p:tgtEl>
                                        <p:attrNameLst>
                                          <p:attrName>style.visibility</p:attrName>
                                        </p:attrNameLst>
                                      </p:cBhvr>
                                      <p:to>
                                        <p:strVal val="visible"/>
                                      </p:to>
                                    </p:set>
                                    <p:animEffect transition="in" filter="blinds(horizontal)">
                                      <p:cBhvr>
                                        <p:cTn id="55" dur="500"/>
                                        <p:tgtEl>
                                          <p:spTgt spid="14343"/>
                                        </p:tgtEl>
                                      </p:cBhvr>
                                    </p:animEffect>
                                  </p:childTnLst>
                                </p:cTn>
                              </p:par>
                              <p:par>
                                <p:cTn id="56" presetID="3" presetClass="entr" presetSubtype="10" fill="hold" nodeType="withEffect">
                                  <p:stCondLst>
                                    <p:cond delay="0"/>
                                  </p:stCondLst>
                                  <p:childTnLst>
                                    <p:set>
                                      <p:cBhvr>
                                        <p:cTn id="57" dur="1" fill="hold">
                                          <p:stCondLst>
                                            <p:cond delay="0"/>
                                          </p:stCondLst>
                                        </p:cTn>
                                        <p:tgtEl>
                                          <p:spTgt spid="14360"/>
                                        </p:tgtEl>
                                        <p:attrNameLst>
                                          <p:attrName>style.visibility</p:attrName>
                                        </p:attrNameLst>
                                      </p:cBhvr>
                                      <p:to>
                                        <p:strVal val="visible"/>
                                      </p:to>
                                    </p:set>
                                    <p:animEffect transition="in" filter="blinds(horizontal)">
                                      <p:cBhvr>
                                        <p:cTn id="58" dur="500"/>
                                        <p:tgtEl>
                                          <p:spTgt spid="1436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4363"/>
                                        </p:tgtEl>
                                        <p:attrNameLst>
                                          <p:attrName>style.visibility</p:attrName>
                                        </p:attrNameLst>
                                      </p:cBhvr>
                                      <p:to>
                                        <p:strVal val="visible"/>
                                      </p:to>
                                    </p:set>
                                    <p:animEffect transition="in" filter="blinds(horizontal)">
                                      <p:cBhvr>
                                        <p:cTn id="63" dur="500"/>
                                        <p:tgtEl>
                                          <p:spTgt spid="14363"/>
                                        </p:tgtEl>
                                      </p:cBhvr>
                                    </p:animEffect>
                                  </p:childTnLst>
                                </p:cTn>
                              </p:par>
                              <p:par>
                                <p:cTn id="64" presetID="3" presetClass="entr" presetSubtype="10" fill="hold" nodeType="withEffect">
                                  <p:stCondLst>
                                    <p:cond delay="0"/>
                                  </p:stCondLst>
                                  <p:childTnLst>
                                    <p:set>
                                      <p:cBhvr>
                                        <p:cTn id="65" dur="1" fill="hold">
                                          <p:stCondLst>
                                            <p:cond delay="0"/>
                                          </p:stCondLst>
                                        </p:cTn>
                                        <p:tgtEl>
                                          <p:spTgt spid="14346"/>
                                        </p:tgtEl>
                                        <p:attrNameLst>
                                          <p:attrName>style.visibility</p:attrName>
                                        </p:attrNameLst>
                                      </p:cBhvr>
                                      <p:to>
                                        <p:strVal val="visible"/>
                                      </p:to>
                                    </p:set>
                                    <p:animEffect transition="in" filter="blinds(horizontal)">
                                      <p:cBhvr>
                                        <p:cTn id="66" dur="500"/>
                                        <p:tgtEl>
                                          <p:spTgt spid="14346"/>
                                        </p:tgtEl>
                                      </p:cBhvr>
                                    </p:animEffect>
                                  </p:childTnLst>
                                </p:cTn>
                              </p:par>
                              <p:par>
                                <p:cTn id="67" presetID="3" presetClass="entr" presetSubtype="10" fill="hold" nodeType="withEffect">
                                  <p:stCondLst>
                                    <p:cond delay="0"/>
                                  </p:stCondLst>
                                  <p:childTnLst>
                                    <p:set>
                                      <p:cBhvr>
                                        <p:cTn id="68" dur="1" fill="hold">
                                          <p:stCondLst>
                                            <p:cond delay="0"/>
                                          </p:stCondLst>
                                        </p:cTn>
                                        <p:tgtEl>
                                          <p:spTgt spid="14358"/>
                                        </p:tgtEl>
                                        <p:attrNameLst>
                                          <p:attrName>style.visibility</p:attrName>
                                        </p:attrNameLst>
                                      </p:cBhvr>
                                      <p:to>
                                        <p:strVal val="visible"/>
                                      </p:to>
                                    </p:set>
                                    <p:animEffect transition="in" filter="blinds(horizontal)">
                                      <p:cBhvr>
                                        <p:cTn id="69" dur="500"/>
                                        <p:tgtEl>
                                          <p:spTgt spid="14358"/>
                                        </p:tgtEl>
                                      </p:cBhvr>
                                    </p:animEffect>
                                  </p:childTnLst>
                                </p:cTn>
                              </p:par>
                              <p:par>
                                <p:cTn id="70" presetID="3" presetClass="entr" presetSubtype="10" fill="hold" nodeType="withEffect">
                                  <p:stCondLst>
                                    <p:cond delay="0"/>
                                  </p:stCondLst>
                                  <p:childTnLst>
                                    <p:set>
                                      <p:cBhvr>
                                        <p:cTn id="71" dur="1" fill="hold">
                                          <p:stCondLst>
                                            <p:cond delay="0"/>
                                          </p:stCondLst>
                                        </p:cTn>
                                        <p:tgtEl>
                                          <p:spTgt spid="14347"/>
                                        </p:tgtEl>
                                        <p:attrNameLst>
                                          <p:attrName>style.visibility</p:attrName>
                                        </p:attrNameLst>
                                      </p:cBhvr>
                                      <p:to>
                                        <p:strVal val="visible"/>
                                      </p:to>
                                    </p:set>
                                    <p:animEffect transition="in" filter="blinds(horizontal)">
                                      <p:cBhvr>
                                        <p:cTn id="72" dur="500"/>
                                        <p:tgtEl>
                                          <p:spTgt spid="14347"/>
                                        </p:tgtEl>
                                      </p:cBhvr>
                                    </p:animEffect>
                                  </p:childTnLst>
                                </p:cTn>
                              </p:par>
                              <p:par>
                                <p:cTn id="73" presetID="3" presetClass="entr" presetSubtype="10" fill="hold" nodeType="withEffect">
                                  <p:stCondLst>
                                    <p:cond delay="0"/>
                                  </p:stCondLst>
                                  <p:childTnLst>
                                    <p:set>
                                      <p:cBhvr>
                                        <p:cTn id="74" dur="1" fill="hold">
                                          <p:stCondLst>
                                            <p:cond delay="0"/>
                                          </p:stCondLst>
                                        </p:cTn>
                                        <p:tgtEl>
                                          <p:spTgt spid="14362"/>
                                        </p:tgtEl>
                                        <p:attrNameLst>
                                          <p:attrName>style.visibility</p:attrName>
                                        </p:attrNameLst>
                                      </p:cBhvr>
                                      <p:to>
                                        <p:strVal val="visible"/>
                                      </p:to>
                                    </p:set>
                                    <p:animEffect transition="in" filter="blinds(horizontal)">
                                      <p:cBhvr>
                                        <p:cTn id="75" dur="500"/>
                                        <p:tgtEl>
                                          <p:spTgt spid="14362"/>
                                        </p:tgtEl>
                                      </p:cBhvr>
                                    </p:animEffect>
                                  </p:childTnLst>
                                </p:cTn>
                              </p:par>
                              <p:par>
                                <p:cTn id="76" presetID="3" presetClass="entr" presetSubtype="10" fill="hold" nodeType="withEffect">
                                  <p:stCondLst>
                                    <p:cond delay="0"/>
                                  </p:stCondLst>
                                  <p:childTnLst>
                                    <p:set>
                                      <p:cBhvr>
                                        <p:cTn id="77" dur="1" fill="hold">
                                          <p:stCondLst>
                                            <p:cond delay="0"/>
                                          </p:stCondLst>
                                        </p:cTn>
                                        <p:tgtEl>
                                          <p:spTgt spid="14364"/>
                                        </p:tgtEl>
                                        <p:attrNameLst>
                                          <p:attrName>style.visibility</p:attrName>
                                        </p:attrNameLst>
                                      </p:cBhvr>
                                      <p:to>
                                        <p:strVal val="visible"/>
                                      </p:to>
                                    </p:set>
                                    <p:animEffect transition="in" filter="blinds(horizontal)">
                                      <p:cBhvr>
                                        <p:cTn id="78" dur="500"/>
                                        <p:tgtEl>
                                          <p:spTgt spid="14364"/>
                                        </p:tgtEl>
                                      </p:cBhvr>
                                    </p:animEffect>
                                  </p:childTnLst>
                                </p:cTn>
                              </p:par>
                              <p:par>
                                <p:cTn id="79" presetID="3" presetClass="entr" presetSubtype="10" fill="hold" nodeType="withEffect">
                                  <p:stCondLst>
                                    <p:cond delay="0"/>
                                  </p:stCondLst>
                                  <p:childTnLst>
                                    <p:set>
                                      <p:cBhvr>
                                        <p:cTn id="80" dur="1" fill="hold">
                                          <p:stCondLst>
                                            <p:cond delay="0"/>
                                          </p:stCondLst>
                                        </p:cTn>
                                        <p:tgtEl>
                                          <p:spTgt spid="14348"/>
                                        </p:tgtEl>
                                        <p:attrNameLst>
                                          <p:attrName>style.visibility</p:attrName>
                                        </p:attrNameLst>
                                      </p:cBhvr>
                                      <p:to>
                                        <p:strVal val="visible"/>
                                      </p:to>
                                    </p:set>
                                    <p:animEffect transition="in" filter="blinds(horizontal)">
                                      <p:cBhvr>
                                        <p:cTn id="81" dur="500"/>
                                        <p:tgtEl>
                                          <p:spTgt spid="14348"/>
                                        </p:tgtEl>
                                      </p:cBhvr>
                                    </p:animEffect>
                                  </p:childTnLst>
                                </p:cTn>
                              </p:par>
                              <p:par>
                                <p:cTn id="82" presetID="3" presetClass="entr" presetSubtype="10" fill="hold" nodeType="withEffect">
                                  <p:stCondLst>
                                    <p:cond delay="0"/>
                                  </p:stCondLst>
                                  <p:childTnLst>
                                    <p:set>
                                      <p:cBhvr>
                                        <p:cTn id="83" dur="1" fill="hold">
                                          <p:stCondLst>
                                            <p:cond delay="0"/>
                                          </p:stCondLst>
                                        </p:cTn>
                                        <p:tgtEl>
                                          <p:spTgt spid="14358"/>
                                        </p:tgtEl>
                                        <p:attrNameLst>
                                          <p:attrName>style.visibility</p:attrName>
                                        </p:attrNameLst>
                                      </p:cBhvr>
                                      <p:to>
                                        <p:strVal val="visible"/>
                                      </p:to>
                                    </p:set>
                                    <p:animEffect transition="in" filter="blinds(horizontal)">
                                      <p:cBhvr>
                                        <p:cTn id="84" dur="500"/>
                                        <p:tgtEl>
                                          <p:spTgt spid="14358"/>
                                        </p:tgtEl>
                                      </p:cBhvr>
                                    </p:animEffect>
                                  </p:childTnLst>
                                </p:cTn>
                              </p:par>
                              <p:par>
                                <p:cTn id="85" presetID="3" presetClass="entr" presetSubtype="10" fill="hold" nodeType="withEffect">
                                  <p:stCondLst>
                                    <p:cond delay="0"/>
                                  </p:stCondLst>
                                  <p:childTnLst>
                                    <p:set>
                                      <p:cBhvr>
                                        <p:cTn id="86" dur="1" fill="hold">
                                          <p:stCondLst>
                                            <p:cond delay="0"/>
                                          </p:stCondLst>
                                        </p:cTn>
                                        <p:tgtEl>
                                          <p:spTgt spid="14347"/>
                                        </p:tgtEl>
                                        <p:attrNameLst>
                                          <p:attrName>style.visibility</p:attrName>
                                        </p:attrNameLst>
                                      </p:cBhvr>
                                      <p:to>
                                        <p:strVal val="visible"/>
                                      </p:to>
                                    </p:set>
                                    <p:animEffect transition="in" filter="blinds(horizontal)">
                                      <p:cBhvr>
                                        <p:cTn id="87" dur="500"/>
                                        <p:tgtEl>
                                          <p:spTgt spid="14347"/>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4349"/>
                                        </p:tgtEl>
                                        <p:attrNameLst>
                                          <p:attrName>style.visibility</p:attrName>
                                        </p:attrNameLst>
                                      </p:cBhvr>
                                      <p:to>
                                        <p:strVal val="visible"/>
                                      </p:to>
                                    </p:set>
                                    <p:animEffect transition="in" filter="blinds(horizontal)">
                                      <p:cBhvr>
                                        <p:cTn id="90" dur="500"/>
                                        <p:tgtEl>
                                          <p:spTgt spid="14349"/>
                                        </p:tgtEl>
                                      </p:cBhvr>
                                    </p:animEffect>
                                  </p:childTnLst>
                                </p:cTn>
                              </p:par>
                              <p:par>
                                <p:cTn id="91" presetID="3" presetClass="entr" presetSubtype="10" fill="hold" nodeType="withEffect">
                                  <p:stCondLst>
                                    <p:cond delay="0"/>
                                  </p:stCondLst>
                                  <p:childTnLst>
                                    <p:set>
                                      <p:cBhvr>
                                        <p:cTn id="92" dur="1" fill="hold">
                                          <p:stCondLst>
                                            <p:cond delay="0"/>
                                          </p:stCondLst>
                                        </p:cTn>
                                        <p:tgtEl>
                                          <p:spTgt spid="14346"/>
                                        </p:tgtEl>
                                        <p:attrNameLst>
                                          <p:attrName>style.visibility</p:attrName>
                                        </p:attrNameLst>
                                      </p:cBhvr>
                                      <p:to>
                                        <p:strVal val="visible"/>
                                      </p:to>
                                    </p:set>
                                    <p:animEffect transition="in" filter="blinds(horizontal)">
                                      <p:cBhvr>
                                        <p:cTn id="93" dur="500"/>
                                        <p:tgtEl>
                                          <p:spTgt spid="14346"/>
                                        </p:tgtEl>
                                      </p:cBhvr>
                                    </p:animEffect>
                                  </p:childTnLst>
                                </p:cTn>
                              </p:par>
                              <p:par>
                                <p:cTn id="94" presetID="3" presetClass="entr" presetSubtype="10" fill="hold" nodeType="withEffect">
                                  <p:stCondLst>
                                    <p:cond delay="0"/>
                                  </p:stCondLst>
                                  <p:childTnLst>
                                    <p:set>
                                      <p:cBhvr>
                                        <p:cTn id="95" dur="1" fill="hold">
                                          <p:stCondLst>
                                            <p:cond delay="0"/>
                                          </p:stCondLst>
                                        </p:cTn>
                                        <p:tgtEl>
                                          <p:spTgt spid="14348"/>
                                        </p:tgtEl>
                                        <p:attrNameLst>
                                          <p:attrName>style.visibility</p:attrName>
                                        </p:attrNameLst>
                                      </p:cBhvr>
                                      <p:to>
                                        <p:strVal val="visible"/>
                                      </p:to>
                                    </p:set>
                                    <p:animEffect transition="in" filter="blinds(horizontal)">
                                      <p:cBhvr>
                                        <p:cTn id="96" dur="500"/>
                                        <p:tgtEl>
                                          <p:spTgt spid="14348"/>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blinds(horizontal)">
                                      <p:cBhvr>
                                        <p:cTn id="99" dur="500"/>
                                        <p:tgtEl>
                                          <p:spTgt spid="45"/>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blinds(horizontal)">
                                      <p:cBhvr>
                                        <p:cTn id="10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4344" grpId="0" animBg="1"/>
      <p:bldP spid="14349" grpId="0" animBg="1"/>
      <p:bldP spid="1098" grpId="0"/>
      <p:bldP spid="44" grpId="0"/>
      <p:bldP spid="45" grpId="0"/>
      <p:bldP spid="109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itle 1"/>
          <p:cNvSpPr>
            <a:spLocks noGrp="1"/>
          </p:cNvSpPr>
          <p:nvPr>
            <p:ph type="title"/>
          </p:nvPr>
        </p:nvSpPr>
        <p:spPr/>
        <p:txBody>
          <a:bodyPr/>
          <a:lstStyle/>
          <a:p>
            <a:pPr algn="ctr"/>
            <a:r>
              <a:rPr lang="en-US" dirty="0" smtClean="0"/>
              <a:t>Mutual Influences</a:t>
            </a:r>
          </a:p>
        </p:txBody>
      </p:sp>
      <p:sp>
        <p:nvSpPr>
          <p:cNvPr id="2060" name="TextBox 34"/>
          <p:cNvSpPr txBox="1">
            <a:spLocks noChangeArrowheads="1"/>
          </p:cNvSpPr>
          <p:nvPr/>
        </p:nvSpPr>
        <p:spPr bwMode="auto">
          <a:xfrm>
            <a:off x="304800" y="1790700"/>
            <a:ext cx="8458200" cy="3749675"/>
          </a:xfrm>
          <a:prstGeom prst="rect">
            <a:avLst/>
          </a:prstGeom>
          <a:noFill/>
          <a:ln w="9525">
            <a:noFill/>
            <a:miter lim="800000"/>
            <a:headEnd/>
            <a:tailEnd/>
          </a:ln>
        </p:spPr>
        <p:txBody>
          <a:bodyPr>
            <a:spAutoFit/>
          </a:bodyPr>
          <a:lstStyle/>
          <a:p>
            <a:pPr marL="514350" indent="-514350" eaLnBrk="0" hangingPunct="0"/>
            <a:r>
              <a:rPr lang="en-US" sz="2800" dirty="0"/>
              <a:t>Three Manifestations of Mutual Influences on </a:t>
            </a:r>
            <a:r>
              <a:rPr lang="en-US" sz="2800" dirty="0" smtClean="0"/>
              <a:t>an ad     	 are:</a:t>
            </a:r>
            <a:endParaRPr lang="en-US" sz="2800" dirty="0"/>
          </a:p>
          <a:p>
            <a:pPr marL="971550" lvl="1" indent="-514350" eaLnBrk="0" hangingPunct="0">
              <a:buFont typeface="Times New Roman" pitchFamily="18" charset="0"/>
              <a:buAutoNum type="arabicPeriod"/>
            </a:pPr>
            <a:r>
              <a:rPr lang="en-US" sz="2800" dirty="0"/>
              <a:t>Similar  </a:t>
            </a:r>
            <a:r>
              <a:rPr lang="en-US" sz="2800" dirty="0" smtClean="0"/>
              <a:t>ads placed </a:t>
            </a:r>
            <a:r>
              <a:rPr lang="en-US" sz="2800" dirty="0"/>
              <a:t>above</a:t>
            </a:r>
            <a:r>
              <a:rPr lang="en-US" sz="2400" dirty="0"/>
              <a:t> </a:t>
            </a:r>
          </a:p>
          <a:p>
            <a:pPr marL="1257300" lvl="2" indent="-342900" eaLnBrk="0" hangingPunct="0">
              <a:buFont typeface="Wingdings" pitchFamily="2" charset="2"/>
              <a:buChar char="Ø"/>
            </a:pPr>
            <a:r>
              <a:rPr lang="en-US" sz="2400" dirty="0"/>
              <a:t>Reduces user’s residual relevance of  </a:t>
            </a:r>
            <a:r>
              <a:rPr lang="en-US" sz="2400" dirty="0" smtClean="0"/>
              <a:t>    </a:t>
            </a:r>
            <a:endParaRPr lang="en-US" sz="2400" dirty="0"/>
          </a:p>
          <a:p>
            <a:pPr marL="971550" lvl="1" indent="-514350" eaLnBrk="0" hangingPunct="0">
              <a:buFont typeface="Times New Roman" pitchFamily="18" charset="0"/>
              <a:buAutoNum type="arabicPeriod"/>
            </a:pPr>
            <a:r>
              <a:rPr lang="en-US" sz="2800" dirty="0"/>
              <a:t>Relevance of other </a:t>
            </a:r>
            <a:r>
              <a:rPr lang="en-US" sz="2800" dirty="0" smtClean="0"/>
              <a:t>ads  </a:t>
            </a:r>
            <a:r>
              <a:rPr lang="en-US" sz="2800" dirty="0"/>
              <a:t>placed above</a:t>
            </a:r>
            <a:r>
              <a:rPr lang="en-US" sz="2400" dirty="0"/>
              <a:t> </a:t>
            </a:r>
            <a:r>
              <a:rPr lang="en-US" sz="2400" dirty="0" smtClean="0"/>
              <a:t>    </a:t>
            </a:r>
            <a:endParaRPr lang="en-US" sz="2400" dirty="0"/>
          </a:p>
          <a:p>
            <a:pPr marL="1257300" lvl="2" indent="-342900" eaLnBrk="0" hangingPunct="0">
              <a:buFont typeface="Wingdings" pitchFamily="2" charset="2"/>
              <a:buChar char="Ø"/>
            </a:pPr>
            <a:r>
              <a:rPr lang="en-US" sz="2400" dirty="0"/>
              <a:t>User may click on above ads may not view </a:t>
            </a:r>
            <a:r>
              <a:rPr lang="en-US" sz="2400" dirty="0" smtClean="0"/>
              <a:t> </a:t>
            </a:r>
            <a:endParaRPr lang="en-US" sz="2400" dirty="0"/>
          </a:p>
          <a:p>
            <a:pPr marL="971550" lvl="1" indent="-514350" eaLnBrk="0" hangingPunct="0">
              <a:buFont typeface="Times New Roman" pitchFamily="18" charset="0"/>
              <a:buAutoNum type="arabicPeriod"/>
            </a:pPr>
            <a:r>
              <a:rPr lang="en-US" sz="2800" dirty="0"/>
              <a:t>Abandonment probability of other </a:t>
            </a:r>
            <a:r>
              <a:rPr lang="en-US" sz="2800" dirty="0" smtClean="0"/>
              <a:t>ads </a:t>
            </a:r>
            <a:r>
              <a:rPr lang="en-US" sz="2800" dirty="0"/>
              <a:t>placed above</a:t>
            </a:r>
          </a:p>
          <a:p>
            <a:pPr marL="1257300" lvl="2" indent="-342900" eaLnBrk="0" hangingPunct="0">
              <a:buFont typeface="Wingdings" pitchFamily="2" charset="2"/>
              <a:buChar char="Ø"/>
            </a:pPr>
            <a:r>
              <a:rPr lang="en-US" sz="2400" dirty="0"/>
              <a:t>User may abandon search and </a:t>
            </a:r>
            <a:r>
              <a:rPr lang="en-US" sz="2400" dirty="0" smtClean="0"/>
              <a:t>may not </a:t>
            </a:r>
            <a:r>
              <a:rPr lang="en-US" sz="2400" dirty="0"/>
              <a:t>view </a:t>
            </a:r>
          </a:p>
        </p:txBody>
      </p:sp>
      <p:graphicFrame>
        <p:nvGraphicFramePr>
          <p:cNvPr id="3" name="Object 11"/>
          <p:cNvGraphicFramePr>
            <a:graphicFrameLocks noChangeAspect="1"/>
          </p:cNvGraphicFramePr>
          <p:nvPr/>
        </p:nvGraphicFramePr>
        <p:xfrm>
          <a:off x="990600" y="2286000"/>
          <a:ext cx="376102" cy="415925"/>
        </p:xfrm>
        <a:graphic>
          <a:graphicData uri="http://schemas.openxmlformats.org/presentationml/2006/ole">
            <p:oleObj spid="_x0000_s299010" name="Equation" r:id="rId4" imgW="126720" imgH="139680" progId="Equation.3">
              <p:embed/>
            </p:oleObj>
          </a:graphicData>
        </a:graphic>
      </p:graphicFrame>
      <p:graphicFrame>
        <p:nvGraphicFramePr>
          <p:cNvPr id="2061" name="Object 13"/>
          <p:cNvGraphicFramePr>
            <a:graphicFrameLocks noChangeAspect="1"/>
          </p:cNvGraphicFramePr>
          <p:nvPr/>
        </p:nvGraphicFramePr>
        <p:xfrm>
          <a:off x="5491162" y="2743200"/>
          <a:ext cx="376238" cy="415925"/>
        </p:xfrm>
        <a:graphic>
          <a:graphicData uri="http://schemas.openxmlformats.org/presentationml/2006/ole">
            <p:oleObj spid="_x0000_s299011" name="Equation" r:id="rId5" imgW="126720" imgH="139680" progId="Equation.3">
              <p:embed/>
            </p:oleObj>
          </a:graphicData>
        </a:graphic>
      </p:graphicFrame>
      <p:graphicFrame>
        <p:nvGraphicFramePr>
          <p:cNvPr id="2062" name="Object 14"/>
          <p:cNvGraphicFramePr>
            <a:graphicFrameLocks noChangeAspect="1"/>
          </p:cNvGraphicFramePr>
          <p:nvPr/>
        </p:nvGraphicFramePr>
        <p:xfrm>
          <a:off x="6786562" y="3124200"/>
          <a:ext cx="376238" cy="415925"/>
        </p:xfrm>
        <a:graphic>
          <a:graphicData uri="http://schemas.openxmlformats.org/presentationml/2006/ole">
            <p:oleObj spid="_x0000_s299012" name="Equation" r:id="rId6" imgW="126720" imgH="139680" progId="Equation.3">
              <p:embed/>
            </p:oleObj>
          </a:graphicData>
        </a:graphic>
      </p:graphicFrame>
      <p:graphicFrame>
        <p:nvGraphicFramePr>
          <p:cNvPr id="2063" name="Object 15"/>
          <p:cNvGraphicFramePr>
            <a:graphicFrameLocks noChangeAspect="1"/>
          </p:cNvGraphicFramePr>
          <p:nvPr/>
        </p:nvGraphicFramePr>
        <p:xfrm>
          <a:off x="7391400" y="3528645"/>
          <a:ext cx="376238" cy="415925"/>
        </p:xfrm>
        <a:graphic>
          <a:graphicData uri="http://schemas.openxmlformats.org/presentationml/2006/ole">
            <p:oleObj spid="_x0000_s299013" name="Equation" r:id="rId7" imgW="126720" imgH="139680" progId="Equation.3">
              <p:embed/>
            </p:oleObj>
          </a:graphicData>
        </a:graphic>
      </p:graphicFrame>
      <p:graphicFrame>
        <p:nvGraphicFramePr>
          <p:cNvPr id="2064" name="Object 16"/>
          <p:cNvGraphicFramePr>
            <a:graphicFrameLocks noChangeAspect="1"/>
          </p:cNvGraphicFramePr>
          <p:nvPr/>
        </p:nvGraphicFramePr>
        <p:xfrm>
          <a:off x="7467600" y="3909645"/>
          <a:ext cx="376238" cy="415925"/>
        </p:xfrm>
        <a:graphic>
          <a:graphicData uri="http://schemas.openxmlformats.org/presentationml/2006/ole">
            <p:oleObj spid="_x0000_s299014" name="Equation" r:id="rId8" imgW="126720" imgH="139680" progId="Equation.3">
              <p:embed/>
            </p:oleObj>
          </a:graphicData>
        </a:graphic>
      </p:graphicFrame>
      <p:graphicFrame>
        <p:nvGraphicFramePr>
          <p:cNvPr id="2065" name="Object 17"/>
          <p:cNvGraphicFramePr>
            <a:graphicFrameLocks noChangeAspect="1"/>
          </p:cNvGraphicFramePr>
          <p:nvPr/>
        </p:nvGraphicFramePr>
        <p:xfrm>
          <a:off x="2362200" y="4753710"/>
          <a:ext cx="376238" cy="415925"/>
        </p:xfrm>
        <a:graphic>
          <a:graphicData uri="http://schemas.openxmlformats.org/presentationml/2006/ole">
            <p:oleObj spid="_x0000_s299015" name="Equation" r:id="rId9" imgW="126720" imgH="139680" progId="Equation.3">
              <p:embed/>
            </p:oleObj>
          </a:graphicData>
        </a:graphic>
      </p:graphicFrame>
      <p:graphicFrame>
        <p:nvGraphicFramePr>
          <p:cNvPr id="2066" name="Object 18"/>
          <p:cNvGraphicFramePr>
            <a:graphicFrameLocks noChangeAspect="1"/>
          </p:cNvGraphicFramePr>
          <p:nvPr/>
        </p:nvGraphicFramePr>
        <p:xfrm>
          <a:off x="7696200" y="5138652"/>
          <a:ext cx="376238" cy="415925"/>
        </p:xfrm>
        <a:graphic>
          <a:graphicData uri="http://schemas.openxmlformats.org/presentationml/2006/ole">
            <p:oleObj spid="_x0000_s299016" name="Equation" r:id="rId10" imgW="126720" imgH="139680" progId="Equation.3">
              <p:embed/>
            </p:oleObj>
          </a:graphicData>
        </a:graphic>
      </p:graphicFrame>
      <p:sp>
        <p:nvSpPr>
          <p:cNvPr id="11" name="Slide Number Placeholder 10"/>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advTm="98516"/>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idx="4294967295"/>
          </p:nvPr>
        </p:nvSpPr>
        <p:spPr>
          <a:xfrm>
            <a:off x="304800" y="685800"/>
            <a:ext cx="8839200" cy="533400"/>
          </a:xfrm>
        </p:spPr>
        <p:txBody>
          <a:bodyPr/>
          <a:lstStyle/>
          <a:p>
            <a:pPr algn="ctr" eaLnBrk="1" hangingPunct="1"/>
            <a:r>
              <a:rPr lang="en-US" dirty="0" smtClean="0"/>
              <a:t>Optimal Ranking</a:t>
            </a:r>
          </a:p>
        </p:txBody>
      </p:sp>
      <p:sp>
        <p:nvSpPr>
          <p:cNvPr id="4102" name="TextBox 6"/>
          <p:cNvSpPr txBox="1">
            <a:spLocks noChangeArrowheads="1"/>
          </p:cNvSpPr>
          <p:nvPr/>
        </p:nvSpPr>
        <p:spPr bwMode="auto">
          <a:xfrm>
            <a:off x="838200" y="4038600"/>
            <a:ext cx="7467600" cy="2585323"/>
          </a:xfrm>
          <a:prstGeom prst="rect">
            <a:avLst/>
          </a:prstGeom>
          <a:noFill/>
          <a:ln w="9525">
            <a:noFill/>
            <a:miter lim="800000"/>
            <a:headEnd/>
            <a:tailEnd/>
          </a:ln>
        </p:spPr>
        <p:txBody>
          <a:bodyPr wrap="square">
            <a:spAutoFit/>
          </a:bodyPr>
          <a:lstStyle/>
          <a:p>
            <a:pPr eaLnBrk="0" hangingPunct="0">
              <a:buFont typeface="Wingdings" pitchFamily="2" charset="2"/>
              <a:buChar char="§"/>
            </a:pPr>
            <a:r>
              <a:rPr lang="en-US" sz="2400" dirty="0"/>
              <a:t>The physical meaning  </a:t>
            </a:r>
            <a:r>
              <a:rPr lang="en-US" sz="2400" i="1" dirty="0"/>
              <a:t>RF</a:t>
            </a:r>
            <a:r>
              <a:rPr lang="en-US" sz="2400" dirty="0"/>
              <a:t> is the profit generated for unit consumed view probability of </a:t>
            </a:r>
            <a:r>
              <a:rPr lang="en-US" sz="2400" dirty="0" smtClean="0"/>
              <a:t>ads</a:t>
            </a:r>
            <a:endParaRPr lang="en-US" sz="2400" dirty="0"/>
          </a:p>
          <a:p>
            <a:pPr eaLnBrk="0" hangingPunct="0"/>
            <a:endParaRPr lang="en-US" sz="2400" dirty="0"/>
          </a:p>
          <a:p>
            <a:pPr eaLnBrk="0" hangingPunct="0">
              <a:buFont typeface="Wingdings" pitchFamily="2" charset="2"/>
              <a:buChar char="§"/>
            </a:pPr>
            <a:r>
              <a:rPr lang="en-US" sz="2400" dirty="0" smtClean="0"/>
              <a:t>Higher ads </a:t>
            </a:r>
            <a:r>
              <a:rPr lang="en-US" sz="2400" dirty="0"/>
              <a:t>have more view probability. Placing </a:t>
            </a:r>
            <a:r>
              <a:rPr lang="en-US" sz="2400" dirty="0" smtClean="0"/>
              <a:t>ads </a:t>
            </a:r>
            <a:r>
              <a:rPr lang="en-US" sz="2400" dirty="0"/>
              <a:t>producing more profit </a:t>
            </a:r>
            <a:r>
              <a:rPr lang="en-US" sz="2400" dirty="0" smtClean="0"/>
              <a:t>for unit </a:t>
            </a:r>
            <a:r>
              <a:rPr lang="en-US" sz="2400" dirty="0"/>
              <a:t>consumed view </a:t>
            </a:r>
            <a:r>
              <a:rPr lang="en-US" sz="2400" dirty="0" smtClean="0"/>
              <a:t>probability higher up is intuitive. </a:t>
            </a:r>
            <a:endParaRPr lang="en-US" sz="1600" i="1" dirty="0"/>
          </a:p>
          <a:p>
            <a:pPr eaLnBrk="0" hangingPunct="0"/>
            <a:endParaRPr lang="en-US" dirty="0"/>
          </a:p>
        </p:txBody>
      </p:sp>
      <p:sp>
        <p:nvSpPr>
          <p:cNvPr id="4105" name="Rectangle 7"/>
          <p:cNvSpPr>
            <a:spLocks noChangeArrowheads="1"/>
          </p:cNvSpPr>
          <p:nvPr/>
        </p:nvSpPr>
        <p:spPr bwMode="auto">
          <a:xfrm>
            <a:off x="1143000" y="1981200"/>
            <a:ext cx="6477000" cy="1676400"/>
          </a:xfrm>
          <a:prstGeom prst="rect">
            <a:avLst/>
          </a:prstGeom>
          <a:solidFill>
            <a:srgbClr val="006600">
              <a:alpha val="27058"/>
            </a:srgbClr>
          </a:solidFill>
          <a:ln w="9525" algn="ctr">
            <a:solidFill>
              <a:schemeClr val="tx1"/>
            </a:solidFill>
            <a:round/>
            <a:headEnd/>
            <a:tailEnd/>
          </a:ln>
        </p:spPr>
        <p:txBody>
          <a:bodyPr/>
          <a:lstStyle/>
          <a:p>
            <a:pPr eaLnBrk="0" hangingPunct="0"/>
            <a:endParaRPr lang="en-US"/>
          </a:p>
        </p:txBody>
      </p:sp>
      <p:sp>
        <p:nvSpPr>
          <p:cNvPr id="4104" name="TextBox 8"/>
          <p:cNvSpPr txBox="1">
            <a:spLocks noChangeArrowheads="1"/>
          </p:cNvSpPr>
          <p:nvPr/>
        </p:nvSpPr>
        <p:spPr bwMode="auto">
          <a:xfrm>
            <a:off x="838200" y="1458913"/>
            <a:ext cx="7772400" cy="457200"/>
          </a:xfrm>
          <a:prstGeom prst="rect">
            <a:avLst/>
          </a:prstGeom>
          <a:noFill/>
          <a:ln w="9525">
            <a:noFill/>
            <a:miter lim="800000"/>
            <a:headEnd/>
            <a:tailEnd/>
          </a:ln>
        </p:spPr>
        <p:txBody>
          <a:bodyPr>
            <a:spAutoFit/>
          </a:bodyPr>
          <a:lstStyle/>
          <a:p>
            <a:pPr eaLnBrk="0" hangingPunct="0"/>
            <a:r>
              <a:rPr lang="en-US" sz="2400" dirty="0"/>
              <a:t>Rank ads in </a:t>
            </a:r>
            <a:r>
              <a:rPr lang="en-US" sz="2400" dirty="0" smtClean="0"/>
              <a:t>the descending </a:t>
            </a:r>
            <a:r>
              <a:rPr lang="en-US" sz="2400" dirty="0"/>
              <a:t>order of:</a:t>
            </a:r>
          </a:p>
        </p:txBody>
      </p:sp>
      <p:graphicFrame>
        <p:nvGraphicFramePr>
          <p:cNvPr id="10" name="Object 9"/>
          <p:cNvGraphicFramePr>
            <a:graphicFrameLocks noChangeAspect="1"/>
          </p:cNvGraphicFramePr>
          <p:nvPr/>
        </p:nvGraphicFramePr>
        <p:xfrm>
          <a:off x="1906588" y="1981200"/>
          <a:ext cx="5178425" cy="1643063"/>
        </p:xfrm>
        <a:graphic>
          <a:graphicData uri="http://schemas.openxmlformats.org/presentationml/2006/ole">
            <p:oleObj spid="_x0000_s154626" name="Equation" r:id="rId4" imgW="1320480" imgH="419040" progId="Equation.3">
              <p:embed/>
            </p:oleObj>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sp>
        <p:nvSpPr>
          <p:cNvPr id="8" name="Footer Placeholder 7"/>
          <p:cNvSpPr>
            <a:spLocks noGrp="1"/>
          </p:cNvSpPr>
          <p:nvPr>
            <p:ph type="ftr" sz="quarter" idx="10"/>
          </p:nvPr>
        </p:nvSpPr>
        <p:spPr>
          <a:xfrm>
            <a:off x="4267200" y="6553200"/>
            <a:ext cx="3733800" cy="304800"/>
          </a:xfrm>
        </p:spPr>
        <p:txBody>
          <a:bodyPr/>
          <a:lstStyle/>
          <a:p>
            <a:pPr>
              <a:defRPr/>
            </a:pPr>
            <a:r>
              <a:rPr lang="en-US" dirty="0" smtClean="0"/>
              <a:t>[Balakrishnan &amp; </a:t>
            </a:r>
            <a:r>
              <a:rPr lang="en-US" dirty="0" err="1" smtClean="0"/>
              <a:t>Kambhampati</a:t>
            </a:r>
            <a:r>
              <a:rPr lang="en-US" dirty="0" smtClean="0"/>
              <a:t> WebDB’08]</a:t>
            </a:r>
            <a:endParaRPr lang="en-US" dirty="0"/>
          </a:p>
        </p:txBody>
      </p:sp>
    </p:spTree>
  </p:cSld>
  <p:clrMapOvr>
    <a:masterClrMapping/>
  </p:clrMapOvr>
  <p:transition advTm="126844"/>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2" name="Picture 6"/>
          <p:cNvPicPr>
            <a:picLocks noChangeAspect="1" noChangeArrowheads="1"/>
          </p:cNvPicPr>
          <p:nvPr/>
        </p:nvPicPr>
        <p:blipFill>
          <a:blip r:embed="rId3" cstate="print"/>
          <a:srcRect/>
          <a:stretch>
            <a:fillRect/>
          </a:stretch>
        </p:blipFill>
        <p:spPr bwMode="auto">
          <a:xfrm>
            <a:off x="510850" y="1151313"/>
            <a:ext cx="8099750" cy="4898781"/>
          </a:xfrm>
          <a:prstGeom prst="rect">
            <a:avLst/>
          </a:prstGeom>
          <a:noFill/>
          <a:ln w="9525">
            <a:noFill/>
            <a:miter lim="800000"/>
            <a:headEnd/>
            <a:tailEnd/>
          </a:ln>
          <a:effectLst/>
        </p:spPr>
      </p:pic>
      <p:sp>
        <p:nvSpPr>
          <p:cNvPr id="4" name="TextBox 3"/>
          <p:cNvSpPr txBox="1"/>
          <p:nvPr/>
        </p:nvSpPr>
        <p:spPr>
          <a:xfrm>
            <a:off x="457200" y="420469"/>
            <a:ext cx="8077200" cy="646331"/>
          </a:xfrm>
          <a:prstGeom prst="rect">
            <a:avLst/>
          </a:prstGeom>
          <a:noFill/>
        </p:spPr>
        <p:txBody>
          <a:bodyPr wrap="square" rtlCol="0">
            <a:spAutoFit/>
          </a:bodyPr>
          <a:lstStyle/>
          <a:p>
            <a:pPr algn="ctr"/>
            <a:r>
              <a:rPr lang="en-US" sz="3600" dirty="0" smtClean="0"/>
              <a:t>Generality of the Proposed Ranking</a:t>
            </a:r>
            <a:endParaRPr lang="en-US" sz="3600" dirty="0"/>
          </a:p>
        </p:txBody>
      </p:sp>
      <p:pic>
        <p:nvPicPr>
          <p:cNvPr id="7" name="Picture 36" descr="yahoo_purple_large">
            <a:hlinkClick r:id="rId4"/>
          </p:cNvPr>
          <p:cNvPicPr>
            <a:picLocks noChangeAspect="1" noChangeArrowheads="1"/>
          </p:cNvPicPr>
          <p:nvPr/>
        </p:nvPicPr>
        <p:blipFill>
          <a:blip r:embed="rId5" cstate="print"/>
          <a:srcRect/>
          <a:stretch>
            <a:fillRect/>
          </a:stretch>
        </p:blipFill>
        <p:spPr bwMode="auto">
          <a:xfrm>
            <a:off x="279861" y="5401887"/>
            <a:ext cx="1524000" cy="315211"/>
          </a:xfrm>
          <a:prstGeom prst="rect">
            <a:avLst/>
          </a:prstGeom>
          <a:noFill/>
          <a:ln w="9525">
            <a:noFill/>
            <a:miter lim="800000"/>
            <a:headEnd/>
            <a:tailEnd/>
          </a:ln>
        </p:spPr>
      </p:pic>
      <p:pic>
        <p:nvPicPr>
          <p:cNvPr id="8" name="Picture 22" descr="Google%2520Logo">
            <a:hlinkClick r:id="rId6"/>
          </p:cNvPr>
          <p:cNvPicPr>
            <a:picLocks noChangeAspect="1" noChangeArrowheads="1"/>
          </p:cNvPicPr>
          <p:nvPr/>
        </p:nvPicPr>
        <p:blipFill>
          <a:blip r:embed="rId7" cstate="print"/>
          <a:srcRect/>
          <a:stretch>
            <a:fillRect/>
          </a:stretch>
        </p:blipFill>
        <p:spPr bwMode="auto">
          <a:xfrm>
            <a:off x="2518236" y="5478087"/>
            <a:ext cx="849458" cy="422564"/>
          </a:xfrm>
          <a:prstGeom prst="rect">
            <a:avLst/>
          </a:prstGeom>
          <a:noFill/>
          <a:ln w="9525">
            <a:noFill/>
            <a:miter lim="800000"/>
            <a:headEnd/>
            <a:tailEnd/>
          </a:ln>
        </p:spPr>
      </p:pic>
      <p:pic>
        <p:nvPicPr>
          <p:cNvPr id="9" name="Picture 26" descr="MSN_logo">
            <a:hlinkClick r:id="rId8"/>
          </p:cNvPr>
          <p:cNvPicPr>
            <a:picLocks noChangeAspect="1" noChangeArrowheads="1"/>
          </p:cNvPicPr>
          <p:nvPr/>
        </p:nvPicPr>
        <p:blipFill>
          <a:blip r:embed="rId9" cstate="print"/>
          <a:srcRect/>
          <a:stretch>
            <a:fillRect/>
          </a:stretch>
        </p:blipFill>
        <p:spPr bwMode="auto">
          <a:xfrm>
            <a:off x="3432636" y="5478087"/>
            <a:ext cx="657225" cy="457200"/>
          </a:xfrm>
          <a:prstGeom prst="rect">
            <a:avLst/>
          </a:prstGeom>
          <a:noFill/>
          <a:ln w="9525">
            <a:noFill/>
            <a:miter lim="800000"/>
            <a:headEnd/>
            <a:tailEnd/>
          </a:ln>
        </p:spPr>
      </p:pic>
      <p:sp>
        <p:nvSpPr>
          <p:cNvPr id="10" name="Rectangular Callout 9"/>
          <p:cNvSpPr/>
          <p:nvPr/>
        </p:nvSpPr>
        <p:spPr bwMode="auto">
          <a:xfrm>
            <a:off x="838200" y="1151313"/>
            <a:ext cx="2057400" cy="838200"/>
          </a:xfrm>
          <a:prstGeom prst="wedgeRectCallout">
            <a:avLst>
              <a:gd name="adj1" fmla="val 85027"/>
              <a:gd name="adj2" fmla="val -7748"/>
            </a:avLst>
          </a:prstGeom>
          <a:solidFill>
            <a:srgbClr val="00B0F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The generalized</a:t>
            </a:r>
            <a:r>
              <a:rPr kumimoji="0" lang="en-US" sz="1800" b="0" i="0" u="none" strike="noStrike" cap="none" normalizeH="0" dirty="0" smtClean="0">
                <a:ln>
                  <a:noFill/>
                </a:ln>
                <a:solidFill>
                  <a:schemeClr val="tx1"/>
                </a:solidFill>
                <a:effectLst/>
                <a:latin typeface="Arial" charset="0"/>
              </a:rPr>
              <a:t> </a:t>
            </a:r>
            <a:r>
              <a:rPr kumimoji="0" lang="en-US" sz="1800" b="0" i="0" u="none" strike="noStrike" cap="none" normalizeH="0" baseline="0" dirty="0" smtClean="0">
                <a:ln>
                  <a:noFill/>
                </a:ln>
                <a:solidFill>
                  <a:schemeClr val="tx1"/>
                </a:solidFill>
                <a:effectLst/>
                <a:latin typeface="Arial" charset="0"/>
              </a:rPr>
              <a:t>ranking based on</a:t>
            </a:r>
            <a:r>
              <a:rPr kumimoji="0" lang="en-US" sz="1800" b="0" i="0" u="none" strike="noStrike" cap="none" normalizeH="0" dirty="0" smtClean="0">
                <a:ln>
                  <a:noFill/>
                </a:ln>
                <a:solidFill>
                  <a:schemeClr val="tx1"/>
                </a:solidFill>
                <a:effectLst/>
                <a:latin typeface="Arial" charset="0"/>
              </a:rPr>
              <a:t> utilities.</a:t>
            </a:r>
            <a:endParaRPr kumimoji="0" lang="en-US" sz="1800" b="0" i="0" u="none" strike="noStrike" cap="none" normalizeH="0" baseline="0" dirty="0" smtClean="0">
              <a:ln>
                <a:noFill/>
              </a:ln>
              <a:solidFill>
                <a:schemeClr val="tx1"/>
              </a:solidFill>
              <a:effectLst/>
              <a:latin typeface="Arial" charset="0"/>
            </a:endParaRPr>
          </a:p>
        </p:txBody>
      </p:sp>
      <p:sp>
        <p:nvSpPr>
          <p:cNvPr id="12" name="Rectangular Callout 11"/>
          <p:cNvSpPr/>
          <p:nvPr/>
        </p:nvSpPr>
        <p:spPr bwMode="auto">
          <a:xfrm>
            <a:off x="152400" y="2522913"/>
            <a:ext cx="1981200" cy="609600"/>
          </a:xfrm>
          <a:prstGeom prst="wedgeRectCallout">
            <a:avLst>
              <a:gd name="adj1" fmla="val 53482"/>
              <a:gd name="adj2" fmla="val -108534"/>
            </a:avLst>
          </a:prstGeom>
          <a:solidFill>
            <a:srgbClr val="00B0F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For</a:t>
            </a:r>
            <a:r>
              <a:rPr kumimoji="0" lang="en-US" sz="1800" b="0" i="0" u="none" strike="noStrike" cap="none" normalizeH="0" dirty="0" smtClean="0">
                <a:ln>
                  <a:noFill/>
                </a:ln>
                <a:solidFill>
                  <a:schemeClr val="tx1"/>
                </a:solidFill>
                <a:effectLst/>
                <a:latin typeface="Arial" charset="0"/>
              </a:rPr>
              <a:t> ads utility=bid amount</a:t>
            </a:r>
            <a:endParaRPr kumimoji="0" lang="en-US" sz="1800" b="0" i="0" u="none" strike="noStrike" cap="none" normalizeH="0" baseline="0" dirty="0" smtClean="0">
              <a:ln>
                <a:noFill/>
              </a:ln>
              <a:solidFill>
                <a:schemeClr val="tx1"/>
              </a:solidFill>
              <a:effectLst/>
              <a:latin typeface="Arial" charset="0"/>
            </a:endParaRPr>
          </a:p>
        </p:txBody>
      </p:sp>
      <p:sp>
        <p:nvSpPr>
          <p:cNvPr id="13" name="Rectangular Callout 12"/>
          <p:cNvSpPr/>
          <p:nvPr/>
        </p:nvSpPr>
        <p:spPr bwMode="auto">
          <a:xfrm>
            <a:off x="6934200" y="1837113"/>
            <a:ext cx="2057400" cy="609600"/>
          </a:xfrm>
          <a:prstGeom prst="wedgeRectCallout">
            <a:avLst>
              <a:gd name="adj1" fmla="val -67233"/>
              <a:gd name="adj2" fmla="val 22035"/>
            </a:avLst>
          </a:prstGeom>
          <a:solidFill>
            <a:srgbClr val="00B0F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For</a:t>
            </a:r>
            <a:r>
              <a:rPr kumimoji="0" lang="en-US" sz="1800" b="0" i="0" u="none" strike="noStrike" cap="none" normalizeH="0" dirty="0" smtClean="0">
                <a:ln>
                  <a:noFill/>
                </a:ln>
                <a:solidFill>
                  <a:schemeClr val="tx1"/>
                </a:solidFill>
                <a:effectLst/>
                <a:latin typeface="Arial" charset="0"/>
              </a:rPr>
              <a:t> documents utility=relevance</a:t>
            </a: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bwMode="auto">
          <a:xfrm>
            <a:off x="4343400" y="5029200"/>
            <a:ext cx="1295400" cy="762000"/>
          </a:xfrm>
          <a:prstGeom prst="rect">
            <a:avLst/>
          </a:prstGeom>
          <a:solidFill>
            <a:srgbClr val="92D05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Rectangular Callout 10"/>
          <p:cNvSpPr/>
          <p:nvPr/>
        </p:nvSpPr>
        <p:spPr bwMode="auto">
          <a:xfrm>
            <a:off x="5334000" y="5867400"/>
            <a:ext cx="2057400" cy="609600"/>
          </a:xfrm>
          <a:prstGeom prst="wedgeRectCallout">
            <a:avLst>
              <a:gd name="adj1" fmla="val -55524"/>
              <a:gd name="adj2" fmla="val -83804"/>
            </a:avLst>
          </a:prstGeom>
          <a:solidFill>
            <a:srgbClr val="00B0F0">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Popular </a:t>
            </a:r>
            <a:r>
              <a:rPr kumimoji="0" lang="en-US" sz="1800" b="0" i="0" u="none" strike="noStrike" cap="none" normalizeH="0" baseline="0" dirty="0" smtClean="0">
                <a:ln>
                  <a:noFill/>
                </a:ln>
                <a:solidFill>
                  <a:schemeClr val="tx1"/>
                </a:solidFill>
                <a:effectLst/>
                <a:latin typeface="Arial" charset="0"/>
              </a:rPr>
              <a:t>relevance ranking</a:t>
            </a:r>
          </a:p>
        </p:txBody>
      </p:sp>
      <p:sp>
        <p:nvSpPr>
          <p:cNvPr id="14" name="Slide Number Placeholder 13"/>
          <p:cNvSpPr>
            <a:spLocks noGrp="1"/>
          </p:cNvSpPr>
          <p:nvPr>
            <p:ph type="sldNum" sz="quarter" idx="12"/>
          </p:nvPr>
        </p:nvSpPr>
        <p:spPr/>
        <p:txBody>
          <a:bodyPr/>
          <a:lstStyle/>
          <a:p>
            <a:fld id="{B6F15528-21DE-4FAA-801E-634DDDAF4B2B}" type="slidenum">
              <a:rPr lang="en-US" smtClean="0"/>
              <a:pPr/>
              <a:t>35</a:t>
            </a:fld>
            <a:endParaRPr lang="en-US"/>
          </a:p>
        </p:txBody>
      </p:sp>
      <p:grpSp>
        <p:nvGrpSpPr>
          <p:cNvPr id="18" name="Group 17"/>
          <p:cNvGrpSpPr/>
          <p:nvPr/>
        </p:nvGrpSpPr>
        <p:grpSpPr>
          <a:xfrm>
            <a:off x="304800" y="1295400"/>
            <a:ext cx="4114800" cy="5105400"/>
            <a:chOff x="228600" y="1295400"/>
            <a:chExt cx="3962400" cy="5105400"/>
          </a:xfrm>
        </p:grpSpPr>
        <p:sp>
          <p:nvSpPr>
            <p:cNvPr id="15" name="Rectangle 14"/>
            <p:cNvSpPr/>
            <p:nvPr/>
          </p:nvSpPr>
          <p:spPr bwMode="auto">
            <a:xfrm>
              <a:off x="228600" y="1295400"/>
              <a:ext cx="3962400" cy="5105400"/>
            </a:xfrm>
            <a:prstGeom prst="rect">
              <a:avLst/>
            </a:prstGeom>
            <a:solidFill>
              <a:schemeClr val="accent1">
                <a:alpha val="2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815622" y="2590800"/>
              <a:ext cx="2667000" cy="2554545"/>
            </a:xfrm>
            <a:prstGeom prst="rect">
              <a:avLst/>
            </a:prstGeom>
            <a:solidFill>
              <a:schemeClr val="bg1"/>
            </a:solidFill>
          </p:spPr>
          <p:txBody>
            <a:bodyPr wrap="square" rtlCol="0">
              <a:spAutoFit/>
            </a:bodyPr>
            <a:lstStyle/>
            <a:p>
              <a:r>
                <a:rPr lang="en-US" sz="3200" dirty="0" smtClean="0"/>
                <a:t>Second part of the dissertation deals with the ad ranking...</a:t>
              </a:r>
              <a:endParaRPr lang="en-US" sz="3200" dirty="0"/>
            </a:p>
          </p:txBody>
        </p:sp>
      </p:grpSp>
      <p:grpSp>
        <p:nvGrpSpPr>
          <p:cNvPr id="20" name="Group 19"/>
          <p:cNvGrpSpPr/>
          <p:nvPr/>
        </p:nvGrpSpPr>
        <p:grpSpPr>
          <a:xfrm>
            <a:off x="4724400" y="1295400"/>
            <a:ext cx="4114800" cy="5105400"/>
            <a:chOff x="228600" y="1295400"/>
            <a:chExt cx="3962400" cy="5105400"/>
          </a:xfrm>
          <a:solidFill>
            <a:srgbClr val="0070C0">
              <a:alpha val="18000"/>
            </a:srgbClr>
          </a:solidFill>
        </p:grpSpPr>
        <p:sp>
          <p:nvSpPr>
            <p:cNvPr id="21" name="Rectangle 20"/>
            <p:cNvSpPr/>
            <p:nvPr/>
          </p:nvSpPr>
          <p:spPr bwMode="auto">
            <a:xfrm>
              <a:off x="228600" y="1295400"/>
              <a:ext cx="3962400" cy="51054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815622" y="2514600"/>
              <a:ext cx="2839156" cy="2554545"/>
            </a:xfrm>
            <a:prstGeom prst="rect">
              <a:avLst/>
            </a:prstGeom>
            <a:solidFill>
              <a:schemeClr val="bg1"/>
            </a:solidFill>
          </p:spPr>
          <p:txBody>
            <a:bodyPr wrap="square" rtlCol="0">
              <a:spAutoFit/>
            </a:bodyPr>
            <a:lstStyle/>
            <a:p>
              <a:r>
                <a:rPr lang="en-US" sz="3200" dirty="0" smtClean="0"/>
                <a:t>First part of the dissertation deals with the document ranking… </a:t>
              </a:r>
              <a:endParaRPr lang="en-US" sz="3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53"/>
          <p:cNvSpPr>
            <a:spLocks noChangeArrowheads="1"/>
          </p:cNvSpPr>
          <p:nvPr/>
        </p:nvSpPr>
        <p:spPr bwMode="auto">
          <a:xfrm>
            <a:off x="6553200" y="1524000"/>
            <a:ext cx="2438400" cy="4495800"/>
          </a:xfrm>
          <a:prstGeom prst="rect">
            <a:avLst/>
          </a:prstGeom>
          <a:solidFill>
            <a:srgbClr val="FFFF00">
              <a:alpha val="14902"/>
            </a:srgbClr>
          </a:solidFill>
          <a:ln w="9525" algn="ctr">
            <a:solidFill>
              <a:schemeClr val="tx1"/>
            </a:solidFill>
            <a:round/>
            <a:headEnd/>
            <a:tailEnd/>
          </a:ln>
        </p:spPr>
        <p:txBody>
          <a:bodyPr/>
          <a:lstStyle/>
          <a:p>
            <a:pPr eaLnBrk="0" hangingPunct="0"/>
            <a:endParaRPr lang="en-US"/>
          </a:p>
        </p:txBody>
      </p:sp>
      <p:pic>
        <p:nvPicPr>
          <p:cNvPr id="6151" name="Picture 25" descr="simulation"/>
          <p:cNvPicPr>
            <a:picLocks noChangeAspect="1" noChangeArrowheads="1"/>
          </p:cNvPicPr>
          <p:nvPr/>
        </p:nvPicPr>
        <p:blipFill>
          <a:blip r:embed="rId5" cstate="print"/>
          <a:srcRect l="7292" t="4167" r="8333" b="2777"/>
          <a:stretch>
            <a:fillRect/>
          </a:stretch>
        </p:blipFill>
        <p:spPr bwMode="auto">
          <a:xfrm>
            <a:off x="228600" y="1308100"/>
            <a:ext cx="6248400" cy="5168900"/>
          </a:xfrm>
          <a:prstGeom prst="rect">
            <a:avLst/>
          </a:prstGeom>
          <a:noFill/>
          <a:ln w="9525">
            <a:noFill/>
            <a:miter lim="800000"/>
            <a:headEnd/>
            <a:tailEnd/>
          </a:ln>
        </p:spPr>
      </p:pic>
      <p:sp>
        <p:nvSpPr>
          <p:cNvPr id="6154" name="Rectangle 2"/>
          <p:cNvSpPr>
            <a:spLocks noGrp="1" noChangeArrowheads="1"/>
          </p:cNvSpPr>
          <p:nvPr>
            <p:ph type="title" idx="4294967295"/>
          </p:nvPr>
        </p:nvSpPr>
        <p:spPr>
          <a:xfrm>
            <a:off x="304800" y="762000"/>
            <a:ext cx="8839200" cy="533400"/>
          </a:xfrm>
        </p:spPr>
        <p:txBody>
          <a:bodyPr/>
          <a:lstStyle/>
          <a:p>
            <a:pPr algn="ctr" eaLnBrk="1" hangingPunct="1"/>
            <a:r>
              <a:rPr lang="en-US" sz="3000" dirty="0" smtClean="0"/>
              <a:t>Quantifying Expected Profit</a:t>
            </a:r>
          </a:p>
        </p:txBody>
      </p:sp>
      <p:sp>
        <p:nvSpPr>
          <p:cNvPr id="8" name="Rounded Rectangular Callout 7"/>
          <p:cNvSpPr>
            <a:spLocks noChangeArrowheads="1"/>
          </p:cNvSpPr>
          <p:nvPr/>
        </p:nvSpPr>
        <p:spPr bwMode="auto">
          <a:xfrm>
            <a:off x="4572000" y="4572000"/>
            <a:ext cx="2209800" cy="1295400"/>
          </a:xfrm>
          <a:prstGeom prst="wedgeRoundRectCallout">
            <a:avLst>
              <a:gd name="adj1" fmla="val -68032"/>
              <a:gd name="adj2" fmla="val -72060"/>
              <a:gd name="adj3" fmla="val 16667"/>
            </a:avLst>
          </a:prstGeom>
          <a:solidFill>
            <a:srgbClr val="FFE990"/>
          </a:solidFill>
          <a:ln w="9525" algn="ctr">
            <a:solidFill>
              <a:schemeClr val="tx1"/>
            </a:solidFill>
            <a:round/>
            <a:headEnd/>
            <a:tailEnd/>
          </a:ln>
        </p:spPr>
        <p:txBody>
          <a:bodyPr/>
          <a:lstStyle/>
          <a:p>
            <a:pPr eaLnBrk="0" hangingPunct="0"/>
            <a:r>
              <a:rPr lang="en-US"/>
              <a:t>Proposed strategy gives maximum profit for the entire range</a:t>
            </a:r>
          </a:p>
        </p:txBody>
      </p:sp>
      <p:sp>
        <p:nvSpPr>
          <p:cNvPr id="6161" name="TextBox 46"/>
          <p:cNvSpPr txBox="1">
            <a:spLocks noChangeArrowheads="1"/>
          </p:cNvSpPr>
          <p:nvPr/>
        </p:nvSpPr>
        <p:spPr bwMode="auto">
          <a:xfrm>
            <a:off x="6705600" y="3876675"/>
            <a:ext cx="2133600" cy="885825"/>
          </a:xfrm>
          <a:prstGeom prst="rect">
            <a:avLst/>
          </a:prstGeom>
          <a:noFill/>
          <a:ln w="9525">
            <a:noFill/>
            <a:miter lim="800000"/>
            <a:headEnd/>
            <a:tailEnd/>
          </a:ln>
        </p:spPr>
        <p:txBody>
          <a:bodyPr>
            <a:spAutoFit/>
          </a:bodyPr>
          <a:lstStyle/>
          <a:p>
            <a:pPr eaLnBrk="0" hangingPunct="0"/>
            <a:r>
              <a:rPr lang="en-US" dirty="0">
                <a:solidFill>
                  <a:srgbClr val="000099"/>
                </a:solidFill>
              </a:rPr>
              <a:t>Number of Clicks</a:t>
            </a:r>
          </a:p>
          <a:p>
            <a:pPr eaLnBrk="0" hangingPunct="0"/>
            <a:r>
              <a:rPr lang="en-US" sz="1600" dirty="0" err="1"/>
              <a:t>Zipf</a:t>
            </a:r>
            <a:r>
              <a:rPr lang="en-US" sz="1600" dirty="0"/>
              <a:t> </a:t>
            </a:r>
            <a:r>
              <a:rPr lang="en-US" sz="1600" dirty="0" smtClean="0"/>
              <a:t>random </a:t>
            </a:r>
            <a:r>
              <a:rPr lang="en-US" sz="1600" dirty="0"/>
              <a:t>with exponent 1.5</a:t>
            </a:r>
            <a:r>
              <a:rPr lang="en-US" dirty="0"/>
              <a:t> </a:t>
            </a:r>
          </a:p>
        </p:txBody>
      </p:sp>
      <p:sp>
        <p:nvSpPr>
          <p:cNvPr id="6162" name="TextBox 38"/>
          <p:cNvSpPr txBox="1">
            <a:spLocks noChangeArrowheads="1"/>
          </p:cNvSpPr>
          <p:nvPr/>
        </p:nvSpPr>
        <p:spPr bwMode="auto">
          <a:xfrm>
            <a:off x="6629400" y="1524000"/>
            <a:ext cx="2667000" cy="1169551"/>
          </a:xfrm>
          <a:prstGeom prst="rect">
            <a:avLst/>
          </a:prstGeom>
          <a:noFill/>
          <a:ln w="9525">
            <a:noFill/>
            <a:miter lim="800000"/>
            <a:headEnd/>
            <a:tailEnd/>
          </a:ln>
        </p:spPr>
        <p:txBody>
          <a:bodyPr>
            <a:spAutoFit/>
          </a:bodyPr>
          <a:lstStyle/>
          <a:p>
            <a:pPr eaLnBrk="0" hangingPunct="0"/>
            <a:r>
              <a:rPr lang="en-US" dirty="0">
                <a:solidFill>
                  <a:srgbClr val="000099"/>
                </a:solidFill>
              </a:rPr>
              <a:t>Abandonment </a:t>
            </a:r>
            <a:r>
              <a:rPr lang="en-US" dirty="0" smtClean="0">
                <a:solidFill>
                  <a:srgbClr val="000099"/>
                </a:solidFill>
              </a:rPr>
              <a:t>probability</a:t>
            </a:r>
            <a:endParaRPr lang="en-US" dirty="0">
              <a:solidFill>
                <a:srgbClr val="000099"/>
              </a:solidFill>
            </a:endParaRPr>
          </a:p>
          <a:p>
            <a:pPr eaLnBrk="0" hangingPunct="0"/>
            <a:r>
              <a:rPr lang="en-US" sz="1600" dirty="0"/>
              <a:t>Uniform Random as</a:t>
            </a:r>
          </a:p>
          <a:p>
            <a:pPr eaLnBrk="0" hangingPunct="0"/>
            <a:r>
              <a:rPr lang="en-US" dirty="0"/>
              <a:t> </a:t>
            </a:r>
          </a:p>
        </p:txBody>
      </p:sp>
      <p:sp>
        <p:nvSpPr>
          <p:cNvPr id="6166" name="TextBox 49"/>
          <p:cNvSpPr txBox="1">
            <a:spLocks noChangeArrowheads="1"/>
          </p:cNvSpPr>
          <p:nvPr/>
        </p:nvSpPr>
        <p:spPr bwMode="auto">
          <a:xfrm>
            <a:off x="6629400" y="2771775"/>
            <a:ext cx="2286000" cy="885825"/>
          </a:xfrm>
          <a:prstGeom prst="rect">
            <a:avLst/>
          </a:prstGeom>
          <a:noFill/>
          <a:ln w="9525">
            <a:noFill/>
            <a:miter lim="800000"/>
            <a:headEnd/>
            <a:tailEnd/>
          </a:ln>
        </p:spPr>
        <p:txBody>
          <a:bodyPr>
            <a:spAutoFit/>
          </a:bodyPr>
          <a:lstStyle/>
          <a:p>
            <a:pPr eaLnBrk="0" hangingPunct="0"/>
            <a:r>
              <a:rPr lang="en-US" dirty="0">
                <a:solidFill>
                  <a:srgbClr val="000099"/>
                </a:solidFill>
              </a:rPr>
              <a:t>Relevance</a:t>
            </a:r>
          </a:p>
          <a:p>
            <a:pPr eaLnBrk="0" hangingPunct="0"/>
            <a:r>
              <a:rPr lang="en-US" sz="1600" dirty="0"/>
              <a:t>Uniform </a:t>
            </a:r>
            <a:r>
              <a:rPr lang="en-US" sz="1600" dirty="0" smtClean="0"/>
              <a:t>random </a:t>
            </a:r>
            <a:r>
              <a:rPr lang="en-US" sz="1600" dirty="0"/>
              <a:t>as</a:t>
            </a:r>
          </a:p>
          <a:p>
            <a:pPr eaLnBrk="0" hangingPunct="0"/>
            <a:r>
              <a:rPr lang="en-US" dirty="0"/>
              <a:t> </a:t>
            </a:r>
          </a:p>
        </p:txBody>
      </p:sp>
      <p:sp>
        <p:nvSpPr>
          <p:cNvPr id="6164" name="TextBox 50"/>
          <p:cNvSpPr txBox="1">
            <a:spLocks noChangeArrowheads="1"/>
          </p:cNvSpPr>
          <p:nvPr/>
        </p:nvSpPr>
        <p:spPr bwMode="auto">
          <a:xfrm>
            <a:off x="6705600" y="4973638"/>
            <a:ext cx="2133600" cy="923925"/>
          </a:xfrm>
          <a:prstGeom prst="rect">
            <a:avLst/>
          </a:prstGeom>
          <a:noFill/>
          <a:ln w="9525">
            <a:noFill/>
            <a:miter lim="800000"/>
            <a:headEnd/>
            <a:tailEnd/>
          </a:ln>
        </p:spPr>
        <p:txBody>
          <a:bodyPr>
            <a:spAutoFit/>
          </a:bodyPr>
          <a:lstStyle/>
          <a:p>
            <a:pPr eaLnBrk="0" hangingPunct="0"/>
            <a:r>
              <a:rPr lang="en-US" dirty="0">
                <a:solidFill>
                  <a:srgbClr val="000099"/>
                </a:solidFill>
              </a:rPr>
              <a:t>Bid Amounts</a:t>
            </a:r>
          </a:p>
          <a:p>
            <a:pPr eaLnBrk="0" hangingPunct="0"/>
            <a:r>
              <a:rPr lang="en-US" sz="1600" dirty="0"/>
              <a:t>Uniform </a:t>
            </a:r>
            <a:r>
              <a:rPr lang="en-US" sz="1600" dirty="0" smtClean="0"/>
              <a:t>random</a:t>
            </a:r>
            <a:endParaRPr lang="en-US" sz="1600" dirty="0"/>
          </a:p>
          <a:p>
            <a:pPr eaLnBrk="0" hangingPunct="0"/>
            <a:endParaRPr lang="en-US" dirty="0"/>
          </a:p>
        </p:txBody>
      </p:sp>
      <p:sp>
        <p:nvSpPr>
          <p:cNvPr id="2" name="Rounded Rectangular Callout 7"/>
          <p:cNvSpPr>
            <a:spLocks noChangeArrowheads="1"/>
          </p:cNvSpPr>
          <p:nvPr/>
        </p:nvSpPr>
        <p:spPr bwMode="auto">
          <a:xfrm>
            <a:off x="838200" y="2971800"/>
            <a:ext cx="2362200" cy="1295400"/>
          </a:xfrm>
          <a:prstGeom prst="wedgeRoundRectCallout">
            <a:avLst>
              <a:gd name="adj1" fmla="val 35114"/>
              <a:gd name="adj2" fmla="val 97762"/>
              <a:gd name="adj3" fmla="val 16667"/>
            </a:avLst>
          </a:prstGeom>
          <a:solidFill>
            <a:srgbClr val="FFE990"/>
          </a:solidFill>
          <a:ln w="9525" algn="ctr">
            <a:solidFill>
              <a:schemeClr val="tx1"/>
            </a:solidFill>
            <a:round/>
            <a:headEnd/>
            <a:tailEnd/>
          </a:ln>
        </p:spPr>
        <p:txBody>
          <a:bodyPr/>
          <a:lstStyle/>
          <a:p>
            <a:pPr eaLnBrk="0" hangingPunct="0"/>
            <a:r>
              <a:rPr lang="en-US" dirty="0"/>
              <a:t>Difference in profit between RF and competing strategy </a:t>
            </a:r>
            <a:r>
              <a:rPr lang="en-US" dirty="0" smtClean="0"/>
              <a:t>can be </a:t>
            </a:r>
            <a:r>
              <a:rPr lang="en-US" dirty="0"/>
              <a:t>significant</a:t>
            </a:r>
          </a:p>
        </p:txBody>
      </p:sp>
      <p:graphicFrame>
        <p:nvGraphicFramePr>
          <p:cNvPr id="3" name="Object 6"/>
          <p:cNvGraphicFramePr>
            <a:graphicFrameLocks noChangeAspect="1"/>
          </p:cNvGraphicFramePr>
          <p:nvPr/>
        </p:nvGraphicFramePr>
        <p:xfrm>
          <a:off x="6781800" y="5562600"/>
          <a:ext cx="1676400" cy="419100"/>
        </p:xfrm>
        <a:graphic>
          <a:graphicData uri="http://schemas.openxmlformats.org/presentationml/2006/ole">
            <p:oleObj spid="_x0000_s156674" name="Equation" r:id="rId6" imgW="812520" imgH="203040" progId="Equation.3">
              <p:embed/>
            </p:oleObj>
          </a:graphicData>
        </a:graphic>
      </p:graphicFrame>
      <p:graphicFrame>
        <p:nvGraphicFramePr>
          <p:cNvPr id="4" name="Object 7"/>
          <p:cNvGraphicFramePr>
            <a:graphicFrameLocks noChangeAspect="1"/>
          </p:cNvGraphicFramePr>
          <p:nvPr/>
        </p:nvGraphicFramePr>
        <p:xfrm>
          <a:off x="6681788" y="3352800"/>
          <a:ext cx="1524000" cy="381000"/>
        </p:xfrm>
        <a:graphic>
          <a:graphicData uri="http://schemas.openxmlformats.org/presentationml/2006/ole">
            <p:oleObj spid="_x0000_s156675" name="Equation" r:id="rId7" imgW="812520" imgH="203040" progId="Equation.3">
              <p:embed/>
            </p:oleObj>
          </a:graphicData>
        </a:graphic>
      </p:graphicFrame>
      <p:graphicFrame>
        <p:nvGraphicFramePr>
          <p:cNvPr id="5" name="Object 8"/>
          <p:cNvGraphicFramePr>
            <a:graphicFrameLocks noChangeAspect="1"/>
          </p:cNvGraphicFramePr>
          <p:nvPr/>
        </p:nvGraphicFramePr>
        <p:xfrm>
          <a:off x="6615113" y="2362200"/>
          <a:ext cx="1833562" cy="381000"/>
        </p:xfrm>
        <a:graphic>
          <a:graphicData uri="http://schemas.openxmlformats.org/presentationml/2006/ole">
            <p:oleObj spid="_x0000_s156676" name="Equation" r:id="rId8" imgW="977760" imgH="203040" progId="Equation.3">
              <p:embed/>
            </p:oleObj>
          </a:graphicData>
        </a:graphic>
      </p:graphicFrame>
      <p:grpSp>
        <p:nvGrpSpPr>
          <p:cNvPr id="6" name="Group 22"/>
          <p:cNvGrpSpPr/>
          <p:nvPr/>
        </p:nvGrpSpPr>
        <p:grpSpPr>
          <a:xfrm>
            <a:off x="3886200" y="1752600"/>
            <a:ext cx="1981200" cy="1219200"/>
            <a:chOff x="3886200" y="1752600"/>
            <a:chExt cx="1981200" cy="1219200"/>
          </a:xfrm>
        </p:grpSpPr>
        <p:sp>
          <p:nvSpPr>
            <p:cNvPr id="28" name="Rounded Rectangular Callout 27"/>
            <p:cNvSpPr>
              <a:spLocks noChangeArrowheads="1"/>
            </p:cNvSpPr>
            <p:nvPr/>
          </p:nvSpPr>
          <p:spPr bwMode="auto">
            <a:xfrm>
              <a:off x="3886200" y="1752600"/>
              <a:ext cx="1981200" cy="1219200"/>
            </a:xfrm>
            <a:prstGeom prst="wedgeRoundRectCallout">
              <a:avLst>
                <a:gd name="adj1" fmla="val 74838"/>
                <a:gd name="adj2" fmla="val -22134"/>
                <a:gd name="adj3" fmla="val 16667"/>
              </a:avLst>
            </a:prstGeom>
            <a:solidFill>
              <a:srgbClr val="FFEC99"/>
            </a:solidFill>
            <a:ln w="9525" algn="ctr">
              <a:solidFill>
                <a:schemeClr val="tx1"/>
              </a:solidFill>
              <a:round/>
              <a:headEnd/>
              <a:tailEnd/>
            </a:ln>
          </p:spPr>
          <p:txBody>
            <a:bodyPr/>
            <a:lstStyle/>
            <a:p>
              <a:pPr eaLnBrk="0" hangingPunct="0"/>
              <a:r>
                <a:rPr lang="en-US" dirty="0"/>
                <a:t>Bid </a:t>
              </a:r>
              <a:r>
                <a:rPr lang="en-US" dirty="0" smtClean="0"/>
                <a:t>amount </a:t>
              </a:r>
              <a:r>
                <a:rPr lang="en-US" dirty="0"/>
                <a:t>o</a:t>
              </a:r>
              <a:r>
                <a:rPr lang="en-US" dirty="0" smtClean="0"/>
                <a:t>nly </a:t>
              </a:r>
              <a:r>
                <a:rPr lang="en-US" dirty="0"/>
                <a:t>strategy becomes optimal at </a:t>
              </a:r>
            </a:p>
          </p:txBody>
        </p:sp>
        <p:graphicFrame>
          <p:nvGraphicFramePr>
            <p:cNvPr id="22" name="Object 21"/>
            <p:cNvGraphicFramePr>
              <a:graphicFrameLocks noChangeAspect="1"/>
            </p:cNvGraphicFramePr>
            <p:nvPr/>
          </p:nvGraphicFramePr>
          <p:xfrm>
            <a:off x="5079078" y="2667000"/>
            <a:ext cx="750888" cy="279400"/>
          </p:xfrm>
          <a:graphic>
            <a:graphicData uri="http://schemas.openxmlformats.org/presentationml/2006/ole">
              <p:oleObj spid="_x0000_s156677" name="Equation" r:id="rId9" imgW="545760" imgH="203040" progId="Equation.3">
                <p:embed/>
              </p:oleObj>
            </a:graphicData>
          </a:graphic>
        </p:graphicFrame>
      </p:grpSp>
      <p:sp>
        <p:nvSpPr>
          <p:cNvPr id="21" name="Slide Number Placeholder 20"/>
          <p:cNvSpPr>
            <a:spLocks noGrp="1"/>
          </p:cNvSpPr>
          <p:nvPr>
            <p:ph type="sldNum" sz="quarter" idx="12"/>
          </p:nvPr>
        </p:nvSpPr>
        <p:spPr/>
        <p:txBody>
          <a:bodyPr/>
          <a:lstStyle/>
          <a:p>
            <a:fld id="{B6F15528-21DE-4FAA-801E-634DDDAF4B2B}" type="slidenum">
              <a:rPr lang="en-US" smtClean="0"/>
              <a:pPr/>
              <a:t>36</a:t>
            </a:fld>
            <a:endParaRPr lang="en-US"/>
          </a:p>
        </p:txBody>
      </p:sp>
      <p:sp>
        <p:nvSpPr>
          <p:cNvPr id="23" name="Footer Placeholder 22"/>
          <p:cNvSpPr>
            <a:spLocks noGrp="1"/>
          </p:cNvSpPr>
          <p:nvPr>
            <p:ph type="ftr" sz="quarter" idx="10"/>
          </p:nvPr>
        </p:nvSpPr>
        <p:spPr/>
        <p:txBody>
          <a:bodyPr/>
          <a:lstStyle/>
          <a:p>
            <a:pPr>
              <a:defRPr/>
            </a:pPr>
            <a:endParaRPr lang="en-US" dirty="0"/>
          </a:p>
        </p:txBody>
      </p:sp>
    </p:spTree>
    <p:custDataLst>
      <p:tags r:id="rId2"/>
    </p:custDataLst>
  </p:cSld>
  <p:clrMapOvr>
    <a:masterClrMapping/>
  </p:clrMapOvr>
  <p:transition advTm="22514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93038" cy="685800"/>
          </a:xfrm>
        </p:spPr>
        <p:txBody>
          <a:bodyPr/>
          <a:lstStyle/>
          <a:p>
            <a:r>
              <a:rPr lang="en-US" dirty="0" smtClean="0"/>
              <a:t>Agenda</a:t>
            </a:r>
            <a:endParaRPr lang="en-US" dirty="0"/>
          </a:p>
        </p:txBody>
      </p:sp>
      <p:sp>
        <p:nvSpPr>
          <p:cNvPr id="3" name="Content Placeholder 2"/>
          <p:cNvSpPr>
            <a:spLocks noGrp="1"/>
          </p:cNvSpPr>
          <p:nvPr>
            <p:ph idx="1"/>
          </p:nvPr>
        </p:nvSpPr>
        <p:spPr>
          <a:xfrm>
            <a:off x="304800" y="1143000"/>
            <a:ext cx="8534400" cy="5105400"/>
          </a:xfrm>
        </p:spPr>
        <p:txBody>
          <a:bodyPr/>
          <a:lstStyle/>
          <a:p>
            <a:pPr>
              <a:buNone/>
            </a:pPr>
            <a:r>
              <a:rPr lang="en-US" sz="3600" dirty="0" smtClean="0"/>
              <a:t>Part 1: Ranking for the Deep Web</a:t>
            </a:r>
          </a:p>
          <a:p>
            <a:pPr>
              <a:buNone/>
            </a:pPr>
            <a:r>
              <a:rPr lang="en-US" sz="3600" dirty="0" smtClean="0"/>
              <a:t>Part 2: Ad-Ranking sensitive to Mutual Influences. </a:t>
            </a:r>
          </a:p>
          <a:p>
            <a:pPr marL="914400" lvl="1" indent="-457200">
              <a:buFont typeface="+mj-lt"/>
              <a:buAutoNum type="arabicPeriod"/>
            </a:pPr>
            <a:r>
              <a:rPr lang="en-US" sz="3200" dirty="0" smtClean="0"/>
              <a:t>Optimal Ranking and Generalizations.</a:t>
            </a:r>
          </a:p>
          <a:p>
            <a:pPr marL="914400" lvl="1" indent="-457200">
              <a:buFont typeface="+mj-lt"/>
              <a:buAutoNum type="arabicPeriod"/>
            </a:pPr>
            <a:r>
              <a:rPr lang="en-US" sz="3200" dirty="0" smtClean="0"/>
              <a:t>Auction Mechanism and Analysis. </a:t>
            </a:r>
          </a:p>
          <a:p>
            <a:pPr marL="514350" indent="-457200">
              <a:buNone/>
            </a:pPr>
            <a:r>
              <a:rPr lang="en-US" sz="3600" dirty="0" smtClean="0"/>
              <a:t>Industrial significance. </a:t>
            </a:r>
          </a:p>
          <a:p>
            <a:pPr marL="914400" lvl="1" indent="-457200">
              <a:buFont typeface="+mj-lt"/>
              <a:buAutoNum type="arabicPeriod"/>
            </a:pPr>
            <a:endParaRPr lang="en-US" sz="3200" dirty="0" smtClean="0"/>
          </a:p>
          <a:p>
            <a:endParaRPr lang="en-US" sz="3200" dirty="0" smtClean="0"/>
          </a:p>
          <a:p>
            <a:pPr lvl="1">
              <a:buNone/>
            </a:pPr>
            <a:endParaRPr lang="en-US" sz="3800" dirty="0" smtClean="0"/>
          </a:p>
          <a:p>
            <a:pPr lvl="1"/>
            <a:endParaRPr lang="en-US" sz="3800" dirty="0" smtClean="0"/>
          </a:p>
          <a:p>
            <a:pPr>
              <a:buNone/>
            </a:pPr>
            <a:endParaRPr lang="en-US" sz="3200" dirty="0" smtClean="0"/>
          </a:p>
          <a:p>
            <a:pPr>
              <a:buNone/>
            </a:pPr>
            <a:r>
              <a:rPr lang="en-US" dirty="0" smtClean="0"/>
              <a:t> </a:t>
            </a:r>
            <a:endParaRPr lang="en-US" dirty="0"/>
          </a:p>
        </p:txBody>
      </p:sp>
      <p:sp>
        <p:nvSpPr>
          <p:cNvPr id="6" name="Down Arrow 5"/>
          <p:cNvSpPr/>
          <p:nvPr/>
        </p:nvSpPr>
        <p:spPr bwMode="auto">
          <a:xfrm rot="16200000">
            <a:off x="-152400" y="3429000"/>
            <a:ext cx="1295400" cy="838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2"/>
          <p:cNvSpPr>
            <a:spLocks noGrp="1" noChangeArrowheads="1"/>
          </p:cNvSpPr>
          <p:nvPr>
            <p:ph type="title" idx="4294967295"/>
          </p:nvPr>
        </p:nvSpPr>
        <p:spPr>
          <a:xfrm>
            <a:off x="838200" y="609600"/>
            <a:ext cx="7620000" cy="533400"/>
          </a:xfrm>
        </p:spPr>
        <p:txBody>
          <a:bodyPr/>
          <a:lstStyle/>
          <a:p>
            <a:pPr algn="ctr" eaLnBrk="1" hangingPunct="1"/>
            <a:r>
              <a:rPr lang="en-US" sz="3000" dirty="0" smtClean="0"/>
              <a:t>Extending to an Auction Mechanism</a:t>
            </a:r>
          </a:p>
        </p:txBody>
      </p:sp>
      <p:sp>
        <p:nvSpPr>
          <p:cNvPr id="21" name="Slide Number Placeholder 20"/>
          <p:cNvSpPr>
            <a:spLocks noGrp="1"/>
          </p:cNvSpPr>
          <p:nvPr>
            <p:ph type="sldNum" sz="quarter" idx="12"/>
          </p:nvPr>
        </p:nvSpPr>
        <p:spPr/>
        <p:txBody>
          <a:bodyPr/>
          <a:lstStyle/>
          <a:p>
            <a:fld id="{B6F15528-21DE-4FAA-801E-634DDDAF4B2B}" type="slidenum">
              <a:rPr lang="en-US" smtClean="0"/>
              <a:pPr/>
              <a:t>38</a:t>
            </a:fld>
            <a:endParaRPr lang="en-US"/>
          </a:p>
        </p:txBody>
      </p:sp>
      <p:sp>
        <p:nvSpPr>
          <p:cNvPr id="23" name="TextBox 22"/>
          <p:cNvSpPr txBox="1"/>
          <p:nvPr/>
        </p:nvSpPr>
        <p:spPr>
          <a:xfrm>
            <a:off x="533400" y="1143000"/>
            <a:ext cx="8305800" cy="3046988"/>
          </a:xfrm>
          <a:prstGeom prst="rect">
            <a:avLst/>
          </a:prstGeom>
          <a:noFill/>
        </p:spPr>
        <p:txBody>
          <a:bodyPr wrap="square" rtlCol="0">
            <a:spAutoFit/>
          </a:bodyPr>
          <a:lstStyle/>
          <a:p>
            <a:pPr>
              <a:buFont typeface="Wingdings" pitchFamily="2" charset="2"/>
              <a:buChar char="Ø"/>
            </a:pPr>
            <a:r>
              <a:rPr lang="en-US" sz="3200" dirty="0" smtClean="0"/>
              <a:t> Auction mechanism needs a ranking and a pricing. </a:t>
            </a:r>
          </a:p>
          <a:p>
            <a:pPr>
              <a:buFont typeface="Wingdings" pitchFamily="2" charset="2"/>
              <a:buChar char="Ø"/>
            </a:pPr>
            <a:r>
              <a:rPr lang="en-US" sz="3200" b="1" dirty="0" smtClean="0"/>
              <a:t> Nash equilibrium: </a:t>
            </a:r>
            <a:r>
              <a:rPr lang="en-US" sz="3200" dirty="0" smtClean="0"/>
              <a:t>Advertisers are likely to keep changing bids their bids until the bids reach a state in which profits can not be increased by unilateral changes in bids.</a:t>
            </a:r>
          </a:p>
        </p:txBody>
      </p:sp>
      <p:sp>
        <p:nvSpPr>
          <p:cNvPr id="6" name="Footer Placeholder 8"/>
          <p:cNvSpPr>
            <a:spLocks noGrp="1"/>
          </p:cNvSpPr>
          <p:nvPr>
            <p:ph type="ftr" sz="quarter" idx="10"/>
          </p:nvPr>
        </p:nvSpPr>
        <p:spPr>
          <a:xfrm>
            <a:off x="228600" y="6477000"/>
            <a:ext cx="3962400" cy="381000"/>
          </a:xfrm>
        </p:spPr>
        <p:txBody>
          <a:bodyPr/>
          <a:lstStyle/>
          <a:p>
            <a:r>
              <a:rPr lang="en-US" dirty="0" smtClean="0"/>
              <a:t>[</a:t>
            </a:r>
            <a:r>
              <a:rPr lang="en-US" dirty="0" err="1" smtClean="0"/>
              <a:t>Vickrey</a:t>
            </a:r>
            <a:r>
              <a:rPr lang="en-US" dirty="0" smtClean="0"/>
              <a:t> 1961; Clarke 1971; Groves 1973]</a:t>
            </a:r>
            <a:endParaRPr lang="en-US" dirty="0"/>
          </a:p>
        </p:txBody>
      </p:sp>
      <p:sp>
        <p:nvSpPr>
          <p:cNvPr id="7" name="TextBox 6"/>
          <p:cNvSpPr txBox="1"/>
          <p:nvPr/>
        </p:nvSpPr>
        <p:spPr>
          <a:xfrm>
            <a:off x="381000" y="5029200"/>
            <a:ext cx="248786" cy="369332"/>
          </a:xfrm>
          <a:prstGeom prst="rect">
            <a:avLst/>
          </a:prstGeom>
          <a:noFill/>
        </p:spPr>
        <p:txBody>
          <a:bodyPr wrap="none" rtlCol="0">
            <a:spAutoFit/>
          </a:bodyPr>
          <a:lstStyle/>
          <a:p>
            <a:r>
              <a:rPr lang="en-US" dirty="0" smtClean="0"/>
              <a:t> </a:t>
            </a:r>
            <a:endParaRPr lang="en-US" dirty="0"/>
          </a:p>
        </p:txBody>
      </p:sp>
      <p:sp>
        <p:nvSpPr>
          <p:cNvPr id="8" name="TextBox 7"/>
          <p:cNvSpPr txBox="1"/>
          <p:nvPr/>
        </p:nvSpPr>
        <p:spPr>
          <a:xfrm>
            <a:off x="362406" y="4191000"/>
            <a:ext cx="8522514" cy="2062103"/>
          </a:xfrm>
          <a:prstGeom prst="rect">
            <a:avLst/>
          </a:prstGeom>
          <a:solidFill>
            <a:srgbClr val="FFC000">
              <a:alpha val="29000"/>
            </a:srgbClr>
          </a:solidFill>
          <a:ln w="19050">
            <a:solidFill>
              <a:schemeClr val="tx1"/>
            </a:solidFill>
          </a:ln>
        </p:spPr>
        <p:txBody>
          <a:bodyPr wrap="square" rtlCol="0">
            <a:spAutoFit/>
          </a:bodyPr>
          <a:lstStyle/>
          <a:p>
            <a:pPr marL="971550" lvl="1" indent="-514350">
              <a:buFont typeface="+mj-lt"/>
              <a:buAutoNum type="arabicPeriod"/>
            </a:pPr>
            <a:r>
              <a:rPr lang="en-US" sz="3200" dirty="0" smtClean="0"/>
              <a:t>Propose a pricing.</a:t>
            </a:r>
          </a:p>
          <a:p>
            <a:pPr marL="971550" lvl="1" indent="-514350">
              <a:buFont typeface="+mj-lt"/>
              <a:buAutoNum type="arabicPeriod"/>
            </a:pPr>
            <a:r>
              <a:rPr lang="en-US" sz="3200" dirty="0" smtClean="0"/>
              <a:t>Establish existence of a Nash equilibrium.</a:t>
            </a:r>
          </a:p>
          <a:p>
            <a:pPr marL="971550" lvl="1" indent="-514350">
              <a:buFont typeface="+mj-lt"/>
              <a:buAutoNum type="arabicPeriod"/>
            </a:pPr>
            <a:r>
              <a:rPr lang="en-US" sz="3200" dirty="0" smtClean="0"/>
              <a:t>Compare to the celebrated VCG auction.</a:t>
            </a:r>
            <a:endParaRPr lang="en-US" dirty="0"/>
          </a:p>
        </p:txBody>
      </p:sp>
    </p:spTree>
    <p:custDataLst>
      <p:tags r:id="rId1"/>
    </p:custDataLst>
  </p:cSld>
  <p:clrMapOvr>
    <a:masterClrMapping/>
  </p:clrMapOvr>
  <p:transition advTm="22514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2"/>
          <p:cNvSpPr>
            <a:spLocks noGrp="1" noChangeArrowheads="1"/>
          </p:cNvSpPr>
          <p:nvPr>
            <p:ph type="title" idx="4294967295"/>
          </p:nvPr>
        </p:nvSpPr>
        <p:spPr>
          <a:xfrm>
            <a:off x="-1219200" y="762000"/>
            <a:ext cx="8839200" cy="533400"/>
          </a:xfrm>
        </p:spPr>
        <p:txBody>
          <a:bodyPr/>
          <a:lstStyle/>
          <a:p>
            <a:pPr algn="ctr" eaLnBrk="1" hangingPunct="1"/>
            <a:r>
              <a:rPr lang="en-US" sz="3000" dirty="0" smtClean="0"/>
              <a:t>Auction Mechanism: Pricing.</a:t>
            </a:r>
          </a:p>
        </p:txBody>
      </p:sp>
      <p:sp>
        <p:nvSpPr>
          <p:cNvPr id="21" name="Slide Number Placeholder 20"/>
          <p:cNvSpPr>
            <a:spLocks noGrp="1"/>
          </p:cNvSpPr>
          <p:nvPr>
            <p:ph type="sldNum" sz="quarter" idx="12"/>
          </p:nvPr>
        </p:nvSpPr>
        <p:spPr/>
        <p:txBody>
          <a:bodyPr/>
          <a:lstStyle/>
          <a:p>
            <a:fld id="{B6F15528-21DE-4FAA-801E-634DDDAF4B2B}" type="slidenum">
              <a:rPr lang="en-US" smtClean="0"/>
              <a:pPr/>
              <a:t>39</a:t>
            </a:fld>
            <a:endParaRPr lang="en-US"/>
          </a:p>
        </p:txBody>
      </p:sp>
      <p:sp>
        <p:nvSpPr>
          <p:cNvPr id="23" name="TextBox 22"/>
          <p:cNvSpPr txBox="1"/>
          <p:nvPr/>
        </p:nvSpPr>
        <p:spPr>
          <a:xfrm>
            <a:off x="533400" y="1371600"/>
            <a:ext cx="8382000" cy="2554545"/>
          </a:xfrm>
          <a:prstGeom prst="rect">
            <a:avLst/>
          </a:prstGeom>
          <a:noFill/>
        </p:spPr>
        <p:txBody>
          <a:bodyPr wrap="square" rtlCol="0">
            <a:spAutoFit/>
          </a:bodyPr>
          <a:lstStyle/>
          <a:p>
            <a:r>
              <a:rPr lang="en-US" sz="3200" dirty="0" smtClean="0"/>
              <a:t>Let,</a:t>
            </a:r>
          </a:p>
          <a:p>
            <a:endParaRPr lang="en-US" sz="3200" dirty="0" smtClean="0"/>
          </a:p>
          <a:p>
            <a:r>
              <a:rPr lang="en-US" sz="3200" dirty="0" smtClean="0"/>
              <a:t>In the order of ads by             , let us denote the </a:t>
            </a:r>
            <a:r>
              <a:rPr lang="en-US" sz="3200" i="1" dirty="0" err="1" smtClean="0"/>
              <a:t>i</a:t>
            </a:r>
            <a:r>
              <a:rPr lang="en-US" sz="3200" i="1" baseline="30000" dirty="0" err="1" smtClean="0"/>
              <a:t>th</a:t>
            </a:r>
            <a:r>
              <a:rPr lang="en-US" sz="3200" dirty="0" smtClean="0"/>
              <a:t> ad in this order as    . Also let       </a:t>
            </a:r>
          </a:p>
          <a:p>
            <a:r>
              <a:rPr lang="en-US" sz="3200" dirty="0" smtClean="0"/>
              <a:t> </a:t>
            </a:r>
          </a:p>
        </p:txBody>
      </p:sp>
      <p:graphicFrame>
        <p:nvGraphicFramePr>
          <p:cNvPr id="25" name="Object 24"/>
          <p:cNvGraphicFramePr>
            <a:graphicFrameLocks noChangeAspect="1"/>
          </p:cNvGraphicFramePr>
          <p:nvPr/>
        </p:nvGraphicFramePr>
        <p:xfrm>
          <a:off x="2819399" y="1371600"/>
          <a:ext cx="2882371" cy="990600"/>
        </p:xfrm>
        <a:graphic>
          <a:graphicData uri="http://schemas.openxmlformats.org/presentationml/2006/ole">
            <p:oleObj spid="_x0000_s191495" name="Equation" r:id="rId5" imgW="1218960" imgH="419040" progId="Equation.3">
              <p:embed/>
            </p:oleObj>
          </a:graphicData>
        </a:graphic>
      </p:graphicFrame>
      <p:graphicFrame>
        <p:nvGraphicFramePr>
          <p:cNvPr id="26" name="Object 25"/>
          <p:cNvGraphicFramePr>
            <a:graphicFrameLocks noChangeAspect="1"/>
          </p:cNvGraphicFramePr>
          <p:nvPr/>
        </p:nvGraphicFramePr>
        <p:xfrm>
          <a:off x="4572000" y="2438400"/>
          <a:ext cx="1343026" cy="457200"/>
        </p:xfrm>
        <a:graphic>
          <a:graphicData uri="http://schemas.openxmlformats.org/presentationml/2006/ole">
            <p:oleObj spid="_x0000_s191496" name="Equation" r:id="rId6" imgW="596880" imgH="203040" progId="Equation.3">
              <p:embed/>
            </p:oleObj>
          </a:graphicData>
        </a:graphic>
      </p:graphicFrame>
      <p:graphicFrame>
        <p:nvGraphicFramePr>
          <p:cNvPr id="191497" name="Object 9"/>
          <p:cNvGraphicFramePr>
            <a:graphicFrameLocks noChangeAspect="1"/>
          </p:cNvGraphicFramePr>
          <p:nvPr/>
        </p:nvGraphicFramePr>
        <p:xfrm>
          <a:off x="7086600" y="2895600"/>
          <a:ext cx="1666875" cy="466725"/>
        </p:xfrm>
        <a:graphic>
          <a:graphicData uri="http://schemas.openxmlformats.org/presentationml/2006/ole">
            <p:oleObj spid="_x0000_s191497" name="Equation" r:id="rId7" imgW="634680" imgH="177480" progId="Equation.3">
              <p:embed/>
            </p:oleObj>
          </a:graphicData>
        </a:graphic>
      </p:graphicFrame>
      <p:graphicFrame>
        <p:nvGraphicFramePr>
          <p:cNvPr id="191498" name="Object 10"/>
          <p:cNvGraphicFramePr>
            <a:graphicFrameLocks noChangeAspect="1"/>
          </p:cNvGraphicFramePr>
          <p:nvPr/>
        </p:nvGraphicFramePr>
        <p:xfrm>
          <a:off x="5029200" y="2938460"/>
          <a:ext cx="457200" cy="419100"/>
        </p:xfrm>
        <a:graphic>
          <a:graphicData uri="http://schemas.openxmlformats.org/presentationml/2006/ole">
            <p:oleObj spid="_x0000_s191498" name="Equation" r:id="rId8" imgW="152280" imgH="139680" progId="Equation.3">
              <p:embed/>
            </p:oleObj>
          </a:graphicData>
        </a:graphic>
      </p:graphicFrame>
      <p:sp>
        <p:nvSpPr>
          <p:cNvPr id="14" name="TextBox 13"/>
          <p:cNvSpPr txBox="1"/>
          <p:nvPr/>
        </p:nvSpPr>
        <p:spPr>
          <a:xfrm>
            <a:off x="533400" y="5124271"/>
            <a:ext cx="8153400" cy="1200329"/>
          </a:xfrm>
          <a:prstGeom prst="rect">
            <a:avLst/>
          </a:prstGeom>
          <a:solidFill>
            <a:srgbClr val="92D050">
              <a:alpha val="44000"/>
            </a:srgbClr>
          </a:solidFill>
          <a:ln w="6350">
            <a:solidFill>
              <a:schemeClr val="tx1"/>
            </a:solidFill>
          </a:ln>
        </p:spPr>
        <p:txBody>
          <a:bodyPr wrap="square" rtlCol="0">
            <a:spAutoFit/>
          </a:bodyPr>
          <a:lstStyle/>
          <a:p>
            <a:pPr>
              <a:buFont typeface="Wingdings" pitchFamily="2" charset="2"/>
              <a:buChar char="Ø"/>
            </a:pPr>
            <a:r>
              <a:rPr lang="en-US" sz="2400" dirty="0" smtClean="0"/>
              <a:t>Payment never exceeds bid (individual rationality).</a:t>
            </a:r>
          </a:p>
          <a:p>
            <a:pPr>
              <a:buFont typeface="Wingdings" pitchFamily="2" charset="2"/>
              <a:buChar char="Ø"/>
            </a:pPr>
            <a:r>
              <a:rPr lang="en-US" sz="2400" dirty="0" smtClean="0"/>
              <a:t>Payment by and advertiser increases monotonically with his position in any equilibrium.</a:t>
            </a:r>
            <a:endParaRPr lang="en-US" sz="2400" dirty="0"/>
          </a:p>
        </p:txBody>
      </p:sp>
      <p:grpSp>
        <p:nvGrpSpPr>
          <p:cNvPr id="13" name="Group 12"/>
          <p:cNvGrpSpPr/>
          <p:nvPr/>
        </p:nvGrpSpPr>
        <p:grpSpPr>
          <a:xfrm>
            <a:off x="533400" y="3581400"/>
            <a:ext cx="8153400" cy="1447800"/>
            <a:chOff x="457200" y="3727341"/>
            <a:chExt cx="8153400" cy="1447800"/>
          </a:xfrm>
          <a:solidFill>
            <a:schemeClr val="accent2">
              <a:lumMod val="20000"/>
              <a:lumOff val="80000"/>
            </a:schemeClr>
          </a:solidFill>
        </p:grpSpPr>
        <p:sp>
          <p:nvSpPr>
            <p:cNvPr id="12" name="Rectangle 11"/>
            <p:cNvSpPr/>
            <p:nvPr/>
          </p:nvSpPr>
          <p:spPr bwMode="auto">
            <a:xfrm>
              <a:off x="457200" y="3733800"/>
              <a:ext cx="8153400" cy="1441341"/>
            </a:xfrm>
            <a:prstGeom prst="rect">
              <a:avLst/>
            </a:prstGeom>
            <a:grp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533400" y="4108341"/>
              <a:ext cx="8001000" cy="861774"/>
            </a:xfrm>
            <a:prstGeom prst="rect">
              <a:avLst/>
            </a:prstGeom>
            <a:grpFill/>
          </p:spPr>
          <p:txBody>
            <a:bodyPr wrap="square" rtlCol="0">
              <a:spAutoFit/>
            </a:bodyPr>
            <a:lstStyle/>
            <a:p>
              <a:pPr lvl="0"/>
              <a:r>
                <a:rPr lang="en-US" sz="3200" dirty="0" smtClean="0">
                  <a:solidFill>
                    <a:srgbClr val="000000"/>
                  </a:solidFill>
                </a:rPr>
                <a:t>Pricing for the  </a:t>
              </a:r>
              <a:r>
                <a:rPr lang="en-US" sz="3200" i="1" dirty="0" err="1" smtClean="0">
                  <a:solidFill>
                    <a:srgbClr val="000000"/>
                  </a:solidFill>
                </a:rPr>
                <a:t>i</a:t>
              </a:r>
              <a:r>
                <a:rPr lang="en-US" sz="3200" baseline="30000" dirty="0" err="1" smtClean="0">
                  <a:solidFill>
                    <a:srgbClr val="000000"/>
                  </a:solidFill>
                </a:rPr>
                <a:t>th</a:t>
              </a:r>
              <a:r>
                <a:rPr lang="en-US" sz="3200" dirty="0" smtClean="0">
                  <a:solidFill>
                    <a:srgbClr val="000000"/>
                  </a:solidFill>
                </a:rPr>
                <a:t> ad: </a:t>
              </a:r>
            </a:p>
            <a:p>
              <a:endParaRPr lang="en-US" dirty="0"/>
            </a:p>
          </p:txBody>
        </p:sp>
        <p:graphicFrame>
          <p:nvGraphicFramePr>
            <p:cNvPr id="191499" name="Object 11"/>
            <p:cNvGraphicFramePr>
              <a:graphicFrameLocks noChangeAspect="1"/>
            </p:cNvGraphicFramePr>
            <p:nvPr/>
          </p:nvGraphicFramePr>
          <p:xfrm>
            <a:off x="4419600" y="3727341"/>
            <a:ext cx="3429000" cy="1378059"/>
          </p:xfrm>
          <a:graphic>
            <a:graphicData uri="http://schemas.openxmlformats.org/presentationml/2006/ole">
              <p:oleObj spid="_x0000_s191499" name="Equation" r:id="rId9" imgW="927000" imgH="419040" progId="Equation.3">
                <p:embed/>
              </p:oleObj>
            </a:graphicData>
          </a:graphic>
        </p:graphicFrame>
      </p:grpSp>
      <p:pic>
        <p:nvPicPr>
          <p:cNvPr id="17" name="Picture 2" descr="Pay for Auction Theory - Vijay Krishna"/>
          <p:cNvPicPr>
            <a:picLocks noChangeAspect="1" noChangeArrowheads="1"/>
          </p:cNvPicPr>
          <p:nvPr/>
        </p:nvPicPr>
        <p:blipFill>
          <a:blip r:embed="rId10" cstate="print"/>
          <a:srcRect b="30000"/>
          <a:stretch>
            <a:fillRect/>
          </a:stretch>
        </p:blipFill>
        <p:spPr bwMode="auto">
          <a:xfrm>
            <a:off x="6707730" y="457200"/>
            <a:ext cx="2055270" cy="1828800"/>
          </a:xfrm>
          <a:prstGeom prst="rect">
            <a:avLst/>
          </a:prstGeom>
          <a:noFill/>
          <a:ln w="19050">
            <a:solidFill>
              <a:schemeClr val="tx1"/>
            </a:solidFill>
          </a:ln>
        </p:spPr>
      </p:pic>
      <p:sp>
        <p:nvSpPr>
          <p:cNvPr id="15" name="Footer Placeholder 14"/>
          <p:cNvSpPr>
            <a:spLocks noGrp="1"/>
          </p:cNvSpPr>
          <p:nvPr>
            <p:ph type="ftr" sz="quarter" idx="10"/>
          </p:nvPr>
        </p:nvSpPr>
        <p:spPr>
          <a:xfrm>
            <a:off x="228600" y="6553200"/>
            <a:ext cx="4876800" cy="304800"/>
          </a:xfrm>
        </p:spPr>
        <p:txBody>
          <a:bodyPr/>
          <a:lstStyle/>
          <a:p>
            <a:pPr>
              <a:defRPr/>
            </a:pPr>
            <a:endParaRPr lang="en-US" dirty="0"/>
          </a:p>
        </p:txBody>
      </p:sp>
    </p:spTree>
    <p:custDataLst>
      <p:tags r:id="rId2"/>
    </p:custDataLst>
  </p:cSld>
  <p:clrMapOvr>
    <a:masterClrMapping/>
  </p:clrMapOvr>
  <p:transition advTm="22514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loud 54"/>
          <p:cNvSpPr/>
          <p:nvPr/>
        </p:nvSpPr>
        <p:spPr bwMode="auto">
          <a:xfrm>
            <a:off x="304800" y="3048000"/>
            <a:ext cx="8839200" cy="3200400"/>
          </a:xfrm>
          <a:prstGeom prst="cloud">
            <a:avLst/>
          </a:prstGeom>
          <a:solidFill>
            <a:schemeClr val="tx2">
              <a:lumMod val="40000"/>
              <a:lumOff val="60000"/>
              <a:alpha val="2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solidFill>
                <a:srgbClr val="FF0000"/>
              </a:solidFill>
            </a:endParaRPr>
          </a:p>
        </p:txBody>
      </p:sp>
      <p:sp>
        <p:nvSpPr>
          <p:cNvPr id="2" name="Title 1"/>
          <p:cNvSpPr>
            <a:spLocks noGrp="1"/>
          </p:cNvSpPr>
          <p:nvPr>
            <p:ph type="title" idx="4294967295"/>
          </p:nvPr>
        </p:nvSpPr>
        <p:spPr/>
        <p:txBody>
          <a:bodyPr>
            <a:normAutofit fontScale="90000"/>
          </a:bodyPr>
          <a:lstStyle/>
          <a:p>
            <a:r>
              <a:rPr lang="en-US" sz="4000" dirty="0" smtClean="0"/>
              <a:t>Deep Web Integration Scenario</a:t>
            </a:r>
            <a:endParaRPr lang="en-US" sz="4000" dirty="0"/>
          </a:p>
        </p:txBody>
      </p:sp>
      <p:sp>
        <p:nvSpPr>
          <p:cNvPr id="7" name="Flowchart: Magnetic Disk 6"/>
          <p:cNvSpPr/>
          <p:nvPr/>
        </p:nvSpPr>
        <p:spPr bwMode="auto">
          <a:xfrm>
            <a:off x="4343400" y="50292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10" name="Rectangle 9"/>
          <p:cNvSpPr/>
          <p:nvPr/>
        </p:nvSpPr>
        <p:spPr bwMode="auto">
          <a:xfrm>
            <a:off x="3810000" y="1981200"/>
            <a:ext cx="1295400" cy="762000"/>
          </a:xfrm>
          <a:prstGeom prst="rect">
            <a:avLst/>
          </a:prstGeom>
          <a:solidFill>
            <a:srgbClr val="0070C0">
              <a:alpha val="4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2" name="Straight Arrow Connector 11"/>
          <p:cNvCxnSpPr/>
          <p:nvPr/>
        </p:nvCxnSpPr>
        <p:spPr bwMode="auto">
          <a:xfrm rot="10800000" flipV="1">
            <a:off x="1828800" y="2819400"/>
            <a:ext cx="2057400" cy="15240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3" name="Straight Arrow Connector 12"/>
          <p:cNvCxnSpPr/>
          <p:nvPr/>
        </p:nvCxnSpPr>
        <p:spPr bwMode="auto">
          <a:xfrm rot="5400000">
            <a:off x="2628900" y="3238500"/>
            <a:ext cx="1828800" cy="12954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4" name="Straight Arrow Connector 13"/>
          <p:cNvCxnSpPr/>
          <p:nvPr/>
        </p:nvCxnSpPr>
        <p:spPr bwMode="auto">
          <a:xfrm>
            <a:off x="5181600" y="2743200"/>
            <a:ext cx="2895600" cy="12192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5" name="Straight Arrow Connector 14"/>
          <p:cNvCxnSpPr/>
          <p:nvPr/>
        </p:nvCxnSpPr>
        <p:spPr bwMode="auto">
          <a:xfrm rot="16200000" flipH="1">
            <a:off x="4762500" y="2933700"/>
            <a:ext cx="1905000" cy="1828800"/>
          </a:xfrm>
          <a:prstGeom prst="straightConnector1">
            <a:avLst/>
          </a:prstGeom>
          <a:solidFill>
            <a:schemeClr val="accent1"/>
          </a:solidFill>
          <a:ln w="15875" cap="flat" cmpd="sng" algn="ctr">
            <a:solidFill>
              <a:schemeClr val="tx1"/>
            </a:solidFill>
            <a:prstDash val="solid"/>
            <a:round/>
            <a:headEnd type="arrow"/>
            <a:tailEnd type="arrow"/>
          </a:ln>
          <a:effectLst/>
        </p:spPr>
      </p:cxnSp>
      <p:cxnSp>
        <p:nvCxnSpPr>
          <p:cNvPr id="16" name="Straight Arrow Connector 15"/>
          <p:cNvCxnSpPr/>
          <p:nvPr/>
        </p:nvCxnSpPr>
        <p:spPr bwMode="auto">
          <a:xfrm rot="16200000" flipH="1">
            <a:off x="3619500" y="3924300"/>
            <a:ext cx="2057400" cy="152400"/>
          </a:xfrm>
          <a:prstGeom prst="straightConnector1">
            <a:avLst/>
          </a:prstGeom>
          <a:solidFill>
            <a:schemeClr val="accent1"/>
          </a:solidFill>
          <a:ln w="15875" cap="flat" cmpd="sng" algn="ctr">
            <a:solidFill>
              <a:schemeClr val="tx1"/>
            </a:solidFill>
            <a:prstDash val="solid"/>
            <a:round/>
            <a:headEnd type="arrow"/>
            <a:tailEnd type="arrow"/>
          </a:ln>
          <a:effectLst/>
        </p:spPr>
      </p:cxnSp>
      <p:sp>
        <p:nvSpPr>
          <p:cNvPr id="23" name="TextBox 22"/>
          <p:cNvSpPr txBox="1"/>
          <p:nvPr/>
        </p:nvSpPr>
        <p:spPr>
          <a:xfrm>
            <a:off x="3886200" y="2133600"/>
            <a:ext cx="1143000" cy="369332"/>
          </a:xfrm>
          <a:prstGeom prst="rect">
            <a:avLst/>
          </a:prstGeom>
          <a:noFill/>
        </p:spPr>
        <p:txBody>
          <a:bodyPr wrap="square" rtlCol="0">
            <a:spAutoFit/>
          </a:bodyPr>
          <a:lstStyle/>
          <a:p>
            <a:r>
              <a:rPr lang="en-US" dirty="0" smtClean="0"/>
              <a:t>Mediator</a:t>
            </a:r>
            <a:endParaRPr lang="en-US" dirty="0"/>
          </a:p>
        </p:txBody>
      </p:sp>
      <p:cxnSp>
        <p:nvCxnSpPr>
          <p:cNvPr id="25" name="Straight Connector 24"/>
          <p:cNvCxnSpPr/>
          <p:nvPr/>
        </p:nvCxnSpPr>
        <p:spPr bwMode="auto">
          <a:xfrm flipV="1">
            <a:off x="7162800" y="4572000"/>
            <a:ext cx="685800" cy="457200"/>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26" name="TextBox 25"/>
          <p:cNvSpPr txBox="1"/>
          <p:nvPr/>
        </p:nvSpPr>
        <p:spPr>
          <a:xfrm rot="19324279">
            <a:off x="2050196" y="3284083"/>
            <a:ext cx="1143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query</a:t>
            </a:r>
          </a:p>
        </p:txBody>
      </p:sp>
      <p:pic>
        <p:nvPicPr>
          <p:cNvPr id="80898" name="Picture 2" descr="C:\Program Files\Microsoft Office\MEDIA\CAGCAT10\j0292020.wmf"/>
          <p:cNvPicPr>
            <a:picLocks noGrp="1" noChangeAspect="1" noChangeArrowheads="1"/>
          </p:cNvPicPr>
          <p:nvPr>
            <p:ph idx="4294967295"/>
          </p:nvPr>
        </p:nvPicPr>
        <p:blipFill>
          <a:blip r:embed="rId3" cstate="print"/>
          <a:srcRect/>
          <a:stretch>
            <a:fillRect/>
          </a:stretch>
        </p:blipFill>
        <p:spPr bwMode="auto">
          <a:xfrm>
            <a:off x="4191000" y="1143000"/>
            <a:ext cx="685800" cy="650906"/>
          </a:xfrm>
          <a:prstGeom prst="rect">
            <a:avLst/>
          </a:prstGeom>
          <a:noFill/>
        </p:spPr>
      </p:pic>
      <p:cxnSp>
        <p:nvCxnSpPr>
          <p:cNvPr id="29" name="Straight Arrow Connector 28"/>
          <p:cNvCxnSpPr/>
          <p:nvPr/>
        </p:nvCxnSpPr>
        <p:spPr bwMode="auto">
          <a:xfrm rot="5400000">
            <a:off x="4305300" y="1790700"/>
            <a:ext cx="381000" cy="1588"/>
          </a:xfrm>
          <a:prstGeom prst="straightConnector1">
            <a:avLst/>
          </a:prstGeom>
          <a:solidFill>
            <a:schemeClr val="accent1"/>
          </a:solidFill>
          <a:ln w="19050" cap="flat" cmpd="sng" algn="ctr">
            <a:solidFill>
              <a:schemeClr val="tx1"/>
            </a:solidFill>
            <a:prstDash val="solid"/>
            <a:round/>
            <a:headEnd type="arrow"/>
            <a:tailEnd type="arrow"/>
          </a:ln>
          <a:effectLst/>
        </p:spPr>
      </p:cxnSp>
      <p:sp>
        <p:nvSpPr>
          <p:cNvPr id="32" name="Flowchart: Magnetic Disk 31"/>
          <p:cNvSpPr/>
          <p:nvPr/>
        </p:nvSpPr>
        <p:spPr bwMode="auto">
          <a:xfrm>
            <a:off x="2514600" y="48768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33" name="Flowchart: Magnetic Disk 32"/>
          <p:cNvSpPr/>
          <p:nvPr/>
        </p:nvSpPr>
        <p:spPr bwMode="auto">
          <a:xfrm>
            <a:off x="1219200" y="43434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35" name="Flowchart: Magnetic Disk 34"/>
          <p:cNvSpPr/>
          <p:nvPr/>
        </p:nvSpPr>
        <p:spPr bwMode="auto">
          <a:xfrm>
            <a:off x="6324600" y="48768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36" name="Flowchart: Magnetic Disk 35"/>
          <p:cNvSpPr/>
          <p:nvPr/>
        </p:nvSpPr>
        <p:spPr bwMode="auto">
          <a:xfrm>
            <a:off x="7848600" y="4038600"/>
            <a:ext cx="762000" cy="533400"/>
          </a:xfrm>
          <a:prstGeom prst="flowChartMagneticDisk">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smtClean="0"/>
              <a:t>Web DB</a:t>
            </a:r>
            <a:endParaRPr kumimoji="0" lang="en-US" sz="1200" b="0" i="0" u="none" strike="noStrike" cap="none" normalizeH="0" dirty="0" smtClean="0">
              <a:ln>
                <a:noFill/>
              </a:ln>
              <a:solidFill>
                <a:schemeClr val="tx1"/>
              </a:solidFill>
              <a:effectLst/>
              <a:latin typeface="Arial" charset="0"/>
            </a:endParaRPr>
          </a:p>
        </p:txBody>
      </p:sp>
      <p:sp>
        <p:nvSpPr>
          <p:cNvPr id="56" name="TextBox 55"/>
          <p:cNvSpPr txBox="1"/>
          <p:nvPr/>
        </p:nvSpPr>
        <p:spPr>
          <a:xfrm rot="19414077">
            <a:off x="1828512" y="3653769"/>
            <a:ext cx="1905000" cy="369332"/>
          </a:xfrm>
          <a:prstGeom prst="rect">
            <a:avLst/>
          </a:prstGeom>
          <a:noFill/>
        </p:spPr>
        <p:txBody>
          <a:bodyPr wrap="square" rtlCol="0">
            <a:spAutoFit/>
          </a:bodyPr>
          <a:lstStyle/>
          <a:p>
            <a:r>
              <a:rPr lang="en-US" sz="1600" dirty="0" smtClean="0"/>
              <a:t>answer</a:t>
            </a:r>
            <a:r>
              <a:rPr lang="en-US" dirty="0" smtClean="0"/>
              <a:t> </a:t>
            </a:r>
            <a:r>
              <a:rPr lang="en-US" sz="1600" dirty="0" smtClean="0"/>
              <a:t>tuples</a:t>
            </a:r>
            <a:r>
              <a:rPr lang="en-US" dirty="0" smtClean="0">
                <a:latin typeface="Times New Roman"/>
                <a:cs typeface="Times New Roman"/>
              </a:rPr>
              <a:t>→</a:t>
            </a:r>
            <a:endParaRPr lang="en-US" dirty="0"/>
          </a:p>
        </p:txBody>
      </p:sp>
      <p:sp>
        <p:nvSpPr>
          <p:cNvPr id="57" name="TextBox 56"/>
          <p:cNvSpPr txBox="1"/>
          <p:nvPr/>
        </p:nvSpPr>
        <p:spPr>
          <a:xfrm rot="18320136">
            <a:off x="2720840" y="3762557"/>
            <a:ext cx="1905000" cy="338554"/>
          </a:xfrm>
          <a:prstGeom prst="rect">
            <a:avLst/>
          </a:prstGeom>
          <a:noFill/>
        </p:spPr>
        <p:txBody>
          <a:bodyPr wrap="square" rtlCol="0">
            <a:spAutoFit/>
          </a:bodyPr>
          <a:lstStyle/>
          <a:p>
            <a:r>
              <a:rPr lang="en-US" sz="1600" dirty="0" smtClean="0"/>
              <a:t>answer tuples</a:t>
            </a:r>
            <a:r>
              <a:rPr lang="en-US" sz="1600" dirty="0" smtClean="0">
                <a:latin typeface="Times New Roman"/>
                <a:cs typeface="Times New Roman"/>
              </a:rPr>
              <a:t>→</a:t>
            </a:r>
            <a:endParaRPr lang="en-US" sz="1600" dirty="0"/>
          </a:p>
        </p:txBody>
      </p:sp>
      <p:sp>
        <p:nvSpPr>
          <p:cNvPr id="58" name="TextBox 57"/>
          <p:cNvSpPr txBox="1"/>
          <p:nvPr/>
        </p:nvSpPr>
        <p:spPr>
          <a:xfrm rot="15876479">
            <a:off x="3818148" y="3829121"/>
            <a:ext cx="1905000" cy="369332"/>
          </a:xfrm>
          <a:prstGeom prst="rect">
            <a:avLst/>
          </a:prstGeom>
          <a:noFill/>
        </p:spPr>
        <p:txBody>
          <a:bodyPr wrap="square" rtlCol="0">
            <a:spAutoFit/>
          </a:bodyPr>
          <a:lstStyle/>
          <a:p>
            <a:r>
              <a:rPr lang="en-US" sz="1600" dirty="0" smtClean="0"/>
              <a:t>answer tuples</a:t>
            </a:r>
            <a:r>
              <a:rPr lang="en-US" dirty="0" smtClean="0">
                <a:latin typeface="Times New Roman"/>
                <a:cs typeface="Times New Roman"/>
              </a:rPr>
              <a:t>→</a:t>
            </a:r>
            <a:endParaRPr lang="en-US" dirty="0"/>
          </a:p>
        </p:txBody>
      </p:sp>
      <p:sp>
        <p:nvSpPr>
          <p:cNvPr id="59" name="TextBox 58"/>
          <p:cNvSpPr txBox="1"/>
          <p:nvPr/>
        </p:nvSpPr>
        <p:spPr>
          <a:xfrm rot="2744533">
            <a:off x="5027856" y="3672697"/>
            <a:ext cx="1905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answer tuples</a:t>
            </a:r>
            <a:endParaRPr lang="en-US" sz="1600" dirty="0"/>
          </a:p>
        </p:txBody>
      </p:sp>
      <p:sp>
        <p:nvSpPr>
          <p:cNvPr id="60" name="TextBox 59"/>
          <p:cNvSpPr txBox="1"/>
          <p:nvPr/>
        </p:nvSpPr>
        <p:spPr>
          <a:xfrm rot="1356842">
            <a:off x="6246177" y="3247659"/>
            <a:ext cx="1905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answer tuples</a:t>
            </a:r>
            <a:endParaRPr lang="en-US" sz="1600" dirty="0"/>
          </a:p>
        </p:txBody>
      </p:sp>
      <p:sp>
        <p:nvSpPr>
          <p:cNvPr id="62" name="TextBox 61"/>
          <p:cNvSpPr txBox="1"/>
          <p:nvPr/>
        </p:nvSpPr>
        <p:spPr>
          <a:xfrm rot="18271113">
            <a:off x="2591863" y="3961387"/>
            <a:ext cx="1143000" cy="369332"/>
          </a:xfrm>
          <a:prstGeom prst="rect">
            <a:avLst/>
          </a:prstGeom>
          <a:noFill/>
        </p:spPr>
        <p:txBody>
          <a:bodyPr wrap="square" rtlCol="0">
            <a:spAutoFit/>
          </a:bodyPr>
          <a:lstStyle/>
          <a:p>
            <a:r>
              <a:rPr lang="en-US" dirty="0" smtClean="0">
                <a:latin typeface="Times New Roman"/>
                <a:cs typeface="Times New Roman"/>
              </a:rPr>
              <a:t>←</a:t>
            </a:r>
            <a:r>
              <a:rPr lang="en-US" sz="1600" dirty="0" smtClean="0"/>
              <a:t>query</a:t>
            </a:r>
          </a:p>
        </p:txBody>
      </p:sp>
      <p:sp>
        <p:nvSpPr>
          <p:cNvPr id="63" name="TextBox 62"/>
          <p:cNvSpPr txBox="1"/>
          <p:nvPr/>
        </p:nvSpPr>
        <p:spPr>
          <a:xfrm rot="16038612">
            <a:off x="3878997" y="4061474"/>
            <a:ext cx="1143000" cy="338554"/>
          </a:xfrm>
          <a:prstGeom prst="rect">
            <a:avLst/>
          </a:prstGeom>
          <a:noFill/>
        </p:spPr>
        <p:txBody>
          <a:bodyPr wrap="square" rtlCol="0">
            <a:spAutoFit/>
          </a:bodyPr>
          <a:lstStyle/>
          <a:p>
            <a:r>
              <a:rPr lang="en-US" sz="1600" dirty="0" smtClean="0">
                <a:latin typeface="Times New Roman"/>
                <a:cs typeface="Times New Roman"/>
              </a:rPr>
              <a:t>←</a:t>
            </a:r>
            <a:r>
              <a:rPr lang="en-US" sz="1600" dirty="0" smtClean="0"/>
              <a:t>query</a:t>
            </a:r>
          </a:p>
        </p:txBody>
      </p:sp>
      <p:sp>
        <p:nvSpPr>
          <p:cNvPr id="64" name="TextBox 63"/>
          <p:cNvSpPr txBox="1"/>
          <p:nvPr/>
        </p:nvSpPr>
        <p:spPr>
          <a:xfrm rot="2791047">
            <a:off x="5137359" y="3862280"/>
            <a:ext cx="1143000" cy="369332"/>
          </a:xfrm>
          <a:prstGeom prst="rect">
            <a:avLst/>
          </a:prstGeom>
          <a:noFill/>
        </p:spPr>
        <p:txBody>
          <a:bodyPr wrap="square" rtlCol="0">
            <a:spAutoFit/>
          </a:bodyPr>
          <a:lstStyle/>
          <a:p>
            <a:r>
              <a:rPr lang="en-US" sz="1600" dirty="0" smtClean="0"/>
              <a:t>query</a:t>
            </a:r>
            <a:r>
              <a:rPr lang="en-US" dirty="0" smtClean="0">
                <a:latin typeface="Times New Roman"/>
                <a:cs typeface="Times New Roman"/>
              </a:rPr>
              <a:t>→</a:t>
            </a:r>
            <a:endParaRPr lang="en-US" dirty="0" smtClean="0"/>
          </a:p>
        </p:txBody>
      </p:sp>
      <p:sp>
        <p:nvSpPr>
          <p:cNvPr id="65" name="TextBox 64"/>
          <p:cNvSpPr txBox="1"/>
          <p:nvPr/>
        </p:nvSpPr>
        <p:spPr>
          <a:xfrm rot="1430326">
            <a:off x="6274278" y="3415625"/>
            <a:ext cx="1143000" cy="369332"/>
          </a:xfrm>
          <a:prstGeom prst="rect">
            <a:avLst/>
          </a:prstGeom>
          <a:noFill/>
        </p:spPr>
        <p:txBody>
          <a:bodyPr wrap="square" rtlCol="0">
            <a:spAutoFit/>
          </a:bodyPr>
          <a:lstStyle/>
          <a:p>
            <a:r>
              <a:rPr lang="en-US" sz="1600" dirty="0" smtClean="0"/>
              <a:t>query</a:t>
            </a:r>
            <a:r>
              <a:rPr lang="en-US" dirty="0" smtClean="0">
                <a:latin typeface="Times New Roman"/>
                <a:cs typeface="Times New Roman"/>
              </a:rPr>
              <a:t>→</a:t>
            </a:r>
            <a:endParaRPr lang="en-US" dirty="0" smtClean="0"/>
          </a:p>
        </p:txBody>
      </p:sp>
      <p:sp>
        <p:nvSpPr>
          <p:cNvPr id="66" name="TextBox 65"/>
          <p:cNvSpPr txBox="1"/>
          <p:nvPr/>
        </p:nvSpPr>
        <p:spPr>
          <a:xfrm>
            <a:off x="3886200" y="5638800"/>
            <a:ext cx="2133600" cy="553998"/>
          </a:xfrm>
          <a:prstGeom prst="rect">
            <a:avLst/>
          </a:prstGeom>
          <a:noFill/>
        </p:spPr>
        <p:txBody>
          <a:bodyPr wrap="square" rtlCol="0">
            <a:spAutoFit/>
          </a:bodyPr>
          <a:lstStyle/>
          <a:p>
            <a:r>
              <a:rPr lang="en-US" sz="3000" dirty="0" smtClean="0">
                <a:solidFill>
                  <a:srgbClr val="002060"/>
                </a:solidFill>
              </a:rPr>
              <a:t>Deep Web</a:t>
            </a:r>
            <a:endParaRPr lang="en-US" sz="3000" dirty="0">
              <a:solidFill>
                <a:srgbClr val="002060"/>
              </a:solidFill>
            </a:endParaRPr>
          </a:p>
        </p:txBody>
      </p:sp>
      <p:sp>
        <p:nvSpPr>
          <p:cNvPr id="37" name="Slide Number Placeholder 36"/>
          <p:cNvSpPr>
            <a:spLocks noGrp="1"/>
          </p:cNvSpPr>
          <p:nvPr>
            <p:ph type="sldNum" sz="quarter" idx="12"/>
          </p:nvPr>
        </p:nvSpPr>
        <p:spPr/>
        <p:txBody>
          <a:bodyPr/>
          <a:lstStyle/>
          <a:p>
            <a:fld id="{B6F15528-21DE-4FAA-801E-634DDDAF4B2B}" type="slidenum">
              <a:rPr lang="en-US" smtClean="0"/>
              <a:pPr/>
              <a:t>4</a:t>
            </a:fld>
            <a:endParaRPr lang="en-US"/>
          </a:p>
        </p:txBody>
      </p:sp>
      <p:sp>
        <p:nvSpPr>
          <p:cNvPr id="31" name="Footer Placeholder 30"/>
          <p:cNvSpPr>
            <a:spLocks noGrp="1"/>
          </p:cNvSpPr>
          <p:nvPr>
            <p:ph type="ftr" sz="quarter" idx="10"/>
          </p:nvPr>
        </p:nvSpPr>
        <p:spPr/>
        <p:txBody>
          <a:bodyPr/>
          <a:lstStyle/>
          <a:p>
            <a:pPr>
              <a:defRPr/>
            </a:pPr>
            <a:endParaRPr lang="en-US" dirty="0"/>
          </a:p>
        </p:txBody>
      </p:sp>
      <p:sp>
        <p:nvSpPr>
          <p:cNvPr id="34" name="Rounded Rectangular Callout 33"/>
          <p:cNvSpPr/>
          <p:nvPr/>
        </p:nvSpPr>
        <p:spPr bwMode="auto">
          <a:xfrm>
            <a:off x="6400800" y="1524000"/>
            <a:ext cx="1676400" cy="612648"/>
          </a:xfrm>
          <a:prstGeom prst="wedgeRoundRectCallout">
            <a:avLst>
              <a:gd name="adj1" fmla="val -153422"/>
              <a:gd name="adj2" fmla="val 1866"/>
              <a:gd name="adj3" fmla="val 16667"/>
            </a:avLst>
          </a:prstGeom>
          <a:solidFill>
            <a:srgbClr val="C00000">
              <a:alpha val="2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“Honda Civic 2008 </a:t>
            </a:r>
            <a:r>
              <a:rPr lang="en-US" dirty="0" smtClean="0"/>
              <a:t>Tempe</a:t>
            </a:r>
            <a:r>
              <a:rPr kumimoji="0" lang="en-US" sz="1800" b="0" i="0" u="none" strike="noStrike" cap="none" normalizeH="0" baseline="0" dirty="0" smtClean="0">
                <a:ln>
                  <a:noFill/>
                </a:ln>
                <a:solidFill>
                  <a:schemeClr val="tx1"/>
                </a:solidFill>
                <a:effectLst/>
                <a:latin typeface="Arial"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524000"/>
            <a:ext cx="8153400" cy="1815882"/>
          </a:xfrm>
          <a:prstGeom prst="rect">
            <a:avLst/>
          </a:prstGeom>
          <a:noFill/>
        </p:spPr>
        <p:txBody>
          <a:bodyPr wrap="square" rtlCol="0">
            <a:spAutoFit/>
          </a:bodyPr>
          <a:lstStyle/>
          <a:p>
            <a:r>
              <a:rPr lang="en-US" sz="2800" dirty="0" smtClean="0"/>
              <a:t>Assume that the advertisers are ordered in the  increasing order of         where    is the private value of the </a:t>
            </a:r>
            <a:r>
              <a:rPr lang="en-US" sz="2800" i="1" dirty="0" err="1" smtClean="0"/>
              <a:t>i</a:t>
            </a:r>
            <a:r>
              <a:rPr lang="en-US" sz="2800" baseline="30000" dirty="0" err="1" smtClean="0"/>
              <a:t>th</a:t>
            </a:r>
            <a:r>
              <a:rPr lang="en-US" sz="2800" baseline="30000" dirty="0" smtClean="0"/>
              <a:t> </a:t>
            </a:r>
            <a:r>
              <a:rPr lang="en-US" sz="2800" dirty="0" smtClean="0"/>
              <a:t>advertiser.  The advertisers are in an pure strategy Nash Equilibrium if</a:t>
            </a:r>
            <a:endParaRPr lang="en-US" sz="2800" dirty="0"/>
          </a:p>
        </p:txBody>
      </p:sp>
      <p:sp>
        <p:nvSpPr>
          <p:cNvPr id="6154" name="Rectangle 2"/>
          <p:cNvSpPr>
            <a:spLocks noGrp="1" noChangeArrowheads="1"/>
          </p:cNvSpPr>
          <p:nvPr>
            <p:ph type="title" idx="4294967295"/>
          </p:nvPr>
        </p:nvSpPr>
        <p:spPr>
          <a:xfrm>
            <a:off x="0" y="914400"/>
            <a:ext cx="8839200" cy="533400"/>
          </a:xfrm>
        </p:spPr>
        <p:txBody>
          <a:bodyPr/>
          <a:lstStyle/>
          <a:p>
            <a:pPr algn="ctr" eaLnBrk="1" hangingPunct="1"/>
            <a:r>
              <a:rPr lang="en-US" sz="3000" dirty="0" smtClean="0"/>
              <a:t>Auction Mechanism Properties: </a:t>
            </a:r>
            <a:br>
              <a:rPr lang="en-US" sz="3000" dirty="0" smtClean="0"/>
            </a:br>
            <a:r>
              <a:rPr lang="en-US" sz="3000" dirty="0" smtClean="0"/>
              <a:t>Nash Equilibrium</a:t>
            </a:r>
          </a:p>
        </p:txBody>
      </p:sp>
      <p:sp>
        <p:nvSpPr>
          <p:cNvPr id="21" name="Slide Number Placeholder 20"/>
          <p:cNvSpPr>
            <a:spLocks noGrp="1"/>
          </p:cNvSpPr>
          <p:nvPr>
            <p:ph type="sldNum" sz="quarter" idx="12"/>
          </p:nvPr>
        </p:nvSpPr>
        <p:spPr/>
        <p:txBody>
          <a:bodyPr/>
          <a:lstStyle/>
          <a:p>
            <a:fld id="{B6F15528-21DE-4FAA-801E-634DDDAF4B2B}" type="slidenum">
              <a:rPr lang="en-US" smtClean="0"/>
              <a:pPr/>
              <a:t>40</a:t>
            </a:fld>
            <a:endParaRPr lang="en-US"/>
          </a:p>
        </p:txBody>
      </p:sp>
      <p:graphicFrame>
        <p:nvGraphicFramePr>
          <p:cNvPr id="193541" name="Object 5"/>
          <p:cNvGraphicFramePr>
            <a:graphicFrameLocks noChangeAspect="1"/>
          </p:cNvGraphicFramePr>
          <p:nvPr/>
        </p:nvGraphicFramePr>
        <p:xfrm>
          <a:off x="3733800" y="1876424"/>
          <a:ext cx="685800" cy="685800"/>
        </p:xfrm>
        <a:graphic>
          <a:graphicData uri="http://schemas.openxmlformats.org/presentationml/2006/ole">
            <p:oleObj spid="_x0000_s281602" name="Equation" r:id="rId5" imgW="253800" imgH="419040" progId="Equation.3">
              <p:embed/>
            </p:oleObj>
          </a:graphicData>
        </a:graphic>
      </p:graphicFrame>
      <p:graphicFrame>
        <p:nvGraphicFramePr>
          <p:cNvPr id="193542" name="Object 6"/>
          <p:cNvGraphicFramePr>
            <a:graphicFrameLocks noChangeAspect="1"/>
          </p:cNvGraphicFramePr>
          <p:nvPr/>
        </p:nvGraphicFramePr>
        <p:xfrm>
          <a:off x="5410200" y="2057400"/>
          <a:ext cx="381000" cy="381000"/>
        </p:xfrm>
        <a:graphic>
          <a:graphicData uri="http://schemas.openxmlformats.org/presentationml/2006/ole">
            <p:oleObj spid="_x0000_s281603" name="Equation" r:id="rId6" imgW="139680" imgH="139680" progId="Equation.3">
              <p:embed/>
            </p:oleObj>
          </a:graphicData>
        </a:graphic>
      </p:graphicFrame>
      <p:sp>
        <p:nvSpPr>
          <p:cNvPr id="11" name="TextBox 10"/>
          <p:cNvSpPr txBox="1"/>
          <p:nvPr/>
        </p:nvSpPr>
        <p:spPr>
          <a:xfrm>
            <a:off x="609600" y="4724400"/>
            <a:ext cx="8001000" cy="1384995"/>
          </a:xfrm>
          <a:prstGeom prst="rect">
            <a:avLst/>
          </a:prstGeom>
          <a:noFill/>
        </p:spPr>
        <p:txBody>
          <a:bodyPr wrap="square" rtlCol="0">
            <a:spAutoFit/>
          </a:bodyPr>
          <a:lstStyle/>
          <a:p>
            <a:r>
              <a:rPr lang="en-US" sz="2800" dirty="0" smtClean="0"/>
              <a:t>This  equilibrium is socially optimal as well as optimal for search engines for the given cost per click. </a:t>
            </a:r>
            <a:endParaRPr lang="en-US" sz="2800" dirty="0"/>
          </a:p>
        </p:txBody>
      </p:sp>
      <p:graphicFrame>
        <p:nvGraphicFramePr>
          <p:cNvPr id="193543" name="Object 7"/>
          <p:cNvGraphicFramePr>
            <a:graphicFrameLocks noChangeAspect="1"/>
          </p:cNvGraphicFramePr>
          <p:nvPr/>
        </p:nvGraphicFramePr>
        <p:xfrm>
          <a:off x="1600200" y="3429000"/>
          <a:ext cx="5689600" cy="1219200"/>
        </p:xfrm>
        <a:graphic>
          <a:graphicData uri="http://schemas.openxmlformats.org/presentationml/2006/ole">
            <p:oleObj spid="_x0000_s281604" name="Equation" r:id="rId7" imgW="1828800" imgH="457200" progId="Equation.3">
              <p:embed/>
            </p:oleObj>
          </a:graphicData>
        </a:graphic>
      </p:graphicFrame>
      <p:pic>
        <p:nvPicPr>
          <p:cNvPr id="9" name="Picture 13" descr="https://encrypted-tbn3.google.com/images?q=tbn:ANd9GcRJ1JxWUjIdIsoP6h5VvOGhiWNtjvR6-NJFKjFbJmQu5o423uVxJg"/>
          <p:cNvPicPr>
            <a:picLocks noChangeAspect="1" noChangeArrowheads="1"/>
          </p:cNvPicPr>
          <p:nvPr/>
        </p:nvPicPr>
        <p:blipFill>
          <a:blip r:embed="rId8" cstate="print"/>
          <a:srcRect/>
          <a:stretch>
            <a:fillRect/>
          </a:stretch>
        </p:blipFill>
        <p:spPr bwMode="auto">
          <a:xfrm>
            <a:off x="7391400" y="457200"/>
            <a:ext cx="1524000" cy="1141530"/>
          </a:xfrm>
          <a:prstGeom prst="rect">
            <a:avLst/>
          </a:prstGeom>
          <a:noFill/>
          <a:ln w="19050">
            <a:solidFill>
              <a:schemeClr val="tx1"/>
            </a:solidFill>
          </a:ln>
        </p:spPr>
      </p:pic>
      <p:sp>
        <p:nvSpPr>
          <p:cNvPr id="10" name="Footer Placeholder 9"/>
          <p:cNvSpPr>
            <a:spLocks noGrp="1"/>
          </p:cNvSpPr>
          <p:nvPr>
            <p:ph type="ftr" sz="quarter" idx="10"/>
          </p:nvPr>
        </p:nvSpPr>
        <p:spPr/>
        <p:txBody>
          <a:bodyPr/>
          <a:lstStyle/>
          <a:p>
            <a:pPr>
              <a:defRPr/>
            </a:pPr>
            <a:endParaRPr lang="en-US" dirty="0"/>
          </a:p>
        </p:txBody>
      </p:sp>
    </p:spTree>
    <p:custDataLst>
      <p:tags r:id="rId2"/>
    </p:custDataLst>
  </p:cSld>
  <p:clrMapOvr>
    <a:masterClrMapping/>
  </p:clrMapOvr>
  <p:transition advTm="22514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2"/>
          <p:cNvSpPr>
            <a:spLocks noGrp="1" noChangeArrowheads="1"/>
          </p:cNvSpPr>
          <p:nvPr>
            <p:ph type="title" idx="4294967295"/>
          </p:nvPr>
        </p:nvSpPr>
        <p:spPr>
          <a:xfrm>
            <a:off x="-457200" y="990600"/>
            <a:ext cx="8305800" cy="533400"/>
          </a:xfrm>
        </p:spPr>
        <p:txBody>
          <a:bodyPr/>
          <a:lstStyle/>
          <a:p>
            <a:pPr algn="ctr" eaLnBrk="1" hangingPunct="1"/>
            <a:r>
              <a:rPr lang="en-US" sz="3000" dirty="0" smtClean="0"/>
              <a:t>Auction Mechanism Properties: VCG Comparison</a:t>
            </a:r>
          </a:p>
        </p:txBody>
      </p:sp>
      <p:sp>
        <p:nvSpPr>
          <p:cNvPr id="21" name="Slide Number Placeholder 20"/>
          <p:cNvSpPr>
            <a:spLocks noGrp="1"/>
          </p:cNvSpPr>
          <p:nvPr>
            <p:ph type="sldNum" sz="quarter" idx="12"/>
          </p:nvPr>
        </p:nvSpPr>
        <p:spPr/>
        <p:txBody>
          <a:bodyPr/>
          <a:lstStyle/>
          <a:p>
            <a:fld id="{B6F15528-21DE-4FAA-801E-634DDDAF4B2B}" type="slidenum">
              <a:rPr lang="en-US" smtClean="0"/>
              <a:pPr/>
              <a:t>41</a:t>
            </a:fld>
            <a:endParaRPr lang="en-US"/>
          </a:p>
        </p:txBody>
      </p:sp>
      <p:sp>
        <p:nvSpPr>
          <p:cNvPr id="11" name="TextBox 10"/>
          <p:cNvSpPr txBox="1"/>
          <p:nvPr/>
        </p:nvSpPr>
        <p:spPr>
          <a:xfrm>
            <a:off x="457200" y="2298918"/>
            <a:ext cx="8305800" cy="1815882"/>
          </a:xfrm>
          <a:prstGeom prst="rect">
            <a:avLst/>
          </a:prstGeom>
          <a:solidFill>
            <a:srgbClr val="92D050">
              <a:alpha val="35000"/>
            </a:srgbClr>
          </a:solidFill>
          <a:ln w="25400">
            <a:solidFill>
              <a:schemeClr val="tx1"/>
            </a:solidFill>
          </a:ln>
        </p:spPr>
        <p:txBody>
          <a:bodyPr wrap="square" rtlCol="0">
            <a:spAutoFit/>
          </a:bodyPr>
          <a:lstStyle/>
          <a:p>
            <a:r>
              <a:rPr lang="en-US" sz="2800" b="1" dirty="0" smtClean="0"/>
              <a:t>Search Engine Revenue Dominance:</a:t>
            </a:r>
            <a:r>
              <a:rPr lang="en-US" sz="2800" dirty="0" smtClean="0"/>
              <a:t> For the same bid values for all the advertisers, the revenue of search engine by the proposed mechanism is greater or equal to the revenue by VCG.</a:t>
            </a:r>
            <a:endParaRPr lang="en-US" sz="2800" dirty="0"/>
          </a:p>
        </p:txBody>
      </p:sp>
      <p:sp>
        <p:nvSpPr>
          <p:cNvPr id="9" name="TextBox 8"/>
          <p:cNvSpPr txBox="1"/>
          <p:nvPr/>
        </p:nvSpPr>
        <p:spPr>
          <a:xfrm>
            <a:off x="457200" y="4280118"/>
            <a:ext cx="8305800" cy="1815882"/>
          </a:xfrm>
          <a:prstGeom prst="rect">
            <a:avLst/>
          </a:prstGeom>
          <a:solidFill>
            <a:srgbClr val="92D050">
              <a:alpha val="42000"/>
            </a:srgbClr>
          </a:solidFill>
          <a:ln w="25400">
            <a:solidFill>
              <a:schemeClr val="tx1"/>
            </a:solidFill>
          </a:ln>
        </p:spPr>
        <p:txBody>
          <a:bodyPr wrap="square" rtlCol="0">
            <a:spAutoFit/>
          </a:bodyPr>
          <a:lstStyle/>
          <a:p>
            <a:r>
              <a:rPr lang="en-US" sz="2800" b="1" dirty="0" smtClean="0"/>
              <a:t>Equilibrium Revenue Equivalence: </a:t>
            </a:r>
            <a:r>
              <a:rPr lang="en-US" sz="2800" dirty="0" smtClean="0"/>
              <a:t> At the proposed equilibrium, the revenue of search engine is equal to the revenue of the truthful dominant strategy equilibrium of VCG.</a:t>
            </a:r>
            <a:endParaRPr lang="en-US" sz="2800" dirty="0"/>
          </a:p>
        </p:txBody>
      </p:sp>
      <p:pic>
        <p:nvPicPr>
          <p:cNvPr id="7" name="Picture 17" descr="http://ingathered.com/wp-content/uploads/2010/02/game-theory3.jpg"/>
          <p:cNvPicPr>
            <a:picLocks noChangeAspect="1" noChangeArrowheads="1"/>
          </p:cNvPicPr>
          <p:nvPr/>
        </p:nvPicPr>
        <p:blipFill>
          <a:blip r:embed="rId4" cstate="print"/>
          <a:srcRect/>
          <a:stretch>
            <a:fillRect/>
          </a:stretch>
        </p:blipFill>
        <p:spPr bwMode="auto">
          <a:xfrm>
            <a:off x="7010400" y="423324"/>
            <a:ext cx="1524000" cy="1769100"/>
          </a:xfrm>
          <a:prstGeom prst="rect">
            <a:avLst/>
          </a:prstGeom>
          <a:noFill/>
          <a:ln w="19050">
            <a:solidFill>
              <a:schemeClr val="tx1"/>
            </a:solidFill>
          </a:ln>
        </p:spPr>
      </p:pic>
      <p:sp>
        <p:nvSpPr>
          <p:cNvPr id="8" name="Footer Placeholder 7"/>
          <p:cNvSpPr>
            <a:spLocks noGrp="1"/>
          </p:cNvSpPr>
          <p:nvPr>
            <p:ph type="ftr" sz="quarter" idx="10"/>
          </p:nvPr>
        </p:nvSpPr>
        <p:spPr/>
        <p:txBody>
          <a:bodyPr/>
          <a:lstStyle/>
          <a:p>
            <a:pPr>
              <a:defRPr/>
            </a:pPr>
            <a:endParaRPr lang="en-US" dirty="0"/>
          </a:p>
        </p:txBody>
      </p:sp>
    </p:spTree>
    <p:custDataLst>
      <p:tags r:id="rId1"/>
    </p:custDataLst>
  </p:cSld>
  <p:clrMapOvr>
    <a:masterClrMapping/>
  </p:clrMapOvr>
  <p:transition advTm="22514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93038" cy="685800"/>
          </a:xfrm>
        </p:spPr>
        <p:txBody>
          <a:bodyPr/>
          <a:lstStyle/>
          <a:p>
            <a:r>
              <a:rPr lang="en-US" dirty="0" smtClean="0"/>
              <a:t>Agenda</a:t>
            </a:r>
            <a:endParaRPr lang="en-US" dirty="0"/>
          </a:p>
        </p:txBody>
      </p:sp>
      <p:sp>
        <p:nvSpPr>
          <p:cNvPr id="3" name="Content Placeholder 2"/>
          <p:cNvSpPr>
            <a:spLocks noGrp="1"/>
          </p:cNvSpPr>
          <p:nvPr>
            <p:ph idx="1"/>
          </p:nvPr>
        </p:nvSpPr>
        <p:spPr>
          <a:xfrm>
            <a:off x="685800" y="1143000"/>
            <a:ext cx="8077200" cy="4419600"/>
          </a:xfrm>
        </p:spPr>
        <p:txBody>
          <a:bodyPr/>
          <a:lstStyle/>
          <a:p>
            <a:pPr>
              <a:buNone/>
            </a:pPr>
            <a:r>
              <a:rPr lang="en-US" sz="3600" dirty="0" smtClean="0"/>
              <a:t>Part 1: Ranking for the Deep Web</a:t>
            </a:r>
          </a:p>
          <a:p>
            <a:pPr>
              <a:buNone/>
            </a:pPr>
            <a:r>
              <a:rPr lang="en-US" sz="3600" dirty="0" smtClean="0"/>
              <a:t>Part 2: Ad-Ranking sensitive to mutual Influences. </a:t>
            </a:r>
          </a:p>
          <a:p>
            <a:pPr marL="571500" indent="-514350">
              <a:buNone/>
            </a:pPr>
            <a:r>
              <a:rPr lang="en-US" sz="3600" dirty="0" smtClean="0">
                <a:solidFill>
                  <a:srgbClr val="C00000"/>
                </a:solidFill>
              </a:rPr>
              <a:t>Part3: Industrial significance and Publications. </a:t>
            </a:r>
            <a:endParaRPr lang="en-US" sz="3800" dirty="0" smtClean="0"/>
          </a:p>
          <a:p>
            <a:pPr>
              <a:buNone/>
            </a:pPr>
            <a:endParaRPr lang="en-US" sz="3200" dirty="0" smtClean="0"/>
          </a:p>
          <a:p>
            <a:pPr>
              <a:buNone/>
            </a:pPr>
            <a:r>
              <a:rPr lang="en-US" dirty="0" smtClean="0"/>
              <a:t> </a:t>
            </a:r>
            <a:endParaRPr lang="en-US" dirty="0"/>
          </a:p>
        </p:txBody>
      </p:sp>
      <p:sp>
        <p:nvSpPr>
          <p:cNvPr id="6" name="Down Arrow 5"/>
          <p:cNvSpPr/>
          <p:nvPr/>
        </p:nvSpPr>
        <p:spPr bwMode="auto">
          <a:xfrm rot="16200000">
            <a:off x="-76200" y="3048000"/>
            <a:ext cx="1143000" cy="6858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idx="4294967295"/>
          </p:nvPr>
        </p:nvSpPr>
        <p:spPr/>
        <p:txBody>
          <a:bodyPr/>
          <a:lstStyle/>
          <a:p>
            <a:r>
              <a:rPr lang="en-US" dirty="0" smtClean="0"/>
              <a:t>Industrial Significance.</a:t>
            </a:r>
            <a:endParaRPr lang="en-US" dirty="0"/>
          </a:p>
        </p:txBody>
      </p:sp>
      <p:sp>
        <p:nvSpPr>
          <p:cNvPr id="7" name="TextBox 6"/>
          <p:cNvSpPr txBox="1"/>
          <p:nvPr/>
        </p:nvSpPr>
        <p:spPr>
          <a:xfrm>
            <a:off x="381000" y="1214021"/>
            <a:ext cx="5029200" cy="4893647"/>
          </a:xfrm>
          <a:prstGeom prst="rect">
            <a:avLst/>
          </a:prstGeom>
          <a:solidFill>
            <a:srgbClr val="0070C0">
              <a:alpha val="25000"/>
            </a:srgbClr>
          </a:solidFill>
          <a:ln w="19050">
            <a:solidFill>
              <a:schemeClr val="tx1"/>
            </a:solidFill>
          </a:ln>
        </p:spPr>
        <p:txBody>
          <a:bodyPr wrap="square" rtlCol="0">
            <a:spAutoFit/>
          </a:bodyPr>
          <a:lstStyle/>
          <a:p>
            <a:pPr marL="342900" lvl="0" indent="-342900">
              <a:buFont typeface="Wingdings" pitchFamily="2" charset="2"/>
              <a:buChar char="Ø"/>
            </a:pPr>
            <a:r>
              <a:rPr lang="en-US" sz="2400" b="1" dirty="0" smtClean="0"/>
              <a:t>Online Shift in Retail: </a:t>
            </a:r>
            <a:r>
              <a:rPr lang="en-US" sz="2400" dirty="0" err="1" smtClean="0"/>
              <a:t>Walmart</a:t>
            </a:r>
            <a:r>
              <a:rPr lang="en-US" sz="2400" dirty="0" smtClean="0"/>
              <a:t>  is entering to integrating product search, similar to Amazon Marketplace. </a:t>
            </a:r>
          </a:p>
          <a:p>
            <a:pPr marL="342900" lvl="0" indent="-342900">
              <a:buFont typeface="Wingdings" pitchFamily="2" charset="2"/>
              <a:buChar char="Ø"/>
            </a:pPr>
            <a:r>
              <a:rPr lang="en-US" sz="2400" b="1" dirty="0" smtClean="0"/>
              <a:t>Big-Data Analytics: </a:t>
            </a:r>
            <a:r>
              <a:rPr lang="en-US" sz="2400" dirty="0" smtClean="0"/>
              <a:t>Highly strategic area in Information Management.</a:t>
            </a:r>
          </a:p>
          <a:p>
            <a:pPr marL="342900" lvl="0" indent="-342900">
              <a:buFont typeface="Wingdings" pitchFamily="2" charset="2"/>
              <a:buChar char="Ø"/>
            </a:pPr>
            <a:r>
              <a:rPr lang="en-US" sz="2400" b="1" dirty="0" smtClean="0"/>
              <a:t>Data trustworthiness </a:t>
            </a:r>
            <a:r>
              <a:rPr lang="en-US" sz="2400" dirty="0" smtClean="0"/>
              <a:t>of open collections is getting more important</a:t>
            </a:r>
          </a:p>
          <a:p>
            <a:pPr marL="914400" lvl="1" indent="-457200">
              <a:buFont typeface="Wingdings" pitchFamily="2" charset="2"/>
              <a:buChar char="v"/>
            </a:pPr>
            <a:r>
              <a:rPr lang="en-US" sz="2400" dirty="0" smtClean="0"/>
              <a:t>We need new approaches for data trustworthiness of open uncontrolled data.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pic>
        <p:nvPicPr>
          <p:cNvPr id="282628" name="Picture 4"/>
          <p:cNvPicPr>
            <a:picLocks noChangeAspect="1" noChangeArrowheads="1"/>
          </p:cNvPicPr>
          <p:nvPr/>
        </p:nvPicPr>
        <p:blipFill>
          <a:blip r:embed="rId3" cstate="print"/>
          <a:srcRect l="68542" t="7333" r="17083" b="72001"/>
          <a:stretch>
            <a:fillRect/>
          </a:stretch>
        </p:blipFill>
        <p:spPr bwMode="auto">
          <a:xfrm>
            <a:off x="5638800" y="3736009"/>
            <a:ext cx="3176124" cy="1369391"/>
          </a:xfrm>
          <a:prstGeom prst="rect">
            <a:avLst/>
          </a:prstGeom>
          <a:noFill/>
          <a:ln w="28575">
            <a:solidFill>
              <a:schemeClr val="tx1"/>
            </a:solidFill>
            <a:miter lim="800000"/>
            <a:headEnd/>
            <a:tailEnd/>
          </a:ln>
          <a:effectLst/>
        </p:spPr>
      </p:pic>
      <p:pic>
        <p:nvPicPr>
          <p:cNvPr id="282630" name="Picture 6" descr="https://encrypted-tbn3.google.com/images?q=tbn:ANd9GcTou42tlNa5Lhel6tLL4wGixr71JoGWz1lsK8KfdgsUVw0PPeL6"/>
          <p:cNvPicPr>
            <a:picLocks noChangeAspect="1" noChangeArrowheads="1"/>
          </p:cNvPicPr>
          <p:nvPr/>
        </p:nvPicPr>
        <p:blipFill>
          <a:blip r:embed="rId4" cstate="print"/>
          <a:srcRect/>
          <a:stretch>
            <a:fillRect/>
          </a:stretch>
        </p:blipFill>
        <p:spPr bwMode="auto">
          <a:xfrm>
            <a:off x="5638800" y="1219200"/>
            <a:ext cx="3200288" cy="2057400"/>
          </a:xfrm>
          <a:prstGeom prst="rect">
            <a:avLst/>
          </a:prstGeom>
          <a:noFill/>
          <a:ln w="19050">
            <a:solidFill>
              <a:schemeClr val="tx1"/>
            </a:solidFill>
          </a:ln>
        </p:spPr>
      </p:pic>
      <p:sp>
        <p:nvSpPr>
          <p:cNvPr id="8" name="Footer Placeholder 7"/>
          <p:cNvSpPr>
            <a:spLocks noGrp="1"/>
          </p:cNvSpPr>
          <p:nvPr>
            <p:ph type="ftr" sz="quarter" idx="10"/>
          </p:nvPr>
        </p:nvSpPr>
        <p:spPr/>
        <p:txBody>
          <a:bodyPr/>
          <a:lstStyle/>
          <a:p>
            <a:pPr>
              <a:defRPr/>
            </a:pPr>
            <a:endParaRPr lang="en-US" dirty="0"/>
          </a:p>
        </p:txBody>
      </p:sp>
      <p:pic>
        <p:nvPicPr>
          <p:cNvPr id="9" name="Picture 3"/>
          <p:cNvPicPr>
            <a:picLocks noChangeAspect="1" noChangeArrowheads="1"/>
          </p:cNvPicPr>
          <p:nvPr/>
        </p:nvPicPr>
        <p:blipFill>
          <a:blip r:embed="rId5" cstate="print"/>
          <a:srcRect b="64281"/>
          <a:stretch>
            <a:fillRect/>
          </a:stretch>
        </p:blipFill>
        <p:spPr bwMode="auto">
          <a:xfrm>
            <a:off x="5632866" y="5410200"/>
            <a:ext cx="3190568" cy="714350"/>
          </a:xfrm>
          <a:prstGeom prst="rect">
            <a:avLst/>
          </a:prstGeom>
          <a:noFill/>
          <a:ln w="190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idx="4294967295"/>
          </p:nvPr>
        </p:nvSpPr>
        <p:spPr/>
        <p:txBody>
          <a:bodyPr/>
          <a:lstStyle/>
          <a:p>
            <a:pPr algn="ctr"/>
            <a:r>
              <a:rPr lang="en-US" dirty="0" smtClean="0"/>
              <a:t>Industrial Significance</a:t>
            </a:r>
            <a:endParaRPr lang="en-US" dirty="0"/>
          </a:p>
        </p:txBody>
      </p:sp>
      <p:sp>
        <p:nvSpPr>
          <p:cNvPr id="7" name="TextBox 6"/>
          <p:cNvSpPr txBox="1"/>
          <p:nvPr/>
        </p:nvSpPr>
        <p:spPr>
          <a:xfrm>
            <a:off x="228600" y="1338569"/>
            <a:ext cx="5029200" cy="4893647"/>
          </a:xfrm>
          <a:prstGeom prst="rect">
            <a:avLst/>
          </a:prstGeom>
          <a:solidFill>
            <a:srgbClr val="0070C0">
              <a:alpha val="35000"/>
            </a:srgbClr>
          </a:solidFill>
          <a:ln w="19050">
            <a:solidFill>
              <a:schemeClr val="tx1"/>
            </a:solidFill>
          </a:ln>
        </p:spPr>
        <p:txBody>
          <a:bodyPr wrap="square" rtlCol="0">
            <a:spAutoFit/>
          </a:bodyPr>
          <a:lstStyle/>
          <a:p>
            <a:pPr marL="342900" lvl="0" indent="-342900">
              <a:buFont typeface="+mj-lt"/>
              <a:buAutoNum type="arabicPeriod"/>
            </a:pPr>
            <a:r>
              <a:rPr lang="en-US" sz="2400" b="1" dirty="0" smtClean="0"/>
              <a:t>Jobs</a:t>
            </a:r>
          </a:p>
          <a:p>
            <a:pPr marL="800100" lvl="1" indent="-342900">
              <a:buFont typeface="Wingdings" pitchFamily="2" charset="2"/>
              <a:buChar char="v"/>
            </a:pPr>
            <a:r>
              <a:rPr lang="en-US" sz="2400" dirty="0" smtClean="0"/>
              <a:t>Skills in computational advertisement are highly sought after</a:t>
            </a:r>
            <a:r>
              <a:rPr lang="en-US" sz="2400" b="1" dirty="0" smtClean="0"/>
              <a:t>.</a:t>
            </a:r>
          </a:p>
          <a:p>
            <a:pPr marL="342900" indent="-342900">
              <a:buFont typeface="+mj-lt"/>
              <a:buAutoNum type="arabicPeriod"/>
            </a:pPr>
            <a:r>
              <a:rPr lang="en-US" sz="2400" b="1" dirty="0" smtClean="0"/>
              <a:t>Revenue Growth</a:t>
            </a:r>
          </a:p>
          <a:p>
            <a:pPr marL="800100" lvl="1" indent="-342900">
              <a:buFont typeface="Wingdings" pitchFamily="2" charset="2"/>
              <a:buChar char="v"/>
            </a:pPr>
            <a:r>
              <a:rPr lang="en-US" sz="2400" dirty="0" smtClean="0"/>
              <a:t>Expenditure on online ads are increasing in rapidly USA as well as world wide.</a:t>
            </a:r>
          </a:p>
          <a:p>
            <a:pPr marL="342900" indent="-342900">
              <a:buFont typeface="+mj-lt"/>
              <a:buAutoNum type="arabicPeriod"/>
            </a:pPr>
            <a:r>
              <a:rPr lang="en-US" sz="2400" b="1" dirty="0" smtClean="0"/>
              <a:t>Social ads is an infant with a high growth potential. </a:t>
            </a:r>
          </a:p>
          <a:p>
            <a:pPr marL="800100" lvl="1" indent="-342900">
              <a:buFont typeface="Wingdings" pitchFamily="2" charset="2"/>
              <a:buChar char="v"/>
            </a:pPr>
            <a:r>
              <a:rPr lang="en-US" sz="2400" dirty="0" smtClean="0"/>
              <a:t>2011 Revenue of </a:t>
            </a:r>
            <a:r>
              <a:rPr lang="en-US" sz="2400" dirty="0" err="1" smtClean="0"/>
              <a:t>Facebook</a:t>
            </a:r>
            <a:r>
              <a:rPr lang="en-US" sz="2400" dirty="0" smtClean="0"/>
              <a:t> is only 3.5 Billion, 10% of  Google revenue. </a:t>
            </a:r>
            <a:r>
              <a:rPr lang="en-US" dirty="0" smtClean="0"/>
              <a:t>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pic>
        <p:nvPicPr>
          <p:cNvPr id="278529" name="Picture 1"/>
          <p:cNvPicPr>
            <a:picLocks noChangeAspect="1" noChangeArrowheads="1"/>
          </p:cNvPicPr>
          <p:nvPr/>
        </p:nvPicPr>
        <p:blipFill>
          <a:blip r:embed="rId3" cstate="print"/>
          <a:srcRect/>
          <a:stretch>
            <a:fillRect/>
          </a:stretch>
        </p:blipFill>
        <p:spPr bwMode="auto">
          <a:xfrm>
            <a:off x="5388922" y="1343952"/>
            <a:ext cx="3629917" cy="1399248"/>
          </a:xfrm>
          <a:prstGeom prst="rect">
            <a:avLst/>
          </a:prstGeom>
          <a:noFill/>
          <a:ln w="19050">
            <a:solidFill>
              <a:schemeClr val="tx1"/>
            </a:solidFill>
            <a:miter lim="800000"/>
            <a:headEnd/>
            <a:tailEnd/>
          </a:ln>
          <a:effectLst/>
        </p:spPr>
      </p:pic>
      <p:pic>
        <p:nvPicPr>
          <p:cNvPr id="278538" name="Picture 10" descr="http://4.mshcdn.com/wp-content/uploads/2012/01/emarketer-graph-2.gif"/>
          <p:cNvPicPr>
            <a:picLocks noChangeAspect="1" noChangeArrowheads="1"/>
          </p:cNvPicPr>
          <p:nvPr/>
        </p:nvPicPr>
        <p:blipFill>
          <a:blip r:embed="rId4" cstate="print"/>
          <a:srcRect b="3858"/>
          <a:stretch>
            <a:fillRect/>
          </a:stretch>
        </p:blipFill>
        <p:spPr bwMode="auto">
          <a:xfrm>
            <a:off x="5402108" y="2879416"/>
            <a:ext cx="3589492" cy="3352801"/>
          </a:xfrm>
          <a:prstGeom prst="rect">
            <a:avLst/>
          </a:prstGeom>
          <a:noFill/>
          <a:ln w="19050">
            <a:solidFill>
              <a:schemeClr val="tx1"/>
            </a:solidFill>
          </a:ln>
        </p:spPr>
      </p:pic>
      <p:sp>
        <p:nvSpPr>
          <p:cNvPr id="8" name="Footer Placeholder 7"/>
          <p:cNvSpPr>
            <a:spLocks noGrp="1"/>
          </p:cNvSpPr>
          <p:nvPr>
            <p:ph type="ftr" sz="quarter" idx="10"/>
          </p:nvPr>
        </p:nvSpPr>
        <p:spPr/>
        <p:txBody>
          <a:bodyPr/>
          <a:lstStyle/>
          <a:p>
            <a:pPr>
              <a:defRPr/>
            </a:pPr>
            <a:endParaRPr lang="en-US" dirty="0"/>
          </a:p>
        </p:txBody>
      </p:sp>
      <p:sp>
        <p:nvSpPr>
          <p:cNvPr id="9" name="Rounded Rectangular Callout 8"/>
          <p:cNvSpPr/>
          <p:nvPr/>
        </p:nvSpPr>
        <p:spPr bwMode="auto">
          <a:xfrm>
            <a:off x="7086600" y="533400"/>
            <a:ext cx="1981200" cy="917448"/>
          </a:xfrm>
          <a:prstGeom prst="wedgeRoundRectCallout">
            <a:avLst>
              <a:gd name="adj1" fmla="val 8012"/>
              <a:gd name="adj2" fmla="val 12894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“mathematical, quantitative and technical skills”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idx="4294967295"/>
          </p:nvPr>
        </p:nvSpPr>
        <p:spPr>
          <a:xfrm>
            <a:off x="381000" y="228600"/>
            <a:ext cx="8763000" cy="685800"/>
          </a:xfrm>
        </p:spPr>
        <p:txBody>
          <a:bodyPr/>
          <a:lstStyle/>
          <a:p>
            <a:r>
              <a:rPr lang="en-US" dirty="0" smtClean="0"/>
              <a:t>Deep Web: Publications and Impact</a:t>
            </a:r>
            <a:endParaRPr lang="en-US" dirty="0"/>
          </a:p>
        </p:txBody>
      </p:sp>
      <p:sp>
        <p:nvSpPr>
          <p:cNvPr id="7" name="TextBox 6"/>
          <p:cNvSpPr txBox="1"/>
          <p:nvPr/>
        </p:nvSpPr>
        <p:spPr>
          <a:xfrm>
            <a:off x="228600" y="990600"/>
            <a:ext cx="8686800" cy="5632311"/>
          </a:xfrm>
          <a:prstGeom prst="rect">
            <a:avLst/>
          </a:prstGeom>
          <a:noFill/>
        </p:spPr>
        <p:txBody>
          <a:bodyPr wrap="square" rtlCol="0">
            <a:spAutoFit/>
          </a:bodyPr>
          <a:lstStyle/>
          <a:p>
            <a:endParaRPr lang="en-US" dirty="0" smtClean="0"/>
          </a:p>
          <a:p>
            <a:pPr marL="342900" indent="-342900">
              <a:buFont typeface="+mj-lt"/>
              <a:buAutoNum type="arabicPeriod"/>
            </a:pPr>
            <a:r>
              <a:rPr lang="en-US" dirty="0" smtClean="0">
                <a:solidFill>
                  <a:srgbClr val="000099"/>
                </a:solidFill>
              </a:rPr>
              <a:t>SourceRank: Relevance and Trust Assessment for Deep Web Sources Based on Inter-Source Agreement.</a:t>
            </a:r>
            <a:r>
              <a:rPr lang="en-US" dirty="0" smtClean="0"/>
              <a:t> R Balakrishnan, S Kambhampati. </a:t>
            </a:r>
            <a:br>
              <a:rPr lang="en-US" dirty="0" smtClean="0"/>
            </a:br>
            <a:r>
              <a:rPr lang="en-US" dirty="0" smtClean="0"/>
              <a:t> WWW 2011 (Full Paper). </a:t>
            </a:r>
          </a:p>
          <a:p>
            <a:pPr marL="342900" indent="-342900">
              <a:buFont typeface="+mj-lt"/>
              <a:buAutoNum type="arabicPeriod"/>
            </a:pPr>
            <a:r>
              <a:rPr lang="en-US" dirty="0" smtClean="0">
                <a:solidFill>
                  <a:srgbClr val="000099"/>
                </a:solidFill>
              </a:rPr>
              <a:t>Factal: Integrating Deep Web Based on Trust and Relevance. </a:t>
            </a:r>
            <a:r>
              <a:rPr lang="en-US" dirty="0" smtClean="0"/>
              <a:t>R Balakrishnan, S Kambhampati.</a:t>
            </a:r>
            <a:br>
              <a:rPr lang="en-US" dirty="0" smtClean="0"/>
            </a:br>
            <a:r>
              <a:rPr lang="en-US" dirty="0" smtClean="0"/>
              <a:t> WWW 2011 (Demonstration). </a:t>
            </a:r>
          </a:p>
          <a:p>
            <a:pPr marL="342900" indent="-342900">
              <a:buFont typeface="+mj-lt"/>
              <a:buAutoNum type="arabicPeriod"/>
            </a:pPr>
            <a:r>
              <a:rPr lang="en-US" dirty="0" smtClean="0">
                <a:solidFill>
                  <a:srgbClr val="000099"/>
                </a:solidFill>
              </a:rPr>
              <a:t>SourceRank: Relevance and Trust Assessment for Deep Web Sources Based on Inter-Source Agreement</a:t>
            </a:r>
            <a:r>
              <a:rPr lang="en-US" dirty="0" smtClean="0"/>
              <a:t> . R Balakrishnan, S Kambhampati. </a:t>
            </a:r>
            <a:br>
              <a:rPr lang="en-US" dirty="0" smtClean="0"/>
            </a:br>
            <a:r>
              <a:rPr lang="en-US" dirty="0" smtClean="0"/>
              <a:t>WWW 2010 (</a:t>
            </a:r>
            <a:r>
              <a:rPr lang="en-US" i="1" dirty="0" smtClean="0">
                <a:solidFill>
                  <a:srgbClr val="FF0000"/>
                </a:solidFill>
              </a:rPr>
              <a:t>Best Poster Award</a:t>
            </a:r>
            <a:r>
              <a:rPr lang="en-US" dirty="0" smtClean="0"/>
              <a:t>). </a:t>
            </a:r>
          </a:p>
          <a:p>
            <a:pPr marL="342900" indent="-342900">
              <a:buFont typeface="+mj-lt"/>
              <a:buAutoNum type="arabicPeriod"/>
            </a:pPr>
            <a:r>
              <a:rPr lang="en-US" dirty="0" smtClean="0">
                <a:solidFill>
                  <a:srgbClr val="000099"/>
                </a:solidFill>
              </a:rPr>
              <a:t>Agreement Based Source Selection for the Multi-Domain Deep Web Integration.</a:t>
            </a:r>
            <a:r>
              <a:rPr lang="en-US" dirty="0" smtClean="0"/>
              <a:t> M </a:t>
            </a:r>
            <a:r>
              <a:rPr lang="en-US" dirty="0" err="1" smtClean="0"/>
              <a:t>Jha</a:t>
            </a:r>
            <a:r>
              <a:rPr lang="en-US" dirty="0" smtClean="0"/>
              <a:t>, R Balakrishnan, S </a:t>
            </a:r>
            <a:r>
              <a:rPr lang="en-US" dirty="0" err="1" smtClean="0"/>
              <a:t>Kabhmpati</a:t>
            </a:r>
            <a:r>
              <a:rPr lang="en-US" dirty="0" smtClean="0"/>
              <a:t>. COMAD 2011. </a:t>
            </a:r>
          </a:p>
          <a:p>
            <a:pPr marL="342900" indent="-342900">
              <a:buFont typeface="+mj-lt"/>
              <a:buAutoNum type="arabicPeriod"/>
            </a:pPr>
            <a:r>
              <a:rPr lang="en-US" dirty="0" smtClean="0">
                <a:solidFill>
                  <a:srgbClr val="000099"/>
                </a:solidFill>
              </a:rPr>
              <a:t>Assessing Relevance and Trust of the Deep Web Sources and Results Based on Inter-Source Agreement. </a:t>
            </a:r>
            <a:r>
              <a:rPr lang="en-US" dirty="0" smtClean="0"/>
              <a:t>R Balakrishnan, S Kambhampati, M </a:t>
            </a:r>
            <a:r>
              <a:rPr lang="en-US" dirty="0" err="1" smtClean="0"/>
              <a:t>Jha</a:t>
            </a:r>
            <a:r>
              <a:rPr lang="en-US" dirty="0" smtClean="0"/>
              <a:t>. (Accepted in ACM TWEB with minor revisions). </a:t>
            </a:r>
          </a:p>
          <a:p>
            <a:pPr marL="342900" indent="-342900">
              <a:buFont typeface="+mj-lt"/>
              <a:buAutoNum type="arabicPeriod"/>
            </a:pPr>
            <a:r>
              <a:rPr lang="en-US" dirty="0" smtClean="0">
                <a:solidFill>
                  <a:srgbClr val="000099"/>
                </a:solidFill>
              </a:rPr>
              <a:t>Ranking Tweets Considering Trust and Relevance.</a:t>
            </a:r>
            <a:r>
              <a:rPr lang="en-US" dirty="0" smtClean="0"/>
              <a:t> S </a:t>
            </a:r>
            <a:r>
              <a:rPr lang="en-US" dirty="0" err="1" smtClean="0"/>
              <a:t>Ravikumar</a:t>
            </a:r>
            <a:r>
              <a:rPr lang="en-US" dirty="0" smtClean="0"/>
              <a:t>, R Balakrishnan, S Kambhampati. </a:t>
            </a:r>
            <a:r>
              <a:rPr lang="en-US" dirty="0" err="1" smtClean="0"/>
              <a:t>IIWeb</a:t>
            </a:r>
            <a:r>
              <a:rPr lang="en-US" dirty="0" smtClean="0"/>
              <a:t> 2012. </a:t>
            </a:r>
          </a:p>
          <a:p>
            <a:pPr marL="342900" indent="-342900">
              <a:buFont typeface="+mj-lt"/>
              <a:buAutoNum type="arabicPeriod"/>
            </a:pPr>
            <a:r>
              <a:rPr lang="en-US" dirty="0" smtClean="0">
                <a:solidFill>
                  <a:srgbClr val="000099"/>
                </a:solidFill>
              </a:rPr>
              <a:t>Google Research Funding 2010. Mention in Official Google Research Blog</a:t>
            </a:r>
            <a:r>
              <a:rPr lang="en-US" dirty="0" smtClean="0"/>
              <a:t>.  </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p:cNvPicPr>
            <a:picLocks noChangeAspect="1" noChangeArrowheads="1"/>
          </p:cNvPicPr>
          <p:nvPr/>
        </p:nvPicPr>
        <p:blipFill>
          <a:blip r:embed="rId3" cstate="print"/>
          <a:srcRect l="17129" t="11941" r="35377" b="5970"/>
          <a:stretch>
            <a:fillRect/>
          </a:stretch>
        </p:blipFill>
        <p:spPr bwMode="auto">
          <a:xfrm>
            <a:off x="4953000" y="1219200"/>
            <a:ext cx="4114800" cy="4876800"/>
          </a:xfrm>
          <a:prstGeom prst="rect">
            <a:avLst/>
          </a:prstGeom>
          <a:noFill/>
          <a:ln w="9525">
            <a:noFill/>
            <a:miter lim="800000"/>
            <a:headEnd/>
            <a:tailEnd/>
          </a:ln>
        </p:spPr>
      </p:pic>
      <p:sp>
        <p:nvSpPr>
          <p:cNvPr id="5" name="TextBox 4"/>
          <p:cNvSpPr txBox="1"/>
          <p:nvPr/>
        </p:nvSpPr>
        <p:spPr>
          <a:xfrm>
            <a:off x="228600" y="1219200"/>
            <a:ext cx="4648200" cy="5170646"/>
          </a:xfrm>
          <a:prstGeom prst="rect">
            <a:avLst/>
          </a:prstGeom>
          <a:noFill/>
          <a:ln w="19050">
            <a:solidFill>
              <a:schemeClr val="tx1"/>
            </a:solidFill>
          </a:ln>
        </p:spPr>
        <p:txBody>
          <a:bodyPr wrap="square" rtlCol="0">
            <a:spAutoFit/>
          </a:bodyPr>
          <a:lstStyle/>
          <a:p>
            <a:pPr>
              <a:buFont typeface="Wingdings" pitchFamily="2" charset="2"/>
              <a:buChar char="Ø"/>
            </a:pPr>
            <a:r>
              <a:rPr lang="en-US" sz="2200" dirty="0" smtClean="0">
                <a:solidFill>
                  <a:srgbClr val="000099"/>
                </a:solidFill>
              </a:rPr>
              <a:t>Real-Time Profit Maximization of Guaranteed Deals.</a:t>
            </a:r>
            <a:r>
              <a:rPr lang="en-US" sz="2200" dirty="0" smtClean="0"/>
              <a:t> R Balakrishnan, R P Bhatt. (CIKM’12, Patent Pending) </a:t>
            </a:r>
            <a:endParaRPr lang="en-US" sz="2200" dirty="0" smtClean="0">
              <a:solidFill>
                <a:srgbClr val="000099"/>
              </a:solidFill>
            </a:endParaRPr>
          </a:p>
          <a:p>
            <a:pPr>
              <a:buFont typeface="Wingdings" pitchFamily="2" charset="2"/>
              <a:buChar char="Ø"/>
            </a:pPr>
            <a:r>
              <a:rPr lang="en-US" sz="2200" dirty="0" smtClean="0">
                <a:solidFill>
                  <a:srgbClr val="000099"/>
                </a:solidFill>
              </a:rPr>
              <a:t>Optimal Ad-Ranking for Profit Maximization.</a:t>
            </a:r>
            <a:r>
              <a:rPr lang="en-US" sz="2200" dirty="0" smtClean="0"/>
              <a:t> </a:t>
            </a:r>
            <a:r>
              <a:rPr lang="en-US" sz="2200" i="1" dirty="0" smtClean="0"/>
              <a:t>R Balakrishnan, S Kambhampati</a:t>
            </a:r>
            <a:r>
              <a:rPr lang="en-US" sz="2200" dirty="0" smtClean="0"/>
              <a:t>. </a:t>
            </a:r>
            <a:r>
              <a:rPr lang="en-US" sz="2200" dirty="0" err="1" smtClean="0"/>
              <a:t>WebDB</a:t>
            </a:r>
            <a:r>
              <a:rPr lang="en-US" sz="2200" dirty="0" smtClean="0"/>
              <a:t> 2008.</a:t>
            </a:r>
          </a:p>
          <a:p>
            <a:pPr>
              <a:buFont typeface="Wingdings" pitchFamily="2" charset="2"/>
              <a:buChar char="Ø"/>
            </a:pPr>
            <a:r>
              <a:rPr lang="en-US" sz="2200" dirty="0" smtClean="0">
                <a:solidFill>
                  <a:srgbClr val="000099"/>
                </a:solidFill>
              </a:rPr>
              <a:t>Click Efficiency: A Unified Optimal Ranking for Online Ads and Documents</a:t>
            </a:r>
            <a:r>
              <a:rPr lang="en-US" sz="2200" i="1" dirty="0" smtClean="0">
                <a:solidFill>
                  <a:srgbClr val="000099"/>
                </a:solidFill>
              </a:rPr>
              <a:t>. </a:t>
            </a:r>
            <a:r>
              <a:rPr lang="en-US" sz="2200" i="1" dirty="0" smtClean="0"/>
              <a:t>R Balakrishnan, S  Kambhampati.</a:t>
            </a:r>
            <a:r>
              <a:rPr lang="en-US" sz="2200" dirty="0" smtClean="0"/>
              <a:t> (</a:t>
            </a:r>
            <a:r>
              <a:rPr lang="en-US" sz="2200" dirty="0" err="1" smtClean="0"/>
              <a:t>ArXiv</a:t>
            </a:r>
            <a:r>
              <a:rPr lang="en-US" sz="2200" dirty="0" smtClean="0"/>
              <a:t>, To be Submitted I TWEB).</a:t>
            </a:r>
          </a:p>
          <a:p>
            <a:pPr>
              <a:buFont typeface="Wingdings" pitchFamily="2" charset="2"/>
              <a:buChar char="Ø"/>
            </a:pPr>
            <a:r>
              <a:rPr lang="en-US" sz="2200" dirty="0" smtClean="0">
                <a:solidFill>
                  <a:srgbClr val="000099"/>
                </a:solidFill>
              </a:rPr>
              <a:t>Yahoo! Research Key scientific Challenge award for Computation advertising</a:t>
            </a:r>
            <a:r>
              <a:rPr lang="en-US" sz="2200" dirty="0" smtClean="0"/>
              <a:t>, 2009-10</a:t>
            </a:r>
            <a:endParaRPr lang="en-US" sz="2200" dirty="0"/>
          </a:p>
        </p:txBody>
      </p:sp>
      <p:sp>
        <p:nvSpPr>
          <p:cNvPr id="6" name="Right Arrow 5"/>
          <p:cNvSpPr/>
          <p:nvPr/>
        </p:nvSpPr>
        <p:spPr bwMode="auto">
          <a:xfrm>
            <a:off x="4343400" y="5486400"/>
            <a:ext cx="609600" cy="685800"/>
          </a:xfrm>
          <a:prstGeom prst="rightArrow">
            <a:avLst/>
          </a:prstGeom>
          <a:solidFill>
            <a:srgbClr val="00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2"/>
          <p:cNvSpPr txBox="1">
            <a:spLocks noChangeArrowheads="1"/>
          </p:cNvSpPr>
          <p:nvPr/>
        </p:nvSpPr>
        <p:spPr>
          <a:xfrm>
            <a:off x="609600" y="533400"/>
            <a:ext cx="7793038" cy="533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latin typeface="+mj-lt"/>
                <a:ea typeface="+mj-ea"/>
                <a:cs typeface="+mj-cs"/>
              </a:rPr>
              <a:t>Online Ads: Publications and Impact</a:t>
            </a:r>
            <a:endParaRPr kumimoji="0" lang="en-US" sz="3200" b="1" i="0" u="none" strike="noStrike" kern="0" cap="none" spc="0" normalizeH="0" baseline="0" noProof="0" dirty="0" smtClean="0">
              <a:ln>
                <a:noFill/>
              </a:ln>
              <a:solidFill>
                <a:schemeClr val="tx1"/>
              </a:solidFill>
              <a:effectLst/>
              <a:uLnTx/>
              <a:uFillTx/>
              <a:latin typeface="+mj-lt"/>
              <a:ea typeface="+mj-ea"/>
              <a:cs typeface="+mj-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46</a:t>
            </a:fld>
            <a:endParaRPr lang="en-US"/>
          </a:p>
        </p:txBody>
      </p:sp>
      <p:sp>
        <p:nvSpPr>
          <p:cNvPr id="9" name="Footer Placeholder 8"/>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idx="4294967295"/>
          </p:nvPr>
        </p:nvSpPr>
        <p:spPr>
          <a:xfrm>
            <a:off x="381000" y="228600"/>
            <a:ext cx="8763000" cy="685800"/>
          </a:xfrm>
        </p:spPr>
        <p:txBody>
          <a:bodyPr/>
          <a:lstStyle/>
          <a:p>
            <a:pPr algn="ctr"/>
            <a:r>
              <a:rPr lang="en-US" sz="2600" dirty="0" smtClean="0">
                <a:solidFill>
                  <a:srgbClr val="000000"/>
                </a:solidFill>
                <a:latin typeface="Times" charset="0"/>
                <a:cs typeface="Times" charset="0"/>
                <a:sym typeface="Times" charset="0"/>
              </a:rPr>
              <a:t>Ranking Tweets Considering Trust and Relevance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pic>
        <p:nvPicPr>
          <p:cNvPr id="5" name="Picture 1"/>
          <p:cNvPicPr>
            <a:picLocks noChangeAspect="1" noChangeArrowheads="1"/>
          </p:cNvPicPr>
          <p:nvPr/>
        </p:nvPicPr>
        <p:blipFill>
          <a:blip r:embed="rId3" cstate="print"/>
          <a:srcRect b="-1495"/>
          <a:stretch>
            <a:fillRect/>
          </a:stretch>
        </p:blipFill>
        <p:spPr bwMode="auto">
          <a:xfrm>
            <a:off x="311915" y="2454560"/>
            <a:ext cx="3040885" cy="452438"/>
          </a:xfrm>
          <a:prstGeom prst="rect">
            <a:avLst/>
          </a:prstGeom>
          <a:noFill/>
          <a:ln w="19050" cap="flat">
            <a:solidFill>
              <a:schemeClr val="tx1"/>
            </a:solidFill>
            <a:round/>
            <a:headEnd/>
            <a:tailEnd/>
          </a:ln>
        </p:spPr>
      </p:pic>
      <p:sp>
        <p:nvSpPr>
          <p:cNvPr id="8" name="Rectangle 7"/>
          <p:cNvSpPr>
            <a:spLocks/>
          </p:cNvSpPr>
          <p:nvPr/>
        </p:nvSpPr>
        <p:spPr bwMode="auto">
          <a:xfrm>
            <a:off x="307946" y="2978724"/>
            <a:ext cx="3044854" cy="1292662"/>
          </a:xfrm>
          <a:prstGeom prst="rect">
            <a:avLst/>
          </a:prstGeom>
          <a:solidFill>
            <a:srgbClr val="FFC000">
              <a:alpha val="15000"/>
            </a:srgbClr>
          </a:solidFill>
          <a:ln w="19050" cap="flat">
            <a:solidFill>
              <a:schemeClr val="tx1"/>
            </a:solidFill>
            <a:miter lim="800000"/>
            <a:headEnd type="none" w="med" len="med"/>
            <a:tailEnd type="none" w="med" len="med"/>
          </a:ln>
        </p:spPr>
        <p:txBody>
          <a:bodyPr wrap="square" lIns="0" tIns="0" rIns="11850" bIns="0">
            <a:spAutoFit/>
          </a:bodyPr>
          <a:lstStyle/>
          <a:p>
            <a:pPr marL="11573"/>
            <a:r>
              <a:rPr lang="en-US" sz="1400" b="1" dirty="0" smtClean="0">
                <a:solidFill>
                  <a:srgbClr val="C00000"/>
                </a:solidFill>
                <a:ea typeface="Gill Sans Light" charset="0"/>
                <a:cs typeface="Gill Sans Light" charset="0"/>
              </a:rPr>
              <a:t>How do we rank tweets considering trustworthiness and relevance?</a:t>
            </a:r>
            <a:endParaRPr lang="en-US" sz="1400" b="1" dirty="0" smtClean="0">
              <a:solidFill>
                <a:srgbClr val="C00000"/>
              </a:solidFill>
              <a:latin typeface="+mj-lt"/>
              <a:ea typeface="Gill Sans" charset="0"/>
              <a:cs typeface="Gill Sans" charset="0"/>
              <a:sym typeface="Gill Sans" charset="0"/>
            </a:endParaRPr>
          </a:p>
          <a:p>
            <a:pPr marL="11573">
              <a:buFont typeface="Wingdings" pitchFamily="2" charset="2"/>
              <a:buChar char="Ø"/>
            </a:pPr>
            <a:r>
              <a:rPr lang="en-US" sz="1400" dirty="0" smtClean="0">
                <a:latin typeface="+mj-lt"/>
                <a:ea typeface="Gill Sans" charset="0"/>
                <a:cs typeface="Gill Sans" charset="0"/>
                <a:sym typeface="Gill Sans" charset="0"/>
              </a:rPr>
              <a:t>Surface web uses hyperlink analysis between the pages.</a:t>
            </a:r>
          </a:p>
          <a:p>
            <a:pPr marL="11573">
              <a:buFont typeface="Wingdings" pitchFamily="2" charset="2"/>
              <a:buChar char="Ø"/>
            </a:pPr>
            <a:r>
              <a:rPr lang="en-US" sz="1400" dirty="0" smtClean="0">
                <a:latin typeface="+mj-lt"/>
                <a:ea typeface="Gill Sans Light" charset="0"/>
                <a:cs typeface="Gill Sans Light" charset="0"/>
              </a:rPr>
              <a:t>Twitter consider retweets as “links” between the tweets for ranking. </a:t>
            </a:r>
            <a:endParaRPr lang="en-US" sz="1400" dirty="0">
              <a:latin typeface="+mj-lt"/>
              <a:ea typeface="Gill Sans Light" charset="0"/>
              <a:cs typeface="Gill Sans Light" charset="0"/>
            </a:endParaRPr>
          </a:p>
        </p:txBody>
      </p:sp>
      <p:sp>
        <p:nvSpPr>
          <p:cNvPr id="9" name="Rectangle 7"/>
          <p:cNvSpPr>
            <a:spLocks/>
          </p:cNvSpPr>
          <p:nvPr/>
        </p:nvSpPr>
        <p:spPr bwMode="auto">
          <a:xfrm>
            <a:off x="304800" y="4350324"/>
            <a:ext cx="3046178" cy="430887"/>
          </a:xfrm>
          <a:prstGeom prst="rect">
            <a:avLst/>
          </a:prstGeom>
          <a:solidFill>
            <a:srgbClr val="C00000">
              <a:alpha val="25000"/>
            </a:srgbClr>
          </a:solidFill>
          <a:ln w="19050" cap="flat">
            <a:solidFill>
              <a:schemeClr val="tx1"/>
            </a:solidFill>
            <a:miter lim="800000"/>
            <a:headEnd type="none" w="med" len="med"/>
            <a:tailEnd type="none" w="med" len="med"/>
          </a:ln>
        </p:spPr>
        <p:txBody>
          <a:bodyPr wrap="square" lIns="0" tIns="0" rIns="11850" bIns="0">
            <a:spAutoFit/>
          </a:bodyPr>
          <a:lstStyle/>
          <a:p>
            <a:pPr marL="11573"/>
            <a:r>
              <a:rPr lang="en-US" sz="1400" dirty="0" smtClean="0">
                <a:latin typeface="+mj-lt"/>
                <a:ea typeface="Gill Sans Light" charset="0"/>
                <a:cs typeface="Gill Sans Light" charset="0"/>
              </a:rPr>
              <a:t>Retweets are sparse, and often planted or passively </a:t>
            </a:r>
            <a:r>
              <a:rPr lang="en-US" sz="1400" dirty="0" err="1" smtClean="0">
                <a:latin typeface="+mj-lt"/>
                <a:ea typeface="Gill Sans Light" charset="0"/>
                <a:cs typeface="Gill Sans Light" charset="0"/>
              </a:rPr>
              <a:t>retweeted</a:t>
            </a:r>
            <a:r>
              <a:rPr lang="en-US" sz="1400" dirty="0" smtClean="0">
                <a:latin typeface="+mj-lt"/>
                <a:ea typeface="Gill Sans Light" charset="0"/>
                <a:cs typeface="Gill Sans Light" charset="0"/>
              </a:rPr>
              <a:t>. </a:t>
            </a:r>
            <a:endParaRPr lang="en-US" sz="1400" dirty="0">
              <a:latin typeface="+mj-lt"/>
              <a:ea typeface="Gill Sans Light" charset="0"/>
              <a:cs typeface="Gill Sans Light" charset="0"/>
            </a:endParaRPr>
          </a:p>
        </p:txBody>
      </p:sp>
      <p:grpSp>
        <p:nvGrpSpPr>
          <p:cNvPr id="2" name="Group 225"/>
          <p:cNvGrpSpPr/>
          <p:nvPr/>
        </p:nvGrpSpPr>
        <p:grpSpPr>
          <a:xfrm>
            <a:off x="314036" y="4883724"/>
            <a:ext cx="3026833" cy="1456322"/>
            <a:chOff x="9753600" y="10022698"/>
            <a:chExt cx="8086968" cy="4160529"/>
          </a:xfrm>
        </p:grpSpPr>
        <p:pic>
          <p:nvPicPr>
            <p:cNvPr id="11" name="Picture 19"/>
            <p:cNvPicPr>
              <a:picLocks noChangeAspect="1" noChangeArrowheads="1"/>
            </p:cNvPicPr>
            <p:nvPr/>
          </p:nvPicPr>
          <p:blipFill>
            <a:blip r:embed="rId4" cstate="print"/>
            <a:srcRect l="13410" t="40406" r="42462" b="19299"/>
            <a:stretch>
              <a:fillRect/>
            </a:stretch>
          </p:blipFill>
          <p:spPr bwMode="auto">
            <a:xfrm>
              <a:off x="9753600" y="10022698"/>
              <a:ext cx="8086968" cy="4160529"/>
            </a:xfrm>
            <a:prstGeom prst="rect">
              <a:avLst/>
            </a:prstGeom>
            <a:noFill/>
            <a:ln w="19050">
              <a:solidFill>
                <a:schemeClr val="tx1"/>
              </a:solidFill>
              <a:miter lim="800000"/>
              <a:headEnd/>
              <a:tailEnd/>
            </a:ln>
            <a:effectLst/>
          </p:spPr>
        </p:pic>
        <p:pic>
          <p:nvPicPr>
            <p:cNvPr id="12" name="Picture 19"/>
            <p:cNvPicPr>
              <a:picLocks noChangeAspect="1" noChangeArrowheads="1"/>
            </p:cNvPicPr>
            <p:nvPr/>
          </p:nvPicPr>
          <p:blipFill>
            <a:blip r:embed="rId4" cstate="print"/>
            <a:srcRect l="14242" t="24908" r="73285" b="66974"/>
            <a:stretch>
              <a:fillRect/>
            </a:stretch>
          </p:blipFill>
          <p:spPr bwMode="auto">
            <a:xfrm>
              <a:off x="16230600" y="10025172"/>
              <a:ext cx="1582596" cy="580285"/>
            </a:xfrm>
            <a:prstGeom prst="rect">
              <a:avLst/>
            </a:prstGeom>
            <a:noFill/>
            <a:ln w="19050">
              <a:solidFill>
                <a:schemeClr val="tx1"/>
              </a:solidFill>
              <a:miter lim="800000"/>
              <a:headEnd/>
              <a:tailEnd/>
            </a:ln>
            <a:effectLst/>
          </p:spPr>
        </p:pic>
      </p:grpSp>
      <p:grpSp>
        <p:nvGrpSpPr>
          <p:cNvPr id="3" name="Group 223"/>
          <p:cNvGrpSpPr/>
          <p:nvPr/>
        </p:nvGrpSpPr>
        <p:grpSpPr>
          <a:xfrm>
            <a:off x="295564" y="988288"/>
            <a:ext cx="3048000" cy="1452563"/>
            <a:chOff x="1066800" y="3048000"/>
            <a:chExt cx="11125200" cy="4648200"/>
          </a:xfrm>
        </p:grpSpPr>
        <p:sp>
          <p:nvSpPr>
            <p:cNvPr id="14" name="Rectangle 4"/>
            <p:cNvSpPr>
              <a:spLocks/>
            </p:cNvSpPr>
            <p:nvPr/>
          </p:nvSpPr>
          <p:spPr bwMode="auto">
            <a:xfrm>
              <a:off x="7086600" y="3276600"/>
              <a:ext cx="4953000" cy="4419600"/>
            </a:xfrm>
            <a:prstGeom prst="rect">
              <a:avLst/>
            </a:prstGeom>
            <a:noFill/>
            <a:ln w="25400" cap="flat">
              <a:noFill/>
              <a:miter lim="800000"/>
              <a:headEnd type="none" w="med" len="med"/>
              <a:tailEnd type="none" w="med" len="med"/>
            </a:ln>
          </p:spPr>
          <p:txBody>
            <a:bodyPr lIns="0" tIns="0" rIns="0" bIns="0" anchor="ctr"/>
            <a:lstStyle/>
            <a:p>
              <a:pPr algn="ctr">
                <a:tabLst>
                  <a:tab pos="133320" algn="l"/>
                  <a:tab pos="266639" algn="l"/>
                  <a:tab pos="399959" algn="l"/>
                  <a:tab pos="533278" algn="l"/>
                  <a:tab pos="666598" algn="l"/>
                  <a:tab pos="799917" algn="l"/>
                  <a:tab pos="933237" algn="l"/>
                  <a:tab pos="1066556" algn="l"/>
                  <a:tab pos="1199876" algn="l"/>
                  <a:tab pos="1333195" algn="l"/>
                  <a:tab pos="1466515" algn="l"/>
                  <a:tab pos="1599834" algn="l"/>
                </a:tabLst>
              </a:pPr>
              <a:r>
                <a:rPr lang="en-US" sz="1400" dirty="0">
                  <a:ea typeface="Gill Sans Light" charset="0"/>
                  <a:cs typeface="Gill Sans Light" charset="0"/>
                </a:rPr>
                <a:t>Spread of </a:t>
              </a:r>
              <a:r>
                <a:rPr lang="en-US" sz="1400" dirty="0" smtClean="0">
                  <a:ea typeface="Gill Sans Light" charset="0"/>
                  <a:cs typeface="Gill Sans Light" charset="0"/>
                </a:rPr>
                <a:t>false information reduces the usability of  Microblogs</a:t>
              </a:r>
              <a:r>
                <a:rPr lang="en-US" sz="1000" dirty="0" smtClean="0">
                  <a:ea typeface="Gill Sans Light" charset="0"/>
                  <a:cs typeface="Gill Sans Light" charset="0"/>
                </a:rPr>
                <a:t>.</a:t>
              </a:r>
              <a:endParaRPr lang="en-US" sz="1000" dirty="0">
                <a:ea typeface="Gill Sans Light" charset="0"/>
                <a:cs typeface="Gill Sans Light" charset="0"/>
              </a:endParaRPr>
            </a:p>
          </p:txBody>
        </p:sp>
        <p:pic>
          <p:nvPicPr>
            <p:cNvPr id="15" name="Picture 18" descr="http://www.interactiveinsightsgroup.com/blog1/wp-content/uploads/2008/10/microbloggingsites.jpg"/>
            <p:cNvPicPr>
              <a:picLocks noChangeAspect="1" noChangeArrowheads="1"/>
            </p:cNvPicPr>
            <p:nvPr/>
          </p:nvPicPr>
          <p:blipFill>
            <a:blip r:embed="rId5" cstate="print"/>
            <a:srcRect l="7625" t="10870" b="4348"/>
            <a:stretch>
              <a:fillRect/>
            </a:stretch>
          </p:blipFill>
          <p:spPr bwMode="auto">
            <a:xfrm>
              <a:off x="1295400" y="3733800"/>
              <a:ext cx="5513493" cy="3352800"/>
            </a:xfrm>
            <a:prstGeom prst="rect">
              <a:avLst/>
            </a:prstGeom>
            <a:solidFill>
              <a:srgbClr val="FFC000">
                <a:alpha val="56000"/>
              </a:srgbClr>
            </a:solidFill>
            <a:ln w="19050">
              <a:noFill/>
            </a:ln>
          </p:spPr>
        </p:pic>
        <p:sp>
          <p:nvSpPr>
            <p:cNvPr id="16" name="Rectangle 15"/>
            <p:cNvSpPr/>
            <p:nvPr/>
          </p:nvSpPr>
          <p:spPr>
            <a:xfrm>
              <a:off x="1066800" y="3048000"/>
              <a:ext cx="11125200" cy="4419600"/>
            </a:xfrm>
            <a:prstGeom prst="rect">
              <a:avLst/>
            </a:prstGeom>
            <a:solidFill>
              <a:srgbClr val="C00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 name="Group 2"/>
          <p:cNvGraphicFramePr>
            <a:graphicFrameLocks noGrp="1"/>
          </p:cNvGraphicFramePr>
          <p:nvPr/>
        </p:nvGraphicFramePr>
        <p:xfrm>
          <a:off x="6543964" y="999836"/>
          <a:ext cx="2386542" cy="1253490"/>
        </p:xfrm>
        <a:graphic>
          <a:graphicData uri="http://schemas.openxmlformats.org/drawingml/2006/table">
            <a:tbl>
              <a:tblPr/>
              <a:tblGrid>
                <a:gridCol w="1193452"/>
                <a:gridCol w="1193090"/>
              </a:tblGrid>
              <a:tr h="197714">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charset="0"/>
                        <a:buNone/>
                        <a:tabLst>
                          <a:tab pos="914400" algn="l"/>
                        </a:tabLst>
                        <a:defRPr/>
                      </a:pPr>
                      <a:r>
                        <a:rPr lang="en-US" sz="1400" kern="1200" dirty="0" smtClean="0">
                          <a:solidFill>
                            <a:schemeClr val="tx1"/>
                          </a:solidFill>
                          <a:latin typeface="+mn-lt"/>
                          <a:ea typeface="+mn-ea"/>
                          <a:cs typeface="+mn-cs"/>
                        </a:rPr>
                        <a:t>Query Results</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Britney Spears</a:t>
                      </a:r>
                      <a:endParaRPr kumimoji="0" lang="en-US" sz="1400" b="0" i="0" u="none" strike="noStrike" cap="none" normalizeH="0" baseline="0" dirty="0" smtClean="0">
                        <a:ln>
                          <a:noFill/>
                        </a:ln>
                        <a:solidFill>
                          <a:schemeClr val="tx1"/>
                        </a:solidFill>
                        <a:effectLst/>
                        <a:latin typeface="Gill Sans Light" charset="0"/>
                        <a:ea typeface="ヒラギノ角ゴ ProN W3" charset="0"/>
                        <a:cs typeface="ヒラギノ角ゴ ProN W3" charset="0"/>
                        <a:sym typeface="Gill Sans Light" charset="0"/>
                      </a:endParaRPr>
                    </a:p>
                  </a:txBody>
                  <a:tcPr marL="14111" marR="14111" marT="15875" marB="15875" horzOverflow="overflow">
                    <a:lnL w="28575" cap="flat" cmpd="sng" algn="ctr">
                      <a:solidFill>
                        <a:srgbClr val="414141"/>
                      </a:solidFill>
                      <a:prstDash val="solid"/>
                      <a:round/>
                      <a:headEnd type="none" w="med" len="med"/>
                      <a:tailEnd type="none" w="med" len="med"/>
                    </a:lnL>
                    <a:lnR w="28575" cap="flat" cmpd="sng" algn="ctr">
                      <a:solidFill>
                        <a:srgbClr val="414141"/>
                      </a:solidFill>
                      <a:prstDash val="solid"/>
                      <a:round/>
                      <a:headEnd type="none" w="med" len="med"/>
                      <a:tailEnd type="none" w="med" len="med"/>
                    </a:lnR>
                    <a:lnT w="28575" cap="flat" cmpd="sng" algn="ctr">
                      <a:solidFill>
                        <a:srgbClr val="414141"/>
                      </a:solidFill>
                      <a:prstDash val="solid"/>
                      <a:round/>
                      <a:headEnd type="none" w="med" len="med"/>
                      <a:tailEnd type="none" w="med" len="med"/>
                    </a:lnT>
                    <a:lnB w="12700" cap="flat" cmpd="sng" algn="ctr">
                      <a:solidFill>
                        <a:srgbClr val="414141"/>
                      </a:solidFill>
                      <a:prstDash val="solid"/>
                      <a:round/>
                      <a:headEnd type="none" w="med" len="med"/>
                      <a:tailEnd type="none" w="med" len="med"/>
                    </a:lnB>
                    <a:lnTlToBr>
                      <a:noFill/>
                    </a:lnTlToBr>
                    <a:lnBlToTr>
                      <a:noFill/>
                    </a:lnBlToTr>
                    <a:solidFill>
                      <a:srgbClr val="C00000">
                        <a:alpha val="25000"/>
                      </a:srgbClr>
                    </a:solidFill>
                  </a:tcPr>
                </a:tc>
                <a:tc hMerge="1">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charset="0"/>
                        <a:buNone/>
                        <a:tabLst>
                          <a:tab pos="914400" algn="l"/>
                        </a:tabLst>
                      </a:pPr>
                      <a:endParaRPr kumimoji="0" lang="en-US" sz="3400" b="0" i="0" u="none" strike="noStrike" cap="none" normalizeH="0" baseline="0" dirty="0" smtClean="0">
                        <a:ln>
                          <a:noFill/>
                        </a:ln>
                        <a:solidFill>
                          <a:schemeClr val="tx1"/>
                        </a:solidFill>
                        <a:effectLst/>
                        <a:latin typeface="Gill Sans Light" charset="0"/>
                        <a:ea typeface="ヒラギノ角ゴ ProN W3" charset="0"/>
                        <a:cs typeface="ヒラギノ角ゴ ProN W3" charset="0"/>
                        <a:sym typeface="Gill Sans Light" charset="0"/>
                      </a:endParaRPr>
                    </a:p>
                  </a:txBody>
                  <a:tcPr marL="50800" marR="50800" marT="50800" marB="50800" horzOverflow="overflow">
                    <a:lnL w="12700" cap="flat" cmpd="sng" algn="ctr">
                      <a:solidFill>
                        <a:srgbClr val="414141"/>
                      </a:solidFill>
                      <a:prstDash val="solid"/>
                      <a:round/>
                      <a:headEnd type="none" w="med" len="med"/>
                      <a:tailEnd type="none" w="med" len="med"/>
                    </a:lnL>
                    <a:lnR w="28575" cap="flat" cmpd="sng" algn="ctr">
                      <a:solidFill>
                        <a:srgbClr val="414141"/>
                      </a:solidFill>
                      <a:prstDash val="solid"/>
                      <a:round/>
                      <a:headEnd type="none" w="med" len="med"/>
                      <a:tailEnd type="none" w="med" len="med"/>
                    </a:lnR>
                    <a:lnT w="28575" cap="flat" cmpd="sng" algn="ctr">
                      <a:solidFill>
                        <a:srgbClr val="414141"/>
                      </a:solidFill>
                      <a:prstDash val="solid"/>
                      <a:round/>
                      <a:headEnd type="none" w="med" len="med"/>
                      <a:tailEnd type="none" w="med" len="med"/>
                    </a:lnT>
                    <a:lnB w="12700" cap="flat" cmpd="sng" algn="ctr">
                      <a:solidFill>
                        <a:srgbClr val="414141"/>
                      </a:solidFill>
                      <a:prstDash val="solid"/>
                      <a:round/>
                      <a:headEnd type="none" w="med" len="med"/>
                      <a:tailEnd type="none" w="med" len="med"/>
                    </a:lnB>
                    <a:lnTlToBr>
                      <a:noFill/>
                    </a:lnTlToBr>
                    <a:lnBlToTr>
                      <a:noFill/>
                    </a:lnBlToTr>
                    <a:noFill/>
                  </a:tcPr>
                </a:tc>
              </a:tr>
              <a:tr h="296058">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charset="0"/>
                        <a:buNone/>
                        <a:tabLst>
                          <a:tab pos="914400" algn="l"/>
                        </a:tabLst>
                      </a:pPr>
                      <a:r>
                        <a:rPr kumimoji="0" lang="en-US" sz="1100" b="0" i="0" u="none" strike="noStrike" cap="none" normalizeH="0" baseline="0" dirty="0" smtClean="0">
                          <a:ln>
                            <a:noFill/>
                          </a:ln>
                          <a:solidFill>
                            <a:schemeClr val="tx1"/>
                          </a:solidFill>
                          <a:effectLst/>
                          <a:latin typeface="Gill Sans Light" charset="0"/>
                          <a:ea typeface="ヒラギノ角ゴ ProN W3" charset="0"/>
                          <a:cs typeface="ヒラギノ角ゴ ProN W3" charset="0"/>
                          <a:sym typeface="Gill Sans Light" charset="0"/>
                        </a:rPr>
                        <a:t>Twitter Results</a:t>
                      </a:r>
                    </a:p>
                  </a:txBody>
                  <a:tcPr marL="14111" marR="14111" marT="15875" marB="15875" horzOverflow="overflow">
                    <a:lnL w="28575" cap="flat" cmpd="sng" algn="ctr">
                      <a:solidFill>
                        <a:srgbClr val="414141"/>
                      </a:solidFill>
                      <a:prstDash val="solid"/>
                      <a:round/>
                      <a:headEnd type="none" w="med" len="med"/>
                      <a:tailEnd type="none" w="med" len="med"/>
                    </a:lnL>
                    <a:lnR w="12700" cap="flat" cmpd="sng" algn="ctr">
                      <a:solidFill>
                        <a:srgbClr val="414141"/>
                      </a:solidFill>
                      <a:prstDash val="solid"/>
                      <a:round/>
                      <a:headEnd type="none" w="med" len="med"/>
                      <a:tailEnd type="none" w="med" len="med"/>
                    </a:lnR>
                    <a:lnT w="12700" cap="flat" cmpd="sng" algn="ctr">
                      <a:solidFill>
                        <a:srgbClr val="414141"/>
                      </a:solidFill>
                      <a:prstDash val="solid"/>
                      <a:round/>
                      <a:headEnd type="none" w="med" len="med"/>
                      <a:tailEnd type="none" w="med" len="med"/>
                    </a:lnT>
                    <a:lnB w="12700" cap="flat" cmpd="sng" algn="ctr">
                      <a:solidFill>
                        <a:srgbClr val="414141"/>
                      </a:solidFill>
                      <a:prstDash val="solid"/>
                      <a:round/>
                      <a:headEnd type="none" w="med" len="med"/>
                      <a:tailEnd type="none" w="med" len="med"/>
                    </a:lnB>
                    <a:lnTlToBr>
                      <a:noFill/>
                    </a:lnTlToBr>
                    <a:lnBlToTr>
                      <a:noFill/>
                    </a:lnBlToTr>
                    <a:solidFill>
                      <a:srgbClr val="C00000">
                        <a:alpha val="25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charset="0"/>
                        <a:buNone/>
                        <a:tabLst>
                          <a:tab pos="914400" algn="l"/>
                        </a:tabLst>
                      </a:pPr>
                      <a:r>
                        <a:rPr kumimoji="0" lang="en-US" sz="1100" b="0" i="0" u="none" strike="noStrike" cap="none" normalizeH="0" baseline="0" dirty="0" err="1" smtClean="0">
                          <a:ln>
                            <a:noFill/>
                          </a:ln>
                          <a:solidFill>
                            <a:schemeClr val="tx1"/>
                          </a:solidFill>
                          <a:effectLst/>
                          <a:latin typeface="Gill Sans Light" charset="0"/>
                          <a:ea typeface="ヒラギノ角ゴ ProN W3" charset="0"/>
                          <a:cs typeface="ヒラギノ角ゴ ProN W3" charset="0"/>
                          <a:sym typeface="Gill Sans Light" charset="0"/>
                        </a:rPr>
                        <a:t>TweetRank</a:t>
                      </a:r>
                      <a:r>
                        <a:rPr kumimoji="0" lang="en-US" sz="1100" b="0" i="0" u="none" strike="noStrike" cap="none" normalizeH="0" baseline="0" dirty="0" smtClean="0">
                          <a:ln>
                            <a:noFill/>
                          </a:ln>
                          <a:solidFill>
                            <a:schemeClr val="tx1"/>
                          </a:solidFill>
                          <a:effectLst/>
                          <a:latin typeface="Gill Sans Light" charset="0"/>
                          <a:ea typeface="ヒラギノ角ゴ ProN W3" charset="0"/>
                          <a:cs typeface="ヒラギノ角ゴ ProN W3" charset="0"/>
                          <a:sym typeface="Gill Sans Light" charset="0"/>
                        </a:rPr>
                        <a:t> Results</a:t>
                      </a:r>
                    </a:p>
                  </a:txBody>
                  <a:tcPr marL="14111" marR="14111" marT="15875" marB="15875" horzOverflow="overflow">
                    <a:lnL w="12700" cap="flat" cmpd="sng" algn="ctr">
                      <a:solidFill>
                        <a:srgbClr val="414141"/>
                      </a:solidFill>
                      <a:prstDash val="solid"/>
                      <a:round/>
                      <a:headEnd type="none" w="med" len="med"/>
                      <a:tailEnd type="none" w="med" len="med"/>
                    </a:lnL>
                    <a:lnR w="28575" cap="flat" cmpd="sng" algn="ctr">
                      <a:solidFill>
                        <a:srgbClr val="414141"/>
                      </a:solidFill>
                      <a:prstDash val="solid"/>
                      <a:round/>
                      <a:headEnd type="none" w="med" len="med"/>
                      <a:tailEnd type="none" w="med" len="med"/>
                    </a:lnR>
                    <a:lnT w="12700" cap="flat" cmpd="sng" algn="ctr">
                      <a:solidFill>
                        <a:srgbClr val="414141"/>
                      </a:solidFill>
                      <a:prstDash val="solid"/>
                      <a:round/>
                      <a:headEnd type="none" w="med" len="med"/>
                      <a:tailEnd type="none" w="med" len="med"/>
                    </a:lnT>
                    <a:lnB w="12700" cap="flat" cmpd="sng" algn="ctr">
                      <a:solidFill>
                        <a:srgbClr val="414141"/>
                      </a:solidFill>
                      <a:prstDash val="solid"/>
                      <a:round/>
                      <a:headEnd type="none" w="med" len="med"/>
                      <a:tailEnd type="none" w="med" len="med"/>
                    </a:lnB>
                    <a:lnTlToBr>
                      <a:noFill/>
                    </a:lnTlToBr>
                    <a:lnBlToTr>
                      <a:noFill/>
                    </a:lnBlToTr>
                    <a:solidFill>
                      <a:srgbClr val="C00000">
                        <a:alpha val="25000"/>
                      </a:srgbClr>
                    </a:solidFill>
                  </a:tcPr>
                </a:tc>
              </a:tr>
              <a:tr h="517334">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tab pos="914400" algn="l"/>
                        </a:tabLst>
                      </a:pPr>
                      <a:r>
                        <a:rPr kumimoji="0" lang="en-US" sz="800" b="0" i="0" u="none" strike="noStrike" cap="none" normalizeH="0" baseline="0" dirty="0" smtClean="0">
                          <a:ln>
                            <a:noFill/>
                          </a:ln>
                          <a:solidFill>
                            <a:schemeClr val="tx1"/>
                          </a:solidFill>
                          <a:effectLst/>
                          <a:latin typeface="Gill Sans Light" charset="0"/>
                          <a:ea typeface="ヒラギノ角ゴ ProN W3" charset="0"/>
                          <a:cs typeface="ヒラギノ角ゴ ProN W3" charset="0"/>
                          <a:sym typeface="Gill Sans Light" charset="0"/>
                        </a:rPr>
                        <a:t>(Oops?!) Britney Spears is Engaged... Again! - its </a:t>
                      </a:r>
                      <a:r>
                        <a:rPr kumimoji="0" lang="en-US" sz="800" b="0" i="0" u="none" strike="noStrike" cap="none" normalizeH="0" baseline="0" dirty="0" err="1" smtClean="0">
                          <a:ln>
                            <a:noFill/>
                          </a:ln>
                          <a:solidFill>
                            <a:schemeClr val="tx1"/>
                          </a:solidFill>
                          <a:effectLst/>
                          <a:latin typeface="Gill Sans Light" charset="0"/>
                          <a:ea typeface="ヒラギノ角ゴ ProN W3" charset="0"/>
                          <a:cs typeface="ヒラギノ角ゴ ProN W3" charset="0"/>
                          <a:sym typeface="Gill Sans Light" charset="0"/>
                        </a:rPr>
                        <a:t>britney</a:t>
                      </a:r>
                      <a:r>
                        <a:rPr kumimoji="0" lang="en-US" sz="800" b="0" i="0" u="none" strike="noStrike" cap="none" normalizeH="0" baseline="0" dirty="0" smtClean="0">
                          <a:ln>
                            <a:noFill/>
                          </a:ln>
                          <a:solidFill>
                            <a:schemeClr val="tx1"/>
                          </a:solidFill>
                          <a:effectLst/>
                          <a:latin typeface="Gill Sans Light" charset="0"/>
                          <a:ea typeface="ヒラギノ角ゴ ProN W3" charset="0"/>
                          <a:cs typeface="ヒラギノ角ゴ ProN W3" charset="0"/>
                          <a:sym typeface="Gill Sans Light" charset="0"/>
                        </a:rPr>
                        <a:t>: </a:t>
                      </a:r>
                      <a:r>
                        <a:rPr kumimoji="0" lang="en-US" sz="800" b="0" i="0" u="sng" strike="noStrike" cap="none" normalizeH="0" baseline="0" dirty="0" smtClean="0">
                          <a:ln>
                            <a:noFill/>
                          </a:ln>
                          <a:solidFill>
                            <a:schemeClr val="tx1"/>
                          </a:solidFill>
                          <a:effectLst/>
                          <a:latin typeface="Gill Sans Light" charset="0"/>
                          <a:ea typeface="ヒラギノ角ゴ ProN W3" charset="0"/>
                          <a:cs typeface="ヒラギノ角ゴ ProN W3" charset="0"/>
                          <a:sym typeface="Gill Sans Light" charset="0"/>
                          <a:hlinkClick r:id=""/>
                        </a:rPr>
                        <a:t>http://t.co/1E9LsaH7</a:t>
                      </a:r>
                      <a:endParaRPr kumimoji="0" lang="en-US" sz="800" b="0" i="0" u="sng" strike="noStrike" cap="none" normalizeH="0" baseline="0" dirty="0" smtClean="0">
                        <a:ln>
                          <a:noFill/>
                        </a:ln>
                        <a:solidFill>
                          <a:schemeClr val="tx1"/>
                        </a:solidFill>
                        <a:effectLst/>
                        <a:latin typeface="Gill Sans Light" charset="0"/>
                        <a:ea typeface="ヒラギノ角ゴ ProN W3" charset="0"/>
                        <a:cs typeface="ヒラギノ角ゴ ProN W3" charset="0"/>
                        <a:sym typeface="Gill Sans Light" charset="0"/>
                      </a:endParaRPr>
                    </a:p>
                  </a:txBody>
                  <a:tcPr marL="14111" marR="14111" marT="15875" marB="15875" horzOverflow="overflow">
                    <a:lnL w="28575" cap="flat" cmpd="sng" algn="ctr">
                      <a:solidFill>
                        <a:srgbClr val="414141"/>
                      </a:solidFill>
                      <a:prstDash val="solid"/>
                      <a:round/>
                      <a:headEnd type="none" w="med" len="med"/>
                      <a:tailEnd type="none" w="med" len="med"/>
                    </a:lnL>
                    <a:lnR w="12700" cap="flat" cmpd="sng" algn="ctr">
                      <a:solidFill>
                        <a:srgbClr val="414141"/>
                      </a:solidFill>
                      <a:prstDash val="solid"/>
                      <a:round/>
                      <a:headEnd type="none" w="med" len="med"/>
                      <a:tailEnd type="none" w="med" len="med"/>
                    </a:lnR>
                    <a:lnT w="12700" cap="flat" cmpd="sng" algn="ctr">
                      <a:solidFill>
                        <a:srgbClr val="414141"/>
                      </a:solidFill>
                      <a:prstDash val="solid"/>
                      <a:round/>
                      <a:headEnd type="none" w="med" len="med"/>
                      <a:tailEnd type="none" w="med" len="med"/>
                    </a:lnT>
                    <a:lnB w="12700" cap="flat" cmpd="sng" algn="ctr">
                      <a:solidFill>
                        <a:srgbClr val="414141"/>
                      </a:solidFill>
                      <a:prstDash val="solid"/>
                      <a:round/>
                      <a:headEnd type="none" w="med" len="med"/>
                      <a:tailEnd type="none" w="med" len="med"/>
                    </a:lnB>
                    <a:lnTlToBr>
                      <a:noFill/>
                    </a:lnTlToBr>
                    <a:lnBlToTr>
                      <a:noFill/>
                    </a:lnBlToTr>
                    <a:solidFill>
                      <a:srgbClr val="C00000">
                        <a:alpha val="25000"/>
                      </a:srgbClr>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tab pos="914400" algn="l"/>
                        </a:tabLst>
                      </a:pPr>
                      <a:r>
                        <a:rPr kumimoji="0" lang="en-US" sz="800" b="0" i="0" u="none" strike="noStrike" cap="none" normalizeH="0" baseline="0" dirty="0" smtClean="0">
                          <a:ln>
                            <a:noFill/>
                          </a:ln>
                          <a:solidFill>
                            <a:schemeClr val="tx1"/>
                          </a:solidFill>
                          <a:effectLst/>
                          <a:latin typeface="Gill Sans Light" charset="0"/>
                          <a:ea typeface="ヒラギノ角ゴ ProN W3" charset="0"/>
                          <a:cs typeface="ヒラギノ角ゴ ProN W3" charset="0"/>
                          <a:sym typeface="Gill Sans Light" charset="0"/>
                        </a:rPr>
                        <a:t>In entertainment: Britney Spears engaged to marry her longtime boyfriend and former agent Jason </a:t>
                      </a:r>
                      <a:r>
                        <a:rPr kumimoji="0" lang="en-US" sz="800" b="0" i="0" u="none" strike="noStrike" cap="none" normalizeH="0" baseline="0" dirty="0" err="1" smtClean="0">
                          <a:ln>
                            <a:noFill/>
                          </a:ln>
                          <a:solidFill>
                            <a:schemeClr val="tx1"/>
                          </a:solidFill>
                          <a:effectLst/>
                          <a:latin typeface="Gill Sans Light" charset="0"/>
                          <a:ea typeface="ヒラギノ角ゴ ProN W3" charset="0"/>
                          <a:cs typeface="ヒラギノ角ゴ ProN W3" charset="0"/>
                          <a:sym typeface="Gill Sans Light" charset="0"/>
                        </a:rPr>
                        <a:t>Trawick</a:t>
                      </a:r>
                      <a:r>
                        <a:rPr kumimoji="0" lang="en-US" sz="800" b="0" i="0" u="none" strike="noStrike" cap="none" normalizeH="0" baseline="0" dirty="0" smtClean="0">
                          <a:ln>
                            <a:noFill/>
                          </a:ln>
                          <a:solidFill>
                            <a:schemeClr val="tx1"/>
                          </a:solidFill>
                          <a:effectLst/>
                          <a:latin typeface="Gill Sans Light" charset="0"/>
                          <a:ea typeface="ヒラギノ角ゴ ProN W3" charset="0"/>
                          <a:cs typeface="ヒラギノ角ゴ ProN W3" charset="0"/>
                          <a:sym typeface="Gill Sans Light" charset="0"/>
                        </a:rPr>
                        <a:t>.</a:t>
                      </a:r>
                    </a:p>
                  </a:txBody>
                  <a:tcPr marL="14111" marR="14111" marT="15875" marB="15875" horzOverflow="overflow">
                    <a:lnL w="12700" cap="flat" cmpd="sng" algn="ctr">
                      <a:solidFill>
                        <a:srgbClr val="414141"/>
                      </a:solidFill>
                      <a:prstDash val="solid"/>
                      <a:round/>
                      <a:headEnd type="none" w="med" len="med"/>
                      <a:tailEnd type="none" w="med" len="med"/>
                    </a:lnL>
                    <a:lnR w="28575" cap="flat" cmpd="sng" algn="ctr">
                      <a:solidFill>
                        <a:srgbClr val="414141"/>
                      </a:solidFill>
                      <a:prstDash val="solid"/>
                      <a:round/>
                      <a:headEnd type="none" w="med" len="med"/>
                      <a:tailEnd type="none" w="med" len="med"/>
                    </a:lnR>
                    <a:lnT w="12700" cap="flat" cmpd="sng" algn="ctr">
                      <a:solidFill>
                        <a:srgbClr val="414141"/>
                      </a:solidFill>
                      <a:prstDash val="solid"/>
                      <a:round/>
                      <a:headEnd type="none" w="med" len="med"/>
                      <a:tailEnd type="none" w="med" len="med"/>
                    </a:lnT>
                    <a:lnB w="12700" cap="flat" cmpd="sng" algn="ctr">
                      <a:solidFill>
                        <a:srgbClr val="414141"/>
                      </a:solidFill>
                      <a:prstDash val="solid"/>
                      <a:round/>
                      <a:headEnd type="none" w="med" len="med"/>
                      <a:tailEnd type="none" w="med" len="med"/>
                    </a:lnB>
                    <a:lnTlToBr>
                      <a:noFill/>
                    </a:lnTlToBr>
                    <a:lnBlToTr>
                      <a:noFill/>
                    </a:lnBlToTr>
                    <a:solidFill>
                      <a:srgbClr val="C00000">
                        <a:alpha val="25000"/>
                      </a:srgbClr>
                    </a:solidFill>
                  </a:tcPr>
                </a:tc>
              </a:tr>
            </a:tbl>
          </a:graphicData>
        </a:graphic>
      </p:graphicFrame>
      <p:grpSp>
        <p:nvGrpSpPr>
          <p:cNvPr id="4" name="Group 216"/>
          <p:cNvGrpSpPr/>
          <p:nvPr/>
        </p:nvGrpSpPr>
        <p:grpSpPr>
          <a:xfrm>
            <a:off x="6477000" y="2322944"/>
            <a:ext cx="2444750" cy="1961977"/>
            <a:chOff x="23164800" y="9015413"/>
            <a:chExt cx="8877631" cy="5583614"/>
          </a:xfrm>
        </p:grpSpPr>
        <p:sp>
          <p:nvSpPr>
            <p:cNvPr id="19" name="Rectangle 1"/>
            <p:cNvSpPr txBox="1">
              <a:spLocks noChangeArrowheads="1"/>
            </p:cNvSpPr>
            <p:nvPr/>
          </p:nvSpPr>
          <p:spPr>
            <a:xfrm>
              <a:off x="23164800" y="9015413"/>
              <a:ext cx="8774112" cy="814387"/>
            </a:xfrm>
            <a:prstGeom prst="rect">
              <a:avLst/>
            </a:prstGeom>
            <a:ln/>
          </p:spPr>
          <p:txBody>
            <a:bodyPr vert="horz" lIns="313471" tIns="156735" rIns="313471" bIns="156735" rtlCol="0" anchor="ctr">
              <a:normAutofit fontScale="25000" lnSpcReduction="20000"/>
            </a:bodyPr>
            <a:lstStyle/>
            <a:p>
              <a:pPr algn="ctr" defTabSz="914081" fontAlgn="auto">
                <a:spcAft>
                  <a:spcPts val="0"/>
                </a:spcAft>
                <a:defRPr/>
              </a:pPr>
              <a:r>
                <a:rPr lang="en-US" sz="4400" dirty="0" smtClean="0">
                  <a:latin typeface="+mj-lt"/>
                  <a:ea typeface="+mj-ea"/>
                  <a:cs typeface="+mj-cs"/>
                </a:rPr>
                <a:t>Top-k Relevance Comparison</a:t>
              </a:r>
              <a:endParaRPr lang="en-US" sz="4400" dirty="0">
                <a:latin typeface="+mj-lt"/>
                <a:ea typeface="+mj-ea"/>
                <a:cs typeface="+mj-cs"/>
              </a:endParaRPr>
            </a:p>
          </p:txBody>
        </p:sp>
        <p:pic>
          <p:nvPicPr>
            <p:cNvPr id="20" name="Picture 3"/>
            <p:cNvPicPr>
              <a:picLocks noChangeArrowheads="1"/>
            </p:cNvPicPr>
            <p:nvPr/>
          </p:nvPicPr>
          <p:blipFill>
            <a:blip r:embed="rId6" cstate="print"/>
            <a:srcRect t="-1563"/>
            <a:stretch>
              <a:fillRect/>
            </a:stretch>
          </p:blipFill>
          <p:spPr bwMode="auto">
            <a:xfrm>
              <a:off x="23392737" y="9601200"/>
              <a:ext cx="8534401" cy="4953000"/>
            </a:xfrm>
            <a:prstGeom prst="rect">
              <a:avLst/>
            </a:prstGeom>
            <a:noFill/>
            <a:ln w="12700" cap="flat">
              <a:noFill/>
              <a:prstDash val="solid"/>
              <a:miter lim="800000"/>
              <a:headEnd/>
              <a:tailEnd/>
            </a:ln>
            <a:effectLst>
              <a:outerShdw dist="76199" dir="2700000" algn="ctr" rotWithShape="0">
                <a:schemeClr val="bg2">
                  <a:alpha val="75000"/>
                </a:schemeClr>
              </a:outerShdw>
            </a:effectLst>
          </p:spPr>
        </p:pic>
        <p:sp>
          <p:nvSpPr>
            <p:cNvPr id="21" name="Rectangle 20"/>
            <p:cNvSpPr/>
            <p:nvPr/>
          </p:nvSpPr>
          <p:spPr>
            <a:xfrm>
              <a:off x="23374682" y="9036423"/>
              <a:ext cx="8667749" cy="5562604"/>
            </a:xfrm>
            <a:prstGeom prst="rect">
              <a:avLst/>
            </a:prstGeom>
            <a:solidFill>
              <a:srgbClr val="FFCC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17"/>
          <p:cNvGrpSpPr/>
          <p:nvPr/>
        </p:nvGrpSpPr>
        <p:grpSpPr>
          <a:xfrm>
            <a:off x="6553200" y="4408052"/>
            <a:ext cx="2434219" cy="1910954"/>
            <a:chOff x="23317200" y="14782800"/>
            <a:chExt cx="8774112" cy="6420805"/>
          </a:xfrm>
        </p:grpSpPr>
        <p:pic>
          <p:nvPicPr>
            <p:cNvPr id="23" name="Picture 2"/>
            <p:cNvPicPr>
              <a:picLocks noChangeArrowheads="1"/>
            </p:cNvPicPr>
            <p:nvPr/>
          </p:nvPicPr>
          <p:blipFill>
            <a:blip r:embed="rId7" cstate="print"/>
            <a:srcRect/>
            <a:stretch>
              <a:fillRect/>
            </a:stretch>
          </p:blipFill>
          <p:spPr bwMode="auto">
            <a:xfrm>
              <a:off x="23374421" y="15520987"/>
              <a:ext cx="8458200" cy="5486400"/>
            </a:xfrm>
            <a:prstGeom prst="rect">
              <a:avLst/>
            </a:prstGeom>
            <a:noFill/>
            <a:ln w="12700" cap="flat">
              <a:noFill/>
              <a:prstDash val="solid"/>
              <a:miter lim="800000"/>
              <a:headEnd/>
              <a:tailEnd/>
            </a:ln>
            <a:effectLst>
              <a:outerShdw dist="76199" dir="2700000" algn="ctr" rotWithShape="0">
                <a:schemeClr val="bg2">
                  <a:alpha val="75000"/>
                </a:schemeClr>
              </a:outerShdw>
            </a:effectLst>
          </p:spPr>
        </p:pic>
        <p:sp>
          <p:nvSpPr>
            <p:cNvPr id="24" name="Rectangle 1"/>
            <p:cNvSpPr txBox="1">
              <a:spLocks noChangeArrowheads="1"/>
            </p:cNvSpPr>
            <p:nvPr/>
          </p:nvSpPr>
          <p:spPr>
            <a:xfrm>
              <a:off x="23317200" y="14782800"/>
              <a:ext cx="8774112" cy="814387"/>
            </a:xfrm>
            <a:prstGeom prst="rect">
              <a:avLst/>
            </a:prstGeom>
            <a:ln/>
          </p:spPr>
          <p:txBody>
            <a:bodyPr vert="horz" lIns="313471" tIns="156735" rIns="313471" bIns="156735" rtlCol="0" anchor="ctr">
              <a:normAutofit fontScale="25000" lnSpcReduction="20000"/>
            </a:bodyPr>
            <a:lstStyle/>
            <a:p>
              <a:pPr algn="ctr" defTabSz="914081" fontAlgn="auto">
                <a:spcAft>
                  <a:spcPts val="0"/>
                </a:spcAft>
                <a:defRPr/>
              </a:pPr>
              <a:r>
                <a:rPr lang="en-US" sz="4400" dirty="0" smtClean="0">
                  <a:latin typeface="+mj-lt"/>
                  <a:ea typeface="+mj-ea"/>
                  <a:cs typeface="+mj-cs"/>
                </a:rPr>
                <a:t>Top-k Trust Comparison</a:t>
              </a:r>
              <a:endParaRPr lang="en-US" sz="4400" dirty="0">
                <a:latin typeface="+mj-lt"/>
                <a:ea typeface="+mj-ea"/>
                <a:cs typeface="+mj-cs"/>
              </a:endParaRPr>
            </a:p>
          </p:txBody>
        </p:sp>
        <p:sp>
          <p:nvSpPr>
            <p:cNvPr id="25" name="Rectangle 24"/>
            <p:cNvSpPr/>
            <p:nvPr/>
          </p:nvSpPr>
          <p:spPr>
            <a:xfrm>
              <a:off x="23326928" y="14802805"/>
              <a:ext cx="8602257" cy="6400800"/>
            </a:xfrm>
            <a:prstGeom prst="rect">
              <a:avLst/>
            </a:prstGeom>
            <a:solidFill>
              <a:srgbClr val="607731">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3505200" y="967504"/>
            <a:ext cx="2815167" cy="580922"/>
          </a:xfrm>
          <a:prstGeom prst="rect">
            <a:avLst/>
          </a:prstGeom>
          <a:noFill/>
          <a:ln w="19050">
            <a:solidFill>
              <a:schemeClr val="accent1">
                <a:shade val="50000"/>
              </a:schemeClr>
            </a:solidFill>
          </a:ln>
        </p:spPr>
        <p:txBody>
          <a:bodyPr wrap="square" lIns="26664" tIns="13332" rIns="26664" bIns="13332" rtlCol="0">
            <a:spAutoFit/>
          </a:bodyPr>
          <a:lstStyle/>
          <a:p>
            <a:r>
              <a:rPr lang="en-US" dirty="0" smtClean="0"/>
              <a:t>We Model the Tweet eco-system as a tri-layer graph.</a:t>
            </a:r>
            <a:endParaRPr lang="en-US" dirty="0"/>
          </a:p>
        </p:txBody>
      </p:sp>
      <p:sp>
        <p:nvSpPr>
          <p:cNvPr id="27" name="Rectangle 19"/>
          <p:cNvSpPr>
            <a:spLocks/>
          </p:cNvSpPr>
          <p:nvPr/>
        </p:nvSpPr>
        <p:spPr bwMode="auto">
          <a:xfrm>
            <a:off x="3524824" y="5134450"/>
            <a:ext cx="2813844" cy="1199386"/>
          </a:xfrm>
          <a:prstGeom prst="rect">
            <a:avLst/>
          </a:prstGeom>
          <a:solidFill>
            <a:srgbClr val="FFC000">
              <a:alpha val="15000"/>
            </a:srgbClr>
          </a:solidFill>
          <a:ln w="19050" cap="flat">
            <a:solidFill>
              <a:schemeClr val="tx1"/>
            </a:solidFill>
            <a:miter lim="800000"/>
            <a:headEnd type="none" w="med" len="med"/>
            <a:tailEnd type="none" w="med" len="med"/>
          </a:ln>
        </p:spPr>
        <p:txBody>
          <a:bodyPr lIns="0" tIns="0" rIns="11850" bIns="0"/>
          <a:lstStyle/>
          <a:p>
            <a:pPr marL="11573">
              <a:buFont typeface="Wingdings" pitchFamily="2" charset="2"/>
              <a:buChar char="Ø"/>
            </a:pPr>
            <a:r>
              <a:rPr lang="en-US" sz="1400" dirty="0" smtClean="0">
                <a:latin typeface="Gill Sans" charset="0"/>
                <a:ea typeface="Gill Sans" charset="0"/>
                <a:cs typeface="Gill Sans" charset="0"/>
                <a:sym typeface="Gill Sans" charset="0"/>
              </a:rPr>
              <a:t>Agreement-edge weights between the tweets are computed using the Soft TF-IDF.</a:t>
            </a:r>
          </a:p>
          <a:p>
            <a:pPr marL="11573">
              <a:buFont typeface="Wingdings" pitchFamily="2" charset="2"/>
              <a:buChar char="Ø"/>
            </a:pPr>
            <a:r>
              <a:rPr lang="en-US" sz="1400" dirty="0" smtClean="0">
                <a:latin typeface="Gill Sans" charset="0"/>
                <a:ea typeface="Gill Sans" charset="0"/>
                <a:cs typeface="Gill Sans" charset="0"/>
                <a:sym typeface="Gill Sans" charset="0"/>
              </a:rPr>
              <a:t>Ranking-score is equal to sum of the edge weights. </a:t>
            </a:r>
            <a:endParaRPr lang="en-US" sz="1400" dirty="0">
              <a:latin typeface="Gill Sans" charset="0"/>
              <a:ea typeface="Gill Sans" charset="0"/>
              <a:cs typeface="Gill Sans" charset="0"/>
              <a:sym typeface="Gill Sans" charset="0"/>
            </a:endParaRPr>
          </a:p>
        </p:txBody>
      </p:sp>
      <p:grpSp>
        <p:nvGrpSpPr>
          <p:cNvPr id="10" name="Group 206"/>
          <p:cNvGrpSpPr/>
          <p:nvPr/>
        </p:nvGrpSpPr>
        <p:grpSpPr>
          <a:xfrm>
            <a:off x="3517900" y="1590476"/>
            <a:ext cx="2815167" cy="2143324"/>
            <a:chOff x="12496800" y="3256715"/>
            <a:chExt cx="10134600" cy="6801685"/>
          </a:xfrm>
        </p:grpSpPr>
        <p:grpSp>
          <p:nvGrpSpPr>
            <p:cNvPr id="13" name="Group 195"/>
            <p:cNvGrpSpPr/>
            <p:nvPr/>
          </p:nvGrpSpPr>
          <p:grpSpPr>
            <a:xfrm>
              <a:off x="13182600" y="4114795"/>
              <a:ext cx="9067800" cy="5659968"/>
              <a:chOff x="1550988" y="14173200"/>
              <a:chExt cx="10534649" cy="6339167"/>
            </a:xfrm>
          </p:grpSpPr>
          <p:pic>
            <p:nvPicPr>
              <p:cNvPr id="33" name="Picture 4"/>
              <p:cNvPicPr>
                <a:picLocks noChangeAspect="1" noChangeArrowheads="1"/>
              </p:cNvPicPr>
              <p:nvPr/>
            </p:nvPicPr>
            <p:blipFill>
              <a:blip r:embed="rId8" cstate="print"/>
              <a:srcRect/>
              <a:stretch>
                <a:fillRect/>
              </a:stretch>
            </p:blipFill>
            <p:spPr bwMode="auto">
              <a:xfrm>
                <a:off x="9317037" y="14917738"/>
                <a:ext cx="2768600" cy="4905375"/>
              </a:xfrm>
              <a:prstGeom prst="rect">
                <a:avLst/>
              </a:prstGeom>
              <a:noFill/>
              <a:ln w="9525" cap="flat">
                <a:noFill/>
                <a:round/>
                <a:headEnd/>
                <a:tailEnd/>
              </a:ln>
            </p:spPr>
          </p:pic>
          <p:pic>
            <p:nvPicPr>
              <p:cNvPr id="34" name="Picture 2"/>
              <p:cNvPicPr>
                <a:picLocks noChangeAspect="1" noChangeArrowheads="1"/>
              </p:cNvPicPr>
              <p:nvPr/>
            </p:nvPicPr>
            <p:blipFill>
              <a:blip r:embed="rId9" cstate="print"/>
              <a:srcRect/>
              <a:stretch>
                <a:fillRect/>
              </a:stretch>
            </p:blipFill>
            <p:spPr bwMode="auto">
              <a:xfrm>
                <a:off x="4367213" y="14859000"/>
                <a:ext cx="4356100" cy="5380037"/>
              </a:xfrm>
              <a:prstGeom prst="rect">
                <a:avLst/>
              </a:prstGeom>
              <a:noFill/>
              <a:ln w="9525" cap="flat">
                <a:noFill/>
                <a:round/>
                <a:headEnd/>
                <a:tailEnd/>
              </a:ln>
            </p:spPr>
          </p:pic>
          <p:pic>
            <p:nvPicPr>
              <p:cNvPr id="35" name="Picture 3"/>
              <p:cNvPicPr>
                <a:picLocks noChangeAspect="1" noChangeArrowheads="1"/>
              </p:cNvPicPr>
              <p:nvPr/>
            </p:nvPicPr>
            <p:blipFill>
              <a:blip r:embed="rId10" cstate="print"/>
              <a:srcRect/>
              <a:stretch>
                <a:fillRect/>
              </a:stretch>
            </p:blipFill>
            <p:spPr bwMode="auto">
              <a:xfrm>
                <a:off x="1550988" y="14927263"/>
                <a:ext cx="2751137" cy="4876800"/>
              </a:xfrm>
              <a:prstGeom prst="rect">
                <a:avLst/>
              </a:prstGeom>
              <a:noFill/>
              <a:ln w="9525" cap="flat">
                <a:noFill/>
                <a:round/>
                <a:headEnd/>
                <a:tailEnd/>
              </a:ln>
            </p:spPr>
          </p:pic>
          <p:sp>
            <p:nvSpPr>
              <p:cNvPr id="36" name="Line 5"/>
              <p:cNvSpPr>
                <a:spLocks noChangeShapeType="1"/>
              </p:cNvSpPr>
              <p:nvPr/>
            </p:nvSpPr>
            <p:spPr bwMode="auto">
              <a:xfrm>
                <a:off x="2771775" y="16467138"/>
                <a:ext cx="622300" cy="1016000"/>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37" name="Line 6"/>
              <p:cNvSpPr>
                <a:spLocks noChangeShapeType="1"/>
              </p:cNvSpPr>
              <p:nvPr/>
            </p:nvSpPr>
            <p:spPr bwMode="auto">
              <a:xfrm rot="10800000" flipH="1">
                <a:off x="2252663" y="17645063"/>
                <a:ext cx="1198562" cy="612775"/>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38" name="Line 7"/>
              <p:cNvSpPr>
                <a:spLocks noChangeShapeType="1"/>
              </p:cNvSpPr>
              <p:nvPr/>
            </p:nvSpPr>
            <p:spPr bwMode="auto">
              <a:xfrm rot="10800000">
                <a:off x="2155825" y="18378488"/>
                <a:ext cx="736600" cy="871537"/>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39" name="Line 8"/>
              <p:cNvSpPr>
                <a:spLocks noChangeShapeType="1"/>
              </p:cNvSpPr>
              <p:nvPr/>
            </p:nvSpPr>
            <p:spPr bwMode="auto">
              <a:xfrm rot="10800000">
                <a:off x="2151063" y="17183100"/>
                <a:ext cx="1295400" cy="1323975"/>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40" name="Line 9"/>
              <p:cNvSpPr>
                <a:spLocks noChangeShapeType="1"/>
              </p:cNvSpPr>
              <p:nvPr/>
            </p:nvSpPr>
            <p:spPr bwMode="auto">
              <a:xfrm rot="10800000" flipH="1">
                <a:off x="2071688" y="16500475"/>
                <a:ext cx="623887" cy="557213"/>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41" name="Line 10"/>
              <p:cNvSpPr>
                <a:spLocks noChangeShapeType="1"/>
              </p:cNvSpPr>
              <p:nvPr/>
            </p:nvSpPr>
            <p:spPr bwMode="auto">
              <a:xfrm rot="10800000" flipH="1">
                <a:off x="3079750" y="18769013"/>
                <a:ext cx="404813" cy="584200"/>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42" name="Line 11"/>
              <p:cNvSpPr>
                <a:spLocks noChangeShapeType="1"/>
              </p:cNvSpPr>
              <p:nvPr/>
            </p:nvSpPr>
            <p:spPr bwMode="auto">
              <a:xfrm flipH="1">
                <a:off x="3281363" y="19150013"/>
                <a:ext cx="4762" cy="808037"/>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43" name="Rectangle 12"/>
              <p:cNvSpPr>
                <a:spLocks/>
              </p:cNvSpPr>
              <p:nvPr/>
            </p:nvSpPr>
            <p:spPr bwMode="auto">
              <a:xfrm>
                <a:off x="2360612" y="19913601"/>
                <a:ext cx="1815525" cy="382870"/>
              </a:xfrm>
              <a:prstGeom prst="rect">
                <a:avLst/>
              </a:prstGeom>
              <a:noFill/>
              <a:ln w="12700" cap="flat">
                <a:noFill/>
                <a:miter lim="800000"/>
                <a:headEnd type="none" w="med" len="med"/>
                <a:tailEnd type="none" w="med" len="med"/>
              </a:ln>
            </p:spPr>
            <p:txBody>
              <a:bodyPr wrap="none" lIns="0" tIns="0" rIns="40639" bIns="0">
                <a:spAutoFit/>
              </a:bodyPr>
              <a:lstStyle/>
              <a:p>
                <a:pPr marL="11573"/>
                <a:r>
                  <a:rPr lang="en-US" sz="700" dirty="0">
                    <a:cs typeface="Arial" charset="0"/>
                    <a:sym typeface="Arial" charset="0"/>
                  </a:rPr>
                  <a:t>Followers</a:t>
                </a:r>
              </a:p>
            </p:txBody>
          </p:sp>
          <p:sp>
            <p:nvSpPr>
              <p:cNvPr id="44" name="Line 13"/>
              <p:cNvSpPr>
                <a:spLocks noChangeShapeType="1"/>
              </p:cNvSpPr>
              <p:nvPr/>
            </p:nvSpPr>
            <p:spPr bwMode="auto">
              <a:xfrm>
                <a:off x="9810750" y="18186400"/>
                <a:ext cx="339725" cy="771525"/>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45" name="Line 14"/>
              <p:cNvSpPr>
                <a:spLocks noChangeShapeType="1"/>
              </p:cNvSpPr>
              <p:nvPr/>
            </p:nvSpPr>
            <p:spPr bwMode="auto">
              <a:xfrm flipH="1">
                <a:off x="10355263" y="18635663"/>
                <a:ext cx="1117600" cy="566737"/>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46" name="Line 15"/>
              <p:cNvSpPr>
                <a:spLocks noChangeShapeType="1"/>
              </p:cNvSpPr>
              <p:nvPr/>
            </p:nvSpPr>
            <p:spPr bwMode="auto">
              <a:xfrm>
                <a:off x="11415713" y="17395825"/>
                <a:ext cx="9525" cy="793750"/>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47" name="Line 16"/>
              <p:cNvSpPr>
                <a:spLocks noChangeShapeType="1"/>
              </p:cNvSpPr>
              <p:nvPr/>
            </p:nvSpPr>
            <p:spPr bwMode="auto">
              <a:xfrm>
                <a:off x="10021888" y="18019713"/>
                <a:ext cx="1231900" cy="374650"/>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48" name="Line 17"/>
              <p:cNvSpPr>
                <a:spLocks noChangeShapeType="1"/>
              </p:cNvSpPr>
              <p:nvPr/>
            </p:nvSpPr>
            <p:spPr bwMode="auto">
              <a:xfrm>
                <a:off x="10102850" y="16967200"/>
                <a:ext cx="1125538" cy="296863"/>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49" name="Line 18"/>
              <p:cNvSpPr>
                <a:spLocks noChangeShapeType="1"/>
              </p:cNvSpPr>
              <p:nvPr/>
            </p:nvSpPr>
            <p:spPr bwMode="auto">
              <a:xfrm flipH="1">
                <a:off x="9807575" y="16441738"/>
                <a:ext cx="1366838" cy="1382712"/>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50" name="Line 19"/>
              <p:cNvSpPr>
                <a:spLocks noChangeShapeType="1"/>
              </p:cNvSpPr>
              <p:nvPr/>
            </p:nvSpPr>
            <p:spPr bwMode="auto">
              <a:xfrm flipH="1">
                <a:off x="9934575" y="16256000"/>
                <a:ext cx="1106488" cy="587375"/>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51" name="Line 20"/>
              <p:cNvSpPr>
                <a:spLocks noChangeShapeType="1"/>
              </p:cNvSpPr>
              <p:nvPr/>
            </p:nvSpPr>
            <p:spPr bwMode="auto">
              <a:xfrm flipH="1">
                <a:off x="10860088" y="18973800"/>
                <a:ext cx="15875" cy="1082675"/>
              </a:xfrm>
              <a:prstGeom prst="line">
                <a:avLst/>
              </a:prstGeom>
              <a:noFill/>
              <a:ln w="25400" cap="flat">
                <a:solidFill>
                  <a:srgbClr val="000000"/>
                </a:solidFill>
                <a:prstDash val="solid"/>
                <a:round/>
                <a:headEnd type="triangle" w="med" len="med"/>
                <a:tailEnd type="none" w="med" len="med"/>
              </a:ln>
            </p:spPr>
            <p:txBody>
              <a:bodyPr lIns="0" tIns="0" rIns="0" bIns="0"/>
              <a:lstStyle/>
              <a:p>
                <a:endParaRPr lang="en-US"/>
              </a:p>
            </p:txBody>
          </p:sp>
          <p:sp>
            <p:nvSpPr>
              <p:cNvPr id="52" name="Rectangle 21"/>
              <p:cNvSpPr>
                <a:spLocks/>
              </p:cNvSpPr>
              <p:nvPr/>
            </p:nvSpPr>
            <p:spPr bwMode="auto">
              <a:xfrm>
                <a:off x="10080626" y="20129497"/>
                <a:ext cx="1963020" cy="382870"/>
              </a:xfrm>
              <a:prstGeom prst="rect">
                <a:avLst/>
              </a:prstGeom>
              <a:noFill/>
              <a:ln w="12700" cap="flat">
                <a:noFill/>
                <a:miter lim="800000"/>
                <a:headEnd type="none" w="med" len="med"/>
                <a:tailEnd type="none" w="med" len="med"/>
              </a:ln>
            </p:spPr>
            <p:txBody>
              <a:bodyPr wrap="none" lIns="0" tIns="0" rIns="40639" bIns="0">
                <a:spAutoFit/>
              </a:bodyPr>
              <a:lstStyle/>
              <a:p>
                <a:pPr marL="11573"/>
                <a:r>
                  <a:rPr lang="en-US" sz="700" dirty="0">
                    <a:cs typeface="Arial" charset="0"/>
                    <a:sym typeface="Arial" charset="0"/>
                  </a:rPr>
                  <a:t>Hyperlinks</a:t>
                </a:r>
              </a:p>
            </p:txBody>
          </p:sp>
          <p:sp>
            <p:nvSpPr>
              <p:cNvPr id="53" name="Line 22"/>
              <p:cNvSpPr>
                <a:spLocks noChangeShapeType="1"/>
              </p:cNvSpPr>
              <p:nvPr/>
            </p:nvSpPr>
            <p:spPr bwMode="auto">
              <a:xfrm>
                <a:off x="2081213" y="17095788"/>
                <a:ext cx="3687762" cy="1027112"/>
              </a:xfrm>
              <a:prstGeom prst="line">
                <a:avLst/>
              </a:prstGeom>
              <a:noFill/>
              <a:ln w="38100" cap="rnd">
                <a:solidFill>
                  <a:srgbClr val="000000"/>
                </a:solidFill>
                <a:prstDash val="sysDot"/>
                <a:round/>
                <a:headEnd type="none" w="med" len="med"/>
                <a:tailEnd type="stealth" w="med" len="med"/>
              </a:ln>
            </p:spPr>
            <p:txBody>
              <a:bodyPr lIns="0" tIns="0" rIns="0" bIns="0"/>
              <a:lstStyle/>
              <a:p>
                <a:endParaRPr lang="en-US"/>
              </a:p>
            </p:txBody>
          </p:sp>
          <p:sp>
            <p:nvSpPr>
              <p:cNvPr id="54" name="Line 23"/>
              <p:cNvSpPr>
                <a:spLocks noChangeShapeType="1"/>
              </p:cNvSpPr>
              <p:nvPr/>
            </p:nvSpPr>
            <p:spPr bwMode="auto">
              <a:xfrm>
                <a:off x="3665538" y="18622963"/>
                <a:ext cx="2486025" cy="650875"/>
              </a:xfrm>
              <a:prstGeom prst="line">
                <a:avLst/>
              </a:prstGeom>
              <a:noFill/>
              <a:ln w="38100" cap="rnd">
                <a:solidFill>
                  <a:srgbClr val="000000"/>
                </a:solidFill>
                <a:prstDash val="sysDot"/>
                <a:round/>
                <a:headEnd type="none" w="med" len="med"/>
                <a:tailEnd type="stealth" w="med" len="med"/>
              </a:ln>
            </p:spPr>
            <p:txBody>
              <a:bodyPr lIns="0" tIns="0" rIns="0" bIns="0"/>
              <a:lstStyle/>
              <a:p>
                <a:endParaRPr lang="en-US"/>
              </a:p>
            </p:txBody>
          </p:sp>
          <p:sp>
            <p:nvSpPr>
              <p:cNvPr id="55" name="Line 24"/>
              <p:cNvSpPr>
                <a:spLocks noChangeShapeType="1"/>
              </p:cNvSpPr>
              <p:nvPr/>
            </p:nvSpPr>
            <p:spPr bwMode="auto">
              <a:xfrm>
                <a:off x="2936875" y="16317913"/>
                <a:ext cx="2836863" cy="612775"/>
              </a:xfrm>
              <a:prstGeom prst="line">
                <a:avLst/>
              </a:prstGeom>
              <a:noFill/>
              <a:ln w="38100" cap="rnd">
                <a:solidFill>
                  <a:srgbClr val="000000"/>
                </a:solidFill>
                <a:prstDash val="sysDot"/>
                <a:round/>
                <a:headEnd type="none" w="med" len="med"/>
                <a:tailEnd type="stealth" w="med" len="med"/>
              </a:ln>
            </p:spPr>
            <p:txBody>
              <a:bodyPr lIns="0" tIns="0" rIns="0" bIns="0"/>
              <a:lstStyle/>
              <a:p>
                <a:endParaRPr lang="en-US"/>
              </a:p>
            </p:txBody>
          </p:sp>
          <p:sp>
            <p:nvSpPr>
              <p:cNvPr id="56" name="Line 25"/>
              <p:cNvSpPr>
                <a:spLocks noChangeShapeType="1"/>
              </p:cNvSpPr>
              <p:nvPr/>
            </p:nvSpPr>
            <p:spPr bwMode="auto">
              <a:xfrm>
                <a:off x="4540250" y="14787563"/>
                <a:ext cx="0" cy="1851025"/>
              </a:xfrm>
              <a:prstGeom prst="line">
                <a:avLst/>
              </a:prstGeom>
              <a:noFill/>
              <a:ln w="25400" cap="flat">
                <a:solidFill>
                  <a:srgbClr val="000000"/>
                </a:solidFill>
                <a:prstDash val="solid"/>
                <a:round/>
                <a:headEnd type="none" w="med" len="med"/>
                <a:tailEnd type="triangle" w="med" len="med"/>
              </a:ln>
            </p:spPr>
            <p:txBody>
              <a:bodyPr lIns="0" tIns="0" rIns="0" bIns="0"/>
              <a:lstStyle/>
              <a:p>
                <a:endParaRPr lang="en-US"/>
              </a:p>
            </p:txBody>
          </p:sp>
          <p:sp>
            <p:nvSpPr>
              <p:cNvPr id="57" name="Rectangle 26"/>
              <p:cNvSpPr>
                <a:spLocks/>
              </p:cNvSpPr>
              <p:nvPr/>
            </p:nvSpPr>
            <p:spPr bwMode="auto">
              <a:xfrm>
                <a:off x="3659190" y="14300200"/>
                <a:ext cx="2197675" cy="382870"/>
              </a:xfrm>
              <a:prstGeom prst="rect">
                <a:avLst/>
              </a:prstGeom>
              <a:noFill/>
              <a:ln w="12700" cap="flat">
                <a:noFill/>
                <a:miter lim="800000"/>
                <a:headEnd type="none" w="med" len="med"/>
                <a:tailEnd type="none" w="med" len="med"/>
              </a:ln>
            </p:spPr>
            <p:txBody>
              <a:bodyPr wrap="none" lIns="0" tIns="0" rIns="40639" bIns="0">
                <a:spAutoFit/>
              </a:bodyPr>
              <a:lstStyle/>
              <a:p>
                <a:pPr marL="11573"/>
                <a:r>
                  <a:rPr lang="en-US" sz="700" dirty="0">
                    <a:cs typeface="Arial" charset="0"/>
                    <a:sym typeface="Arial" charset="0"/>
                  </a:rPr>
                  <a:t>Tweeted By</a:t>
                </a:r>
              </a:p>
            </p:txBody>
          </p:sp>
          <p:sp>
            <p:nvSpPr>
              <p:cNvPr id="58" name="Line 27"/>
              <p:cNvSpPr>
                <a:spLocks noChangeShapeType="1"/>
              </p:cNvSpPr>
              <p:nvPr/>
            </p:nvSpPr>
            <p:spPr bwMode="auto">
              <a:xfrm>
                <a:off x="8743950" y="14655800"/>
                <a:ext cx="6350" cy="1576388"/>
              </a:xfrm>
              <a:prstGeom prst="line">
                <a:avLst/>
              </a:prstGeom>
              <a:noFill/>
              <a:ln w="25400" cap="flat">
                <a:solidFill>
                  <a:srgbClr val="000000"/>
                </a:solidFill>
                <a:prstDash val="solid"/>
                <a:round/>
                <a:headEnd type="none" w="med" len="med"/>
                <a:tailEnd type="triangle" w="med" len="med"/>
              </a:ln>
            </p:spPr>
            <p:txBody>
              <a:bodyPr lIns="0" tIns="0" rIns="0" bIns="0"/>
              <a:lstStyle/>
              <a:p>
                <a:endParaRPr lang="en-US"/>
              </a:p>
            </p:txBody>
          </p:sp>
          <p:sp>
            <p:nvSpPr>
              <p:cNvPr id="59" name="Rectangle 28"/>
              <p:cNvSpPr>
                <a:spLocks/>
              </p:cNvSpPr>
              <p:nvPr/>
            </p:nvSpPr>
            <p:spPr bwMode="auto">
              <a:xfrm>
                <a:off x="7739061" y="14173200"/>
                <a:ext cx="2506073" cy="382870"/>
              </a:xfrm>
              <a:prstGeom prst="rect">
                <a:avLst/>
              </a:prstGeom>
              <a:noFill/>
              <a:ln w="12700" cap="flat">
                <a:noFill/>
                <a:miter lim="800000"/>
                <a:headEnd type="none" w="med" len="med"/>
                <a:tailEnd type="none" w="med" len="med"/>
              </a:ln>
            </p:spPr>
            <p:txBody>
              <a:bodyPr wrap="none" lIns="0" tIns="0" rIns="40639" bIns="0">
                <a:spAutoFit/>
              </a:bodyPr>
              <a:lstStyle/>
              <a:p>
                <a:pPr marL="11573"/>
                <a:r>
                  <a:rPr lang="en-US" sz="700" dirty="0">
                    <a:cs typeface="Arial" charset="0"/>
                    <a:sym typeface="Arial" charset="0"/>
                  </a:rPr>
                  <a:t>Tweeted URL</a:t>
                </a:r>
              </a:p>
            </p:txBody>
          </p:sp>
          <p:sp>
            <p:nvSpPr>
              <p:cNvPr id="60" name="Line 29"/>
              <p:cNvSpPr>
                <a:spLocks noChangeShapeType="1"/>
              </p:cNvSpPr>
              <p:nvPr/>
            </p:nvSpPr>
            <p:spPr bwMode="auto">
              <a:xfrm rot="10800000" flipH="1">
                <a:off x="6970713" y="16181388"/>
                <a:ext cx="4057650" cy="142875"/>
              </a:xfrm>
              <a:prstGeom prst="line">
                <a:avLst/>
              </a:prstGeom>
              <a:noFill/>
              <a:ln w="38100" cap="rnd">
                <a:solidFill>
                  <a:srgbClr val="000000"/>
                </a:solidFill>
                <a:prstDash val="sysDot"/>
                <a:round/>
                <a:headEnd type="none" w="med" len="med"/>
                <a:tailEnd type="stealth" w="med" len="med"/>
              </a:ln>
            </p:spPr>
            <p:txBody>
              <a:bodyPr lIns="0" tIns="0" rIns="0" bIns="0"/>
              <a:lstStyle/>
              <a:p>
                <a:endParaRPr lang="en-US"/>
              </a:p>
            </p:txBody>
          </p:sp>
          <p:sp>
            <p:nvSpPr>
              <p:cNvPr id="61" name="Line 30"/>
              <p:cNvSpPr>
                <a:spLocks noChangeShapeType="1"/>
              </p:cNvSpPr>
              <p:nvPr/>
            </p:nvSpPr>
            <p:spPr bwMode="auto">
              <a:xfrm rot="10800000" flipH="1">
                <a:off x="7567613" y="17048163"/>
                <a:ext cx="2163762" cy="327025"/>
              </a:xfrm>
              <a:prstGeom prst="line">
                <a:avLst/>
              </a:prstGeom>
              <a:noFill/>
              <a:ln w="38100" cap="rnd">
                <a:solidFill>
                  <a:srgbClr val="000000"/>
                </a:solidFill>
                <a:prstDash val="sysDot"/>
                <a:round/>
                <a:headEnd type="none" w="med" len="med"/>
                <a:tailEnd type="stealth" w="med" len="med"/>
              </a:ln>
            </p:spPr>
            <p:txBody>
              <a:bodyPr lIns="0" tIns="0" rIns="0" bIns="0"/>
              <a:lstStyle/>
              <a:p>
                <a:endParaRPr lang="en-US"/>
              </a:p>
            </p:txBody>
          </p:sp>
          <p:sp>
            <p:nvSpPr>
              <p:cNvPr id="62" name="Line 31"/>
              <p:cNvSpPr>
                <a:spLocks noChangeShapeType="1"/>
              </p:cNvSpPr>
              <p:nvPr/>
            </p:nvSpPr>
            <p:spPr bwMode="auto">
              <a:xfrm>
                <a:off x="7662863" y="18459450"/>
                <a:ext cx="2357437" cy="714375"/>
              </a:xfrm>
              <a:prstGeom prst="line">
                <a:avLst/>
              </a:prstGeom>
              <a:noFill/>
              <a:ln w="38100" cap="rnd">
                <a:solidFill>
                  <a:srgbClr val="000000"/>
                </a:solidFill>
                <a:prstDash val="sysDot"/>
                <a:round/>
                <a:headEnd type="none" w="med" len="med"/>
                <a:tailEnd type="stealth" w="med" len="med"/>
              </a:ln>
            </p:spPr>
            <p:txBody>
              <a:bodyPr lIns="0" tIns="0" rIns="0" bIns="0"/>
              <a:lstStyle/>
              <a:p>
                <a:endParaRPr lang="en-US"/>
              </a:p>
            </p:txBody>
          </p:sp>
        </p:grpSp>
        <p:sp>
          <p:nvSpPr>
            <p:cNvPr id="30" name="Rectangle 29"/>
            <p:cNvSpPr/>
            <p:nvPr/>
          </p:nvSpPr>
          <p:spPr>
            <a:xfrm>
              <a:off x="15849600" y="3276600"/>
              <a:ext cx="3505200" cy="6781800"/>
            </a:xfrm>
            <a:prstGeom prst="rect">
              <a:avLst/>
            </a:prstGeom>
            <a:solidFill>
              <a:srgbClr val="60773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smtClean="0">
                  <a:solidFill>
                    <a:schemeClr val="tx1"/>
                  </a:solidFill>
                </a:rPr>
                <a:t>Completed</a:t>
              </a:r>
              <a:r>
                <a:rPr lang="en-US" sz="1000" dirty="0" smtClean="0"/>
                <a:t> </a:t>
              </a:r>
              <a:r>
                <a:rPr lang="en-US" sz="1000" dirty="0" smtClean="0">
                  <a:solidFill>
                    <a:schemeClr val="tx1"/>
                  </a:solidFill>
                </a:rPr>
                <a:t>Work</a:t>
              </a:r>
              <a:endParaRPr lang="en-US" sz="1000" dirty="0">
                <a:solidFill>
                  <a:schemeClr val="tx1"/>
                </a:solidFill>
              </a:endParaRPr>
            </a:p>
          </p:txBody>
        </p:sp>
        <p:sp>
          <p:nvSpPr>
            <p:cNvPr id="31" name="Rectangle 30"/>
            <p:cNvSpPr/>
            <p:nvPr/>
          </p:nvSpPr>
          <p:spPr>
            <a:xfrm>
              <a:off x="12496800" y="3256715"/>
              <a:ext cx="3352800" cy="6781799"/>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smtClean="0">
                  <a:solidFill>
                    <a:schemeClr val="tx1"/>
                  </a:solidFill>
                </a:rPr>
                <a:t>Future</a:t>
              </a:r>
              <a:r>
                <a:rPr lang="en-US" sz="1000" dirty="0" smtClean="0"/>
                <a:t> </a:t>
              </a:r>
              <a:r>
                <a:rPr lang="en-US" sz="1000" dirty="0" smtClean="0">
                  <a:solidFill>
                    <a:schemeClr val="tx1"/>
                  </a:solidFill>
                </a:rPr>
                <a:t>Work</a:t>
              </a:r>
              <a:endParaRPr lang="en-US" sz="1000" dirty="0">
                <a:solidFill>
                  <a:schemeClr val="tx1"/>
                </a:solidFill>
              </a:endParaRPr>
            </a:p>
          </p:txBody>
        </p:sp>
        <p:sp>
          <p:nvSpPr>
            <p:cNvPr id="32" name="Rectangle 31"/>
            <p:cNvSpPr/>
            <p:nvPr/>
          </p:nvSpPr>
          <p:spPr>
            <a:xfrm>
              <a:off x="19354800" y="3276600"/>
              <a:ext cx="3276600" cy="6781800"/>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smtClean="0">
                  <a:solidFill>
                    <a:schemeClr val="tx1"/>
                  </a:solidFill>
                </a:rPr>
                <a:t>Future Work</a:t>
              </a:r>
              <a:endParaRPr lang="en-US" sz="1000" dirty="0">
                <a:solidFill>
                  <a:schemeClr val="tx1"/>
                </a:solidFill>
              </a:endParaRPr>
            </a:p>
          </p:txBody>
        </p:sp>
      </p:grpSp>
      <p:sp>
        <p:nvSpPr>
          <p:cNvPr id="63" name="Rectangle 19"/>
          <p:cNvSpPr>
            <a:spLocks/>
          </p:cNvSpPr>
          <p:nvPr/>
        </p:nvSpPr>
        <p:spPr bwMode="auto">
          <a:xfrm>
            <a:off x="3539832" y="3743036"/>
            <a:ext cx="2815167" cy="1324442"/>
          </a:xfrm>
          <a:prstGeom prst="rect">
            <a:avLst/>
          </a:prstGeom>
          <a:solidFill>
            <a:srgbClr val="607731">
              <a:alpha val="38000"/>
            </a:srgbClr>
          </a:solidFill>
          <a:ln w="19050" cap="flat">
            <a:solidFill>
              <a:schemeClr val="tx1"/>
            </a:solidFill>
            <a:miter lim="800000"/>
            <a:headEnd type="none" w="med" len="med"/>
            <a:tailEnd type="none" w="med" len="med"/>
          </a:ln>
        </p:spPr>
        <p:txBody>
          <a:bodyPr lIns="0" tIns="0" rIns="11850" bIns="0"/>
          <a:lstStyle/>
          <a:p>
            <a:pPr marL="11573"/>
            <a:r>
              <a:rPr lang="en-US" dirty="0" smtClean="0">
                <a:latin typeface="Gill Sans" charset="0"/>
                <a:ea typeface="Gill Sans" charset="0"/>
                <a:cs typeface="Gill Sans" charset="0"/>
                <a:sym typeface="Gill Sans" charset="0"/>
              </a:rPr>
              <a:t>      </a:t>
            </a:r>
            <a:r>
              <a:rPr lang="en-US" sz="1700" dirty="0" smtClean="0">
                <a:latin typeface="Gill Sans" charset="0"/>
                <a:ea typeface="Gill Sans" charset="0"/>
                <a:cs typeface="Gill Sans" charset="0"/>
                <a:sym typeface="Gill Sans" charset="0"/>
              </a:rPr>
              <a:t>Build Implicit </a:t>
            </a:r>
            <a:r>
              <a:rPr lang="en-US" sz="1700" dirty="0">
                <a:latin typeface="Gill Sans" charset="0"/>
                <a:ea typeface="Gill Sans" charset="0"/>
                <a:cs typeface="Gill Sans" charset="0"/>
                <a:sym typeface="Gill Sans" charset="0"/>
              </a:rPr>
              <a:t>links </a:t>
            </a:r>
            <a:r>
              <a:rPr lang="en-US" sz="1700" dirty="0" smtClean="0">
                <a:latin typeface="Gill Sans" charset="0"/>
                <a:ea typeface="Gill Sans" charset="0"/>
                <a:cs typeface="Gill Sans" charset="0"/>
                <a:sym typeface="Gill Sans" charset="0"/>
              </a:rPr>
              <a:t>        between the tweets containing </a:t>
            </a:r>
            <a:r>
              <a:rPr lang="en-US" sz="1700" dirty="0">
                <a:latin typeface="Gill Sans" charset="0"/>
                <a:ea typeface="Gill Sans" charset="0"/>
                <a:cs typeface="Gill Sans" charset="0"/>
                <a:sym typeface="Gill Sans" charset="0"/>
              </a:rPr>
              <a:t>the same </a:t>
            </a:r>
            <a:r>
              <a:rPr lang="en-US" sz="1700" dirty="0" smtClean="0">
                <a:latin typeface="Gill Sans" charset="0"/>
                <a:ea typeface="Gill Sans" charset="0"/>
                <a:cs typeface="Gill Sans" charset="0"/>
                <a:sym typeface="Gill Sans" charset="0"/>
              </a:rPr>
              <a:t>fact, and analyze the link-structure</a:t>
            </a:r>
            <a:r>
              <a:rPr lang="en-US" dirty="0" smtClean="0">
                <a:solidFill>
                  <a:schemeClr val="tx1"/>
                </a:solidFill>
                <a:latin typeface="Gill Sans" charset="0"/>
                <a:ea typeface="Gill Sans" charset="0"/>
                <a:cs typeface="Gill Sans" charset="0"/>
                <a:sym typeface="Gill Sans" charset="0"/>
              </a:rPr>
              <a:t>.</a:t>
            </a:r>
            <a:endParaRPr lang="en-US" dirty="0">
              <a:solidFill>
                <a:schemeClr val="tx1"/>
              </a:solidFill>
              <a:latin typeface="Gill Sans" charset="0"/>
              <a:ea typeface="Gill Sans" charset="0"/>
              <a:cs typeface="Gill Sans" charset="0"/>
              <a:sym typeface="Gill Sans" charset="0"/>
            </a:endParaRPr>
          </a:p>
        </p:txBody>
      </p:sp>
      <p:sp>
        <p:nvSpPr>
          <p:cNvPr id="64" name="Footer Placeholder 11"/>
          <p:cNvSpPr>
            <a:spLocks noGrp="1"/>
          </p:cNvSpPr>
          <p:nvPr>
            <p:ph type="ftr" sz="quarter" idx="10"/>
          </p:nvPr>
        </p:nvSpPr>
        <p:spPr>
          <a:xfrm>
            <a:off x="1905000" y="6553200"/>
            <a:ext cx="5257800" cy="304800"/>
          </a:xfrm>
        </p:spPr>
        <p:txBody>
          <a:bodyPr/>
          <a:lstStyle/>
          <a:p>
            <a:pPr>
              <a:defRPr/>
            </a:pPr>
            <a:r>
              <a:rPr lang="en-US" dirty="0" smtClean="0"/>
              <a:t>[IIWEB’ 2012, S </a:t>
            </a:r>
            <a:r>
              <a:rPr lang="en-US" dirty="0" err="1" smtClean="0"/>
              <a:t>Ravikumar</a:t>
            </a:r>
            <a:r>
              <a:rPr lang="en-US" dirty="0" smtClean="0"/>
              <a:t>, R Balakrishnan, S Kambhampati]</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autoUpdateAnimBg="0"/>
      <p:bldP spid="63"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152400" y="4076700"/>
            <a:ext cx="4210050" cy="2399170"/>
            <a:chOff x="152400" y="4076700"/>
            <a:chExt cx="4210050" cy="2399170"/>
          </a:xfrm>
        </p:grpSpPr>
        <p:sp>
          <p:nvSpPr>
            <p:cNvPr id="9" name="TextBox 8"/>
            <p:cNvSpPr txBox="1"/>
            <p:nvPr/>
          </p:nvSpPr>
          <p:spPr>
            <a:xfrm>
              <a:off x="161926" y="4229101"/>
              <a:ext cx="4200524" cy="2246769"/>
            </a:xfrm>
            <a:prstGeom prst="rect">
              <a:avLst/>
            </a:prstGeom>
            <a:noFill/>
            <a:ln w="25400">
              <a:noFill/>
            </a:ln>
          </p:spPr>
          <p:txBody>
            <a:bodyPr wrap="square" rtlCol="0">
              <a:spAutoFit/>
            </a:bodyPr>
            <a:lstStyle/>
            <a:p>
              <a:r>
                <a:rPr lang="en-US" sz="2800" dirty="0" smtClean="0"/>
                <a:t>Instead of content owner displaying guaranteed ads directly, impressions may be bought in spot market.</a:t>
              </a:r>
              <a:endParaRPr lang="en-US" sz="2800" dirty="0"/>
            </a:p>
          </p:txBody>
        </p:sp>
        <p:sp>
          <p:nvSpPr>
            <p:cNvPr id="10" name="Rectangle 9"/>
            <p:cNvSpPr/>
            <p:nvPr/>
          </p:nvSpPr>
          <p:spPr>
            <a:xfrm>
              <a:off x="152400" y="4076700"/>
              <a:ext cx="4210050" cy="2390775"/>
            </a:xfrm>
            <a:prstGeom prst="rect">
              <a:avLst/>
            </a:prstGeom>
            <a:solidFill>
              <a:srgbClr val="FFC000">
                <a:alpha val="36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52400" y="304800"/>
            <a:ext cx="8991600" cy="769938"/>
          </a:xfrm>
        </p:spPr>
        <p:txBody>
          <a:bodyPr/>
          <a:lstStyle/>
          <a:p>
            <a:pPr algn="ctr"/>
            <a:r>
              <a:rPr lang="en-US" sz="3000" dirty="0" smtClean="0"/>
              <a:t>Real-Time Profit Maximization for Guaranteed Deals</a:t>
            </a:r>
            <a:endParaRPr lang="en-US" sz="3000" dirty="0"/>
          </a:p>
        </p:txBody>
      </p:sp>
      <p:sp>
        <p:nvSpPr>
          <p:cNvPr id="3" name="Content Placeholder 2"/>
          <p:cNvSpPr>
            <a:spLocks noGrp="1"/>
          </p:cNvSpPr>
          <p:nvPr>
            <p:ph idx="1"/>
          </p:nvPr>
        </p:nvSpPr>
        <p:spPr>
          <a:xfrm>
            <a:off x="161925" y="1285875"/>
            <a:ext cx="4191000" cy="2705100"/>
          </a:xfrm>
          <a:solidFill>
            <a:srgbClr val="00B050">
              <a:alpha val="17000"/>
            </a:srgbClr>
          </a:solidFill>
          <a:ln w="25400">
            <a:solidFill>
              <a:schemeClr val="tx1"/>
            </a:solidFill>
          </a:ln>
        </p:spPr>
        <p:txBody>
          <a:bodyPr/>
          <a:lstStyle/>
          <a:p>
            <a:r>
              <a:rPr lang="en-US" sz="2400" dirty="0" smtClean="0"/>
              <a:t>Many emerging ad types require stringent Quality of Service guarantees---like minimum number of clicks, conversions or  impressions.  </a:t>
            </a:r>
            <a:endParaRPr lang="en-US" sz="2400" dirty="0"/>
          </a:p>
        </p:txBody>
      </p:sp>
      <p:pic>
        <p:nvPicPr>
          <p:cNvPr id="2052" name="Picture 4"/>
          <p:cNvPicPr>
            <a:picLocks noChangeAspect="1" noChangeArrowheads="1"/>
          </p:cNvPicPr>
          <p:nvPr/>
        </p:nvPicPr>
        <p:blipFill>
          <a:blip r:embed="rId3" cstate="print"/>
          <a:srcRect l="15929" t="13448" r="50314" b="25782"/>
          <a:stretch>
            <a:fillRect/>
          </a:stretch>
        </p:blipFill>
        <p:spPr bwMode="auto">
          <a:xfrm>
            <a:off x="4467225" y="1276350"/>
            <a:ext cx="4486275" cy="5198737"/>
          </a:xfrm>
          <a:prstGeom prst="rect">
            <a:avLst/>
          </a:prstGeom>
          <a:noFill/>
          <a:ln w="12700">
            <a:solidFill>
              <a:schemeClr val="tx1">
                <a:alpha val="98000"/>
              </a:schemeClr>
            </a:solidFill>
            <a:miter lim="800000"/>
            <a:headEnd/>
            <a:tailEnd/>
          </a:ln>
          <a:effectLst/>
        </p:spPr>
      </p:pic>
      <p:sp>
        <p:nvSpPr>
          <p:cNvPr id="7" name="Rectangular Callout 6"/>
          <p:cNvSpPr/>
          <p:nvPr/>
        </p:nvSpPr>
        <p:spPr>
          <a:xfrm>
            <a:off x="5991224" y="2895600"/>
            <a:ext cx="2619375" cy="866775"/>
          </a:xfrm>
          <a:prstGeom prst="wedgeRectCallout">
            <a:avLst>
              <a:gd name="adj1" fmla="val -30925"/>
              <a:gd name="adj2" fmla="val 340378"/>
            </a:avLst>
          </a:prstGeom>
          <a:solidFill>
            <a:srgbClr val="C00000"/>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Minimum number of Conversions</a:t>
            </a:r>
            <a:endParaRPr lang="en-US" dirty="0"/>
          </a:p>
        </p:txBody>
      </p:sp>
      <p:sp>
        <p:nvSpPr>
          <p:cNvPr id="8" name="Rectangular Callout 7"/>
          <p:cNvSpPr/>
          <p:nvPr/>
        </p:nvSpPr>
        <p:spPr>
          <a:xfrm>
            <a:off x="4352926" y="2027465"/>
            <a:ext cx="2505076" cy="476250"/>
          </a:xfrm>
          <a:prstGeom prst="wedgeRectCallout">
            <a:avLst>
              <a:gd name="adj1" fmla="val -4192"/>
              <a:gd name="adj2" fmla="val 607587"/>
            </a:avLst>
          </a:prstGeom>
          <a:solidFill>
            <a:srgbClr val="C00000"/>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Fixed time horizon</a:t>
            </a:r>
            <a:endParaRPr lang="en-US" dirty="0"/>
          </a:p>
        </p:txBody>
      </p:sp>
      <p:sp>
        <p:nvSpPr>
          <p:cNvPr id="11" name="Slide Number Placeholder 10"/>
          <p:cNvSpPr>
            <a:spLocks noGrp="1"/>
          </p:cNvSpPr>
          <p:nvPr>
            <p:ph type="sldNum" sz="quarter" idx="12"/>
          </p:nvPr>
        </p:nvSpPr>
        <p:spPr>
          <a:xfrm>
            <a:off x="6553200" y="6492875"/>
            <a:ext cx="2133600" cy="365125"/>
          </a:xfrm>
        </p:spPr>
        <p:txBody>
          <a:bodyPr/>
          <a:lstStyle/>
          <a:p>
            <a:fld id="{B6F15528-21DE-4FAA-801E-634DDDAF4B2B}" type="slidenum">
              <a:rPr lang="en-US" smtClean="0"/>
              <a:pPr/>
              <a:t>48</a:t>
            </a:fld>
            <a:endParaRPr lang="en-US" dirty="0"/>
          </a:p>
        </p:txBody>
      </p:sp>
      <p:sp>
        <p:nvSpPr>
          <p:cNvPr id="12" name="Footer Placeholder 11"/>
          <p:cNvSpPr>
            <a:spLocks noGrp="1"/>
          </p:cNvSpPr>
          <p:nvPr>
            <p:ph type="ftr" sz="quarter" idx="10"/>
          </p:nvPr>
        </p:nvSpPr>
        <p:spPr>
          <a:xfrm>
            <a:off x="1981200" y="6553200"/>
            <a:ext cx="4876800" cy="304800"/>
          </a:xfrm>
        </p:spPr>
        <p:txBody>
          <a:bodyPr/>
          <a:lstStyle/>
          <a:p>
            <a:pPr>
              <a:defRPr/>
            </a:pPr>
            <a:r>
              <a:rPr lang="en-US" dirty="0" smtClean="0"/>
              <a:t>[R Balakrishnan, RP Bhatt CIKM’12, Patent Pending USPTO# YAH-P068]</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Rectangle 2"/>
          <p:cNvSpPr>
            <a:spLocks noGrp="1" noChangeArrowheads="1"/>
          </p:cNvSpPr>
          <p:nvPr>
            <p:ph type="title"/>
          </p:nvPr>
        </p:nvSpPr>
        <p:spPr>
          <a:xfrm>
            <a:off x="0" y="685800"/>
            <a:ext cx="8915400" cy="533400"/>
          </a:xfrm>
        </p:spPr>
        <p:txBody>
          <a:bodyPr/>
          <a:lstStyle/>
          <a:p>
            <a:pPr algn="ctr" eaLnBrk="1" hangingPunct="1"/>
            <a:r>
              <a:rPr lang="en-US" sz="3200" dirty="0" smtClean="0"/>
              <a:t>Events After Thesis Proposal: Data Ranking</a:t>
            </a:r>
          </a:p>
        </p:txBody>
      </p:sp>
      <p:sp>
        <p:nvSpPr>
          <p:cNvPr id="50185" name="Rectangle 3"/>
          <p:cNvSpPr>
            <a:spLocks noGrp="1" noChangeArrowheads="1"/>
          </p:cNvSpPr>
          <p:nvPr>
            <p:ph type="body" idx="1"/>
          </p:nvPr>
        </p:nvSpPr>
        <p:spPr>
          <a:xfrm>
            <a:off x="304800" y="1371600"/>
            <a:ext cx="8686800" cy="4648200"/>
          </a:xfrm>
        </p:spPr>
        <p:txBody>
          <a:bodyPr/>
          <a:lstStyle/>
          <a:p>
            <a:pPr marL="514350" indent="-514350" eaLnBrk="1" hangingPunct="1">
              <a:lnSpc>
                <a:spcPct val="90000"/>
              </a:lnSpc>
              <a:buNone/>
            </a:pPr>
            <a:r>
              <a:rPr lang="en-US" sz="2800" dirty="0" smtClean="0"/>
              <a:t>1. Ranking the Deep Web Results </a:t>
            </a:r>
            <a:r>
              <a:rPr lang="en-US" sz="2400" i="1" dirty="0" smtClean="0"/>
              <a:t>[ACM TWEB accepted with minor revisions]</a:t>
            </a:r>
          </a:p>
          <a:p>
            <a:pPr lvl="1" eaLnBrk="1" hangingPunct="1">
              <a:lnSpc>
                <a:spcPct val="90000"/>
              </a:lnSpc>
            </a:pPr>
            <a:r>
              <a:rPr lang="en-US" sz="2200" dirty="0" smtClean="0"/>
              <a:t>Computing and combining query-similarity.</a:t>
            </a:r>
          </a:p>
          <a:p>
            <a:pPr lvl="1" eaLnBrk="1" hangingPunct="1">
              <a:lnSpc>
                <a:spcPct val="90000"/>
              </a:lnSpc>
            </a:pPr>
            <a:r>
              <a:rPr lang="en-US" sz="2200" dirty="0" smtClean="0">
                <a:latin typeface="Arial" pitchFamily="34" charset="0"/>
                <a:cs typeface="Arial" pitchFamily="34" charset="0"/>
              </a:rPr>
              <a:t>Large Scale Evaluation of Result Ranking.</a:t>
            </a:r>
          </a:p>
          <a:p>
            <a:pPr lvl="1" eaLnBrk="1" hangingPunct="1">
              <a:lnSpc>
                <a:spcPct val="90000"/>
              </a:lnSpc>
            </a:pPr>
            <a:r>
              <a:rPr lang="en-US" sz="2200" dirty="0" smtClean="0">
                <a:latin typeface="Arial" pitchFamily="34" charset="0"/>
                <a:cs typeface="Arial" pitchFamily="34" charset="0"/>
              </a:rPr>
              <a:t>Enhancing prototype with result ranking.</a:t>
            </a:r>
          </a:p>
          <a:p>
            <a:pPr lvl="1" eaLnBrk="1" hangingPunct="1">
              <a:lnSpc>
                <a:spcPct val="90000"/>
              </a:lnSpc>
            </a:pPr>
            <a:endParaRPr lang="en-US" sz="2200" dirty="0" smtClean="0">
              <a:latin typeface="Arial" pitchFamily="34" charset="0"/>
              <a:cs typeface="Arial" pitchFamily="34" charset="0"/>
            </a:endParaRPr>
          </a:p>
          <a:p>
            <a:pPr eaLnBrk="1" hangingPunct="1">
              <a:lnSpc>
                <a:spcPct val="90000"/>
              </a:lnSpc>
              <a:buNone/>
            </a:pPr>
            <a:r>
              <a:rPr lang="en-US" sz="2800" dirty="0" smtClean="0">
                <a:latin typeface="Arial" pitchFamily="34" charset="0"/>
                <a:cs typeface="Arial" pitchFamily="34" charset="0"/>
              </a:rPr>
              <a:t>2. Extended SourceRank to Topic Sensitive SourceRank (TSR</a:t>
            </a:r>
            <a:r>
              <a:rPr lang="en-US" sz="2400" dirty="0" smtClean="0">
                <a:latin typeface="Arial" pitchFamily="34" charset="0"/>
                <a:cs typeface="Arial" pitchFamily="34" charset="0"/>
              </a:rPr>
              <a:t>) </a:t>
            </a:r>
            <a:r>
              <a:rPr lang="en-US" sz="2400" i="1" dirty="0" smtClean="0">
                <a:latin typeface="Arial" pitchFamily="34" charset="0"/>
                <a:cs typeface="Arial" pitchFamily="34" charset="0"/>
              </a:rPr>
              <a:t>[COMAD’11, ASU best masters thesis’12, ACM TWEB].</a:t>
            </a:r>
          </a:p>
          <a:p>
            <a:pPr eaLnBrk="1" hangingPunct="1">
              <a:lnSpc>
                <a:spcPct val="90000"/>
              </a:lnSpc>
              <a:buNone/>
            </a:pPr>
            <a:endParaRPr lang="en-US" sz="2800" dirty="0" smtClean="0">
              <a:latin typeface="Arial" pitchFamily="34" charset="0"/>
              <a:cs typeface="Arial" pitchFamily="34" charset="0"/>
            </a:endParaRPr>
          </a:p>
          <a:p>
            <a:pPr eaLnBrk="1" hangingPunct="1">
              <a:lnSpc>
                <a:spcPct val="90000"/>
              </a:lnSpc>
              <a:buNone/>
            </a:pPr>
            <a:r>
              <a:rPr lang="en-US" sz="2800" dirty="0" smtClean="0">
                <a:latin typeface="Arial" pitchFamily="34" charset="0"/>
                <a:cs typeface="Arial" pitchFamily="34" charset="0"/>
              </a:rPr>
              <a:t>3. Ranking Tweets Considering Trust and Relevance </a:t>
            </a:r>
            <a:r>
              <a:rPr lang="en-US" sz="2400" i="1" dirty="0" smtClean="0">
                <a:latin typeface="Arial" pitchFamily="34" charset="0"/>
                <a:cs typeface="Arial" pitchFamily="34" charset="0"/>
              </a:rPr>
              <a:t>[IIWEB’12]. </a:t>
            </a:r>
          </a:p>
          <a:p>
            <a:pPr lvl="1" eaLnBrk="1" hangingPunct="1">
              <a:lnSpc>
                <a:spcPct val="90000"/>
              </a:lnSpc>
              <a:spcBef>
                <a:spcPts val="600"/>
              </a:spcBef>
              <a:buNone/>
            </a:pPr>
            <a:endParaRPr lang="en-US" dirty="0" smtClean="0"/>
          </a:p>
          <a:p>
            <a:pPr marL="514350" indent="-514350" eaLnBrk="1" hangingPunct="1">
              <a:lnSpc>
                <a:spcPct val="90000"/>
              </a:lnSpc>
              <a:buNone/>
            </a:pPr>
            <a:endParaRPr lang="en-US" dirty="0" smtClean="0"/>
          </a:p>
          <a:p>
            <a:pPr marL="914400" lvl="1" indent="-514350" eaLnBrk="1" hangingPunct="1">
              <a:lnSpc>
                <a:spcPct val="90000"/>
              </a:lnSpc>
              <a:buNone/>
            </a:pPr>
            <a:r>
              <a:rPr lang="en-US" dirty="0" smtClean="0"/>
              <a:t>	</a:t>
            </a:r>
            <a:endParaRPr lang="en-US" sz="2400" dirty="0" smtClean="0"/>
          </a:p>
          <a:p>
            <a:pPr marL="914400" lvl="1" indent="-514350" eaLnBrk="1" hangingPunct="1">
              <a:lnSpc>
                <a:spcPct val="90000"/>
              </a:lnSpc>
              <a:buNone/>
            </a:pPr>
            <a:r>
              <a:rPr lang="en-US" dirty="0" smtClean="0"/>
              <a:t>	</a:t>
            </a:r>
          </a:p>
          <a:p>
            <a:pPr eaLnBrk="1" hangingPunct="1">
              <a:lnSpc>
                <a:spcPct val="90000"/>
              </a:lnSpc>
              <a:buNone/>
            </a:pPr>
            <a:endParaRPr lang="en-US" sz="2800" dirty="0" smtClean="0"/>
          </a:p>
        </p:txBody>
      </p:sp>
      <p:graphicFrame>
        <p:nvGraphicFramePr>
          <p:cNvPr id="50182" name="Object 6"/>
          <p:cNvGraphicFramePr>
            <a:graphicFrameLocks noChangeAspect="1"/>
          </p:cNvGraphicFramePr>
          <p:nvPr/>
        </p:nvGraphicFramePr>
        <p:xfrm>
          <a:off x="4524375" y="3214688"/>
          <a:ext cx="95250" cy="123825"/>
        </p:xfrm>
        <a:graphic>
          <a:graphicData uri="http://schemas.openxmlformats.org/presentationml/2006/ole">
            <p:oleObj spid="_x0000_s423938" name="Equation" r:id="rId4" imgW="95400" imgH="123840" progId="">
              <p:embed/>
            </p:oleObj>
          </a:graphicData>
        </a:graphic>
      </p:graphicFrame>
    </p:spTree>
  </p:cSld>
  <p:clrMapOvr>
    <a:masterClrMapping/>
  </p:clrMapOvr>
  <p:transition advTm="625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3" cstate="print"/>
          <a:srcRect r="6872"/>
          <a:stretch>
            <a:fillRect/>
          </a:stretch>
        </p:blipFill>
        <p:spPr bwMode="auto">
          <a:xfrm>
            <a:off x="4876800" y="1981200"/>
            <a:ext cx="4114801" cy="4419599"/>
          </a:xfrm>
          <a:prstGeom prst="rect">
            <a:avLst/>
          </a:prstGeom>
          <a:noFill/>
          <a:ln w="19050">
            <a:solidFill>
              <a:schemeClr val="tx1"/>
            </a:solidFill>
            <a:miter lim="800000"/>
            <a:headEnd/>
            <a:tailEnd/>
          </a:ln>
          <a:effectLst/>
        </p:spPr>
      </p:pic>
      <p:sp>
        <p:nvSpPr>
          <p:cNvPr id="2" name="Title 1"/>
          <p:cNvSpPr>
            <a:spLocks noGrp="1"/>
          </p:cNvSpPr>
          <p:nvPr>
            <p:ph type="title" idx="4294967295"/>
          </p:nvPr>
        </p:nvSpPr>
        <p:spPr>
          <a:xfrm>
            <a:off x="457200" y="381000"/>
            <a:ext cx="7793038" cy="685800"/>
          </a:xfrm>
        </p:spPr>
        <p:txBody>
          <a:bodyPr>
            <a:normAutofit fontScale="90000"/>
          </a:bodyPr>
          <a:lstStyle/>
          <a:p>
            <a:r>
              <a:rPr lang="en-US" sz="4000" dirty="0" smtClean="0"/>
              <a:t>Why Another Ranking?</a:t>
            </a:r>
            <a:r>
              <a:rPr lang="en-US" sz="4000" dirty="0"/>
              <a:t>	</a:t>
            </a:r>
          </a:p>
        </p:txBody>
      </p:sp>
      <p:sp>
        <p:nvSpPr>
          <p:cNvPr id="10" name="TextBox 9"/>
          <p:cNvSpPr txBox="1"/>
          <p:nvPr/>
        </p:nvSpPr>
        <p:spPr>
          <a:xfrm>
            <a:off x="457200" y="1581150"/>
            <a:ext cx="7696200" cy="400110"/>
          </a:xfrm>
          <a:prstGeom prst="rect">
            <a:avLst/>
          </a:prstGeom>
          <a:noFill/>
        </p:spPr>
        <p:txBody>
          <a:bodyPr wrap="square" rtlCol="0">
            <a:spAutoFit/>
          </a:bodyPr>
          <a:lstStyle/>
          <a:p>
            <a:r>
              <a:rPr lang="en-US" sz="2000" dirty="0" smtClean="0">
                <a:solidFill>
                  <a:srgbClr val="1D08B8"/>
                </a:solidFill>
              </a:rPr>
              <a:t>Example Query: “</a:t>
            </a:r>
            <a:r>
              <a:rPr lang="en-US" sz="2000" i="1" dirty="0" smtClean="0">
                <a:solidFill>
                  <a:srgbClr val="1D08B8"/>
                </a:solidFill>
              </a:rPr>
              <a:t>Godfather Trilogy” </a:t>
            </a:r>
            <a:r>
              <a:rPr lang="en-US" sz="2000" i="1" dirty="0" smtClean="0"/>
              <a:t>on Google Base</a:t>
            </a:r>
            <a:endParaRPr lang="en-US" sz="2000" i="1" dirty="0"/>
          </a:p>
        </p:txBody>
      </p:sp>
      <p:grpSp>
        <p:nvGrpSpPr>
          <p:cNvPr id="21" name="Group 20"/>
          <p:cNvGrpSpPr/>
          <p:nvPr/>
        </p:nvGrpSpPr>
        <p:grpSpPr>
          <a:xfrm>
            <a:off x="304800" y="2057400"/>
            <a:ext cx="4495800" cy="1143000"/>
            <a:chOff x="304800" y="2057400"/>
            <a:chExt cx="4495800" cy="1143000"/>
          </a:xfrm>
        </p:grpSpPr>
        <p:sp>
          <p:nvSpPr>
            <p:cNvPr id="19" name="Rectangle 18"/>
            <p:cNvSpPr/>
            <p:nvPr/>
          </p:nvSpPr>
          <p:spPr bwMode="auto">
            <a:xfrm>
              <a:off x="304800" y="2057400"/>
              <a:ext cx="4495800" cy="1143000"/>
            </a:xfrm>
            <a:prstGeom prst="rect">
              <a:avLst/>
            </a:prstGeom>
            <a:solidFill>
              <a:srgbClr val="0070C0">
                <a:alpha val="3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381000" y="2108537"/>
              <a:ext cx="4343400" cy="1015663"/>
            </a:xfrm>
            <a:prstGeom prst="rect">
              <a:avLst/>
            </a:prstGeom>
            <a:noFill/>
          </p:spPr>
          <p:txBody>
            <a:bodyPr wrap="square" rtlCol="0">
              <a:spAutoFit/>
            </a:bodyPr>
            <a:lstStyle/>
            <a:p>
              <a:pPr algn="just"/>
              <a:r>
                <a:rPr lang="en-US" sz="2000" dirty="0" smtClean="0">
                  <a:solidFill>
                    <a:srgbClr val="C00000"/>
                  </a:solidFill>
                </a:rPr>
                <a:t>Importance</a:t>
              </a:r>
              <a:r>
                <a:rPr lang="en-US" sz="2000" dirty="0" smtClean="0"/>
                <a:t>: Searching for titles matching with  the query. None of the results are the classic Godfather</a:t>
              </a:r>
              <a:endParaRPr lang="en-US" sz="2000" dirty="0"/>
            </a:p>
          </p:txBody>
        </p:sp>
      </p:grpSp>
      <p:sp>
        <p:nvSpPr>
          <p:cNvPr id="13" name="TextBox 12"/>
          <p:cNvSpPr txBox="1"/>
          <p:nvPr/>
        </p:nvSpPr>
        <p:spPr>
          <a:xfrm>
            <a:off x="304800" y="1066800"/>
            <a:ext cx="8763000" cy="461665"/>
          </a:xfrm>
          <a:prstGeom prst="rect">
            <a:avLst/>
          </a:prstGeom>
          <a:noFill/>
        </p:spPr>
        <p:txBody>
          <a:bodyPr wrap="square" rtlCol="0">
            <a:spAutoFit/>
          </a:bodyPr>
          <a:lstStyle/>
          <a:p>
            <a:r>
              <a:rPr lang="en-US" sz="2400" dirty="0" smtClean="0">
                <a:solidFill>
                  <a:srgbClr val="C00000"/>
                </a:solidFill>
              </a:rPr>
              <a:t>Rankings are oblivious to  result Importance &amp; Trustworthiness</a:t>
            </a:r>
            <a:endParaRPr lang="en-US" sz="2400" dirty="0">
              <a:solidFill>
                <a:srgbClr val="C00000"/>
              </a:solidFill>
            </a:endParaRPr>
          </a:p>
        </p:txBody>
      </p:sp>
      <p:grpSp>
        <p:nvGrpSpPr>
          <p:cNvPr id="20" name="Group 19"/>
          <p:cNvGrpSpPr/>
          <p:nvPr/>
        </p:nvGrpSpPr>
        <p:grpSpPr>
          <a:xfrm>
            <a:off x="304800" y="3209925"/>
            <a:ext cx="4495800" cy="3124200"/>
            <a:chOff x="3733800" y="1609725"/>
            <a:chExt cx="4495800" cy="3124200"/>
          </a:xfrm>
        </p:grpSpPr>
        <p:sp>
          <p:nvSpPr>
            <p:cNvPr id="18" name="Rectangle 17"/>
            <p:cNvSpPr/>
            <p:nvPr/>
          </p:nvSpPr>
          <p:spPr bwMode="auto">
            <a:xfrm>
              <a:off x="3733800" y="1609725"/>
              <a:ext cx="4495800" cy="3124200"/>
            </a:xfrm>
            <a:prstGeom prst="rect">
              <a:avLst/>
            </a:prstGeom>
            <a:solidFill>
              <a:srgbClr val="FF0000">
                <a:alpha val="14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3733800" y="1785878"/>
              <a:ext cx="4495800" cy="2862322"/>
            </a:xfrm>
            <a:prstGeom prst="rect">
              <a:avLst/>
            </a:prstGeom>
            <a:noFill/>
          </p:spPr>
          <p:txBody>
            <a:bodyPr wrap="square" rtlCol="0">
              <a:spAutoFit/>
            </a:bodyPr>
            <a:lstStyle/>
            <a:p>
              <a:pPr algn="just"/>
              <a:r>
                <a:rPr lang="en-US" sz="2000" dirty="0" smtClean="0">
                  <a:solidFill>
                    <a:srgbClr val="C00000"/>
                  </a:solidFill>
                </a:rPr>
                <a:t>Trustworthiness (bait and switch)</a:t>
              </a:r>
            </a:p>
            <a:p>
              <a:pPr algn="just">
                <a:buFont typeface="Wingdings" pitchFamily="2" charset="2"/>
                <a:buChar char="Ø"/>
              </a:pPr>
              <a:r>
                <a:rPr lang="en-US" sz="2000" dirty="0" smtClean="0"/>
                <a:t>The titles and cover image match exactly.  </a:t>
              </a:r>
            </a:p>
            <a:p>
              <a:pPr algn="just">
                <a:buFont typeface="Wingdings" pitchFamily="2" charset="2"/>
                <a:buChar char="Ø"/>
              </a:pPr>
              <a:r>
                <a:rPr lang="en-US" sz="2000" dirty="0" smtClean="0"/>
                <a:t>Prices are low. Amazing deal! </a:t>
              </a:r>
            </a:p>
            <a:p>
              <a:pPr algn="just">
                <a:buFont typeface="Wingdings" pitchFamily="2" charset="2"/>
                <a:buChar char="Ø"/>
              </a:pPr>
              <a:r>
                <a:rPr lang="en-US" sz="2000" dirty="0" smtClean="0"/>
                <a:t>But when you proceed towards check out you realize that the product is a different one! (or when you open the mail package, if you are really unlucky) </a:t>
              </a:r>
              <a:endParaRPr lang="en-US" sz="2000" dirty="0"/>
            </a:p>
          </p:txBody>
        </p:sp>
      </p:grpSp>
      <p:sp>
        <p:nvSpPr>
          <p:cNvPr id="22" name="Left Arrow 21"/>
          <p:cNvSpPr/>
          <p:nvPr/>
        </p:nvSpPr>
        <p:spPr bwMode="auto">
          <a:xfrm rot="10800000">
            <a:off x="4800600" y="2438399"/>
            <a:ext cx="304800" cy="433575"/>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5" name="Curved Down Arrow 24"/>
          <p:cNvSpPr/>
          <p:nvPr/>
        </p:nvSpPr>
        <p:spPr bwMode="auto">
          <a:xfrm rot="603800">
            <a:off x="4529696" y="3259050"/>
            <a:ext cx="2556049" cy="637336"/>
          </a:xfrm>
          <a:prstGeom prst="curved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Slide Number Placeholder 13"/>
          <p:cNvSpPr>
            <a:spLocks noGrp="1"/>
          </p:cNvSpPr>
          <p:nvPr>
            <p:ph type="sldNum" sz="quarter" idx="12"/>
          </p:nvPr>
        </p:nvSpPr>
        <p:spPr/>
        <p:txBody>
          <a:bodyPr/>
          <a:lstStyle/>
          <a:p>
            <a:fld id="{B6F15528-21DE-4FAA-801E-634DDDAF4B2B}" type="slidenum">
              <a:rPr lang="en-US" smtClean="0"/>
              <a:pPr/>
              <a:t>5</a:t>
            </a:fld>
            <a:endParaRPr lang="en-US"/>
          </a:p>
        </p:txBody>
      </p:sp>
      <p:sp>
        <p:nvSpPr>
          <p:cNvPr id="15" name="Footer Placeholder 14"/>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Rectangle 2"/>
          <p:cNvSpPr>
            <a:spLocks noGrp="1" noChangeArrowheads="1"/>
          </p:cNvSpPr>
          <p:nvPr>
            <p:ph type="title"/>
          </p:nvPr>
        </p:nvSpPr>
        <p:spPr>
          <a:xfrm>
            <a:off x="152400" y="609600"/>
            <a:ext cx="8915400" cy="533400"/>
          </a:xfrm>
        </p:spPr>
        <p:txBody>
          <a:bodyPr/>
          <a:lstStyle/>
          <a:p>
            <a:pPr algn="ctr" eaLnBrk="1" hangingPunct="1"/>
            <a:r>
              <a:rPr lang="en-US" sz="3200" dirty="0" smtClean="0"/>
              <a:t>Events After Thesis Proposal : Ads</a:t>
            </a:r>
          </a:p>
        </p:txBody>
      </p:sp>
      <p:sp>
        <p:nvSpPr>
          <p:cNvPr id="50185" name="Rectangle 3"/>
          <p:cNvSpPr>
            <a:spLocks noGrp="1" noChangeArrowheads="1"/>
          </p:cNvSpPr>
          <p:nvPr>
            <p:ph type="body" idx="1"/>
          </p:nvPr>
        </p:nvSpPr>
        <p:spPr>
          <a:xfrm>
            <a:off x="304800" y="1524000"/>
            <a:ext cx="8686800" cy="4648200"/>
          </a:xfrm>
        </p:spPr>
        <p:txBody>
          <a:bodyPr/>
          <a:lstStyle/>
          <a:p>
            <a:pPr marL="514350" indent="-514350" eaLnBrk="1" hangingPunct="1">
              <a:lnSpc>
                <a:spcPct val="90000"/>
              </a:lnSpc>
              <a:buFont typeface="+mj-lt"/>
              <a:buAutoNum type="arabicPeriod"/>
            </a:pPr>
            <a:r>
              <a:rPr lang="en-US" sz="2800" dirty="0" smtClean="0"/>
              <a:t>Ad-Auction based on the proposed ranking</a:t>
            </a:r>
          </a:p>
          <a:p>
            <a:pPr marL="514350" indent="-514350" eaLnBrk="1" hangingPunct="1">
              <a:lnSpc>
                <a:spcPct val="90000"/>
              </a:lnSpc>
              <a:buFont typeface="Wingdings" pitchFamily="2" charset="2"/>
              <a:buChar char="Ø"/>
            </a:pPr>
            <a:r>
              <a:rPr lang="en-US" sz="2400" dirty="0" smtClean="0"/>
              <a:t>Formulating an envy free equilibrium.</a:t>
            </a:r>
          </a:p>
          <a:p>
            <a:pPr marL="514350" indent="-514350" eaLnBrk="1" hangingPunct="1">
              <a:lnSpc>
                <a:spcPct val="90000"/>
              </a:lnSpc>
              <a:buFont typeface="Wingdings" pitchFamily="2" charset="2"/>
              <a:buChar char="Ø"/>
            </a:pPr>
            <a:r>
              <a:rPr lang="en-US" sz="2400" dirty="0" smtClean="0"/>
              <a:t>Analysis of advertiser’s  profit and comparison with the existing mechanisms.</a:t>
            </a:r>
            <a:r>
              <a:rPr lang="en-US" sz="2800" dirty="0" smtClean="0"/>
              <a:t> </a:t>
            </a:r>
          </a:p>
          <a:p>
            <a:pPr marL="514350" indent="-514350" eaLnBrk="1" hangingPunct="1">
              <a:lnSpc>
                <a:spcPct val="90000"/>
              </a:lnSpc>
              <a:buNone/>
            </a:pPr>
            <a:endParaRPr lang="en-US" dirty="0" smtClean="0">
              <a:latin typeface="Arial" pitchFamily="34" charset="0"/>
              <a:cs typeface="Arial" pitchFamily="34" charset="0"/>
            </a:endParaRPr>
          </a:p>
          <a:p>
            <a:pPr marL="514350" indent="-514350" eaLnBrk="1" hangingPunct="1">
              <a:lnSpc>
                <a:spcPct val="90000"/>
              </a:lnSpc>
              <a:buNone/>
            </a:pPr>
            <a:r>
              <a:rPr lang="en-US" sz="2800" dirty="0" smtClean="0">
                <a:solidFill>
                  <a:srgbClr val="C00000"/>
                </a:solidFill>
                <a:latin typeface="Arial" pitchFamily="34" charset="0"/>
                <a:cs typeface="Arial" pitchFamily="34" charset="0"/>
              </a:rPr>
              <a:t>2. </a:t>
            </a:r>
            <a:r>
              <a:rPr lang="en-US" sz="2800" dirty="0" smtClean="0">
                <a:latin typeface="Arial" pitchFamily="34" charset="0"/>
                <a:cs typeface="Arial" pitchFamily="34" charset="0"/>
              </a:rPr>
              <a:t>Optimal Bidding of Guaranteed Deals </a:t>
            </a:r>
            <a:r>
              <a:rPr lang="en-US" sz="2400" i="1" dirty="0" smtClean="0">
                <a:latin typeface="Arial" pitchFamily="34" charset="0"/>
                <a:cs typeface="Arial" pitchFamily="34" charset="0"/>
              </a:rPr>
              <a:t>[CIKM’12, Patent Pending].</a:t>
            </a:r>
          </a:p>
          <a:p>
            <a:pPr marL="514350" indent="-514350" eaLnBrk="1" hangingPunct="1">
              <a:lnSpc>
                <a:spcPct val="90000"/>
              </a:lnSpc>
              <a:buNone/>
            </a:pPr>
            <a:endParaRPr lang="en-US" sz="2800" dirty="0" smtClean="0">
              <a:solidFill>
                <a:srgbClr val="336600"/>
              </a:solidFill>
              <a:latin typeface="Arial" pitchFamily="34" charset="0"/>
              <a:cs typeface="Arial" pitchFamily="34" charset="0"/>
            </a:endParaRPr>
          </a:p>
          <a:p>
            <a:pPr marL="514350" indent="-514350" eaLnBrk="1" hangingPunct="1">
              <a:lnSpc>
                <a:spcPct val="90000"/>
              </a:lnSpc>
              <a:buNone/>
            </a:pPr>
            <a:r>
              <a:rPr lang="en-US" sz="2800" dirty="0" smtClean="0">
                <a:solidFill>
                  <a:srgbClr val="336600"/>
                </a:solidFill>
              </a:rPr>
              <a:t>Accepted the offer as a Data Scientist (Operational Research) at </a:t>
            </a:r>
            <a:r>
              <a:rPr lang="en-US" sz="2800" dirty="0" err="1" smtClean="0">
                <a:solidFill>
                  <a:srgbClr val="336600"/>
                </a:solidFill>
              </a:rPr>
              <a:t>Groupon</a:t>
            </a:r>
            <a:r>
              <a:rPr lang="en-US" sz="2800" dirty="0" smtClean="0">
                <a:solidFill>
                  <a:srgbClr val="336600"/>
                </a:solidFill>
              </a:rPr>
              <a:t>.</a:t>
            </a:r>
          </a:p>
          <a:p>
            <a:pPr marL="914400" lvl="1" indent="-514350" eaLnBrk="1" hangingPunct="1">
              <a:lnSpc>
                <a:spcPct val="90000"/>
              </a:lnSpc>
              <a:buNone/>
            </a:pPr>
            <a:endParaRPr lang="en-US" dirty="0" smtClean="0"/>
          </a:p>
          <a:p>
            <a:pPr marL="914400" lvl="1" indent="-514350" eaLnBrk="1" hangingPunct="1">
              <a:lnSpc>
                <a:spcPct val="90000"/>
              </a:lnSpc>
              <a:buNone/>
            </a:pPr>
            <a:r>
              <a:rPr lang="en-US" dirty="0" smtClean="0"/>
              <a:t>	</a:t>
            </a:r>
            <a:endParaRPr lang="en-US" sz="2400" dirty="0" smtClean="0"/>
          </a:p>
          <a:p>
            <a:pPr marL="914400" lvl="1" indent="-514350" eaLnBrk="1" hangingPunct="1">
              <a:lnSpc>
                <a:spcPct val="90000"/>
              </a:lnSpc>
              <a:buNone/>
            </a:pPr>
            <a:r>
              <a:rPr lang="en-US" dirty="0" smtClean="0"/>
              <a:t>	</a:t>
            </a:r>
          </a:p>
          <a:p>
            <a:pPr eaLnBrk="1" hangingPunct="1">
              <a:lnSpc>
                <a:spcPct val="90000"/>
              </a:lnSpc>
              <a:buNone/>
            </a:pPr>
            <a:endParaRPr lang="en-US" sz="2800" dirty="0" smtClean="0"/>
          </a:p>
        </p:txBody>
      </p:sp>
      <p:graphicFrame>
        <p:nvGraphicFramePr>
          <p:cNvPr id="50182" name="Object 6"/>
          <p:cNvGraphicFramePr>
            <a:graphicFrameLocks noChangeAspect="1"/>
          </p:cNvGraphicFramePr>
          <p:nvPr/>
        </p:nvGraphicFramePr>
        <p:xfrm>
          <a:off x="4524375" y="3367088"/>
          <a:ext cx="95250" cy="123825"/>
        </p:xfrm>
        <a:graphic>
          <a:graphicData uri="http://schemas.openxmlformats.org/presentationml/2006/ole">
            <p:oleObj spid="_x0000_s360450" name="Equation" r:id="rId4" imgW="95400" imgH="123840" progId="">
              <p:embed/>
            </p:oleObj>
          </a:graphicData>
        </a:graphic>
      </p:graphicFrame>
    </p:spTree>
  </p:cSld>
  <p:clrMapOvr>
    <a:masterClrMapping/>
  </p:clrMapOvr>
  <p:transition advTm="625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4419600" cy="2743200"/>
          </a:xfrm>
          <a:solidFill>
            <a:srgbClr val="336600">
              <a:alpha val="17000"/>
            </a:srgbClr>
          </a:solidFill>
          <a:ln w="19050">
            <a:solidFill>
              <a:schemeClr val="tx1"/>
            </a:solidFill>
          </a:ln>
        </p:spPr>
        <p:txBody>
          <a:bodyPr/>
          <a:lstStyle/>
          <a:p>
            <a:pPr marL="0" indent="-457200">
              <a:buNone/>
            </a:pPr>
            <a:r>
              <a:rPr lang="en-US" sz="3200" dirty="0" smtClean="0">
                <a:solidFill>
                  <a:srgbClr val="990033"/>
                </a:solidFill>
              </a:rPr>
              <a:t>Ranking the Deep Web</a:t>
            </a:r>
          </a:p>
          <a:p>
            <a:pPr marL="0" indent="-457200">
              <a:buFont typeface="Wingdings" pitchFamily="2" charset="2"/>
              <a:buChar char="Ø"/>
            </a:pPr>
            <a:r>
              <a:rPr lang="en-US" sz="2400" dirty="0" smtClean="0"/>
              <a:t>SourceRank considering trust and relevance.</a:t>
            </a:r>
          </a:p>
          <a:p>
            <a:pPr marL="0" indent="-457200">
              <a:buFont typeface="Wingdings" pitchFamily="2" charset="2"/>
              <a:buChar char="Ø"/>
            </a:pPr>
            <a:r>
              <a:rPr lang="en-US" sz="2400" dirty="0" smtClean="0"/>
              <a:t>Collusion detection.</a:t>
            </a:r>
          </a:p>
          <a:p>
            <a:pPr marL="0" indent="-457200">
              <a:buFont typeface="Wingdings" pitchFamily="2" charset="2"/>
              <a:buChar char="Ø"/>
            </a:pPr>
            <a:r>
              <a:rPr lang="en-US" sz="2400" dirty="0" smtClean="0"/>
              <a:t>Topic specific SourceRank. </a:t>
            </a:r>
          </a:p>
          <a:p>
            <a:pPr marL="0" indent="-457200">
              <a:buFont typeface="Wingdings" pitchFamily="2" charset="2"/>
              <a:buChar char="Ø"/>
            </a:pPr>
            <a:r>
              <a:rPr lang="en-US" sz="2400" dirty="0" smtClean="0"/>
              <a:t>Ranking results.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
        <p:nvSpPr>
          <p:cNvPr id="7" name="Content Placeholder 2"/>
          <p:cNvSpPr>
            <a:spLocks noGrp="1"/>
          </p:cNvSpPr>
          <p:nvPr>
            <p:ph idx="1"/>
          </p:nvPr>
        </p:nvSpPr>
        <p:spPr>
          <a:xfrm>
            <a:off x="4876800" y="2209800"/>
            <a:ext cx="4114800" cy="2743200"/>
          </a:xfrm>
          <a:solidFill>
            <a:srgbClr val="0070C0">
              <a:alpha val="25000"/>
            </a:srgbClr>
          </a:solidFill>
          <a:ln w="19050">
            <a:solidFill>
              <a:schemeClr val="tx1"/>
            </a:solidFill>
          </a:ln>
        </p:spPr>
        <p:txBody>
          <a:bodyPr/>
          <a:lstStyle/>
          <a:p>
            <a:pPr marL="0" indent="-457200">
              <a:buNone/>
            </a:pPr>
            <a:r>
              <a:rPr lang="en-US" sz="3200" dirty="0" smtClean="0">
                <a:solidFill>
                  <a:srgbClr val="990033"/>
                </a:solidFill>
              </a:rPr>
              <a:t>Ranking Ads</a:t>
            </a:r>
          </a:p>
          <a:p>
            <a:pPr marL="0" indent="-457200">
              <a:buFont typeface="Wingdings" pitchFamily="2" charset="2"/>
              <a:buChar char="Ø"/>
            </a:pPr>
            <a:r>
              <a:rPr lang="en-US" sz="2400" dirty="0" smtClean="0"/>
              <a:t>Optimal ranking &amp; generalizations.   </a:t>
            </a:r>
          </a:p>
          <a:p>
            <a:pPr marL="0" indent="-457200">
              <a:buFont typeface="Wingdings" pitchFamily="2" charset="2"/>
              <a:buChar char="Ø"/>
            </a:pPr>
            <a:r>
              <a:rPr lang="en-US" sz="2400" dirty="0" smtClean="0"/>
              <a:t>Auction mechanism and equilibrium analysis</a:t>
            </a:r>
            <a:r>
              <a:rPr lang="en-US" sz="1600" dirty="0" smtClean="0"/>
              <a:t>.</a:t>
            </a:r>
          </a:p>
          <a:p>
            <a:pPr marL="0" indent="-457200">
              <a:buFont typeface="Wingdings" pitchFamily="2" charset="2"/>
              <a:buChar char="Ø"/>
            </a:pPr>
            <a:r>
              <a:rPr lang="en-US" sz="2400" dirty="0" smtClean="0"/>
              <a:t>Comparison with VCG.</a:t>
            </a:r>
          </a:p>
          <a:p>
            <a:pPr marL="0" indent="-457200">
              <a:buNone/>
            </a:pPr>
            <a:endParaRPr lang="en-US" sz="1600" dirty="0" smtClean="0"/>
          </a:p>
          <a:p>
            <a:pPr marL="0" indent="-457200">
              <a:buNone/>
            </a:pPr>
            <a:endParaRPr lang="en-US" sz="1600" dirty="0" smtClean="0"/>
          </a:p>
        </p:txBody>
      </p:sp>
      <p:sp>
        <p:nvSpPr>
          <p:cNvPr id="8" name="Rectangle 7"/>
          <p:cNvSpPr/>
          <p:nvPr/>
        </p:nvSpPr>
        <p:spPr>
          <a:xfrm>
            <a:off x="76200" y="874693"/>
            <a:ext cx="9067800" cy="954107"/>
          </a:xfrm>
          <a:prstGeom prst="rect">
            <a:avLst/>
          </a:prstGeom>
        </p:spPr>
        <p:txBody>
          <a:bodyPr wrap="square">
            <a:spAutoFit/>
          </a:bodyPr>
          <a:lstStyle/>
          <a:p>
            <a:pPr algn="ctr"/>
            <a:r>
              <a:rPr lang="en-US" sz="2800" b="1" dirty="0" smtClean="0"/>
              <a:t>Ranking is the life-blood of the Web: content ranking makes it accessible, ad ranking finances it. </a:t>
            </a:r>
            <a:endParaRPr lang="en-US" sz="2800" dirty="0"/>
          </a:p>
        </p:txBody>
      </p:sp>
      <p:sp>
        <p:nvSpPr>
          <p:cNvPr id="6" name="TextBox 5"/>
          <p:cNvSpPr txBox="1"/>
          <p:nvPr/>
        </p:nvSpPr>
        <p:spPr>
          <a:xfrm>
            <a:off x="381000" y="5311914"/>
            <a:ext cx="8610600" cy="707886"/>
          </a:xfrm>
          <a:prstGeom prst="rect">
            <a:avLst/>
          </a:prstGeom>
          <a:noFill/>
        </p:spPr>
        <p:txBody>
          <a:bodyPr wrap="square" rtlCol="0">
            <a:spAutoFit/>
          </a:bodyPr>
          <a:lstStyle/>
          <a:p>
            <a:pPr algn="ctr"/>
            <a:r>
              <a:rPr lang="en-US" sz="4000" b="1" dirty="0" smtClean="0"/>
              <a:t>Thank You!</a:t>
            </a:r>
            <a:endParaRPr lang="en-US" sz="4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1"/>
          <p:cNvSpPr>
            <a:spLocks noGrp="1"/>
          </p:cNvSpPr>
          <p:nvPr>
            <p:ph type="title" idx="4294967295"/>
          </p:nvPr>
        </p:nvSpPr>
        <p:spPr/>
        <p:txBody>
          <a:bodyPr/>
          <a:lstStyle/>
          <a:p>
            <a:r>
              <a:rPr lang="en-US" dirty="0" smtClean="0"/>
              <a:t>Factal: Search based on SourceRank</a:t>
            </a:r>
            <a:endParaRPr lang="en-US" dirty="0"/>
          </a:p>
        </p:txBody>
      </p:sp>
      <p:sp>
        <p:nvSpPr>
          <p:cNvPr id="325635" name="Content Placeholder 2"/>
          <p:cNvSpPr>
            <a:spLocks noGrp="1"/>
          </p:cNvSpPr>
          <p:nvPr>
            <p:ph idx="4294967295"/>
          </p:nvPr>
        </p:nvSpPr>
        <p:spPr/>
        <p:txBody>
          <a:bodyPr/>
          <a:lstStyle/>
          <a:p>
            <a:pPr>
              <a:buFontTx/>
              <a:buNone/>
            </a:pPr>
            <a:endParaRPr lang="en-US" dirty="0"/>
          </a:p>
          <a:p>
            <a:pPr>
              <a:buFontTx/>
              <a:buNone/>
            </a:pPr>
            <a:endParaRPr lang="en-US" dirty="0"/>
          </a:p>
        </p:txBody>
      </p:sp>
      <p:sp>
        <p:nvSpPr>
          <p:cNvPr id="325640" name="TextBox 9"/>
          <p:cNvSpPr txBox="1">
            <a:spLocks noChangeArrowheads="1"/>
          </p:cNvSpPr>
          <p:nvPr/>
        </p:nvSpPr>
        <p:spPr bwMode="auto">
          <a:xfrm>
            <a:off x="228600" y="5562600"/>
            <a:ext cx="4495800" cy="584775"/>
          </a:xfrm>
          <a:prstGeom prst="rect">
            <a:avLst/>
          </a:prstGeom>
          <a:noFill/>
          <a:ln w="9525">
            <a:noFill/>
            <a:miter lim="800000"/>
            <a:headEnd/>
            <a:tailEnd/>
          </a:ln>
        </p:spPr>
        <p:txBody>
          <a:bodyPr wrap="square">
            <a:spAutoFit/>
          </a:bodyPr>
          <a:lstStyle/>
          <a:p>
            <a:r>
              <a:rPr lang="en-US" sz="3200" dirty="0" smtClean="0">
                <a:solidFill>
                  <a:schemeClr val="tx2"/>
                </a:solidFill>
                <a:hlinkClick r:id="rId3"/>
              </a:rPr>
              <a:t>http://factal.eas.asu.edu</a:t>
            </a:r>
            <a:endParaRPr lang="en-US" sz="3200" dirty="0">
              <a:solidFill>
                <a:schemeClr val="tx2"/>
              </a:solidFill>
            </a:endParaRPr>
          </a:p>
        </p:txBody>
      </p:sp>
      <p:pic>
        <p:nvPicPr>
          <p:cNvPr id="159745" name="Picture 1"/>
          <p:cNvPicPr>
            <a:picLocks noChangeAspect="1" noChangeArrowheads="1"/>
          </p:cNvPicPr>
          <p:nvPr/>
        </p:nvPicPr>
        <p:blipFill>
          <a:blip r:embed="rId4" cstate="print"/>
          <a:srcRect/>
          <a:stretch>
            <a:fillRect/>
          </a:stretch>
        </p:blipFill>
        <p:spPr bwMode="auto">
          <a:xfrm>
            <a:off x="4783974" y="1379913"/>
            <a:ext cx="4114800" cy="4738007"/>
          </a:xfrm>
          <a:prstGeom prst="rect">
            <a:avLst/>
          </a:prstGeom>
          <a:noFill/>
          <a:ln w="9525">
            <a:solidFill>
              <a:schemeClr val="tx1"/>
            </a:solidFill>
            <a:miter lim="800000"/>
            <a:headEnd/>
            <a:tailEnd/>
          </a:ln>
          <a:effectLst/>
        </p:spPr>
      </p:pic>
      <p:sp>
        <p:nvSpPr>
          <p:cNvPr id="12" name="TextBox 11"/>
          <p:cNvSpPr txBox="1"/>
          <p:nvPr/>
        </p:nvSpPr>
        <p:spPr>
          <a:xfrm>
            <a:off x="228600" y="3733800"/>
            <a:ext cx="4191000" cy="1938992"/>
          </a:xfrm>
          <a:prstGeom prst="rect">
            <a:avLst/>
          </a:prstGeom>
          <a:noFill/>
        </p:spPr>
        <p:txBody>
          <a:bodyPr wrap="square" rtlCol="0">
            <a:spAutoFit/>
          </a:bodyPr>
          <a:lstStyle/>
          <a:p>
            <a:r>
              <a:rPr lang="en-US" sz="2000" dirty="0" smtClean="0"/>
              <a:t> </a:t>
            </a:r>
            <a:r>
              <a:rPr lang="en-US" sz="2000" b="1" i="1" dirty="0" smtClean="0">
                <a:solidFill>
                  <a:srgbClr val="234600"/>
                </a:solidFill>
              </a:rPr>
              <a:t>”</a:t>
            </a:r>
            <a:r>
              <a:rPr lang="en-US" sz="2000" b="1" i="1" dirty="0" smtClean="0">
                <a:solidFill>
                  <a:srgbClr val="339933"/>
                </a:solidFill>
              </a:rPr>
              <a:t>I personally ran a handful of test queries this way and got</a:t>
            </a:r>
            <a:br>
              <a:rPr lang="en-US" sz="2000" b="1" i="1" dirty="0" smtClean="0">
                <a:solidFill>
                  <a:srgbClr val="339933"/>
                </a:solidFill>
              </a:rPr>
            </a:br>
            <a:r>
              <a:rPr lang="en-US" sz="2000" b="1" i="1" dirty="0" smtClean="0">
                <a:solidFill>
                  <a:srgbClr val="339933"/>
                </a:solidFill>
              </a:rPr>
              <a:t>much better results  [than Google Products] using Factal</a:t>
            </a:r>
            <a:r>
              <a:rPr lang="en-US" sz="2000" b="1" i="1" dirty="0" smtClean="0">
                <a:solidFill>
                  <a:srgbClr val="234600"/>
                </a:solidFill>
              </a:rPr>
              <a:t>” --- Anonymous WWW’11 Reviewer. </a:t>
            </a:r>
            <a:endParaRPr lang="en-US" sz="2000" b="1" i="1" dirty="0">
              <a:solidFill>
                <a:srgbClr val="2346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pic>
        <p:nvPicPr>
          <p:cNvPr id="266242" name="Picture 2"/>
          <p:cNvPicPr>
            <a:picLocks noChangeAspect="1" noChangeArrowheads="1"/>
          </p:cNvPicPr>
          <p:nvPr/>
        </p:nvPicPr>
        <p:blipFill>
          <a:blip r:embed="rId5" cstate="print"/>
          <a:srcRect/>
          <a:stretch>
            <a:fillRect/>
          </a:stretch>
        </p:blipFill>
        <p:spPr bwMode="auto">
          <a:xfrm>
            <a:off x="133928" y="1383148"/>
            <a:ext cx="4546569" cy="2133600"/>
          </a:xfrm>
          <a:prstGeom prst="rect">
            <a:avLst/>
          </a:prstGeom>
          <a:noFill/>
          <a:ln w="19050">
            <a:solidFill>
              <a:schemeClr val="tx1"/>
            </a:solidFill>
            <a:miter lim="800000"/>
            <a:headEnd/>
            <a:tailEnd/>
          </a:ln>
          <a:effectLst/>
        </p:spPr>
      </p:pic>
      <p:sp>
        <p:nvSpPr>
          <p:cNvPr id="9" name="Footer Placeholder 8"/>
          <p:cNvSpPr>
            <a:spLocks noGrp="1"/>
          </p:cNvSpPr>
          <p:nvPr>
            <p:ph type="ftr" sz="quarter" idx="10"/>
          </p:nvPr>
        </p:nvSpPr>
        <p:spPr>
          <a:xfrm>
            <a:off x="3886200" y="6511506"/>
            <a:ext cx="4191000" cy="381000"/>
          </a:xfrm>
        </p:spPr>
        <p:txBody>
          <a:bodyPr/>
          <a:lstStyle/>
          <a:p>
            <a:pPr>
              <a:defRPr/>
            </a:pPr>
            <a:r>
              <a:rPr lang="en-US" dirty="0" smtClean="0"/>
              <a:t>[Balakrishnan </a:t>
            </a:r>
            <a:r>
              <a:rPr lang="en-US" i="1" dirty="0" smtClean="0"/>
              <a:t>&amp; </a:t>
            </a:r>
            <a:r>
              <a:rPr lang="en-US" dirty="0" smtClean="0"/>
              <a:t>Kambhampati</a:t>
            </a:r>
            <a:r>
              <a:rPr lang="en-US" i="1" dirty="0" smtClean="0"/>
              <a:t> </a:t>
            </a:r>
            <a:r>
              <a:rPr lang="en-US" dirty="0" smtClean="0"/>
              <a:t> WWW‘12]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4953000"/>
            <a:ext cx="7848600" cy="1219200"/>
          </a:xfrm>
          <a:ln w="19050">
            <a:solidFill>
              <a:schemeClr val="tx1"/>
            </a:solidFill>
          </a:ln>
        </p:spPr>
        <p:txBody>
          <a:bodyPr>
            <a:normAutofit fontScale="55000" lnSpcReduction="20000"/>
          </a:bodyPr>
          <a:lstStyle/>
          <a:p>
            <a:pPr>
              <a:lnSpc>
                <a:spcPct val="110000"/>
              </a:lnSpc>
              <a:buFont typeface="Wingdings" pitchFamily="2" charset="2"/>
              <a:buChar char="Ø"/>
            </a:pPr>
            <a:r>
              <a:rPr lang="en-US" sz="4400" dirty="0" smtClean="0">
                <a:solidFill>
                  <a:srgbClr val="C00000"/>
                </a:solidFill>
              </a:rPr>
              <a:t>Deep web records do not have hyper-links.</a:t>
            </a:r>
          </a:p>
          <a:p>
            <a:pPr>
              <a:lnSpc>
                <a:spcPct val="110000"/>
              </a:lnSpc>
              <a:buFont typeface="Wingdings" pitchFamily="2" charset="2"/>
              <a:buChar char="Ø"/>
            </a:pPr>
            <a:r>
              <a:rPr lang="en-US" sz="4400" dirty="0" smtClean="0">
                <a:solidFill>
                  <a:srgbClr val="C00000"/>
                </a:solidFill>
              </a:rPr>
              <a:t>Certification based approaches will not work since the deep web is uncontrolled</a:t>
            </a:r>
            <a:r>
              <a:rPr lang="en-US" sz="2800" dirty="0" smtClean="0">
                <a:solidFill>
                  <a:srgbClr val="C00000"/>
                </a:solidFill>
              </a:rPr>
              <a:t>. </a:t>
            </a:r>
          </a:p>
          <a:p>
            <a:pPr>
              <a:lnSpc>
                <a:spcPct val="110000"/>
              </a:lnSpc>
              <a:buFontTx/>
              <a:buNone/>
            </a:pPr>
            <a:endParaRPr lang="en-US" sz="2800" dirty="0">
              <a:solidFill>
                <a:srgbClr val="C00000"/>
              </a:solidFill>
            </a:endParaRPr>
          </a:p>
        </p:txBody>
      </p:sp>
      <p:sp>
        <p:nvSpPr>
          <p:cNvPr id="2" name="Title 1"/>
          <p:cNvSpPr>
            <a:spLocks noGrp="1"/>
          </p:cNvSpPr>
          <p:nvPr>
            <p:ph type="title" idx="4294967295"/>
          </p:nvPr>
        </p:nvSpPr>
        <p:spPr/>
        <p:txBody>
          <a:bodyPr>
            <a:normAutofit fontScale="90000"/>
          </a:bodyPr>
          <a:lstStyle/>
          <a:p>
            <a:r>
              <a:rPr lang="en-US" sz="4000" dirty="0" smtClean="0">
                <a:solidFill>
                  <a:srgbClr val="CC3300"/>
                </a:solidFill>
              </a:rPr>
              <a:t>Source Selection in the Deep Web</a:t>
            </a:r>
            <a:r>
              <a:rPr lang="en-US" sz="4000" dirty="0">
                <a:solidFill>
                  <a:srgbClr val="CC3300"/>
                </a:solidFill>
              </a:rPr>
              <a:t>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628072" y="3200400"/>
            <a:ext cx="8287328" cy="1514261"/>
          </a:xfrm>
          <a:prstGeom prst="rect">
            <a:avLst/>
          </a:prstGeom>
          <a:noFill/>
        </p:spPr>
        <p:txBody>
          <a:bodyPr wrap="square" rtlCol="0">
            <a:spAutoFit/>
          </a:bodyPr>
          <a:lstStyle/>
          <a:p>
            <a:pPr>
              <a:lnSpc>
                <a:spcPct val="110000"/>
              </a:lnSpc>
              <a:buFontTx/>
              <a:buNone/>
            </a:pPr>
            <a:r>
              <a:rPr lang="en-US" sz="2800" dirty="0" smtClean="0">
                <a:solidFill>
                  <a:srgbClr val="006600"/>
                </a:solidFill>
              </a:rPr>
              <a:t>Surface web search combines link analysis with Query-Relevance to consider trustworthiness and relevance of the results. </a:t>
            </a:r>
          </a:p>
        </p:txBody>
      </p:sp>
      <p:sp>
        <p:nvSpPr>
          <p:cNvPr id="8" name="TextBox 7"/>
          <p:cNvSpPr txBox="1"/>
          <p:nvPr/>
        </p:nvSpPr>
        <p:spPr>
          <a:xfrm>
            <a:off x="685800" y="1371600"/>
            <a:ext cx="8229600" cy="1717393"/>
          </a:xfrm>
          <a:prstGeom prst="rect">
            <a:avLst/>
          </a:prstGeom>
          <a:solidFill>
            <a:srgbClr val="C00000">
              <a:alpha val="23000"/>
            </a:srgbClr>
          </a:solidFill>
          <a:ln w="19050">
            <a:solidFill>
              <a:schemeClr val="tx1"/>
            </a:solidFill>
          </a:ln>
        </p:spPr>
        <p:txBody>
          <a:bodyPr wrap="square" rtlCol="0">
            <a:spAutoFit/>
          </a:bodyPr>
          <a:lstStyle/>
          <a:p>
            <a:pPr>
              <a:lnSpc>
                <a:spcPct val="110000"/>
              </a:lnSpc>
              <a:buFontTx/>
              <a:buNone/>
            </a:pPr>
            <a:r>
              <a:rPr lang="en-US" sz="3200" dirty="0" smtClean="0">
                <a:solidFill>
                  <a:srgbClr val="FF0000"/>
                </a:solidFill>
              </a:rPr>
              <a:t>Problem: </a:t>
            </a:r>
            <a:r>
              <a:rPr lang="en-US" sz="3200" dirty="0" smtClean="0"/>
              <a:t>Given a user query, select a subset of sources to provide </a:t>
            </a:r>
            <a:r>
              <a:rPr lang="en-US" sz="3200" dirty="0" smtClean="0">
                <a:solidFill>
                  <a:srgbClr val="006600"/>
                </a:solidFill>
              </a:rPr>
              <a:t>important</a:t>
            </a:r>
            <a:r>
              <a:rPr lang="en-US" sz="3200" dirty="0" smtClean="0"/>
              <a:t> and </a:t>
            </a:r>
            <a:r>
              <a:rPr lang="en-US" sz="3200" dirty="0" smtClean="0">
                <a:solidFill>
                  <a:srgbClr val="006600"/>
                </a:solidFill>
              </a:rPr>
              <a:t>trustworthy </a:t>
            </a:r>
            <a:r>
              <a:rPr lang="en-US" sz="3200" dirty="0" smtClean="0"/>
              <a:t> answers</a:t>
            </a:r>
            <a:r>
              <a:rPr lang="en-US"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dirty="0" smtClean="0">
                <a:solidFill>
                  <a:srgbClr val="CC3300"/>
                </a:solidFill>
              </a:rPr>
              <a:t>Source Agreement</a:t>
            </a:r>
            <a:endParaRPr lang="en-US" sz="4000" dirty="0">
              <a:solidFill>
                <a:srgbClr val="CC33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pic>
        <p:nvPicPr>
          <p:cNvPr id="92162" name="Picture 2" descr="https://encrypted-tbn1.google.com/images?q=tbn:ANd9GcTS7djF6POBEOGq6b5kZ_FbZcqLKWtedhgJ_5Blq_hDNzdx-4nv"/>
          <p:cNvPicPr>
            <a:picLocks noChangeAspect="1" noChangeArrowheads="1"/>
          </p:cNvPicPr>
          <p:nvPr/>
        </p:nvPicPr>
        <p:blipFill>
          <a:blip r:embed="rId3" cstate="print"/>
          <a:srcRect/>
          <a:stretch>
            <a:fillRect/>
          </a:stretch>
        </p:blipFill>
        <p:spPr bwMode="auto">
          <a:xfrm>
            <a:off x="685800" y="3657600"/>
            <a:ext cx="990600" cy="990600"/>
          </a:xfrm>
          <a:prstGeom prst="rect">
            <a:avLst/>
          </a:prstGeom>
          <a:noFill/>
        </p:spPr>
      </p:pic>
      <p:sp>
        <p:nvSpPr>
          <p:cNvPr id="7" name="Rectangle 6"/>
          <p:cNvSpPr/>
          <p:nvPr/>
        </p:nvSpPr>
        <p:spPr bwMode="auto">
          <a:xfrm>
            <a:off x="685800" y="3657600"/>
            <a:ext cx="7696200" cy="2590800"/>
          </a:xfrm>
          <a:prstGeom prst="rect">
            <a:avLst/>
          </a:prstGeom>
          <a:solidFill>
            <a:srgbClr val="006600">
              <a:alpha val="1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Content Placeholder 2"/>
          <p:cNvSpPr>
            <a:spLocks noGrp="1"/>
          </p:cNvSpPr>
          <p:nvPr>
            <p:ph idx="4294967295"/>
          </p:nvPr>
        </p:nvSpPr>
        <p:spPr>
          <a:xfrm>
            <a:off x="641350" y="1066800"/>
            <a:ext cx="7772400" cy="5105400"/>
          </a:xfrm>
        </p:spPr>
        <p:txBody>
          <a:bodyPr>
            <a:normAutofit fontScale="92500" lnSpcReduction="10000"/>
          </a:bodyPr>
          <a:lstStyle/>
          <a:p>
            <a:pPr>
              <a:lnSpc>
                <a:spcPct val="90000"/>
              </a:lnSpc>
              <a:buFontTx/>
              <a:buNone/>
            </a:pPr>
            <a:endParaRPr lang="en-US" b="1" dirty="0" smtClean="0"/>
          </a:p>
          <a:p>
            <a:pPr>
              <a:lnSpc>
                <a:spcPct val="90000"/>
              </a:lnSpc>
              <a:spcAft>
                <a:spcPts val="600"/>
              </a:spcAft>
              <a:buFontTx/>
              <a:buNone/>
            </a:pPr>
            <a:r>
              <a:rPr lang="en-US" sz="3000" dirty="0" smtClean="0">
                <a:latin typeface="Arial" pitchFamily="34" charset="0"/>
                <a:cs typeface="Arial" pitchFamily="34" charset="0"/>
              </a:rPr>
              <a:t>Observations</a:t>
            </a:r>
          </a:p>
          <a:p>
            <a:pPr>
              <a:lnSpc>
                <a:spcPct val="90000"/>
              </a:lnSpc>
              <a:spcAft>
                <a:spcPts val="600"/>
              </a:spcAft>
              <a:buFont typeface="Wingdings" pitchFamily="2" charset="2"/>
              <a:buChar char="Ø"/>
            </a:pPr>
            <a:r>
              <a:rPr lang="en-US" sz="3000" dirty="0" smtClean="0">
                <a:latin typeface="Arial" pitchFamily="34" charset="0"/>
                <a:cs typeface="Arial" pitchFamily="34" charset="0"/>
              </a:rPr>
              <a:t>Many sources return answers to the same query. </a:t>
            </a:r>
          </a:p>
          <a:p>
            <a:pPr>
              <a:lnSpc>
                <a:spcPct val="90000"/>
              </a:lnSpc>
              <a:spcAft>
                <a:spcPts val="600"/>
              </a:spcAft>
              <a:buFont typeface="Wingdings" pitchFamily="2" charset="2"/>
              <a:buChar char="Ø"/>
            </a:pPr>
            <a:r>
              <a:rPr lang="en-US" sz="3000" dirty="0" smtClean="0">
                <a:latin typeface="Arial" pitchFamily="34" charset="0"/>
                <a:cs typeface="Arial" pitchFamily="34" charset="0"/>
              </a:rPr>
              <a:t>Comparison of semantics of the answers is facilitated by structure of the tuples.</a:t>
            </a:r>
          </a:p>
          <a:p>
            <a:pPr>
              <a:lnSpc>
                <a:spcPct val="90000"/>
              </a:lnSpc>
              <a:spcBef>
                <a:spcPts val="600"/>
              </a:spcBef>
              <a:spcAft>
                <a:spcPts val="600"/>
              </a:spcAft>
              <a:buNone/>
            </a:pPr>
            <a:endParaRPr lang="en-US" sz="2600" dirty="0" smtClean="0">
              <a:latin typeface="Arial" pitchFamily="34" charset="0"/>
              <a:cs typeface="Arial" pitchFamily="34" charset="0"/>
            </a:endParaRPr>
          </a:p>
          <a:p>
            <a:pPr marL="0" algn="just">
              <a:lnSpc>
                <a:spcPct val="120000"/>
              </a:lnSpc>
              <a:spcBef>
                <a:spcPts val="600"/>
              </a:spcBef>
              <a:spcAft>
                <a:spcPts val="0"/>
              </a:spcAft>
              <a:buNone/>
            </a:pPr>
            <a:r>
              <a:rPr lang="en-US" sz="3200" dirty="0" smtClean="0">
                <a:solidFill>
                  <a:srgbClr val="336600"/>
                </a:solidFill>
                <a:latin typeface="Arial" pitchFamily="34" charset="0"/>
                <a:cs typeface="Arial" pitchFamily="34" charset="0"/>
              </a:rPr>
              <a:t>       Idea: </a:t>
            </a:r>
            <a:r>
              <a:rPr lang="en-US" sz="3200" dirty="0" smtClean="0">
                <a:latin typeface="Arial" pitchFamily="34" charset="0"/>
                <a:cs typeface="Arial" pitchFamily="34" charset="0"/>
              </a:rPr>
              <a:t>Compute importance and trustworthiness of sources based on the agreement of answers returned by the different sources</a:t>
            </a:r>
            <a:r>
              <a:rPr lang="en-US" sz="3200" dirty="0" smtClean="0"/>
              <a:t>.</a:t>
            </a:r>
          </a:p>
          <a:p>
            <a:pPr marL="0" algn="just">
              <a:lnSpc>
                <a:spcPct val="120000"/>
              </a:lnSpc>
              <a:spcBef>
                <a:spcPts val="600"/>
              </a:spcBef>
              <a:spcAft>
                <a:spcPts val="0"/>
              </a:spcAft>
              <a:buNone/>
            </a:pPr>
            <a:endParaRPr lang="en-US" sz="3800" b="1" dirty="0" smtClean="0"/>
          </a:p>
          <a:p>
            <a:pPr>
              <a:lnSpc>
                <a:spcPct val="90000"/>
              </a:lnSpc>
              <a:buFont typeface="Wingdings" pitchFamily="2" charset="2"/>
              <a:buChar char="Ø"/>
            </a:pPr>
            <a:endParaRPr lang="en-US" b="1" dirty="0" smtClean="0"/>
          </a:p>
          <a:p>
            <a:pPr>
              <a:lnSpc>
                <a:spcPct val="90000"/>
              </a:lnSpc>
              <a:buFontTx/>
              <a:buNone/>
            </a:pPr>
            <a:endParaRPr lang="en-US" sz="2600" dirty="0" smtClean="0"/>
          </a:p>
          <a:p>
            <a:pPr>
              <a:lnSpc>
                <a:spcPct val="90000"/>
              </a:lnSpc>
              <a:buFontTx/>
              <a:buNone/>
            </a:pPr>
            <a:endParaRPr lang="en-US" sz="2600" dirty="0" smtClean="0"/>
          </a:p>
          <a:p>
            <a:pPr>
              <a:lnSpc>
                <a:spcPct val="90000"/>
              </a:lnSpc>
              <a:buFontTx/>
              <a:buNone/>
            </a:pPr>
            <a:endParaRPr lang="en-US" sz="2600" dirty="0" smtClean="0"/>
          </a:p>
          <a:p>
            <a:pPr marL="0" algn="just">
              <a:lnSpc>
                <a:spcPct val="120000"/>
              </a:lnSpc>
              <a:buFontTx/>
              <a:buNone/>
            </a:pPr>
            <a:endParaRPr lang="en-US" sz="2600" dirty="0" smtClean="0"/>
          </a:p>
        </p:txBody>
      </p:sp>
      <p:sp>
        <p:nvSpPr>
          <p:cNvPr id="8" name="Flowchart: Magnetic Disk 7"/>
          <p:cNvSpPr/>
          <p:nvPr/>
        </p:nvSpPr>
        <p:spPr bwMode="auto">
          <a:xfrm>
            <a:off x="5715000" y="762000"/>
            <a:ext cx="1371600" cy="990600"/>
          </a:xfrm>
          <a:prstGeom prst="flowChartMagneticDisk">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Flowchart: Magnetic Disk 8"/>
          <p:cNvSpPr/>
          <p:nvPr/>
        </p:nvSpPr>
        <p:spPr bwMode="auto">
          <a:xfrm>
            <a:off x="7924800" y="457200"/>
            <a:ext cx="685800" cy="533400"/>
          </a:xfrm>
          <a:prstGeom prst="flowChartMagneticDisk">
            <a:avLst/>
          </a:prstGeom>
          <a:solidFill>
            <a:srgbClr val="C0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Flowchart: Magnetic Disk 9"/>
          <p:cNvSpPr/>
          <p:nvPr/>
        </p:nvSpPr>
        <p:spPr bwMode="auto">
          <a:xfrm>
            <a:off x="7848600" y="1600200"/>
            <a:ext cx="1143000" cy="762000"/>
          </a:xfrm>
          <a:prstGeom prst="flowChartMagneticDisk">
            <a:avLst/>
          </a:prstGeom>
          <a:solidFill>
            <a:srgbClr val="0066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92164" name="Picture 4" descr="https://encrypted-tbn1.google.com/images?q=tbn:ANd9GcROhJEeAW4a1LckZ8h4PoUO5r2Q92OMhzgzzN1QMPoyGk_lWNhH"/>
          <p:cNvPicPr>
            <a:picLocks noChangeAspect="1" noChangeArrowheads="1"/>
          </p:cNvPicPr>
          <p:nvPr/>
        </p:nvPicPr>
        <p:blipFill>
          <a:blip r:embed="rId4" cstate="print"/>
          <a:srcRect t="25000" b="25000"/>
          <a:stretch>
            <a:fillRect/>
          </a:stretch>
        </p:blipFill>
        <p:spPr bwMode="auto">
          <a:xfrm>
            <a:off x="6096000" y="1219200"/>
            <a:ext cx="609600" cy="304800"/>
          </a:xfrm>
          <a:prstGeom prst="rect">
            <a:avLst/>
          </a:prstGeom>
          <a:noFill/>
        </p:spPr>
      </p:pic>
      <p:pic>
        <p:nvPicPr>
          <p:cNvPr id="92166" name="Picture 6" descr="https://encrypted-tbn3.google.com/images?q=tbn:ANd9GcQd73rAjmeZmJaDUvfW7lnMPp55B4IVYIII2L8ccxX08BrHul6X"/>
          <p:cNvPicPr>
            <a:picLocks noChangeAspect="1" noChangeArrowheads="1"/>
          </p:cNvPicPr>
          <p:nvPr/>
        </p:nvPicPr>
        <p:blipFill>
          <a:blip r:embed="rId5" cstate="print"/>
          <a:srcRect t="37500" b="41667"/>
          <a:stretch>
            <a:fillRect/>
          </a:stretch>
        </p:blipFill>
        <p:spPr bwMode="auto">
          <a:xfrm>
            <a:off x="8001000" y="1958975"/>
            <a:ext cx="838200" cy="174625"/>
          </a:xfrm>
          <a:prstGeom prst="rect">
            <a:avLst/>
          </a:prstGeom>
          <a:noFill/>
        </p:spPr>
      </p:pic>
      <p:pic>
        <p:nvPicPr>
          <p:cNvPr id="92168" name="Picture 8" descr="https://encrypted-tbn0.google.com/images?q=tbn:ANd9GcTC7MaBReXRjdHvYNbuDsV35jZ6akwZ1V-ukpf75Fr7spzSSuDbfA"/>
          <p:cNvPicPr>
            <a:picLocks noChangeAspect="1" noChangeArrowheads="1"/>
          </p:cNvPicPr>
          <p:nvPr/>
        </p:nvPicPr>
        <p:blipFill>
          <a:blip r:embed="rId6" cstate="print"/>
          <a:srcRect/>
          <a:stretch>
            <a:fillRect/>
          </a:stretch>
        </p:blipFill>
        <p:spPr bwMode="auto">
          <a:xfrm>
            <a:off x="8192656" y="706584"/>
            <a:ext cx="228600" cy="238601"/>
          </a:xfrm>
          <a:prstGeom prst="rect">
            <a:avLst/>
          </a:prstGeom>
          <a:noFill/>
        </p:spPr>
      </p:pic>
      <p:pic>
        <p:nvPicPr>
          <p:cNvPr id="92170" name="Picture 10" descr="https://encrypted-tbn0.google.com/images?q=tbn:ANd9GcRaXZLe58b0KEJxMyun7WmuB2UJYQBbcUD1GVG3cpfVa0-XPoqM"/>
          <p:cNvPicPr>
            <a:picLocks noChangeAspect="1" noChangeArrowheads="1"/>
          </p:cNvPicPr>
          <p:nvPr/>
        </p:nvPicPr>
        <p:blipFill>
          <a:blip r:embed="rId7" cstate="print"/>
          <a:srcRect t="24454" r="1819" b="33625"/>
          <a:stretch>
            <a:fillRect/>
          </a:stretch>
        </p:blipFill>
        <p:spPr bwMode="auto">
          <a:xfrm rot="12146843">
            <a:off x="7105511" y="1352849"/>
            <a:ext cx="749189" cy="247722"/>
          </a:xfrm>
          <a:prstGeom prst="rect">
            <a:avLst/>
          </a:prstGeom>
          <a:noFill/>
        </p:spPr>
      </p:pic>
      <p:pic>
        <p:nvPicPr>
          <p:cNvPr id="17" name="Picture 10" descr="https://encrypted-tbn0.google.com/images?q=tbn:ANd9GcRaXZLe58b0KEJxMyun7WmuB2UJYQBbcUD1GVG3cpfVa0-XPoqM"/>
          <p:cNvPicPr>
            <a:picLocks noChangeAspect="1" noChangeArrowheads="1"/>
          </p:cNvPicPr>
          <p:nvPr/>
        </p:nvPicPr>
        <p:blipFill>
          <a:blip r:embed="rId7" cstate="print"/>
          <a:srcRect t="24454" r="1819" b="33625"/>
          <a:stretch>
            <a:fillRect/>
          </a:stretch>
        </p:blipFill>
        <p:spPr bwMode="auto">
          <a:xfrm rot="9487211">
            <a:off x="7138998" y="829067"/>
            <a:ext cx="749189" cy="240598"/>
          </a:xfrm>
          <a:prstGeom prst="rect">
            <a:avLst/>
          </a:prstGeom>
          <a:noFill/>
        </p:spPr>
      </p:pic>
      <p:pic>
        <p:nvPicPr>
          <p:cNvPr id="18" name="Picture 10" descr="https://encrypted-tbn0.google.com/images?q=tbn:ANd9GcRaXZLe58b0KEJxMyun7WmuB2UJYQBbcUD1GVG3cpfVa0-XPoqM"/>
          <p:cNvPicPr>
            <a:picLocks noChangeAspect="1" noChangeArrowheads="1"/>
          </p:cNvPicPr>
          <p:nvPr/>
        </p:nvPicPr>
        <p:blipFill>
          <a:blip r:embed="rId7" cstate="print"/>
          <a:srcRect t="24454" r="1819" b="33625"/>
          <a:stretch>
            <a:fillRect/>
          </a:stretch>
        </p:blipFill>
        <p:spPr bwMode="auto">
          <a:xfrm rot="1726093">
            <a:off x="7109389" y="1600436"/>
            <a:ext cx="704965" cy="275501"/>
          </a:xfrm>
          <a:prstGeom prst="rect">
            <a:avLst/>
          </a:prstGeom>
          <a:noFill/>
        </p:spPr>
      </p:pic>
      <p:pic>
        <p:nvPicPr>
          <p:cNvPr id="19" name="Picture 10" descr="https://encrypted-tbn0.google.com/images?q=tbn:ANd9GcRaXZLe58b0KEJxMyun7WmuB2UJYQBbcUD1GVG3cpfVa0-XPoqM"/>
          <p:cNvPicPr>
            <a:picLocks noChangeAspect="1" noChangeArrowheads="1"/>
          </p:cNvPicPr>
          <p:nvPr/>
        </p:nvPicPr>
        <p:blipFill>
          <a:blip r:embed="rId8" cstate="print"/>
          <a:srcRect t="24454" r="1819" b="33625"/>
          <a:stretch>
            <a:fillRect/>
          </a:stretch>
        </p:blipFill>
        <p:spPr bwMode="auto">
          <a:xfrm rot="16013601">
            <a:off x="8080560" y="1217038"/>
            <a:ext cx="536520" cy="209673"/>
          </a:xfrm>
          <a:prstGeom prst="rect">
            <a:avLst/>
          </a:prstGeom>
          <a:noFill/>
        </p:spPr>
      </p:pic>
      <p:sp>
        <p:nvSpPr>
          <p:cNvPr id="20" name="Footer Placeholder 19"/>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457200"/>
            <a:ext cx="7793038" cy="685800"/>
          </a:xfrm>
        </p:spPr>
        <p:txBody>
          <a:bodyPr>
            <a:normAutofit/>
          </a:bodyPr>
          <a:lstStyle/>
          <a:p>
            <a:r>
              <a:rPr lang="en-US" sz="3200" dirty="0" smtClean="0">
                <a:solidFill>
                  <a:srgbClr val="CC3300"/>
                </a:solidFill>
              </a:rPr>
              <a:t>Agreement Implies Trust &amp; Importance</a:t>
            </a:r>
            <a:endParaRPr lang="en-US" sz="3200" dirty="0">
              <a:solidFill>
                <a:srgbClr val="CC3300"/>
              </a:solidFill>
            </a:endParaRPr>
          </a:p>
        </p:txBody>
      </p:sp>
      <p:sp>
        <p:nvSpPr>
          <p:cNvPr id="5" name="TextBox 4"/>
          <p:cNvSpPr txBox="1"/>
          <p:nvPr/>
        </p:nvSpPr>
        <p:spPr>
          <a:xfrm>
            <a:off x="685800" y="1492508"/>
            <a:ext cx="8077200" cy="4832092"/>
          </a:xfrm>
          <a:prstGeom prst="rect">
            <a:avLst/>
          </a:prstGeom>
          <a:noFill/>
          <a:ln w="19050">
            <a:solidFill>
              <a:schemeClr val="tx1"/>
            </a:solidFill>
          </a:ln>
        </p:spPr>
        <p:txBody>
          <a:bodyPr wrap="square" rtlCol="0">
            <a:spAutoFit/>
          </a:bodyPr>
          <a:lstStyle/>
          <a:p>
            <a:pPr>
              <a:buFont typeface="Wingdings" pitchFamily="2" charset="2"/>
              <a:buChar char="Ø"/>
            </a:pPr>
            <a:r>
              <a:rPr lang="en-US" sz="2800" dirty="0" smtClean="0">
                <a:solidFill>
                  <a:srgbClr val="1D08B8"/>
                </a:solidFill>
              </a:rPr>
              <a:t>Important results are likely to be returned by a large number of sources. </a:t>
            </a:r>
          </a:p>
          <a:p>
            <a:pPr lvl="1">
              <a:buFont typeface="Wingdings" pitchFamily="2" charset="2"/>
              <a:buChar char="v"/>
            </a:pPr>
            <a:r>
              <a:rPr lang="en-US" sz="2800" dirty="0" smtClean="0"/>
              <a:t>e.g. Hundreds of sources return the classic “</a:t>
            </a:r>
            <a:r>
              <a:rPr lang="en-US" sz="2800" i="1" dirty="0" smtClean="0">
                <a:solidFill>
                  <a:srgbClr val="1D08B8"/>
                </a:solidFill>
              </a:rPr>
              <a:t>The</a:t>
            </a:r>
            <a:r>
              <a:rPr lang="en-US" sz="2800" i="1" dirty="0" smtClean="0"/>
              <a:t> </a:t>
            </a:r>
            <a:r>
              <a:rPr lang="en-US" sz="2800" i="1" dirty="0" smtClean="0">
                <a:solidFill>
                  <a:srgbClr val="1D08B8"/>
                </a:solidFill>
              </a:rPr>
              <a:t>Godfather</a:t>
            </a:r>
            <a:r>
              <a:rPr lang="en-US" sz="2800" dirty="0" smtClean="0">
                <a:solidFill>
                  <a:srgbClr val="1D08B8"/>
                </a:solidFill>
              </a:rPr>
              <a:t>”</a:t>
            </a:r>
            <a:r>
              <a:rPr lang="en-US" sz="2800" dirty="0" smtClean="0"/>
              <a:t> while a few sources return the little known movie “</a:t>
            </a:r>
            <a:r>
              <a:rPr lang="en-US" sz="2800" i="1" dirty="0" smtClean="0">
                <a:solidFill>
                  <a:srgbClr val="1D08B8"/>
                </a:solidFill>
              </a:rPr>
              <a:t>Little Godfather</a:t>
            </a:r>
            <a:r>
              <a:rPr lang="en-US" sz="2800" dirty="0" smtClean="0"/>
              <a:t>”.</a:t>
            </a:r>
          </a:p>
          <a:p>
            <a:pPr lvl="1">
              <a:buFont typeface="Wingdings" pitchFamily="2" charset="2"/>
              <a:buChar char="v"/>
            </a:pPr>
            <a:endParaRPr lang="en-US" sz="2800" dirty="0" smtClean="0"/>
          </a:p>
          <a:p>
            <a:pPr>
              <a:buFont typeface="Wingdings" pitchFamily="2" charset="2"/>
              <a:buChar char="Ø"/>
            </a:pPr>
            <a:r>
              <a:rPr lang="en-US" sz="2800" dirty="0" smtClean="0">
                <a:solidFill>
                  <a:srgbClr val="1D08B8"/>
                </a:solidFill>
              </a:rPr>
              <a:t>Two independent sources are not likely  to agree upon corrupt/untrustworthy answers.</a:t>
            </a:r>
          </a:p>
          <a:p>
            <a:pPr lvl="1">
              <a:buFont typeface="Wingdings" pitchFamily="2" charset="2"/>
              <a:buChar char="v"/>
            </a:pPr>
            <a:r>
              <a:rPr lang="en-US" sz="2800" dirty="0" smtClean="0"/>
              <a:t>e.g. The wrong author of the book (e.g. </a:t>
            </a:r>
            <a:r>
              <a:rPr lang="en-US" sz="2800" dirty="0" smtClean="0">
                <a:solidFill>
                  <a:srgbClr val="FF0000"/>
                </a:solidFill>
              </a:rPr>
              <a:t>Godfather author as</a:t>
            </a:r>
            <a:r>
              <a:rPr lang="en-US" sz="2800" dirty="0" smtClean="0"/>
              <a:t> “</a:t>
            </a:r>
            <a:r>
              <a:rPr lang="en-US" sz="2800" dirty="0" smtClean="0">
                <a:solidFill>
                  <a:srgbClr val="FF0000"/>
                </a:solidFill>
              </a:rPr>
              <a:t>Nino Rota”</a:t>
            </a:r>
            <a:r>
              <a:rPr lang="en-US" sz="2800" dirty="0" smtClean="0"/>
              <a:t>) would not be agreed by other sources.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5"/>
          <p:cNvSpPr>
            <a:spLocks noGrp="1"/>
          </p:cNvSpPr>
          <p:nvPr>
            <p:ph type="ftr" sz="quarter" idx="10"/>
          </p:nvPr>
        </p:nvSpPr>
        <p:spPr/>
        <p:txBody>
          <a:bodyPr/>
          <a:lstStyle/>
          <a:p>
            <a:pPr>
              <a:defRPr/>
            </a:pP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RAJU@AEJSLDNFUVWYY577" val="3073"/>
  <p:tag name="DEFAULTDISPLAYSOURCE" val="\documentclass{article}\pagestyle{empty}&#10;\begin{document}&#10;&#10;\end{document}&#10;"/>
  <p:tag name="EMBEDFONTS" val="1"/>
  <p:tag name="FIRSTRBALAKR2@AEJSLDNFUVWYY577" val="3405"/>
</p:tagLst>
</file>

<file path=ppt/tags/tag2.xml><?xml version="1.0" encoding="utf-8"?>
<p:tagLst xmlns:a="http://schemas.openxmlformats.org/drawingml/2006/main" xmlns:r="http://schemas.openxmlformats.org/officeDocument/2006/relationships" xmlns:p="http://schemas.openxmlformats.org/presentationml/2006/main">
  <p:tag name="TIMING" val="|84.5|34.5"/>
</p:tagLst>
</file>

<file path=ppt/tags/tag3.xml><?xml version="1.0" encoding="utf-8"?>
<p:tagLst xmlns:a="http://schemas.openxmlformats.org/drawingml/2006/main" xmlns:r="http://schemas.openxmlformats.org/officeDocument/2006/relationships" xmlns:p="http://schemas.openxmlformats.org/presentationml/2006/main">
  <p:tag name="TIMING" val="|20.5|18|8|13.7|24.5"/>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alpha  template TPT1  env TPENV1  fore 0  back 16777215  eqnno 1"/>
  <p:tag name="FILENAME" val="TP_tmp"/>
  <p:tag name="ORIGWIDTH" val="2"/>
  <p:tag name="PICTUREFILESIZE" val="968"/>
</p:tagLst>
</file>

<file path=ppt/tags/tag5.xml><?xml version="1.0" encoding="utf-8"?>
<p:tagLst xmlns:a="http://schemas.openxmlformats.org/drawingml/2006/main" xmlns:r="http://schemas.openxmlformats.org/officeDocument/2006/relationships" xmlns:p="http://schemas.openxmlformats.org/presentationml/2006/main">
  <p:tag name="TIMING" val="|112.8|15.7|18.3"/>
</p:tagLst>
</file>

<file path=ppt/tags/tag6.xml><?xml version="1.0" encoding="utf-8"?>
<p:tagLst xmlns:a="http://schemas.openxmlformats.org/drawingml/2006/main" xmlns:r="http://schemas.openxmlformats.org/officeDocument/2006/relationships" xmlns:p="http://schemas.openxmlformats.org/presentationml/2006/main">
  <p:tag name="TIMING" val="|112.8|15.7|18.3"/>
</p:tagLst>
</file>

<file path=ppt/tags/tag7.xml><?xml version="1.0" encoding="utf-8"?>
<p:tagLst xmlns:a="http://schemas.openxmlformats.org/drawingml/2006/main" xmlns:r="http://schemas.openxmlformats.org/officeDocument/2006/relationships" xmlns:p="http://schemas.openxmlformats.org/presentationml/2006/main">
  <p:tag name="TIMING" val="|112.8|15.7|18.3"/>
</p:tagLst>
</file>

<file path=ppt/tags/tag8.xml><?xml version="1.0" encoding="utf-8"?>
<p:tagLst xmlns:a="http://schemas.openxmlformats.org/drawingml/2006/main" xmlns:r="http://schemas.openxmlformats.org/officeDocument/2006/relationships" xmlns:p="http://schemas.openxmlformats.org/presentationml/2006/main">
  <p:tag name="TIMING" val="|112.8|15.7|18.3"/>
</p:tagLst>
</file>

<file path=ppt/tags/tag9.xml><?xml version="1.0" encoding="utf-8"?>
<p:tagLst xmlns:a="http://schemas.openxmlformats.org/drawingml/2006/main" xmlns:r="http://schemas.openxmlformats.org/officeDocument/2006/relationships" xmlns:p="http://schemas.openxmlformats.org/presentationml/2006/main">
  <p:tag name="TIMING" val="|112.8|15.7|18.3"/>
</p:tagLst>
</file>

<file path=ppt/theme/theme1.xml><?xml version="1.0" encoding="utf-8"?>
<a:theme xmlns:a="http://schemas.openxmlformats.org/drawingml/2006/main" name="Raju">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76302</TotalTime>
  <Words>4379</Words>
  <Application>Microsoft Office PowerPoint</Application>
  <PresentationFormat>On-screen Show (4:3)</PresentationFormat>
  <Paragraphs>659</Paragraphs>
  <Slides>51</Slides>
  <Notes>51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64" baseType="lpstr">
      <vt:lpstr>Arial</vt:lpstr>
      <vt:lpstr>Times New Roman</vt:lpstr>
      <vt:lpstr>Tahoma</vt:lpstr>
      <vt:lpstr>Wingdings</vt:lpstr>
      <vt:lpstr>Times</vt:lpstr>
      <vt:lpstr>Gill Sans Light</vt:lpstr>
      <vt:lpstr>Gill Sans</vt:lpstr>
      <vt:lpstr>ヒラギノ角ゴ ProN W3</vt:lpstr>
      <vt:lpstr>新細明體</vt:lpstr>
      <vt:lpstr>Calibri</vt:lpstr>
      <vt:lpstr>Raju</vt:lpstr>
      <vt:lpstr>Custom Design</vt:lpstr>
      <vt:lpstr>Equation</vt:lpstr>
      <vt:lpstr>Trust and Profit Sensitive Ranking for Web Databases and On-line Advertisements</vt:lpstr>
      <vt:lpstr>Agenda</vt:lpstr>
      <vt:lpstr>Searchable Web is Big, Deep Web is Bigger</vt:lpstr>
      <vt:lpstr>Deep Web Integration Scenario</vt:lpstr>
      <vt:lpstr>Why Another Ranking? </vt:lpstr>
      <vt:lpstr>Factal: Search based on SourceRank</vt:lpstr>
      <vt:lpstr>Source Selection in the Deep Web </vt:lpstr>
      <vt:lpstr>Source Agreement</vt:lpstr>
      <vt:lpstr>Agreement Implies Trust &amp; Importance</vt:lpstr>
      <vt:lpstr>Agreement Implies Trust &amp; Relevance</vt:lpstr>
      <vt:lpstr>Method: Sampling based Agreement </vt:lpstr>
      <vt:lpstr>Method: Calculating SourceRank</vt:lpstr>
      <vt:lpstr>Computing Agreement is Hard</vt:lpstr>
      <vt:lpstr>Method: Computing Agreement</vt:lpstr>
      <vt:lpstr>Agenda</vt:lpstr>
      <vt:lpstr>Detecting Source Collusion</vt:lpstr>
      <vt:lpstr>Topic Specific SourceRank: TSR </vt:lpstr>
      <vt:lpstr>TupleRank: Ranking Results </vt:lpstr>
      <vt:lpstr>Agenda</vt:lpstr>
      <vt:lpstr>Evaluation </vt:lpstr>
      <vt:lpstr>Google Base Top-5 Precision-Books</vt:lpstr>
      <vt:lpstr>Trustworthiness of Source Selection</vt:lpstr>
      <vt:lpstr>TSR: Precision for the Topics</vt:lpstr>
      <vt:lpstr>TupleRank: Precision Comparison</vt:lpstr>
      <vt:lpstr>Agenda</vt:lpstr>
      <vt:lpstr>Agenda</vt:lpstr>
      <vt:lpstr>Web Ecosystem Survives on Ads</vt:lpstr>
      <vt:lpstr>Ad Ranking Explained</vt:lpstr>
      <vt:lpstr>Dissertation Structure</vt:lpstr>
      <vt:lpstr>Agenda</vt:lpstr>
      <vt:lpstr>Popular Ad Rankings</vt:lpstr>
      <vt:lpstr>User’s Cascade Browsing Model</vt:lpstr>
      <vt:lpstr>Mutual Influences</vt:lpstr>
      <vt:lpstr>Optimal Ranking</vt:lpstr>
      <vt:lpstr>Slide 35</vt:lpstr>
      <vt:lpstr>Quantifying Expected Profit</vt:lpstr>
      <vt:lpstr>Agenda</vt:lpstr>
      <vt:lpstr>Extending to an Auction Mechanism</vt:lpstr>
      <vt:lpstr>Auction Mechanism: Pricing.</vt:lpstr>
      <vt:lpstr>Auction Mechanism Properties:  Nash Equilibrium</vt:lpstr>
      <vt:lpstr>Auction Mechanism Properties: VCG Comparison</vt:lpstr>
      <vt:lpstr>Agenda</vt:lpstr>
      <vt:lpstr>Industrial Significance.</vt:lpstr>
      <vt:lpstr>Industrial Significance</vt:lpstr>
      <vt:lpstr>Deep Web: Publications and Impact</vt:lpstr>
      <vt:lpstr>Slide 46</vt:lpstr>
      <vt:lpstr>Ranking Tweets Considering Trust and Relevance</vt:lpstr>
      <vt:lpstr>Real-Time Profit Maximization for Guaranteed Deals</vt:lpstr>
      <vt:lpstr>Events After Thesis Proposal: Data Ranking</vt:lpstr>
      <vt:lpstr>Events After Thesis Proposal : Ads</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raju</dc:creator>
  <cp:lastModifiedBy>raju</cp:lastModifiedBy>
  <cp:revision>3169</cp:revision>
  <cp:lastPrinted>1601-01-01T00:00:00Z</cp:lastPrinted>
  <dcterms:created xsi:type="dcterms:W3CDTF">1601-01-01T00:00:00Z</dcterms:created>
  <dcterms:modified xsi:type="dcterms:W3CDTF">2012-07-24T07:40:21Z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