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256" r:id="rId2"/>
    <p:sldId id="304" r:id="rId3"/>
    <p:sldId id="310" r:id="rId4"/>
    <p:sldId id="308" r:id="rId5"/>
    <p:sldId id="305" r:id="rId6"/>
    <p:sldId id="321" r:id="rId7"/>
    <p:sldId id="306" r:id="rId8"/>
    <p:sldId id="287" r:id="rId9"/>
    <p:sldId id="300" r:id="rId10"/>
    <p:sldId id="288" r:id="rId11"/>
    <p:sldId id="301" r:id="rId12"/>
    <p:sldId id="289" r:id="rId13"/>
    <p:sldId id="302" r:id="rId14"/>
    <p:sldId id="303" r:id="rId15"/>
    <p:sldId id="291" r:id="rId16"/>
    <p:sldId id="292" r:id="rId17"/>
    <p:sldId id="293" r:id="rId18"/>
    <p:sldId id="311" r:id="rId19"/>
    <p:sldId id="312" r:id="rId20"/>
    <p:sldId id="319" r:id="rId21"/>
    <p:sldId id="295" r:id="rId22"/>
    <p:sldId id="296" r:id="rId23"/>
    <p:sldId id="313" r:id="rId24"/>
    <p:sldId id="298" r:id="rId25"/>
    <p:sldId id="307" r:id="rId26"/>
    <p:sldId id="261" r:id="rId27"/>
    <p:sldId id="263" r:id="rId28"/>
    <p:sldId id="264" r:id="rId29"/>
    <p:sldId id="265" r:id="rId30"/>
    <p:sldId id="266" r:id="rId31"/>
    <p:sldId id="267" r:id="rId32"/>
    <p:sldId id="268" r:id="rId33"/>
    <p:sldId id="269" r:id="rId34"/>
    <p:sldId id="270" r:id="rId35"/>
    <p:sldId id="271" r:id="rId36"/>
    <p:sldId id="272" r:id="rId37"/>
    <p:sldId id="273" r:id="rId38"/>
    <p:sldId id="274" r:id="rId39"/>
    <p:sldId id="275" r:id="rId40"/>
    <p:sldId id="276" r:id="rId41"/>
    <p:sldId id="277" r:id="rId42"/>
    <p:sldId id="278" r:id="rId43"/>
    <p:sldId id="279" r:id="rId44"/>
    <p:sldId id="280" r:id="rId45"/>
    <p:sldId id="281" r:id="rId46"/>
    <p:sldId id="314" r:id="rId47"/>
    <p:sldId id="315" r:id="rId48"/>
    <p:sldId id="320" r:id="rId49"/>
    <p:sldId id="282" r:id="rId50"/>
    <p:sldId id="283" r:id="rId51"/>
    <p:sldId id="316" r:id="rId52"/>
    <p:sldId id="284" r:id="rId53"/>
    <p:sldId id="317" r:id="rId54"/>
    <p:sldId id="322" r:id="rId55"/>
  </p:sldIdLst>
  <p:sldSz cx="12192000" cy="6858000"/>
  <p:notesSz cx="6881813" cy="9296400"/>
  <p:custDataLst>
    <p:tags r:id="rId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14" autoAdjust="0"/>
    <p:restoredTop sz="93108" autoAdjust="0"/>
  </p:normalViewPr>
  <p:slideViewPr>
    <p:cSldViewPr snapToGrid="0">
      <p:cViewPr varScale="1">
        <p:scale>
          <a:sx n="62" d="100"/>
          <a:sy n="62" d="100"/>
        </p:scale>
        <p:origin x="54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C1BB9FA6-32EC-4A0C-A789-2B0B837C7E1A}" type="datetimeFigureOut">
              <a:rPr lang="en-US" smtClean="0"/>
              <a:t>11/9/2015</a:t>
            </a:fld>
            <a:endParaRPr lang="en-US"/>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A36B45E9-213A-4290-A835-2FBE0BA80F72}" type="slidenum">
              <a:rPr lang="en-US" smtClean="0"/>
              <a:t>‹#›</a:t>
            </a:fld>
            <a:endParaRPr lang="en-US"/>
          </a:p>
        </p:txBody>
      </p:sp>
    </p:spTree>
    <p:extLst>
      <p:ext uri="{BB962C8B-B14F-4D97-AF65-F5344CB8AC3E}">
        <p14:creationId xmlns:p14="http://schemas.microsoft.com/office/powerpoint/2010/main" val="20657401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C410FD3D-BEE1-4D87-9282-D88DADC27DD4}" type="datetimeFigureOut">
              <a:rPr lang="en-US" smtClean="0"/>
              <a:t>11/9/2015</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E0E6D2A2-BA44-43E7-89D5-A491DFA14BBB}" type="slidenum">
              <a:rPr lang="en-US" smtClean="0"/>
              <a:t>‹#›</a:t>
            </a:fld>
            <a:endParaRPr lang="en-US"/>
          </a:p>
        </p:txBody>
      </p:sp>
    </p:spTree>
    <p:extLst>
      <p:ext uri="{BB962C8B-B14F-4D97-AF65-F5344CB8AC3E}">
        <p14:creationId xmlns:p14="http://schemas.microsoft.com/office/powerpoint/2010/main" val="274692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E6D2A2-BA44-43E7-89D5-A491DFA14BBB}" type="slidenum">
              <a:rPr lang="en-US" smtClean="0"/>
              <a:t>1</a:t>
            </a:fld>
            <a:endParaRPr lang="en-US"/>
          </a:p>
        </p:txBody>
      </p:sp>
    </p:spTree>
    <p:extLst>
      <p:ext uri="{BB962C8B-B14F-4D97-AF65-F5344CB8AC3E}">
        <p14:creationId xmlns:p14="http://schemas.microsoft.com/office/powerpoint/2010/main" val="2611114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B6086C0-60ED-4C21-8438-501E4B5DF634}" type="slidenum">
              <a:rPr lang="en-US" smtClean="0"/>
              <a:t>32</a:t>
            </a:fld>
            <a:endParaRPr lang="en-US"/>
          </a:p>
        </p:txBody>
      </p:sp>
    </p:spTree>
    <p:extLst>
      <p:ext uri="{BB962C8B-B14F-4D97-AF65-F5344CB8AC3E}">
        <p14:creationId xmlns:p14="http://schemas.microsoft.com/office/powerpoint/2010/main" val="1019175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E6D2A2-BA44-43E7-89D5-A491DFA14BBB}" type="slidenum">
              <a:rPr lang="en-US" smtClean="0"/>
              <a:t>33</a:t>
            </a:fld>
            <a:endParaRPr lang="en-US"/>
          </a:p>
        </p:txBody>
      </p:sp>
    </p:spTree>
    <p:extLst>
      <p:ext uri="{BB962C8B-B14F-4D97-AF65-F5344CB8AC3E}">
        <p14:creationId xmlns:p14="http://schemas.microsoft.com/office/powerpoint/2010/main" val="633440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6086C0-60ED-4C21-8438-501E4B5DF634}" type="slidenum">
              <a:rPr lang="en-US" smtClean="0"/>
              <a:t>34</a:t>
            </a:fld>
            <a:endParaRPr lang="en-US"/>
          </a:p>
        </p:txBody>
      </p:sp>
    </p:spTree>
    <p:extLst>
      <p:ext uri="{BB962C8B-B14F-4D97-AF65-F5344CB8AC3E}">
        <p14:creationId xmlns:p14="http://schemas.microsoft.com/office/powerpoint/2010/main" val="4174053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6086C0-60ED-4C21-8438-501E4B5DF634}" type="slidenum">
              <a:rPr lang="en-US" smtClean="0"/>
              <a:t>35</a:t>
            </a:fld>
            <a:endParaRPr lang="en-US"/>
          </a:p>
        </p:txBody>
      </p:sp>
    </p:spTree>
    <p:extLst>
      <p:ext uri="{BB962C8B-B14F-4D97-AF65-F5344CB8AC3E}">
        <p14:creationId xmlns:p14="http://schemas.microsoft.com/office/powerpoint/2010/main" val="3700637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6086C0-60ED-4C21-8438-501E4B5DF634}" type="slidenum">
              <a:rPr lang="en-US" smtClean="0"/>
              <a:t>36</a:t>
            </a:fld>
            <a:endParaRPr lang="en-US"/>
          </a:p>
        </p:txBody>
      </p:sp>
    </p:spTree>
    <p:extLst>
      <p:ext uri="{BB962C8B-B14F-4D97-AF65-F5344CB8AC3E}">
        <p14:creationId xmlns:p14="http://schemas.microsoft.com/office/powerpoint/2010/main" val="3967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6086C0-60ED-4C21-8438-501E4B5DF634}" type="slidenum">
              <a:rPr lang="en-US" smtClean="0"/>
              <a:t>37</a:t>
            </a:fld>
            <a:endParaRPr lang="en-US"/>
          </a:p>
        </p:txBody>
      </p:sp>
    </p:spTree>
    <p:extLst>
      <p:ext uri="{BB962C8B-B14F-4D97-AF65-F5344CB8AC3E}">
        <p14:creationId xmlns:p14="http://schemas.microsoft.com/office/powerpoint/2010/main" val="3358881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B6086C0-60ED-4C21-8438-501E4B5DF634}" type="slidenum">
              <a:rPr lang="en-US" smtClean="0"/>
              <a:t>44</a:t>
            </a:fld>
            <a:endParaRPr lang="en-US"/>
          </a:p>
        </p:txBody>
      </p:sp>
    </p:spTree>
    <p:extLst>
      <p:ext uri="{BB962C8B-B14F-4D97-AF65-F5344CB8AC3E}">
        <p14:creationId xmlns:p14="http://schemas.microsoft.com/office/powerpoint/2010/main" val="4167041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6086C0-60ED-4C21-8438-501E4B5DF634}" type="slidenum">
              <a:rPr lang="en-US" smtClean="0"/>
              <a:t>45</a:t>
            </a:fld>
            <a:endParaRPr lang="en-US"/>
          </a:p>
        </p:txBody>
      </p:sp>
    </p:spTree>
    <p:extLst>
      <p:ext uri="{BB962C8B-B14F-4D97-AF65-F5344CB8AC3E}">
        <p14:creationId xmlns:p14="http://schemas.microsoft.com/office/powerpoint/2010/main" val="1060746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r>
              <a:rPr lang="en-US" dirty="0" smtClean="0"/>
              <a:t>Updated</a:t>
            </a:r>
            <a:endParaRPr lang="en-US" dirty="0"/>
          </a:p>
        </p:txBody>
      </p:sp>
      <p:sp>
        <p:nvSpPr>
          <p:cNvPr id="4" name="Slide Number Placeholder 3"/>
          <p:cNvSpPr>
            <a:spLocks noGrp="1"/>
          </p:cNvSpPr>
          <p:nvPr>
            <p:ph type="sldNum" sz="quarter" idx="10"/>
          </p:nvPr>
        </p:nvSpPr>
        <p:spPr/>
        <p:txBody>
          <a:bodyPr/>
          <a:lstStyle/>
          <a:p>
            <a:fld id="{FB6086C0-60ED-4C21-8438-501E4B5DF634}" type="slidenum">
              <a:rPr lang="en-US" smtClean="0"/>
              <a:t>49</a:t>
            </a:fld>
            <a:endParaRPr lang="en-US"/>
          </a:p>
        </p:txBody>
      </p:sp>
    </p:spTree>
    <p:extLst>
      <p:ext uri="{BB962C8B-B14F-4D97-AF65-F5344CB8AC3E}">
        <p14:creationId xmlns:p14="http://schemas.microsoft.com/office/powerpoint/2010/main" val="1516407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r>
              <a:rPr lang="en-US" dirty="0" smtClean="0"/>
              <a:t>Updated</a:t>
            </a:r>
            <a:endParaRPr lang="en-US" dirty="0"/>
          </a:p>
        </p:txBody>
      </p:sp>
      <p:sp>
        <p:nvSpPr>
          <p:cNvPr id="4" name="Slide Number Placeholder 3"/>
          <p:cNvSpPr>
            <a:spLocks noGrp="1"/>
          </p:cNvSpPr>
          <p:nvPr>
            <p:ph type="sldNum" sz="quarter" idx="10"/>
          </p:nvPr>
        </p:nvSpPr>
        <p:spPr/>
        <p:txBody>
          <a:bodyPr/>
          <a:lstStyle/>
          <a:p>
            <a:fld id="{FB6086C0-60ED-4C21-8438-501E4B5DF634}" type="slidenum">
              <a:rPr lang="en-US" smtClean="0"/>
              <a:t>50</a:t>
            </a:fld>
            <a:endParaRPr lang="en-US"/>
          </a:p>
        </p:txBody>
      </p:sp>
    </p:spTree>
    <p:extLst>
      <p:ext uri="{BB962C8B-B14F-4D97-AF65-F5344CB8AC3E}">
        <p14:creationId xmlns:p14="http://schemas.microsoft.com/office/powerpoint/2010/main" val="1446643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vision of humans and robots working together to accomplish complex team tasks is driving much of the current research in the area of autonomous teamwork. As robots become more capable they can handle increasingly complex tasks and highly uncertain environments, but the current robotic capabilities in many domains are still insufficient to execute these tasks robustly and efficiently. In these scenarios, robots can still accomplish the tasks with human assistance as human capabilities are often better suited for some tasks </a:t>
            </a:r>
            <a:r>
              <a:rPr lang="en-US" smtClean="0"/>
              <a:t>and they complement </a:t>
            </a:r>
            <a:r>
              <a:rPr lang="en-US" dirty="0" smtClean="0"/>
              <a:t>robot capabilities in many situations. Thus, for robots to become an integral part of society, human-robot teams must be effective in a variety of settings.</a:t>
            </a:r>
            <a:endParaRPr lang="en-US" dirty="0"/>
          </a:p>
        </p:txBody>
      </p:sp>
      <p:sp>
        <p:nvSpPr>
          <p:cNvPr id="4" name="Slide Number Placeholder 3"/>
          <p:cNvSpPr>
            <a:spLocks noGrp="1"/>
          </p:cNvSpPr>
          <p:nvPr>
            <p:ph type="sldNum" sz="quarter" idx="10"/>
          </p:nvPr>
        </p:nvSpPr>
        <p:spPr/>
        <p:txBody>
          <a:bodyPr/>
          <a:lstStyle/>
          <a:p>
            <a:fld id="{E0E6D2A2-BA44-43E7-89D5-A491DFA14BBB}" type="slidenum">
              <a:rPr lang="en-US" smtClean="0"/>
              <a:t>2</a:t>
            </a:fld>
            <a:endParaRPr lang="en-US"/>
          </a:p>
        </p:txBody>
      </p:sp>
    </p:spTree>
    <p:extLst>
      <p:ext uri="{BB962C8B-B14F-4D97-AF65-F5344CB8AC3E}">
        <p14:creationId xmlns:p14="http://schemas.microsoft.com/office/powerpoint/2010/main" val="2688667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E6D2A2-BA44-43E7-89D5-A491DFA14BBB}" type="slidenum">
              <a:rPr lang="en-US" smtClean="0"/>
              <a:t>51</a:t>
            </a:fld>
            <a:endParaRPr lang="en-US"/>
          </a:p>
        </p:txBody>
      </p:sp>
    </p:spTree>
    <p:extLst>
      <p:ext uri="{BB962C8B-B14F-4D97-AF65-F5344CB8AC3E}">
        <p14:creationId xmlns:p14="http://schemas.microsoft.com/office/powerpoint/2010/main" val="122071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B6086C0-60ED-4C21-8438-501E4B5DF634}" type="slidenum">
              <a:rPr lang="en-US" smtClean="0"/>
              <a:t>52</a:t>
            </a:fld>
            <a:endParaRPr lang="en-US"/>
          </a:p>
        </p:txBody>
      </p:sp>
    </p:spTree>
    <p:extLst>
      <p:ext uri="{BB962C8B-B14F-4D97-AF65-F5344CB8AC3E}">
        <p14:creationId xmlns:p14="http://schemas.microsoft.com/office/powerpoint/2010/main" val="260924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Human then either directly provides motion commands or breaks the plan into sub-plans (or sub-goals) for the robot to handle.</a:t>
            </a:r>
          </a:p>
          <a:p>
            <a:pPr lvl="1"/>
            <a:r>
              <a:rPr lang="en-US" dirty="0" smtClean="0"/>
              <a:t> During plan execution, the human can interact with the robot using a low level motion controller, or a high level task and plan manager.</a:t>
            </a:r>
          </a:p>
          <a:p>
            <a:endParaRPr lang="en-US" dirty="0" smtClean="0"/>
          </a:p>
          <a:p>
            <a:endParaRPr lang="en-US" dirty="0" smtClean="0"/>
          </a:p>
          <a:p>
            <a:pPr lvl="1"/>
            <a:r>
              <a:rPr lang="en-US" dirty="0" smtClean="0"/>
              <a:t>The human and robot share the same global goal and collaborate to achieve it.</a:t>
            </a:r>
          </a:p>
          <a:p>
            <a:pPr marL="462229" lvl="1" defTabSz="924458">
              <a:defRPr/>
            </a:pPr>
            <a:r>
              <a:rPr lang="en-US" dirty="0" smtClean="0"/>
              <a:t>An autonomous robot here can achieve the global goal alone when the task information is completely specified.</a:t>
            </a:r>
          </a:p>
          <a:p>
            <a:pPr lvl="1"/>
            <a:endParaRPr lang="en-US" dirty="0" smtClean="0"/>
          </a:p>
          <a:p>
            <a:pPr lvl="1"/>
            <a:endParaRPr lang="en-US" dirty="0" smtClean="0"/>
          </a:p>
        </p:txBody>
      </p:sp>
      <p:sp>
        <p:nvSpPr>
          <p:cNvPr id="4" name="Slide Number Placeholder 3"/>
          <p:cNvSpPr>
            <a:spLocks noGrp="1"/>
          </p:cNvSpPr>
          <p:nvPr>
            <p:ph type="sldNum" sz="quarter" idx="10"/>
          </p:nvPr>
        </p:nvSpPr>
        <p:spPr/>
        <p:txBody>
          <a:bodyPr/>
          <a:lstStyle/>
          <a:p>
            <a:fld id="{FB6086C0-60ED-4C21-8438-501E4B5DF634}" type="slidenum">
              <a:rPr lang="en-US" smtClean="0"/>
              <a:t>8</a:t>
            </a:fld>
            <a:endParaRPr lang="en-US"/>
          </a:p>
        </p:txBody>
      </p:sp>
    </p:spTree>
    <p:extLst>
      <p:ext uri="{BB962C8B-B14F-4D97-AF65-F5344CB8AC3E}">
        <p14:creationId xmlns:p14="http://schemas.microsoft.com/office/powerpoint/2010/main" val="594357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Task information often cannot be completely specified in real-world applications.</a:t>
            </a:r>
          </a:p>
          <a:p>
            <a:r>
              <a:rPr lang="en-US" dirty="0" smtClean="0"/>
              <a:t>Is it always bad ?   </a:t>
            </a:r>
          </a:p>
          <a:p>
            <a:pPr lvl="1"/>
            <a:endParaRPr lang="en-US" dirty="0" smtClean="0"/>
          </a:p>
          <a:p>
            <a:pPr lvl="1"/>
            <a:r>
              <a:rPr lang="en-US" dirty="0" smtClean="0"/>
              <a:t>Dynamic environmental influences </a:t>
            </a:r>
          </a:p>
          <a:p>
            <a:pPr lvl="1"/>
            <a:r>
              <a:rPr lang="en-US" dirty="0" smtClean="0"/>
              <a:t>Practicality issues</a:t>
            </a:r>
          </a:p>
          <a:p>
            <a:pPr lvl="1"/>
            <a:r>
              <a:rPr lang="en-US" dirty="0" smtClean="0"/>
              <a:t>Certain task updates require manual processing, which is prone to interpretation delay (e.g., environment changes that can only be perceived and interpreted by humans)</a:t>
            </a:r>
          </a:p>
          <a:p>
            <a:pPr lvl="1"/>
            <a:r>
              <a:rPr lang="en-US" dirty="0" smtClean="0"/>
              <a:t>The knowledge cannot be easily incorporated into the planning model (e.g., inferencing and image processing capabilities of humans)</a:t>
            </a:r>
          </a:p>
          <a:p>
            <a:endParaRPr lang="en-US" dirty="0" smtClean="0"/>
          </a:p>
          <a:p>
            <a:pPr marL="0" lvl="1" defTabSz="924458">
              <a:defRPr/>
            </a:pPr>
            <a:r>
              <a:rPr lang="en-US" b="1" dirty="0" smtClean="0"/>
              <a:t>NO! </a:t>
            </a:r>
            <a:r>
              <a:rPr lang="en-US" dirty="0" smtClean="0"/>
              <a:t>(e.g., the human does not need to know how many rooms the robot travels through to move to a specified location).</a:t>
            </a:r>
          </a:p>
          <a:p>
            <a:endParaRPr lang="en-US" dirty="0"/>
          </a:p>
        </p:txBody>
      </p:sp>
      <p:sp>
        <p:nvSpPr>
          <p:cNvPr id="4" name="Slide Number Placeholder 3"/>
          <p:cNvSpPr>
            <a:spLocks noGrp="1"/>
          </p:cNvSpPr>
          <p:nvPr>
            <p:ph type="sldNum" sz="quarter" idx="10"/>
          </p:nvPr>
        </p:nvSpPr>
        <p:spPr/>
        <p:txBody>
          <a:bodyPr/>
          <a:lstStyle/>
          <a:p>
            <a:fld id="{FB6086C0-60ED-4C21-8438-501E4B5DF634}" type="slidenum">
              <a:rPr lang="en-US" smtClean="0"/>
              <a:t>10</a:t>
            </a:fld>
            <a:endParaRPr lang="en-US"/>
          </a:p>
        </p:txBody>
      </p:sp>
    </p:spTree>
    <p:extLst>
      <p:ext uri="{BB962C8B-B14F-4D97-AF65-F5344CB8AC3E}">
        <p14:creationId xmlns:p14="http://schemas.microsoft.com/office/powerpoint/2010/main" val="3704073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Remote human-robot interaction</a:t>
            </a:r>
          </a:p>
          <a:p>
            <a:r>
              <a:rPr lang="en-US" dirty="0" smtClean="0"/>
              <a:t>Incomplete task information – environmental changes due to disasters</a:t>
            </a:r>
          </a:p>
          <a:p>
            <a:r>
              <a:rPr lang="en-US" dirty="0" smtClean="0"/>
              <a:t>Deployed during early phases of emergency response</a:t>
            </a:r>
          </a:p>
          <a:p>
            <a:pPr lvl="1"/>
            <a:r>
              <a:rPr lang="en-US" dirty="0" smtClean="0"/>
              <a:t>To explore disaster scene</a:t>
            </a:r>
          </a:p>
          <a:p>
            <a:pPr lvl="1"/>
            <a:r>
              <a:rPr lang="en-US" dirty="0" smtClean="0"/>
              <a:t>To provide real-time information</a:t>
            </a:r>
          </a:p>
          <a:p>
            <a:pPr lvl="1"/>
            <a:r>
              <a:rPr lang="en-US" dirty="0" smtClean="0"/>
              <a:t>Situation assessment to aid emergency management</a:t>
            </a:r>
          </a:p>
          <a:p>
            <a:r>
              <a:rPr lang="en-US" dirty="0" smtClean="0"/>
              <a:t>Apart from human robot interaction, human also need to collaborate with other operators and related personnel.</a:t>
            </a:r>
          </a:p>
          <a:p>
            <a:endParaRPr lang="en-US" dirty="0"/>
          </a:p>
        </p:txBody>
      </p:sp>
      <p:sp>
        <p:nvSpPr>
          <p:cNvPr id="4" name="Slide Number Placeholder 3"/>
          <p:cNvSpPr>
            <a:spLocks noGrp="1"/>
          </p:cNvSpPr>
          <p:nvPr>
            <p:ph type="sldNum" sz="quarter" idx="10"/>
          </p:nvPr>
        </p:nvSpPr>
        <p:spPr/>
        <p:txBody>
          <a:bodyPr/>
          <a:lstStyle/>
          <a:p>
            <a:fld id="{FB6086C0-60ED-4C21-8438-501E4B5DF634}" type="slidenum">
              <a:rPr lang="en-US" smtClean="0"/>
              <a:t>12</a:t>
            </a:fld>
            <a:endParaRPr lang="en-US"/>
          </a:p>
        </p:txBody>
      </p:sp>
    </p:spTree>
    <p:extLst>
      <p:ext uri="{BB962C8B-B14F-4D97-AF65-F5344CB8AC3E}">
        <p14:creationId xmlns:p14="http://schemas.microsoft.com/office/powerpoint/2010/main" val="1346672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Various types of incompleteness like</a:t>
            </a:r>
          </a:p>
          <a:p>
            <a:pPr lvl="1"/>
            <a:r>
              <a:rPr lang="en-US" dirty="0" smtClean="0"/>
              <a:t>Partial satisfaction of the goal </a:t>
            </a:r>
          </a:p>
          <a:p>
            <a:pPr lvl="1"/>
            <a:r>
              <a:rPr lang="en-US" dirty="0" smtClean="0"/>
              <a:t>Incomplete initial state </a:t>
            </a:r>
          </a:p>
          <a:p>
            <a:pPr lvl="1"/>
            <a:r>
              <a:rPr lang="en-US" dirty="0" smtClean="0"/>
              <a:t>Incomplete action models </a:t>
            </a:r>
          </a:p>
          <a:p>
            <a:pPr lvl="1"/>
            <a:r>
              <a:rPr lang="en-US" dirty="0" smtClean="0"/>
              <a:t>Incomplete preference of the human teammate</a:t>
            </a:r>
          </a:p>
          <a:p>
            <a:pPr marL="346672" lvl="1"/>
            <a:r>
              <a:rPr lang="en-US" dirty="0" smtClean="0"/>
              <a:t>can also be considered in an automated planner.</a:t>
            </a:r>
          </a:p>
          <a:p>
            <a:endParaRPr lang="en-US" dirty="0"/>
          </a:p>
        </p:txBody>
      </p:sp>
      <p:sp>
        <p:nvSpPr>
          <p:cNvPr id="4" name="Slide Number Placeholder 3"/>
          <p:cNvSpPr>
            <a:spLocks noGrp="1"/>
          </p:cNvSpPr>
          <p:nvPr>
            <p:ph type="sldNum" sz="quarter" idx="10"/>
          </p:nvPr>
        </p:nvSpPr>
        <p:spPr/>
        <p:txBody>
          <a:bodyPr/>
          <a:lstStyle/>
          <a:p>
            <a:fld id="{FB6086C0-60ED-4C21-8438-501E4B5DF634}" type="slidenum">
              <a:rPr lang="en-US" smtClean="0"/>
              <a:t>15</a:t>
            </a:fld>
            <a:endParaRPr lang="en-US"/>
          </a:p>
        </p:txBody>
      </p:sp>
    </p:spTree>
    <p:extLst>
      <p:ext uri="{BB962C8B-B14F-4D97-AF65-F5344CB8AC3E}">
        <p14:creationId xmlns:p14="http://schemas.microsoft.com/office/powerpoint/2010/main" val="2758645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4458">
              <a:defRPr/>
            </a:pPr>
            <a:r>
              <a:rPr lang="en-US" dirty="0" smtClean="0"/>
              <a:t>Working with a proactive teammate may require more interactions at the beginning and once a mutual understanding is established, the mental workload may be reduced. </a:t>
            </a:r>
          </a:p>
          <a:p>
            <a:pPr marL="0" lvl="1" defTabSz="924458">
              <a:defRPr/>
            </a:pPr>
            <a:r>
              <a:rPr lang="en-US" dirty="0" smtClean="0"/>
              <a:t>This suggests that providing “</a:t>
            </a:r>
            <a:r>
              <a:rPr lang="en-US" b="1" dirty="0" smtClean="0"/>
              <a:t>recommended actions</a:t>
            </a:r>
            <a:r>
              <a:rPr lang="en-US" dirty="0" smtClean="0"/>
              <a:t>" may also be used as a way to reduce the negative influence of automation.</a:t>
            </a:r>
          </a:p>
          <a:p>
            <a:pPr marL="0" lvl="1" defTabSz="924458">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0AE5882-F54E-46A5-8208-FE64D6BC251A}" type="slidenum">
              <a:rPr lang="en-US" smtClean="0"/>
              <a:t>24</a:t>
            </a:fld>
            <a:endParaRPr lang="en-US"/>
          </a:p>
        </p:txBody>
      </p:sp>
    </p:spTree>
    <p:extLst>
      <p:ext uri="{BB962C8B-B14F-4D97-AF65-F5344CB8AC3E}">
        <p14:creationId xmlns:p14="http://schemas.microsoft.com/office/powerpoint/2010/main" val="185299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endParaRPr lang="en-US" dirty="0" smtClean="0"/>
          </a:p>
        </p:txBody>
      </p:sp>
      <p:sp>
        <p:nvSpPr>
          <p:cNvPr id="4" name="Slide Number Placeholder 3"/>
          <p:cNvSpPr>
            <a:spLocks noGrp="1"/>
          </p:cNvSpPr>
          <p:nvPr>
            <p:ph type="sldNum" sz="quarter" idx="10"/>
          </p:nvPr>
        </p:nvSpPr>
        <p:spPr/>
        <p:txBody>
          <a:bodyPr/>
          <a:lstStyle/>
          <a:p>
            <a:fld id="{FB6086C0-60ED-4C21-8438-501E4B5DF634}" type="slidenum">
              <a:rPr lang="en-US" smtClean="0"/>
              <a:t>30</a:t>
            </a:fld>
            <a:endParaRPr lang="en-US"/>
          </a:p>
        </p:txBody>
      </p:sp>
    </p:spTree>
    <p:extLst>
      <p:ext uri="{BB962C8B-B14F-4D97-AF65-F5344CB8AC3E}">
        <p14:creationId xmlns:p14="http://schemas.microsoft.com/office/powerpoint/2010/main" val="4284416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B6086C0-60ED-4C21-8438-501E4B5DF634}" type="slidenum">
              <a:rPr lang="en-US" smtClean="0"/>
              <a:t>31</a:t>
            </a:fld>
            <a:endParaRPr lang="en-US"/>
          </a:p>
        </p:txBody>
      </p:sp>
    </p:spTree>
    <p:extLst>
      <p:ext uri="{BB962C8B-B14F-4D97-AF65-F5344CB8AC3E}">
        <p14:creationId xmlns:p14="http://schemas.microsoft.com/office/powerpoint/2010/main" val="4274911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B9506D-8EF3-4D41-BADC-170A479A5868}" type="datetime1">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3C023-4BAE-4775-92E6-954C930E0B1C}" type="slidenum">
              <a:rPr lang="en-US" smtClean="0"/>
              <a:t>‹#›</a:t>
            </a:fld>
            <a:endParaRPr lang="en-US"/>
          </a:p>
        </p:txBody>
      </p:sp>
    </p:spTree>
    <p:extLst>
      <p:ext uri="{BB962C8B-B14F-4D97-AF65-F5344CB8AC3E}">
        <p14:creationId xmlns:p14="http://schemas.microsoft.com/office/powerpoint/2010/main" val="3926563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C95CB0-2969-4943-8A1D-D4A12262C6C9}" type="datetime1">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3C023-4BAE-4775-92E6-954C930E0B1C}" type="slidenum">
              <a:rPr lang="en-US" smtClean="0"/>
              <a:t>‹#›</a:t>
            </a:fld>
            <a:endParaRPr lang="en-US"/>
          </a:p>
        </p:txBody>
      </p:sp>
    </p:spTree>
    <p:extLst>
      <p:ext uri="{BB962C8B-B14F-4D97-AF65-F5344CB8AC3E}">
        <p14:creationId xmlns:p14="http://schemas.microsoft.com/office/powerpoint/2010/main" val="337373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09442F-CFC5-4ABB-BDE5-744AA21220C9}" type="datetime1">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3C023-4BAE-4775-92E6-954C930E0B1C}" type="slidenum">
              <a:rPr lang="en-US" smtClean="0"/>
              <a:t>‹#›</a:t>
            </a:fld>
            <a:endParaRPr lang="en-US"/>
          </a:p>
        </p:txBody>
      </p:sp>
    </p:spTree>
    <p:extLst>
      <p:ext uri="{BB962C8B-B14F-4D97-AF65-F5344CB8AC3E}">
        <p14:creationId xmlns:p14="http://schemas.microsoft.com/office/powerpoint/2010/main" val="1522328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2000" cy="6855513"/>
          </a:xfrm>
          <a:prstGeom prst="rect">
            <a:avLst/>
          </a:prstGeom>
        </p:spPr>
      </p:pic>
      <p:sp>
        <p:nvSpPr>
          <p:cNvPr id="5" name="Footer Placeholder 4"/>
          <p:cNvSpPr>
            <a:spLocks noGrp="1"/>
          </p:cNvSpPr>
          <p:nvPr>
            <p:ph type="ftr" sz="quarter" idx="11"/>
          </p:nvPr>
        </p:nvSpPr>
        <p:spPr>
          <a:xfrm>
            <a:off x="2076174" y="6356354"/>
            <a:ext cx="8832196" cy="365125"/>
          </a:xfrm>
          <a:prstGeom prst="rect">
            <a:avLst/>
          </a:prstGeom>
        </p:spPr>
        <p:txBody>
          <a:bodyPr/>
          <a:lstStyle>
            <a:lvl1pPr algn="ctr">
              <a:defRPr sz="1000" i="0">
                <a:solidFill>
                  <a:schemeClr val="bg1">
                    <a:lumMod val="65000"/>
                  </a:schemeClr>
                </a:solidFill>
              </a:defRPr>
            </a:lvl1pPr>
          </a:lstStyle>
          <a:p>
            <a:endParaRPr lang="en-US" sz="900" dirty="0" smtClean="0"/>
          </a:p>
        </p:txBody>
      </p:sp>
      <p:sp>
        <p:nvSpPr>
          <p:cNvPr id="6" name="Slide Number Placeholder 5"/>
          <p:cNvSpPr>
            <a:spLocks noGrp="1"/>
          </p:cNvSpPr>
          <p:nvPr>
            <p:ph type="sldNum" sz="quarter" idx="12"/>
          </p:nvPr>
        </p:nvSpPr>
        <p:spPr>
          <a:xfrm>
            <a:off x="8610600" y="427039"/>
            <a:ext cx="2743200" cy="365125"/>
          </a:xfrm>
          <a:prstGeom prst="rect">
            <a:avLst/>
          </a:prstGeom>
        </p:spPr>
        <p:txBody>
          <a:bodyPr/>
          <a:lstStyle>
            <a:lvl1pPr algn="r">
              <a:defRPr sz="1500">
                <a:latin typeface="Bradley Hand ITC" panose="03070402050302030203" pitchFamily="66" charset="0"/>
              </a:defRPr>
            </a:lvl1pPr>
          </a:lstStyle>
          <a:p>
            <a:fld id="{93D3A6C8-D443-4A67-8F58-62910A612BB9}" type="slidenum">
              <a:rPr lang="en-US" smtClean="0"/>
              <a:pPr/>
              <a:t>‹#›</a:t>
            </a:fld>
            <a:endParaRPr lang="en-US" dirty="0"/>
          </a:p>
        </p:txBody>
      </p:sp>
      <p:pic>
        <p:nvPicPr>
          <p:cNvPr id="8" name="Picture 2" descr="http://1-dot-human-in-the-loop-planning.appspot.com/files/images/logo_r.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29" y="6062870"/>
            <a:ext cx="1214380" cy="795130"/>
          </a:xfrm>
          <a:prstGeom prst="rect">
            <a:avLst/>
          </a:prstGeom>
          <a:noFill/>
          <a:effectLst>
            <a:outerShdw blurRad="50800" dist="50800" dir="5400000" sx="112000" sy="112000" algn="ctr" rotWithShape="0">
              <a:schemeClr val="bg1">
                <a:alpha val="35000"/>
              </a:schemeClr>
            </a:outerShdw>
          </a:effectLst>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68235" y="6288147"/>
            <a:ext cx="1465364" cy="552967"/>
          </a:xfrm>
          <a:prstGeom prst="rect">
            <a:avLst/>
          </a:prstGeom>
        </p:spPr>
      </p:pic>
      <p:sp>
        <p:nvSpPr>
          <p:cNvPr id="10" name="Title 1"/>
          <p:cNvSpPr>
            <a:spLocks noGrp="1"/>
          </p:cNvSpPr>
          <p:nvPr>
            <p:ph type="title" hasCustomPrompt="1"/>
          </p:nvPr>
        </p:nvSpPr>
        <p:spPr>
          <a:xfrm>
            <a:off x="838200" y="1007165"/>
            <a:ext cx="10515600" cy="683524"/>
          </a:xfrm>
          <a:prstGeom prst="rect">
            <a:avLst/>
          </a:prstGeom>
        </p:spPr>
        <p:txBody>
          <a:bodyPr anchor="b"/>
          <a:lstStyle>
            <a:lvl1pPr>
              <a:defRPr sz="3300" b="1" baseline="0">
                <a:latin typeface="Aharoni" panose="02010803020104030203" pitchFamily="2" charset="-79"/>
                <a:cs typeface="Aharoni" panose="02010803020104030203" pitchFamily="2" charset="-79"/>
              </a:defRPr>
            </a:lvl1pPr>
          </a:lstStyle>
          <a:p>
            <a:r>
              <a:rPr lang="en-US" dirty="0" smtClean="0"/>
              <a:t>Click to enter title</a:t>
            </a:r>
            <a:endParaRPr lang="en-US" dirty="0"/>
          </a:p>
        </p:txBody>
      </p:sp>
      <p:sp>
        <p:nvSpPr>
          <p:cNvPr id="11" name="Content Placeholder 2"/>
          <p:cNvSpPr>
            <a:spLocks noGrp="1"/>
          </p:cNvSpPr>
          <p:nvPr>
            <p:ph idx="1"/>
          </p:nvPr>
        </p:nvSpPr>
        <p:spPr>
          <a:xfrm>
            <a:off x="838200" y="2299252"/>
            <a:ext cx="10515600" cy="336605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1"/>
          <p:cNvSpPr>
            <a:spLocks noGrp="1"/>
          </p:cNvSpPr>
          <p:nvPr>
            <p:ph type="body" sz="quarter" idx="13" hasCustomPrompt="1"/>
          </p:nvPr>
        </p:nvSpPr>
        <p:spPr>
          <a:xfrm>
            <a:off x="838201" y="1690690"/>
            <a:ext cx="10515601" cy="449537"/>
          </a:xfrm>
          <a:prstGeom prst="rect">
            <a:avLst/>
          </a:prstGeom>
        </p:spPr>
        <p:txBody>
          <a:bodyPr anchor="t">
            <a:normAutofit/>
          </a:bodyPr>
          <a:lstStyle>
            <a:lvl1pPr marL="0" indent="0">
              <a:buNone/>
              <a:defRPr sz="2400" b="1" baseline="0">
                <a:solidFill>
                  <a:schemeClr val="bg1">
                    <a:lumMod val="50000"/>
                  </a:schemeClr>
                </a:solidFill>
                <a:latin typeface="Aharoni" panose="02010803020104030203" pitchFamily="2" charset="-79"/>
                <a:cs typeface="Aharoni" panose="02010803020104030203" pitchFamily="2" charset="-79"/>
              </a:defRPr>
            </a:lvl1pPr>
          </a:lstStyle>
          <a:p>
            <a:pPr lvl="0"/>
            <a:r>
              <a:rPr lang="en-IN" dirty="0" smtClean="0"/>
              <a:t>	Click to enter subtitle</a:t>
            </a:r>
            <a:endParaRPr lang="en-US" dirty="0"/>
          </a:p>
        </p:txBody>
      </p:sp>
    </p:spTree>
    <p:extLst>
      <p:ext uri="{BB962C8B-B14F-4D97-AF65-F5344CB8AC3E}">
        <p14:creationId xmlns:p14="http://schemas.microsoft.com/office/powerpoint/2010/main" val="17780507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78E3D7-3666-46FC-BA22-AEFE8234132C}" type="datetime1">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3C023-4BAE-4775-92E6-954C930E0B1C}" type="slidenum">
              <a:rPr lang="en-US" smtClean="0"/>
              <a:t>‹#›</a:t>
            </a:fld>
            <a:endParaRPr lang="en-US"/>
          </a:p>
        </p:txBody>
      </p:sp>
    </p:spTree>
    <p:extLst>
      <p:ext uri="{BB962C8B-B14F-4D97-AF65-F5344CB8AC3E}">
        <p14:creationId xmlns:p14="http://schemas.microsoft.com/office/powerpoint/2010/main" val="141477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B28DDE-43DA-4551-9B8D-2C29DEC2F750}" type="datetime1">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3C023-4BAE-4775-92E6-954C930E0B1C}" type="slidenum">
              <a:rPr lang="en-US" smtClean="0"/>
              <a:t>‹#›</a:t>
            </a:fld>
            <a:endParaRPr lang="en-US"/>
          </a:p>
        </p:txBody>
      </p:sp>
    </p:spTree>
    <p:extLst>
      <p:ext uri="{BB962C8B-B14F-4D97-AF65-F5344CB8AC3E}">
        <p14:creationId xmlns:p14="http://schemas.microsoft.com/office/powerpoint/2010/main" val="3962921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F21FC1-AC31-414B-AB82-728BA23B9762}" type="datetime1">
              <a:rPr lang="en-US" smtClean="0"/>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3C023-4BAE-4775-92E6-954C930E0B1C}" type="slidenum">
              <a:rPr lang="en-US" smtClean="0"/>
              <a:t>‹#›</a:t>
            </a:fld>
            <a:endParaRPr lang="en-US"/>
          </a:p>
        </p:txBody>
      </p:sp>
    </p:spTree>
    <p:extLst>
      <p:ext uri="{BB962C8B-B14F-4D97-AF65-F5344CB8AC3E}">
        <p14:creationId xmlns:p14="http://schemas.microsoft.com/office/powerpoint/2010/main" val="914252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10ACBC-CC66-4839-BF4E-AECCF4993794}" type="datetime1">
              <a:rPr lang="en-US" smtClean="0"/>
              <a:t>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63C023-4BAE-4775-92E6-954C930E0B1C}" type="slidenum">
              <a:rPr lang="en-US" smtClean="0"/>
              <a:t>‹#›</a:t>
            </a:fld>
            <a:endParaRPr lang="en-US"/>
          </a:p>
        </p:txBody>
      </p:sp>
    </p:spTree>
    <p:extLst>
      <p:ext uri="{BB962C8B-B14F-4D97-AF65-F5344CB8AC3E}">
        <p14:creationId xmlns:p14="http://schemas.microsoft.com/office/powerpoint/2010/main" val="468117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012D42-F3E3-4939-9D4F-0470238D6BC3}" type="datetime1">
              <a:rPr lang="en-US" smtClean="0"/>
              <a:t>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63C023-4BAE-4775-92E6-954C930E0B1C}" type="slidenum">
              <a:rPr lang="en-US" smtClean="0"/>
              <a:t>‹#›</a:t>
            </a:fld>
            <a:endParaRPr lang="en-US"/>
          </a:p>
        </p:txBody>
      </p:sp>
    </p:spTree>
    <p:extLst>
      <p:ext uri="{BB962C8B-B14F-4D97-AF65-F5344CB8AC3E}">
        <p14:creationId xmlns:p14="http://schemas.microsoft.com/office/powerpoint/2010/main" val="388258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9CDE07-E5FF-444E-9913-414C09F27A24}" type="datetime1">
              <a:rPr lang="en-US" smtClean="0"/>
              <a:t>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63C023-4BAE-4775-92E6-954C930E0B1C}" type="slidenum">
              <a:rPr lang="en-US" smtClean="0"/>
              <a:t>‹#›</a:t>
            </a:fld>
            <a:endParaRPr lang="en-US"/>
          </a:p>
        </p:txBody>
      </p:sp>
    </p:spTree>
    <p:extLst>
      <p:ext uri="{BB962C8B-B14F-4D97-AF65-F5344CB8AC3E}">
        <p14:creationId xmlns:p14="http://schemas.microsoft.com/office/powerpoint/2010/main" val="118354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96EAA2-DCD4-47CC-BF82-2F197E636880}" type="datetime1">
              <a:rPr lang="en-US" smtClean="0"/>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3C023-4BAE-4775-92E6-954C930E0B1C}" type="slidenum">
              <a:rPr lang="en-US" smtClean="0"/>
              <a:t>‹#›</a:t>
            </a:fld>
            <a:endParaRPr lang="en-US"/>
          </a:p>
        </p:txBody>
      </p:sp>
    </p:spTree>
    <p:extLst>
      <p:ext uri="{BB962C8B-B14F-4D97-AF65-F5344CB8AC3E}">
        <p14:creationId xmlns:p14="http://schemas.microsoft.com/office/powerpoint/2010/main" val="1615558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6A9495-8401-47FD-AC80-A082DACF755A}" type="datetime1">
              <a:rPr lang="en-US" smtClean="0"/>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3C023-4BAE-4775-92E6-954C930E0B1C}" type="slidenum">
              <a:rPr lang="en-US" smtClean="0"/>
              <a:t>‹#›</a:t>
            </a:fld>
            <a:endParaRPr lang="en-US"/>
          </a:p>
        </p:txBody>
      </p:sp>
    </p:spTree>
    <p:extLst>
      <p:ext uri="{BB962C8B-B14F-4D97-AF65-F5344CB8AC3E}">
        <p14:creationId xmlns:p14="http://schemas.microsoft.com/office/powerpoint/2010/main" val="2979866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DE271E-C711-4477-AD61-870DF3ECF6B3}" type="datetime1">
              <a:rPr lang="en-US" smtClean="0"/>
              <a:t>11/9/2015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3C023-4BAE-4775-92E6-954C930E0B1C}" type="slidenum">
              <a:rPr lang="en-US" smtClean="0"/>
              <a:t>‹#›</a:t>
            </a:fld>
            <a:endParaRPr lang="en-US"/>
          </a:p>
        </p:txBody>
      </p:sp>
    </p:spTree>
    <p:extLst>
      <p:ext uri="{BB962C8B-B14F-4D97-AF65-F5344CB8AC3E}">
        <p14:creationId xmlns:p14="http://schemas.microsoft.com/office/powerpoint/2010/main" val="3029808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22.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046" y="-632191"/>
            <a:ext cx="12066954" cy="2387600"/>
          </a:xfrm>
        </p:spPr>
        <p:txBody>
          <a:bodyPr>
            <a:normAutofit/>
          </a:bodyPr>
          <a:lstStyle/>
          <a:p>
            <a:r>
              <a:rPr lang="en-US" sz="4000" b="1" dirty="0" smtClean="0">
                <a:latin typeface="Aharoni" panose="02010803020104030203" pitchFamily="2" charset="-79"/>
                <a:cs typeface="Aharoni" panose="02010803020104030203" pitchFamily="2" charset="-79"/>
              </a:rPr>
              <a:t>Human Factors Analysis of Automated Planning Technologies for Human-Robot Teaming</a:t>
            </a:r>
            <a:endParaRPr lang="en-US" sz="4000" b="1" dirty="0">
              <a:latin typeface="Aharoni" panose="02010803020104030203" pitchFamily="2" charset="-79"/>
              <a:cs typeface="Aharoni" panose="02010803020104030203" pitchFamily="2" charset="-79"/>
            </a:endParaRPr>
          </a:p>
        </p:txBody>
      </p:sp>
      <p:sp>
        <p:nvSpPr>
          <p:cNvPr id="3" name="Subtitle 2"/>
          <p:cNvSpPr>
            <a:spLocks noGrp="1"/>
          </p:cNvSpPr>
          <p:nvPr>
            <p:ph type="subTitle" idx="1"/>
          </p:nvPr>
        </p:nvSpPr>
        <p:spPr>
          <a:xfrm>
            <a:off x="1386840" y="2140989"/>
            <a:ext cx="9387840" cy="998451"/>
          </a:xfrm>
        </p:spPr>
        <p:txBody>
          <a:bodyPr>
            <a:normAutofit/>
          </a:bodyPr>
          <a:lstStyle/>
          <a:p>
            <a:r>
              <a:rPr lang="en-US" sz="2800" b="1" dirty="0" smtClean="0">
                <a:solidFill>
                  <a:schemeClr val="tx1">
                    <a:lumMod val="50000"/>
                    <a:lumOff val="50000"/>
                  </a:schemeClr>
                </a:solidFill>
                <a:latin typeface="Aharoni" panose="02010803020104030203" pitchFamily="2" charset="-79"/>
                <a:cs typeface="Aharoni" panose="02010803020104030203" pitchFamily="2" charset="-79"/>
              </a:rPr>
              <a:t>Vignesh Narayanan</a:t>
            </a:r>
          </a:p>
          <a:p>
            <a:r>
              <a:rPr lang="en-US" sz="2800" b="1" dirty="0" smtClean="0">
                <a:solidFill>
                  <a:schemeClr val="tx1">
                    <a:lumMod val="50000"/>
                    <a:lumOff val="50000"/>
                  </a:schemeClr>
                </a:solidFill>
                <a:latin typeface="Aharoni" panose="02010803020104030203" pitchFamily="2" charset="-79"/>
                <a:cs typeface="Aharoni" panose="02010803020104030203" pitchFamily="2" charset="-79"/>
              </a:rPr>
              <a:t>Master of Science – Thesis Defense</a:t>
            </a:r>
            <a:endParaRPr lang="en-US" sz="2800" b="1" dirty="0">
              <a:solidFill>
                <a:schemeClr val="tx1">
                  <a:lumMod val="50000"/>
                  <a:lumOff val="50000"/>
                </a:schemeClr>
              </a:solidFill>
              <a:latin typeface="Aharoni" panose="02010803020104030203" pitchFamily="2" charset="-79"/>
              <a:cs typeface="Aharoni" panose="02010803020104030203" pitchFamily="2" charset="-79"/>
            </a:endParaRPr>
          </a:p>
        </p:txBody>
      </p:sp>
      <p:pic>
        <p:nvPicPr>
          <p:cNvPr id="4" name="Picture 3"/>
          <p:cNvPicPr>
            <a:picLocks noChangeAspect="1"/>
          </p:cNvPicPr>
          <p:nvPr/>
        </p:nvPicPr>
        <p:blipFill>
          <a:blip r:embed="rId3"/>
          <a:stretch>
            <a:fillRect/>
          </a:stretch>
        </p:blipFill>
        <p:spPr>
          <a:xfrm>
            <a:off x="0" y="5457825"/>
            <a:ext cx="1704975" cy="1400175"/>
          </a:xfrm>
          <a:prstGeom prst="rect">
            <a:avLst/>
          </a:prstGeom>
        </p:spPr>
      </p:pic>
      <p:sp>
        <p:nvSpPr>
          <p:cNvPr id="5" name="Subtitle 2"/>
          <p:cNvSpPr txBox="1">
            <a:spLocks/>
          </p:cNvSpPr>
          <p:nvPr/>
        </p:nvSpPr>
        <p:spPr>
          <a:xfrm>
            <a:off x="1464603" y="3395614"/>
            <a:ext cx="9387840" cy="26546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u="sng" dirty="0">
                <a:latin typeface="+mj-lt"/>
                <a:cs typeface="Aharoni" panose="02010803020104030203" pitchFamily="2" charset="-79"/>
              </a:rPr>
              <a:t>Graduate Supervisory </a:t>
            </a:r>
            <a:r>
              <a:rPr lang="en-US" b="1" u="sng" dirty="0" smtClean="0">
                <a:latin typeface="+mj-lt"/>
                <a:cs typeface="Aharoni" panose="02010803020104030203" pitchFamily="2" charset="-79"/>
              </a:rPr>
              <a:t>Committee</a:t>
            </a:r>
            <a:endParaRPr lang="en-US" b="1" u="sng" dirty="0">
              <a:latin typeface="+mj-lt"/>
              <a:cs typeface="Aharoni" panose="02010803020104030203" pitchFamily="2" charset="-79"/>
            </a:endParaRPr>
          </a:p>
          <a:p>
            <a:r>
              <a:rPr lang="en-US" b="1" dirty="0">
                <a:latin typeface="+mj-lt"/>
                <a:cs typeface="Aharoni" panose="02010803020104030203" pitchFamily="2" charset="-79"/>
              </a:rPr>
              <a:t>Dr. Subbarao Kambhampati, Co-Chair</a:t>
            </a:r>
          </a:p>
          <a:p>
            <a:r>
              <a:rPr lang="en-US" b="1" dirty="0">
                <a:latin typeface="+mj-lt"/>
                <a:cs typeface="Aharoni" panose="02010803020104030203" pitchFamily="2" charset="-79"/>
              </a:rPr>
              <a:t>Dr. Yu Zhang, Co-Chair</a:t>
            </a:r>
          </a:p>
          <a:p>
            <a:r>
              <a:rPr lang="en-US" b="1" dirty="0">
                <a:latin typeface="+mj-lt"/>
                <a:cs typeface="Aharoni" panose="02010803020104030203" pitchFamily="2" charset="-79"/>
              </a:rPr>
              <a:t>Dr. Nancy Cooke</a:t>
            </a:r>
          </a:p>
          <a:p>
            <a:r>
              <a:rPr lang="en-US" b="1" dirty="0">
                <a:latin typeface="+mj-lt"/>
                <a:cs typeface="Aharoni" panose="02010803020104030203" pitchFamily="2" charset="-79"/>
              </a:rPr>
              <a:t>Dr. Georgios Fainekos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87838" y="4722947"/>
            <a:ext cx="2557124" cy="1917843"/>
          </a:xfrm>
          <a:prstGeom prst="rect">
            <a:avLst/>
          </a:prstGeom>
        </p:spPr>
      </p:pic>
      <p:sp>
        <p:nvSpPr>
          <p:cNvPr id="7" name="Slide Number Placeholder 6"/>
          <p:cNvSpPr>
            <a:spLocks noGrp="1"/>
          </p:cNvSpPr>
          <p:nvPr>
            <p:ph type="sldNum" sz="quarter" idx="12"/>
          </p:nvPr>
        </p:nvSpPr>
        <p:spPr/>
        <p:txBody>
          <a:bodyPr/>
          <a:lstStyle/>
          <a:p>
            <a:fld id="{1063C023-4BAE-4775-92E6-954C930E0B1C}" type="slidenum">
              <a:rPr lang="en-US" smtClean="0"/>
              <a:t>1</a:t>
            </a:fld>
            <a:endParaRPr lang="en-US"/>
          </a:p>
        </p:txBody>
      </p:sp>
    </p:spTree>
    <p:extLst>
      <p:ext uri="{BB962C8B-B14F-4D97-AF65-F5344CB8AC3E}">
        <p14:creationId xmlns:p14="http://schemas.microsoft.com/office/powerpoint/2010/main" val="3522585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896" y="183691"/>
            <a:ext cx="7514035" cy="1314449"/>
          </a:xfrm>
        </p:spPr>
        <p:txBody>
          <a:bodyPr>
            <a:normAutofit/>
          </a:bodyPr>
          <a:lstStyle/>
          <a:p>
            <a:r>
              <a:rPr lang="en-US" sz="3300" b="1" dirty="0" smtClean="0">
                <a:latin typeface="Aharoni" panose="02010803020104030203" pitchFamily="2" charset="-79"/>
                <a:cs typeface="Aharoni" panose="02010803020104030203" pitchFamily="2" charset="-79"/>
              </a:rPr>
              <a:t>Why not?</a:t>
            </a:r>
            <a:endParaRPr lang="en-US" sz="3300" b="1"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534896" y="2098268"/>
            <a:ext cx="11387016" cy="4414234"/>
          </a:xfrm>
        </p:spPr>
        <p:txBody>
          <a:bodyPr>
            <a:normAutofit/>
          </a:bodyPr>
          <a:lstStyle/>
          <a:p>
            <a:r>
              <a:rPr lang="en-US" sz="2400" dirty="0" smtClean="0"/>
              <a:t>The trust factor – </a:t>
            </a:r>
          </a:p>
          <a:p>
            <a:pPr lvl="1">
              <a:spcAft>
                <a:spcPts val="1200"/>
              </a:spcAft>
            </a:pPr>
            <a:r>
              <a:rPr lang="en-US" dirty="0" smtClean="0"/>
              <a:t>Are humans comfortable with robots having a planning ability ?</a:t>
            </a:r>
          </a:p>
          <a:p>
            <a:r>
              <a:rPr lang="en-US" sz="2400" dirty="0" smtClean="0"/>
              <a:t>Information asymmetry –</a:t>
            </a:r>
          </a:p>
          <a:p>
            <a:pPr lvl="1"/>
            <a:r>
              <a:rPr lang="en-US" dirty="0" smtClean="0"/>
              <a:t>Can task information be fully specified a priori ?</a:t>
            </a:r>
          </a:p>
          <a:p>
            <a:pPr lvl="1"/>
            <a:r>
              <a:rPr lang="en-US" dirty="0" smtClean="0"/>
              <a:t>Is the knowledge always synchronized between human and robot ?</a:t>
            </a:r>
          </a:p>
        </p:txBody>
      </p:sp>
      <p:sp>
        <p:nvSpPr>
          <p:cNvPr id="4" name="Rectangle 3"/>
          <p:cNvSpPr/>
          <p:nvPr/>
        </p:nvSpPr>
        <p:spPr>
          <a:xfrm>
            <a:off x="-433923" y="1424964"/>
            <a:ext cx="9062096" cy="461665"/>
          </a:xfrm>
          <a:prstGeom prst="rect">
            <a:avLst/>
          </a:prstGeom>
        </p:spPr>
        <p:txBody>
          <a:bodyPr wrap="none">
            <a:spAutoFit/>
          </a:bodyPr>
          <a:lstStyle/>
          <a:p>
            <a:r>
              <a:rPr lang="en-US" sz="2400" b="1" dirty="0" smtClean="0">
                <a:solidFill>
                  <a:schemeClr val="tx1">
                    <a:lumMod val="50000"/>
                    <a:lumOff val="50000"/>
                  </a:schemeClr>
                </a:solidFill>
                <a:latin typeface="Aharoni" panose="02010803020104030203" pitchFamily="2" charset="-79"/>
                <a:cs typeface="Aharoni" panose="02010803020104030203" pitchFamily="2" charset="-79"/>
              </a:rPr>
              <a:t>	Can Automated Planning reduce effectiveness of HRTs?</a:t>
            </a:r>
            <a:endParaRPr lang="en-US" sz="2400" b="1" dirty="0">
              <a:solidFill>
                <a:schemeClr val="tx1">
                  <a:lumMod val="50000"/>
                  <a:lumOff val="50000"/>
                </a:schemeClr>
              </a:solidFill>
              <a:latin typeface="Aharoni" panose="02010803020104030203" pitchFamily="2" charset="-79"/>
              <a:cs typeface="Aharoni" panose="02010803020104030203" pitchFamily="2" charset="-79"/>
            </a:endParaRPr>
          </a:p>
        </p:txBody>
      </p:sp>
      <p:pic>
        <p:nvPicPr>
          <p:cNvPr id="5" name="Picture 4"/>
          <p:cNvPicPr>
            <a:picLocks noChangeAspect="1"/>
          </p:cNvPicPr>
          <p:nvPr/>
        </p:nvPicPr>
        <p:blipFill>
          <a:blip r:embed="rId3"/>
          <a:stretch>
            <a:fillRect/>
          </a:stretch>
        </p:blipFill>
        <p:spPr>
          <a:xfrm>
            <a:off x="0" y="5457825"/>
            <a:ext cx="1704975" cy="1400175"/>
          </a:xfrm>
          <a:prstGeom prst="rect">
            <a:avLst/>
          </a:prstGeom>
        </p:spPr>
      </p:pic>
      <p:sp>
        <p:nvSpPr>
          <p:cNvPr id="6" name="Slide Number Placeholder 5"/>
          <p:cNvSpPr>
            <a:spLocks noGrp="1"/>
          </p:cNvSpPr>
          <p:nvPr>
            <p:ph type="sldNum" sz="quarter" idx="12"/>
          </p:nvPr>
        </p:nvSpPr>
        <p:spPr/>
        <p:txBody>
          <a:bodyPr/>
          <a:lstStyle/>
          <a:p>
            <a:fld id="{1063C023-4BAE-4775-92E6-954C930E0B1C}" type="slidenum">
              <a:rPr lang="en-US" smtClean="0"/>
              <a:t>10</a:t>
            </a:fld>
            <a:endParaRPr lang="en-US"/>
          </a:p>
        </p:txBody>
      </p:sp>
    </p:spTree>
    <p:extLst>
      <p:ext uri="{BB962C8B-B14F-4D97-AF65-F5344CB8AC3E}">
        <p14:creationId xmlns:p14="http://schemas.microsoft.com/office/powerpoint/2010/main" val="16462609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a:spLocks noGrp="1"/>
          </p:cNvSpPr>
          <p:nvPr>
            <p:ph idx="1"/>
          </p:nvPr>
        </p:nvSpPr>
        <p:spPr>
          <a:xfrm>
            <a:off x="703385" y="2132679"/>
            <a:ext cx="11055349" cy="1735935"/>
          </a:xfrm>
        </p:spPr>
        <p:txBody>
          <a:bodyPr>
            <a:noAutofit/>
          </a:bodyPr>
          <a:lstStyle/>
          <a:p>
            <a:pPr marL="0" indent="0" algn="ctr">
              <a:buNone/>
            </a:pPr>
            <a:r>
              <a:rPr lang="en-US" sz="4000" dirty="0" smtClean="0">
                <a:solidFill>
                  <a:schemeClr val="accent1">
                    <a:lumMod val="75000"/>
                  </a:schemeClr>
                </a:solidFill>
              </a:rPr>
              <a:t>Human </a:t>
            </a:r>
            <a:r>
              <a:rPr lang="en-US" sz="4000" dirty="0">
                <a:solidFill>
                  <a:schemeClr val="accent1">
                    <a:lumMod val="75000"/>
                  </a:schemeClr>
                </a:solidFill>
              </a:rPr>
              <a:t>factors </a:t>
            </a:r>
            <a:r>
              <a:rPr lang="en-US" sz="4000" dirty="0" smtClean="0">
                <a:solidFill>
                  <a:schemeClr val="accent1">
                    <a:lumMod val="75000"/>
                  </a:schemeClr>
                </a:solidFill>
              </a:rPr>
              <a:t>analysis to validate</a:t>
            </a:r>
            <a:br>
              <a:rPr lang="en-US" sz="4000" dirty="0" smtClean="0">
                <a:solidFill>
                  <a:schemeClr val="accent1">
                    <a:lumMod val="75000"/>
                  </a:schemeClr>
                </a:solidFill>
              </a:rPr>
            </a:br>
            <a:r>
              <a:rPr lang="en-US" sz="4000" dirty="0" smtClean="0">
                <a:solidFill>
                  <a:schemeClr val="accent1">
                    <a:lumMod val="75000"/>
                  </a:schemeClr>
                </a:solidFill>
              </a:rPr>
              <a:t>effectiveness of Automated Planning in human-robot teams.</a:t>
            </a:r>
            <a:endParaRPr lang="en-US" sz="4000" dirty="0">
              <a:solidFill>
                <a:schemeClr val="accent1">
                  <a:lumMod val="75000"/>
                </a:schemeClr>
              </a:solidFill>
            </a:endParaRPr>
          </a:p>
        </p:txBody>
      </p:sp>
      <p:pic>
        <p:nvPicPr>
          <p:cNvPr id="5" name="Picture 4"/>
          <p:cNvPicPr>
            <a:picLocks noChangeAspect="1"/>
          </p:cNvPicPr>
          <p:nvPr/>
        </p:nvPicPr>
        <p:blipFill>
          <a:blip r:embed="rId2"/>
          <a:stretch>
            <a:fillRect/>
          </a:stretch>
        </p:blipFill>
        <p:spPr>
          <a:xfrm>
            <a:off x="0" y="5457825"/>
            <a:ext cx="1704975" cy="1400175"/>
          </a:xfrm>
          <a:prstGeom prst="rect">
            <a:avLst/>
          </a:prstGeom>
        </p:spPr>
      </p:pic>
      <p:sp>
        <p:nvSpPr>
          <p:cNvPr id="2" name="Slide Number Placeholder 1"/>
          <p:cNvSpPr>
            <a:spLocks noGrp="1"/>
          </p:cNvSpPr>
          <p:nvPr>
            <p:ph type="sldNum" sz="quarter" idx="12"/>
          </p:nvPr>
        </p:nvSpPr>
        <p:spPr/>
        <p:txBody>
          <a:bodyPr/>
          <a:lstStyle/>
          <a:p>
            <a:fld id="{1063C023-4BAE-4775-92E6-954C930E0B1C}" type="slidenum">
              <a:rPr lang="en-US" smtClean="0"/>
              <a:t>11</a:t>
            </a:fld>
            <a:endParaRPr lang="en-US"/>
          </a:p>
        </p:txBody>
      </p:sp>
    </p:spTree>
    <p:extLst>
      <p:ext uri="{BB962C8B-B14F-4D97-AF65-F5344CB8AC3E}">
        <p14:creationId xmlns:p14="http://schemas.microsoft.com/office/powerpoint/2010/main" val="1649364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726" y="263594"/>
            <a:ext cx="10546842" cy="1143854"/>
          </a:xfrm>
        </p:spPr>
        <p:txBody>
          <a:bodyPr>
            <a:normAutofit/>
          </a:bodyPr>
          <a:lstStyle/>
          <a:p>
            <a:r>
              <a:rPr lang="en-US" sz="3300" b="1" dirty="0" smtClean="0">
                <a:latin typeface="Aharoni" panose="02010803020104030203" pitchFamily="2" charset="-79"/>
                <a:cs typeface="Aharoni" panose="02010803020104030203" pitchFamily="2" charset="-79"/>
              </a:rPr>
              <a:t>Urban Search And Rescue (USAR) Scenario Setup</a:t>
            </a:r>
            <a:endParaRPr lang="en-US" sz="3300" b="1" dirty="0">
              <a:latin typeface="Aharoni" panose="02010803020104030203" pitchFamily="2" charset="-79"/>
              <a:cs typeface="Aharoni" panose="02010803020104030203" pitchFamily="2" charset="-79"/>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8634" y="1896648"/>
            <a:ext cx="3134162" cy="3200847"/>
          </a:xfrm>
        </p:spPr>
      </p:pic>
      <p:sp>
        <p:nvSpPr>
          <p:cNvPr id="5" name="Right Triangle 4"/>
          <p:cNvSpPr/>
          <p:nvPr/>
        </p:nvSpPr>
        <p:spPr>
          <a:xfrm rot="16200000">
            <a:off x="3000199" y="667691"/>
            <a:ext cx="1216626" cy="4442134"/>
          </a:xfrm>
          <a:prstGeom prst="rtTriangle">
            <a:avLst/>
          </a:prstGeom>
          <a:solidFill>
            <a:schemeClr val="bg1">
              <a:lumMod val="95000"/>
              <a:alpha val="63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5829579" y="1678306"/>
            <a:ext cx="1950854" cy="3637530"/>
          </a:xfrm>
          <a:prstGeom prst="rect">
            <a:avLst/>
          </a:prstGeom>
        </p:spPr>
      </p:pic>
      <p:pic>
        <p:nvPicPr>
          <p:cNvPr id="8" name="Picture 7" descr="Screen Shot 2015-09-28 at 10.12.44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5158" y="1678305"/>
            <a:ext cx="1825285" cy="1818765"/>
          </a:xfrm>
          <a:prstGeom prst="rect">
            <a:avLst/>
          </a:prstGeom>
        </p:spPr>
      </p:pic>
      <p:pic>
        <p:nvPicPr>
          <p:cNvPr id="9" name="Picture 8"/>
          <p:cNvPicPr>
            <a:picLocks noChangeAspect="1"/>
          </p:cNvPicPr>
          <p:nvPr/>
        </p:nvPicPr>
        <p:blipFill>
          <a:blip r:embed="rId6"/>
          <a:stretch>
            <a:fillRect/>
          </a:stretch>
        </p:blipFill>
        <p:spPr>
          <a:xfrm>
            <a:off x="0" y="5481291"/>
            <a:ext cx="1704975" cy="1400175"/>
          </a:xfrm>
          <a:prstGeom prst="rect">
            <a:avLst/>
          </a:prstGeom>
        </p:spPr>
      </p:pic>
      <p:sp>
        <p:nvSpPr>
          <p:cNvPr id="3" name="Slide Number Placeholder 2"/>
          <p:cNvSpPr>
            <a:spLocks noGrp="1"/>
          </p:cNvSpPr>
          <p:nvPr>
            <p:ph type="sldNum" sz="quarter" idx="12"/>
          </p:nvPr>
        </p:nvSpPr>
        <p:spPr/>
        <p:txBody>
          <a:bodyPr/>
          <a:lstStyle/>
          <a:p>
            <a:fld id="{1063C023-4BAE-4775-92E6-954C930E0B1C}" type="slidenum">
              <a:rPr lang="en-US" smtClean="0"/>
              <a:t>12</a:t>
            </a:fld>
            <a:endParaRPr lang="en-US"/>
          </a:p>
        </p:txBody>
      </p:sp>
    </p:spTree>
    <p:extLst>
      <p:ext uri="{BB962C8B-B14F-4D97-AF65-F5344CB8AC3E}">
        <p14:creationId xmlns:p14="http://schemas.microsoft.com/office/powerpoint/2010/main" val="2416824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8970108" cy="635244"/>
          </a:xfrm>
        </p:spPr>
        <p:txBody>
          <a:bodyPr>
            <a:normAutofit/>
          </a:bodyPr>
          <a:lstStyle/>
          <a:p>
            <a:r>
              <a:rPr lang="en-US" sz="3300" b="1" dirty="0" smtClean="0">
                <a:latin typeface="Aharoni" panose="02010803020104030203" pitchFamily="2" charset="-79"/>
                <a:cs typeface="Aharoni" panose="02010803020104030203" pitchFamily="2" charset="-79"/>
              </a:rPr>
              <a:t>The Setup</a:t>
            </a:r>
            <a:endParaRPr lang="en-US" sz="3300" b="1"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666261" y="1901341"/>
            <a:ext cx="5257800" cy="4504837"/>
          </a:xfrm>
        </p:spPr>
        <p:txBody>
          <a:bodyPr>
            <a:normAutofit/>
          </a:bodyPr>
          <a:lstStyle/>
          <a:p>
            <a:r>
              <a:rPr lang="en-US" sz="1800" dirty="0" smtClean="0">
                <a:solidFill>
                  <a:srgbClr val="FF0000"/>
                </a:solidFill>
              </a:rPr>
              <a:t>Team goal – </a:t>
            </a:r>
            <a:r>
              <a:rPr lang="en-US" sz="1800" i="1" dirty="0" smtClean="0"/>
              <a:t>Report </a:t>
            </a:r>
            <a:r>
              <a:rPr lang="en-US" sz="1800" i="1" dirty="0"/>
              <a:t>the </a:t>
            </a:r>
            <a:r>
              <a:rPr lang="en-US" sz="1800" i="1" dirty="0" smtClean="0"/>
              <a:t>number of </a:t>
            </a:r>
            <a:r>
              <a:rPr lang="en-US" sz="1800" i="1" dirty="0"/>
              <a:t>casualties in as many rooms as possible, given a </a:t>
            </a:r>
            <a:r>
              <a:rPr lang="en-US" sz="1800" i="1" dirty="0" smtClean="0"/>
              <a:t>certain amount </a:t>
            </a:r>
            <a:r>
              <a:rPr lang="en-US" sz="1800" i="1" dirty="0"/>
              <a:t>of </a:t>
            </a:r>
            <a:r>
              <a:rPr lang="en-US" sz="1800" i="1" dirty="0" smtClean="0"/>
              <a:t>time.</a:t>
            </a:r>
            <a:endParaRPr lang="en-US" sz="1800" i="1" dirty="0"/>
          </a:p>
          <a:p>
            <a:r>
              <a:rPr lang="en-US" sz="1800" dirty="0" smtClean="0"/>
              <a:t>Incomplete task information </a:t>
            </a:r>
          </a:p>
          <a:p>
            <a:pPr lvl="2">
              <a:spcAft>
                <a:spcPts val="600"/>
              </a:spcAft>
            </a:pPr>
            <a:r>
              <a:rPr lang="en-US" sz="1800" dirty="0" smtClean="0"/>
              <a:t>Blocked doors (Information provided to subjects but not modelled by the robot inside the environment)</a:t>
            </a:r>
          </a:p>
          <a:p>
            <a:r>
              <a:rPr lang="en-US" sz="1800" dirty="0" smtClean="0"/>
              <a:t>The subjects must </a:t>
            </a:r>
            <a:r>
              <a:rPr lang="en-US" sz="1800" dirty="0"/>
              <a:t>also process and analyze information from </a:t>
            </a:r>
            <a:r>
              <a:rPr lang="en-US" sz="1800" dirty="0" smtClean="0"/>
              <a:t>the robot </a:t>
            </a:r>
            <a:r>
              <a:rPr lang="en-US" sz="1800" dirty="0"/>
              <a:t>teammate and other </a:t>
            </a:r>
            <a:r>
              <a:rPr lang="en-US" sz="1800" dirty="0" smtClean="0"/>
              <a:t>sources</a:t>
            </a:r>
          </a:p>
          <a:p>
            <a:pPr lvl="2">
              <a:spcAft>
                <a:spcPts val="600"/>
              </a:spcAft>
            </a:pPr>
            <a:r>
              <a:rPr lang="en-US" sz="1800" dirty="0" smtClean="0"/>
              <a:t>Simulated by making the subjects solve puzzle problems</a:t>
            </a:r>
          </a:p>
          <a:p>
            <a:pPr marL="457200" lvl="1" indent="0">
              <a:spcAft>
                <a:spcPts val="600"/>
              </a:spcAft>
              <a:buNone/>
            </a:pPr>
            <a:endParaRPr lang="en-US" sz="1600" dirty="0" smtClean="0"/>
          </a:p>
          <a:p>
            <a:endParaRPr lang="en-US" dirty="0"/>
          </a:p>
        </p:txBody>
      </p:sp>
      <p:sp>
        <p:nvSpPr>
          <p:cNvPr id="4" name="Text Placeholder 5"/>
          <p:cNvSpPr txBox="1">
            <a:spLocks/>
          </p:cNvSpPr>
          <p:nvPr/>
        </p:nvSpPr>
        <p:spPr>
          <a:xfrm>
            <a:off x="838200" y="1062039"/>
            <a:ext cx="7886701" cy="4495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solidFill>
                  <a:schemeClr val="tx1">
                    <a:lumMod val="50000"/>
                    <a:lumOff val="50000"/>
                  </a:schemeClr>
                </a:solidFill>
                <a:latin typeface="Aharoni" panose="02010803020104030203" pitchFamily="2" charset="-79"/>
                <a:cs typeface="Aharoni" panose="02010803020104030203" pitchFamily="2" charset="-79"/>
              </a:rPr>
              <a:t>USAR task details</a:t>
            </a:r>
            <a:endParaRPr lang="en-US" sz="2400" dirty="0">
              <a:solidFill>
                <a:schemeClr val="tx1">
                  <a:lumMod val="50000"/>
                  <a:lumOff val="50000"/>
                </a:schemeClr>
              </a:solidFill>
              <a:latin typeface="Aharoni" panose="02010803020104030203" pitchFamily="2" charset="-79"/>
              <a:cs typeface="Aharoni" panose="02010803020104030203" pitchFamily="2" charset="-79"/>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0062" y="182563"/>
            <a:ext cx="4598133" cy="469596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3569" y="5022641"/>
            <a:ext cx="5705232" cy="1383537"/>
          </a:xfrm>
          <a:prstGeom prst="rect">
            <a:avLst/>
          </a:prstGeom>
        </p:spPr>
      </p:pic>
      <p:pic>
        <p:nvPicPr>
          <p:cNvPr id="7" name="Picture 6"/>
          <p:cNvPicPr>
            <a:picLocks noChangeAspect="1"/>
          </p:cNvPicPr>
          <p:nvPr/>
        </p:nvPicPr>
        <p:blipFill>
          <a:blip r:embed="rId4"/>
          <a:stretch>
            <a:fillRect/>
          </a:stretch>
        </p:blipFill>
        <p:spPr>
          <a:xfrm>
            <a:off x="0" y="5457825"/>
            <a:ext cx="1704975" cy="1400175"/>
          </a:xfrm>
          <a:prstGeom prst="rect">
            <a:avLst/>
          </a:prstGeom>
        </p:spPr>
      </p:pic>
      <p:sp>
        <p:nvSpPr>
          <p:cNvPr id="8" name="Slide Number Placeholder 7"/>
          <p:cNvSpPr>
            <a:spLocks noGrp="1"/>
          </p:cNvSpPr>
          <p:nvPr>
            <p:ph type="sldNum" sz="quarter" idx="12"/>
          </p:nvPr>
        </p:nvSpPr>
        <p:spPr/>
        <p:txBody>
          <a:bodyPr/>
          <a:lstStyle/>
          <a:p>
            <a:fld id="{1063C023-4BAE-4775-92E6-954C930E0B1C}" type="slidenum">
              <a:rPr lang="en-US" smtClean="0"/>
              <a:t>13</a:t>
            </a:fld>
            <a:endParaRPr lang="en-US"/>
          </a:p>
        </p:txBody>
      </p:sp>
    </p:spTree>
    <p:extLst>
      <p:ext uri="{BB962C8B-B14F-4D97-AF65-F5344CB8AC3E}">
        <p14:creationId xmlns:p14="http://schemas.microsoft.com/office/powerpoint/2010/main" val="14559375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57047" y="1511576"/>
            <a:ext cx="8675077" cy="4739472"/>
          </a:xfrm>
        </p:spPr>
      </p:pic>
      <p:sp>
        <p:nvSpPr>
          <p:cNvPr id="7" name="Title 1"/>
          <p:cNvSpPr>
            <a:spLocks noGrp="1"/>
          </p:cNvSpPr>
          <p:nvPr>
            <p:ph type="title"/>
          </p:nvPr>
        </p:nvSpPr>
        <p:spPr>
          <a:xfrm>
            <a:off x="838200" y="365126"/>
            <a:ext cx="8970108" cy="635244"/>
          </a:xfrm>
        </p:spPr>
        <p:txBody>
          <a:bodyPr>
            <a:normAutofit/>
          </a:bodyPr>
          <a:lstStyle/>
          <a:p>
            <a:r>
              <a:rPr lang="en-US" sz="3300" b="1" dirty="0" smtClean="0">
                <a:latin typeface="Aharoni" panose="02010803020104030203" pitchFamily="2" charset="-79"/>
                <a:cs typeface="Aharoni" panose="02010803020104030203" pitchFamily="2" charset="-79"/>
              </a:rPr>
              <a:t>The Setup</a:t>
            </a:r>
            <a:endParaRPr lang="en-US" sz="3300" b="1" dirty="0">
              <a:latin typeface="Aharoni" panose="02010803020104030203" pitchFamily="2" charset="-79"/>
              <a:cs typeface="Aharoni" panose="02010803020104030203" pitchFamily="2" charset="-79"/>
            </a:endParaRPr>
          </a:p>
        </p:txBody>
      </p:sp>
      <p:sp>
        <p:nvSpPr>
          <p:cNvPr id="8" name="Text Placeholder 5"/>
          <p:cNvSpPr txBox="1">
            <a:spLocks/>
          </p:cNvSpPr>
          <p:nvPr/>
        </p:nvSpPr>
        <p:spPr>
          <a:xfrm>
            <a:off x="838200" y="1062039"/>
            <a:ext cx="7886701" cy="4495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solidFill>
                  <a:schemeClr val="tx1">
                    <a:lumMod val="50000"/>
                    <a:lumOff val="50000"/>
                  </a:schemeClr>
                </a:solidFill>
                <a:latin typeface="Aharoni" panose="02010803020104030203" pitchFamily="2" charset="-79"/>
                <a:cs typeface="Aharoni" panose="02010803020104030203" pitchFamily="2" charset="-79"/>
              </a:rPr>
              <a:t>Interaction Interface</a:t>
            </a:r>
            <a:endParaRPr lang="en-US" sz="2400" dirty="0">
              <a:solidFill>
                <a:schemeClr val="tx1">
                  <a:lumMod val="50000"/>
                  <a:lumOff val="50000"/>
                </a:schemeClr>
              </a:solidFill>
              <a:latin typeface="Aharoni" panose="02010803020104030203" pitchFamily="2" charset="-79"/>
              <a:cs typeface="Aharoni" panose="02010803020104030203" pitchFamily="2" charset="-79"/>
            </a:endParaRPr>
          </a:p>
        </p:txBody>
      </p:sp>
      <p:pic>
        <p:nvPicPr>
          <p:cNvPr id="9" name="Picture 8"/>
          <p:cNvPicPr>
            <a:picLocks noChangeAspect="1"/>
          </p:cNvPicPr>
          <p:nvPr/>
        </p:nvPicPr>
        <p:blipFill>
          <a:blip r:embed="rId3"/>
          <a:stretch>
            <a:fillRect/>
          </a:stretch>
        </p:blipFill>
        <p:spPr>
          <a:xfrm>
            <a:off x="0" y="5457825"/>
            <a:ext cx="1704975" cy="1400175"/>
          </a:xfrm>
          <a:prstGeom prst="rect">
            <a:avLst/>
          </a:prstGeom>
        </p:spPr>
      </p:pic>
      <p:sp>
        <p:nvSpPr>
          <p:cNvPr id="2" name="Slide Number Placeholder 1"/>
          <p:cNvSpPr>
            <a:spLocks noGrp="1"/>
          </p:cNvSpPr>
          <p:nvPr>
            <p:ph type="sldNum" sz="quarter" idx="12"/>
          </p:nvPr>
        </p:nvSpPr>
        <p:spPr/>
        <p:txBody>
          <a:bodyPr/>
          <a:lstStyle/>
          <a:p>
            <a:fld id="{1063C023-4BAE-4775-92E6-954C930E0B1C}" type="slidenum">
              <a:rPr lang="en-US" smtClean="0"/>
              <a:t>14</a:t>
            </a:fld>
            <a:endParaRPr lang="en-US"/>
          </a:p>
        </p:txBody>
      </p:sp>
    </p:spTree>
    <p:extLst>
      <p:ext uri="{BB962C8B-B14F-4D97-AF65-F5344CB8AC3E}">
        <p14:creationId xmlns:p14="http://schemas.microsoft.com/office/powerpoint/2010/main" val="21625530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2492" y="206703"/>
            <a:ext cx="7514035" cy="1314449"/>
          </a:xfrm>
        </p:spPr>
        <p:txBody>
          <a:bodyPr>
            <a:normAutofit/>
          </a:bodyPr>
          <a:lstStyle/>
          <a:p>
            <a:r>
              <a:rPr lang="en-US" sz="3300" b="1" dirty="0" smtClean="0">
                <a:latin typeface="Aharoni" panose="02010803020104030203" pitchFamily="2" charset="-79"/>
                <a:cs typeface="Aharoni" panose="02010803020104030203" pitchFamily="2" charset="-79"/>
              </a:rPr>
              <a:t>Automated Planner Component</a:t>
            </a:r>
            <a:endParaRPr lang="en-US" sz="3300" b="1"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241825" y="1712258"/>
            <a:ext cx="11622704" cy="4990823"/>
          </a:xfrm>
        </p:spPr>
        <p:txBody>
          <a:bodyPr>
            <a:normAutofit/>
          </a:bodyPr>
          <a:lstStyle/>
          <a:p>
            <a:r>
              <a:rPr lang="en-US" sz="2400" dirty="0" smtClean="0"/>
              <a:t>An </a:t>
            </a:r>
            <a:r>
              <a:rPr lang="en-US" sz="2400" dirty="0"/>
              <a:t>automated </a:t>
            </a:r>
            <a:r>
              <a:rPr lang="en-US" sz="2400" dirty="0" smtClean="0"/>
              <a:t>planner [1] </a:t>
            </a:r>
            <a:r>
              <a:rPr lang="en-US" sz="2400" dirty="0"/>
              <a:t>allows an automated agent to </a:t>
            </a:r>
            <a:r>
              <a:rPr lang="en-US" sz="2400" dirty="0" smtClean="0"/>
              <a:t>reason directly </a:t>
            </a:r>
            <a:r>
              <a:rPr lang="en-US" sz="2400" dirty="0"/>
              <a:t>about the global </a:t>
            </a:r>
            <a:r>
              <a:rPr lang="en-US" sz="2400" dirty="0" smtClean="0"/>
              <a:t>goal (with the </a:t>
            </a:r>
            <a:r>
              <a:rPr lang="en-US" sz="2400" dirty="0"/>
              <a:t>limitation </a:t>
            </a:r>
            <a:r>
              <a:rPr lang="en-US" sz="2400" dirty="0" smtClean="0"/>
              <a:t>coming only </a:t>
            </a:r>
            <a:r>
              <a:rPr lang="en-US" sz="2400" dirty="0"/>
              <a:t>from </a:t>
            </a:r>
            <a:r>
              <a:rPr lang="en-US" sz="2400" dirty="0" smtClean="0"/>
              <a:t>the completeness assumption).</a:t>
            </a:r>
          </a:p>
          <a:p>
            <a:r>
              <a:rPr lang="en-US" sz="2400" dirty="0" smtClean="0"/>
              <a:t>A task </a:t>
            </a:r>
            <a:r>
              <a:rPr lang="en-US" sz="2400" dirty="0"/>
              <a:t>can be compiled into a problem </a:t>
            </a:r>
            <a:r>
              <a:rPr lang="en-US" sz="2400" dirty="0" smtClean="0"/>
              <a:t>instance (specified using PDDL) </a:t>
            </a:r>
            <a:r>
              <a:rPr lang="en-US" sz="2400" dirty="0"/>
              <a:t>for an </a:t>
            </a:r>
            <a:r>
              <a:rPr lang="en-US" sz="2400" dirty="0" smtClean="0"/>
              <a:t>automated planner.</a:t>
            </a:r>
          </a:p>
          <a:p>
            <a:r>
              <a:rPr lang="en-US" sz="2400" dirty="0" smtClean="0"/>
              <a:t>The planner creates a plan by connecting initial state to </a:t>
            </a:r>
            <a:r>
              <a:rPr lang="en-US" sz="2400" dirty="0"/>
              <a:t>the goal state using </a:t>
            </a:r>
            <a:r>
              <a:rPr lang="en-US" sz="2400" dirty="0" smtClean="0"/>
              <a:t>the agent </a:t>
            </a:r>
            <a:r>
              <a:rPr lang="en-US" sz="2400" dirty="0"/>
              <a:t>actions. </a:t>
            </a:r>
          </a:p>
          <a:p>
            <a:pPr lvl="1"/>
            <a:endParaRPr lang="en-US" dirty="0" smtClean="0"/>
          </a:p>
        </p:txBody>
      </p:sp>
      <p:sp>
        <p:nvSpPr>
          <p:cNvPr id="4" name="TextBox 3"/>
          <p:cNvSpPr txBox="1"/>
          <p:nvPr/>
        </p:nvSpPr>
        <p:spPr>
          <a:xfrm>
            <a:off x="1704975" y="5324964"/>
            <a:ext cx="10019323" cy="461665"/>
          </a:xfrm>
          <a:prstGeom prst="rect">
            <a:avLst/>
          </a:prstGeom>
          <a:noFill/>
        </p:spPr>
        <p:txBody>
          <a:bodyPr wrap="square" rtlCol="0">
            <a:spAutoFit/>
          </a:bodyPr>
          <a:lstStyle/>
          <a:p>
            <a:r>
              <a:rPr lang="en-US" sz="1200" i="1" dirty="0"/>
              <a:t>[1] </a:t>
            </a:r>
            <a:r>
              <a:rPr lang="en-US" sz="1200" dirty="0"/>
              <a:t>Talamadupula, K.; Benton, J.; Kambhampati, S.; Schermerhorn, P.; and Scheutz, M. 2010. Planning for human-robot teaming in open worlds. ACM Transactions on Intelligent Systems and Technology (TIST) 1(2):14. </a:t>
            </a:r>
            <a:endParaRPr lang="en-US" sz="1200" i="1" dirty="0"/>
          </a:p>
        </p:txBody>
      </p:sp>
      <p:pic>
        <p:nvPicPr>
          <p:cNvPr id="5" name="Picture 4"/>
          <p:cNvPicPr>
            <a:picLocks noChangeAspect="1"/>
          </p:cNvPicPr>
          <p:nvPr/>
        </p:nvPicPr>
        <p:blipFill>
          <a:blip r:embed="rId3"/>
          <a:stretch>
            <a:fillRect/>
          </a:stretch>
        </p:blipFill>
        <p:spPr>
          <a:xfrm>
            <a:off x="0" y="5457825"/>
            <a:ext cx="1704975" cy="1400175"/>
          </a:xfrm>
          <a:prstGeom prst="rect">
            <a:avLst/>
          </a:prstGeom>
        </p:spPr>
      </p:pic>
      <p:sp>
        <p:nvSpPr>
          <p:cNvPr id="6" name="Slide Number Placeholder 5"/>
          <p:cNvSpPr>
            <a:spLocks noGrp="1"/>
          </p:cNvSpPr>
          <p:nvPr>
            <p:ph type="sldNum" sz="quarter" idx="12"/>
          </p:nvPr>
        </p:nvSpPr>
        <p:spPr/>
        <p:txBody>
          <a:bodyPr/>
          <a:lstStyle/>
          <a:p>
            <a:fld id="{1063C023-4BAE-4775-92E6-954C930E0B1C}" type="slidenum">
              <a:rPr lang="en-US" smtClean="0"/>
              <a:t>15</a:t>
            </a:fld>
            <a:endParaRPr lang="en-US"/>
          </a:p>
        </p:txBody>
      </p:sp>
    </p:spTree>
    <p:extLst>
      <p:ext uri="{BB962C8B-B14F-4D97-AF65-F5344CB8AC3E}">
        <p14:creationId xmlns:p14="http://schemas.microsoft.com/office/powerpoint/2010/main" val="689358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514" y="366754"/>
            <a:ext cx="6657739" cy="612119"/>
          </a:xfrm>
        </p:spPr>
        <p:txBody>
          <a:bodyPr>
            <a:normAutofit/>
          </a:bodyPr>
          <a:lstStyle/>
          <a:p>
            <a:r>
              <a:rPr lang="en-US" sz="3300" b="1" dirty="0" smtClean="0">
                <a:latin typeface="Aharoni" panose="02010803020104030203" pitchFamily="2" charset="-79"/>
                <a:cs typeface="Aharoni" panose="02010803020104030203" pitchFamily="2" charset="-79"/>
              </a:rPr>
              <a:t>Evaluation Criterion</a:t>
            </a:r>
            <a:endParaRPr lang="en-US" sz="3300" b="1"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1359876" y="1688123"/>
            <a:ext cx="9331570" cy="4040554"/>
          </a:xfrm>
        </p:spPr>
        <p:txBody>
          <a:bodyPr>
            <a:normAutofit/>
          </a:bodyPr>
          <a:lstStyle/>
          <a:p>
            <a:pPr marL="0" indent="0">
              <a:buNone/>
            </a:pPr>
            <a:r>
              <a:rPr lang="en-US" sz="2400" dirty="0" smtClean="0"/>
              <a:t>Robot with and without planning ability</a:t>
            </a:r>
            <a:r>
              <a:rPr lang="en-US" sz="2400" dirty="0"/>
              <a:t>.</a:t>
            </a:r>
            <a:endParaRPr lang="en-US" sz="2400" dirty="0" smtClean="0"/>
          </a:p>
          <a:p>
            <a:pPr marL="0" indent="0">
              <a:buNone/>
            </a:pPr>
            <a:endParaRPr lang="en-US" sz="2400" dirty="0"/>
          </a:p>
          <a:p>
            <a:pPr marL="0" indent="0" algn="ctr">
              <a:buNone/>
            </a:pPr>
            <a:r>
              <a:rPr lang="en-US" sz="2400" dirty="0" smtClean="0"/>
              <a:t>– Hypothesis 1 – </a:t>
            </a:r>
          </a:p>
          <a:p>
            <a:pPr marL="0" indent="0">
              <a:buNone/>
            </a:pPr>
            <a:r>
              <a:rPr lang="en-US" sz="2400" b="1" i="1" dirty="0" smtClean="0"/>
              <a:t>Robot </a:t>
            </a:r>
            <a:r>
              <a:rPr lang="en-US" sz="2400" b="1" i="1" dirty="0"/>
              <a:t>with a planning capability reduces human </a:t>
            </a:r>
            <a:r>
              <a:rPr lang="en-US" sz="2400" b="1" i="1" dirty="0" smtClean="0">
                <a:solidFill>
                  <a:srgbClr val="FF0000"/>
                </a:solidFill>
              </a:rPr>
              <a:t>teammate's </a:t>
            </a:r>
            <a:r>
              <a:rPr lang="en-US" sz="2400" b="1" i="1" dirty="0">
                <a:solidFill>
                  <a:srgbClr val="FF0000"/>
                </a:solidFill>
              </a:rPr>
              <a:t>mental workload</a:t>
            </a:r>
            <a:r>
              <a:rPr lang="en-US" sz="2400" b="1" i="1" dirty="0"/>
              <a:t>; on the other hand, it also </a:t>
            </a:r>
            <a:r>
              <a:rPr lang="en-US" sz="2400" b="1" i="1" dirty="0" smtClean="0">
                <a:solidFill>
                  <a:srgbClr val="FF0000"/>
                </a:solidFill>
              </a:rPr>
              <a:t>reduces situation </a:t>
            </a:r>
            <a:r>
              <a:rPr lang="en-US" sz="2400" b="1" i="1" dirty="0">
                <a:solidFill>
                  <a:srgbClr val="FF0000"/>
                </a:solidFill>
              </a:rPr>
              <a:t>awareness</a:t>
            </a:r>
            <a:r>
              <a:rPr lang="en-US" sz="2400" b="1" i="1" dirty="0" smtClean="0"/>
              <a:t>.</a:t>
            </a:r>
          </a:p>
          <a:p>
            <a:pPr marL="0" indent="0">
              <a:buNone/>
            </a:pPr>
            <a:endParaRPr lang="en-US" sz="2400" b="1" i="1" dirty="0"/>
          </a:p>
          <a:p>
            <a:pPr marL="0" indent="0" algn="ctr">
              <a:buNone/>
            </a:pPr>
            <a:r>
              <a:rPr lang="en-US" sz="2400" dirty="0" smtClean="0"/>
              <a:t>– Hypothesis 2 – </a:t>
            </a:r>
          </a:p>
          <a:p>
            <a:pPr marL="0" indent="0">
              <a:buNone/>
            </a:pPr>
            <a:r>
              <a:rPr lang="en-US" sz="2400" b="1" i="1" dirty="0" smtClean="0"/>
              <a:t>Robot </a:t>
            </a:r>
            <a:r>
              <a:rPr lang="en-US" sz="2400" b="1" i="1" dirty="0"/>
              <a:t>with a planning capability</a:t>
            </a:r>
            <a:r>
              <a:rPr lang="en-US" sz="2400" b="1" i="1" dirty="0" smtClean="0"/>
              <a:t> </a:t>
            </a:r>
            <a:r>
              <a:rPr lang="en-US" sz="2400" b="1" i="1" dirty="0"/>
              <a:t>enables </a:t>
            </a:r>
            <a:r>
              <a:rPr lang="en-US" sz="2400" b="1" i="1" dirty="0">
                <a:solidFill>
                  <a:srgbClr val="FF0000"/>
                </a:solidFill>
              </a:rPr>
              <a:t>more effective </a:t>
            </a:r>
            <a:r>
              <a:rPr lang="en-US" sz="2400" b="1" i="1" dirty="0" smtClean="0">
                <a:solidFill>
                  <a:srgbClr val="FF0000"/>
                </a:solidFill>
              </a:rPr>
              <a:t>teaming</a:t>
            </a:r>
            <a:r>
              <a:rPr lang="en-US" sz="2400" b="1" i="1" dirty="0" smtClean="0"/>
              <a:t> (e.g. Gradually reduced interaction)</a:t>
            </a:r>
            <a:endParaRPr lang="en-US" sz="2400" b="1" i="1" dirty="0"/>
          </a:p>
        </p:txBody>
      </p:sp>
      <p:sp>
        <p:nvSpPr>
          <p:cNvPr id="4" name="Rectangle 3"/>
          <p:cNvSpPr/>
          <p:nvPr/>
        </p:nvSpPr>
        <p:spPr>
          <a:xfrm>
            <a:off x="-126887" y="978873"/>
            <a:ext cx="10818333" cy="461665"/>
          </a:xfrm>
          <a:prstGeom prst="rect">
            <a:avLst/>
          </a:prstGeom>
        </p:spPr>
        <p:txBody>
          <a:bodyPr wrap="square">
            <a:spAutoFit/>
          </a:bodyPr>
          <a:lstStyle/>
          <a:p>
            <a:r>
              <a:rPr lang="en-US" sz="2400" b="1" dirty="0" smtClean="0">
                <a:solidFill>
                  <a:schemeClr val="tx1">
                    <a:lumMod val="50000"/>
                    <a:lumOff val="50000"/>
                  </a:schemeClr>
                </a:solidFill>
                <a:latin typeface="Aharoni" panose="02010803020104030203" pitchFamily="2" charset="-79"/>
                <a:cs typeface="Aharoni" panose="02010803020104030203" pitchFamily="2" charset="-79"/>
              </a:rPr>
              <a:t>	Hypothesis for effectiveness of Automated Planning in HRTs</a:t>
            </a:r>
            <a:endParaRPr lang="en-US" sz="2400" b="1" dirty="0">
              <a:solidFill>
                <a:schemeClr val="tx1">
                  <a:lumMod val="50000"/>
                  <a:lumOff val="50000"/>
                </a:schemeClr>
              </a:solidFill>
              <a:latin typeface="Aharoni" panose="02010803020104030203" pitchFamily="2" charset="-79"/>
              <a:cs typeface="Aharoni" panose="02010803020104030203" pitchFamily="2" charset="-79"/>
            </a:endParaRPr>
          </a:p>
        </p:txBody>
      </p:sp>
      <p:pic>
        <p:nvPicPr>
          <p:cNvPr id="5" name="Picture 4"/>
          <p:cNvPicPr>
            <a:picLocks noChangeAspect="1"/>
          </p:cNvPicPr>
          <p:nvPr/>
        </p:nvPicPr>
        <p:blipFill>
          <a:blip r:embed="rId2"/>
          <a:stretch>
            <a:fillRect/>
          </a:stretch>
        </p:blipFill>
        <p:spPr>
          <a:xfrm>
            <a:off x="0" y="5489115"/>
            <a:ext cx="1704975" cy="1400175"/>
          </a:xfrm>
          <a:prstGeom prst="rect">
            <a:avLst/>
          </a:prstGeom>
        </p:spPr>
      </p:pic>
      <p:sp>
        <p:nvSpPr>
          <p:cNvPr id="6" name="Slide Number Placeholder 5"/>
          <p:cNvSpPr>
            <a:spLocks noGrp="1"/>
          </p:cNvSpPr>
          <p:nvPr>
            <p:ph type="sldNum" sz="quarter" idx="12"/>
          </p:nvPr>
        </p:nvSpPr>
        <p:spPr/>
        <p:txBody>
          <a:bodyPr/>
          <a:lstStyle/>
          <a:p>
            <a:fld id="{1063C023-4BAE-4775-92E6-954C930E0B1C}" type="slidenum">
              <a:rPr lang="en-US" smtClean="0"/>
              <a:t>16</a:t>
            </a:fld>
            <a:endParaRPr lang="en-US"/>
          </a:p>
        </p:txBody>
      </p:sp>
    </p:spTree>
    <p:extLst>
      <p:ext uri="{BB962C8B-B14F-4D97-AF65-F5344CB8AC3E}">
        <p14:creationId xmlns:p14="http://schemas.microsoft.com/office/powerpoint/2010/main" val="1286891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967739" y="2806042"/>
            <a:ext cx="1603420" cy="46364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350" dirty="0"/>
              <a:t>Objective Performance</a:t>
            </a:r>
          </a:p>
        </p:txBody>
      </p:sp>
      <p:sp>
        <p:nvSpPr>
          <p:cNvPr id="5" name="Rounded Rectangle 4"/>
          <p:cNvSpPr/>
          <p:nvPr/>
        </p:nvSpPr>
        <p:spPr>
          <a:xfrm>
            <a:off x="4155315" y="3792080"/>
            <a:ext cx="1603420" cy="46364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350" dirty="0"/>
              <a:t>Primary Task Performance</a:t>
            </a:r>
          </a:p>
        </p:txBody>
      </p:sp>
      <p:sp>
        <p:nvSpPr>
          <p:cNvPr id="6" name="Rounded Rectangle 5"/>
          <p:cNvSpPr/>
          <p:nvPr/>
        </p:nvSpPr>
        <p:spPr>
          <a:xfrm>
            <a:off x="6027581" y="3792080"/>
            <a:ext cx="1603420" cy="46364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350" dirty="0"/>
              <a:t>Secondary Task Performance</a:t>
            </a:r>
          </a:p>
        </p:txBody>
      </p:sp>
      <p:sp>
        <p:nvSpPr>
          <p:cNvPr id="7" name="Rounded Rectangle 6"/>
          <p:cNvSpPr/>
          <p:nvPr/>
        </p:nvSpPr>
        <p:spPr>
          <a:xfrm>
            <a:off x="7975314" y="3792080"/>
            <a:ext cx="1603420" cy="46364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350" dirty="0"/>
              <a:t>RAD &amp; Fan-out</a:t>
            </a:r>
          </a:p>
        </p:txBody>
      </p:sp>
      <p:sp>
        <p:nvSpPr>
          <p:cNvPr id="9" name="Rounded Rectangle 8"/>
          <p:cNvSpPr/>
          <p:nvPr/>
        </p:nvSpPr>
        <p:spPr>
          <a:xfrm>
            <a:off x="9750891" y="3783226"/>
            <a:ext cx="1603420" cy="46364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350" dirty="0"/>
              <a:t>Skipped actions</a:t>
            </a:r>
          </a:p>
        </p:txBody>
      </p:sp>
      <p:sp>
        <p:nvSpPr>
          <p:cNvPr id="10" name="Rounded Rectangle 9"/>
          <p:cNvSpPr/>
          <p:nvPr/>
        </p:nvSpPr>
        <p:spPr>
          <a:xfrm>
            <a:off x="5334156" y="4847746"/>
            <a:ext cx="1603420" cy="46364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350" dirty="0"/>
              <a:t>Time Spent</a:t>
            </a:r>
          </a:p>
        </p:txBody>
      </p:sp>
      <p:sp>
        <p:nvSpPr>
          <p:cNvPr id="12" name="Rounded Rectangle 11"/>
          <p:cNvSpPr/>
          <p:nvPr/>
        </p:nvSpPr>
        <p:spPr>
          <a:xfrm>
            <a:off x="7071193" y="4847746"/>
            <a:ext cx="1603420" cy="46364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350" dirty="0"/>
              <a:t>Secondary Task accuracy</a:t>
            </a:r>
          </a:p>
        </p:txBody>
      </p:sp>
      <p:cxnSp>
        <p:nvCxnSpPr>
          <p:cNvPr id="14" name="Straight Arrow Connector 13"/>
          <p:cNvCxnSpPr/>
          <p:nvPr/>
        </p:nvCxnSpPr>
        <p:spPr>
          <a:xfrm flipH="1">
            <a:off x="5410581" y="3192409"/>
            <a:ext cx="1660613" cy="59967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6240888" y="4204608"/>
            <a:ext cx="587811" cy="6431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014001" y="3246540"/>
            <a:ext cx="548228" cy="53668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195405" y="3250264"/>
            <a:ext cx="375754" cy="53799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548847" y="3159205"/>
            <a:ext cx="1720289" cy="59967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12" idx="0"/>
          </p:cNvCxnSpPr>
          <p:nvPr/>
        </p:nvCxnSpPr>
        <p:spPr>
          <a:xfrm>
            <a:off x="7145007" y="4226340"/>
            <a:ext cx="727896" cy="6214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4012432" y="5311386"/>
            <a:ext cx="1438790" cy="11361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We use P2P-NI as a baseline</a:t>
            </a:r>
          </a:p>
        </p:txBody>
      </p:sp>
      <p:cxnSp>
        <p:nvCxnSpPr>
          <p:cNvPr id="32" name="Curved Connector 31"/>
          <p:cNvCxnSpPr/>
          <p:nvPr/>
        </p:nvCxnSpPr>
        <p:spPr>
          <a:xfrm rot="16200000" flipH="1">
            <a:off x="4000769" y="4610292"/>
            <a:ext cx="1361941" cy="550572"/>
          </a:xfrm>
          <a:prstGeom prst="curvedConnector3">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8882045" y="4847746"/>
            <a:ext cx="1619350" cy="1339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Percentage of participants time dedicated to Human-robot interaction</a:t>
            </a:r>
          </a:p>
        </p:txBody>
      </p:sp>
      <p:cxnSp>
        <p:nvCxnSpPr>
          <p:cNvPr id="35" name="Curved Connector 34"/>
          <p:cNvCxnSpPr/>
          <p:nvPr/>
        </p:nvCxnSpPr>
        <p:spPr>
          <a:xfrm>
            <a:off x="8414579" y="4204608"/>
            <a:ext cx="1164155" cy="726449"/>
          </a:xfrm>
          <a:prstGeom prst="curvedConnector3">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9691720" y="1715163"/>
            <a:ext cx="1619350" cy="1339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Humans interacted more as time ran out to improve performance</a:t>
            </a:r>
          </a:p>
        </p:txBody>
      </p:sp>
      <p:cxnSp>
        <p:nvCxnSpPr>
          <p:cNvPr id="38" name="Curved Connector 37"/>
          <p:cNvCxnSpPr/>
          <p:nvPr/>
        </p:nvCxnSpPr>
        <p:spPr>
          <a:xfrm rot="16200000" flipV="1">
            <a:off x="10122768" y="3181003"/>
            <a:ext cx="859664" cy="537159"/>
          </a:xfrm>
          <a:prstGeom prst="curvedConnector3">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10368399" y="4470637"/>
            <a:ext cx="1762445" cy="13394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Max #robots a human can simultaneously interact with</a:t>
            </a:r>
          </a:p>
        </p:txBody>
      </p:sp>
      <p:cxnSp>
        <p:nvCxnSpPr>
          <p:cNvPr id="41" name="Curved Connector 40"/>
          <p:cNvCxnSpPr/>
          <p:nvPr/>
        </p:nvCxnSpPr>
        <p:spPr>
          <a:xfrm>
            <a:off x="9216288" y="4171404"/>
            <a:ext cx="1285107" cy="759653"/>
          </a:xfrm>
          <a:prstGeom prst="curvedConnector3">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5235229" y="5496983"/>
            <a:ext cx="1438790" cy="11361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#rooms reported in 20 </a:t>
            </a:r>
            <a:r>
              <a:rPr lang="en-US" sz="1350" dirty="0" err="1"/>
              <a:t>mins</a:t>
            </a:r>
            <a:endParaRPr lang="en-US" sz="1350" dirty="0"/>
          </a:p>
        </p:txBody>
      </p:sp>
      <p:cxnSp>
        <p:nvCxnSpPr>
          <p:cNvPr id="27" name="Curved Connector 26"/>
          <p:cNvCxnSpPr/>
          <p:nvPr/>
        </p:nvCxnSpPr>
        <p:spPr>
          <a:xfrm rot="16200000" flipH="1">
            <a:off x="4328899" y="4855710"/>
            <a:ext cx="1681670" cy="481693"/>
          </a:xfrm>
          <a:prstGeom prst="curvedConnector3">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7522899" y="5557446"/>
            <a:ext cx="1438790" cy="11361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Mental Workload indicator</a:t>
            </a:r>
          </a:p>
        </p:txBody>
      </p:sp>
      <p:cxnSp>
        <p:nvCxnSpPr>
          <p:cNvPr id="29" name="Curved Connector 28"/>
          <p:cNvCxnSpPr/>
          <p:nvPr/>
        </p:nvCxnSpPr>
        <p:spPr>
          <a:xfrm rot="16200000" flipH="1">
            <a:off x="7821872" y="4953108"/>
            <a:ext cx="1653125" cy="199588"/>
          </a:xfrm>
          <a:prstGeom prst="curvedConnector3">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196" y="187569"/>
            <a:ext cx="6157010" cy="3058971"/>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99" y="3708984"/>
            <a:ext cx="4124909" cy="1787999"/>
          </a:xfrm>
          <a:prstGeom prst="rect">
            <a:avLst/>
          </a:prstGeom>
        </p:spPr>
      </p:pic>
      <p:pic>
        <p:nvPicPr>
          <p:cNvPr id="18" name="Picture 17"/>
          <p:cNvPicPr>
            <a:picLocks noChangeAspect="1"/>
          </p:cNvPicPr>
          <p:nvPr/>
        </p:nvPicPr>
        <p:blipFill>
          <a:blip r:embed="rId4"/>
          <a:stretch>
            <a:fillRect/>
          </a:stretch>
        </p:blipFill>
        <p:spPr>
          <a:xfrm>
            <a:off x="-13242" y="5457825"/>
            <a:ext cx="1704975" cy="1400175"/>
          </a:xfrm>
          <a:prstGeom prst="rect">
            <a:avLst/>
          </a:prstGeom>
        </p:spPr>
      </p:pic>
      <p:sp>
        <p:nvSpPr>
          <p:cNvPr id="2" name="Slide Number Placeholder 1"/>
          <p:cNvSpPr>
            <a:spLocks noGrp="1"/>
          </p:cNvSpPr>
          <p:nvPr>
            <p:ph type="sldNum" sz="quarter" idx="12"/>
          </p:nvPr>
        </p:nvSpPr>
        <p:spPr/>
        <p:txBody>
          <a:bodyPr/>
          <a:lstStyle/>
          <a:p>
            <a:fld id="{1063C023-4BAE-4775-92E6-954C930E0B1C}" type="slidenum">
              <a:rPr lang="en-US" smtClean="0"/>
              <a:t>17</a:t>
            </a:fld>
            <a:endParaRPr lang="en-US"/>
          </a:p>
        </p:txBody>
      </p:sp>
    </p:spTree>
    <p:extLst>
      <p:ext uri="{BB962C8B-B14F-4D97-AF65-F5344CB8AC3E}">
        <p14:creationId xmlns:p14="http://schemas.microsoft.com/office/powerpoint/2010/main" val="36591664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155" y="614289"/>
            <a:ext cx="11217480" cy="5573151"/>
          </a:xfrm>
          <a:prstGeom prst="rect">
            <a:avLst/>
          </a:prstGeom>
        </p:spPr>
      </p:pic>
      <p:sp>
        <p:nvSpPr>
          <p:cNvPr id="2" name="Slide Number Placeholder 1"/>
          <p:cNvSpPr>
            <a:spLocks noGrp="1"/>
          </p:cNvSpPr>
          <p:nvPr>
            <p:ph type="sldNum" sz="quarter" idx="12"/>
          </p:nvPr>
        </p:nvSpPr>
        <p:spPr/>
        <p:txBody>
          <a:bodyPr/>
          <a:lstStyle/>
          <a:p>
            <a:fld id="{1063C023-4BAE-4775-92E6-954C930E0B1C}" type="slidenum">
              <a:rPr lang="en-US" smtClean="0"/>
              <a:t>18</a:t>
            </a:fld>
            <a:endParaRPr lang="en-US"/>
          </a:p>
        </p:txBody>
      </p:sp>
    </p:spTree>
    <p:extLst>
      <p:ext uri="{BB962C8B-B14F-4D97-AF65-F5344CB8AC3E}">
        <p14:creationId xmlns:p14="http://schemas.microsoft.com/office/powerpoint/2010/main" val="31093263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079" y="861956"/>
            <a:ext cx="10457721" cy="4533044"/>
          </a:xfrm>
          <a:prstGeom prst="rect">
            <a:avLst/>
          </a:prstGeom>
        </p:spPr>
      </p:pic>
      <p:pic>
        <p:nvPicPr>
          <p:cNvPr id="5" name="Picture 4"/>
          <p:cNvPicPr>
            <a:picLocks noChangeAspect="1"/>
          </p:cNvPicPr>
          <p:nvPr/>
        </p:nvPicPr>
        <p:blipFill>
          <a:blip r:embed="rId3"/>
          <a:stretch>
            <a:fillRect/>
          </a:stretch>
        </p:blipFill>
        <p:spPr>
          <a:xfrm>
            <a:off x="0" y="5457825"/>
            <a:ext cx="1704975" cy="1400175"/>
          </a:xfrm>
          <a:prstGeom prst="rect">
            <a:avLst/>
          </a:prstGeom>
        </p:spPr>
      </p:pic>
      <p:sp>
        <p:nvSpPr>
          <p:cNvPr id="2" name="Slide Number Placeholder 1"/>
          <p:cNvSpPr>
            <a:spLocks noGrp="1"/>
          </p:cNvSpPr>
          <p:nvPr>
            <p:ph type="sldNum" sz="quarter" idx="12"/>
          </p:nvPr>
        </p:nvSpPr>
        <p:spPr/>
        <p:txBody>
          <a:bodyPr/>
          <a:lstStyle/>
          <a:p>
            <a:fld id="{1063C023-4BAE-4775-92E6-954C930E0B1C}" type="slidenum">
              <a:rPr lang="en-US" smtClean="0"/>
              <a:t>19</a:t>
            </a:fld>
            <a:endParaRPr lang="en-US"/>
          </a:p>
        </p:txBody>
      </p:sp>
    </p:spTree>
    <p:extLst>
      <p:ext uri="{BB962C8B-B14F-4D97-AF65-F5344CB8AC3E}">
        <p14:creationId xmlns:p14="http://schemas.microsoft.com/office/powerpoint/2010/main" val="2765258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8687"/>
            <a:ext cx="10356273" cy="1099993"/>
          </a:xfrm>
        </p:spPr>
        <p:txBody>
          <a:bodyPr>
            <a:normAutofit/>
          </a:bodyPr>
          <a:lstStyle/>
          <a:p>
            <a:r>
              <a:rPr lang="en-US" sz="3300" b="1" dirty="0" smtClean="0">
                <a:latin typeface="Aharoni" panose="02010803020104030203" pitchFamily="2" charset="-79"/>
                <a:cs typeface="Aharoni" panose="02010803020104030203" pitchFamily="2" charset="-79"/>
              </a:rPr>
              <a:t>Current state of </a:t>
            </a:r>
            <a:br>
              <a:rPr lang="en-US" sz="3300" b="1" dirty="0" smtClean="0">
                <a:latin typeface="Aharoni" panose="02010803020104030203" pitchFamily="2" charset="-79"/>
                <a:cs typeface="Aharoni" panose="02010803020104030203" pitchFamily="2" charset="-79"/>
              </a:rPr>
            </a:br>
            <a:r>
              <a:rPr lang="en-US" sz="3300" b="1" dirty="0" smtClean="0">
                <a:latin typeface="Aharoni" panose="02010803020104030203" pitchFamily="2" charset="-79"/>
                <a:cs typeface="Aharoni" panose="02010803020104030203" pitchFamily="2" charset="-79"/>
              </a:rPr>
              <a:t>Human-Robot Teams (HRT)</a:t>
            </a:r>
            <a:endParaRPr lang="en-US" sz="3300" b="1" dirty="0">
              <a:latin typeface="Aharoni" panose="02010803020104030203" pitchFamily="2" charset="-79"/>
              <a:cs typeface="Aharoni" panose="02010803020104030203" pitchFamily="2" charset="-79"/>
            </a:endParaRPr>
          </a:p>
        </p:txBody>
      </p:sp>
      <p:pic>
        <p:nvPicPr>
          <p:cNvPr id="8" name="Picture 7"/>
          <p:cNvPicPr>
            <a:picLocks noChangeAspect="1"/>
          </p:cNvPicPr>
          <p:nvPr/>
        </p:nvPicPr>
        <p:blipFill>
          <a:blip r:embed="rId3"/>
          <a:stretch>
            <a:fillRect/>
          </a:stretch>
        </p:blipFill>
        <p:spPr>
          <a:xfrm>
            <a:off x="0" y="5457825"/>
            <a:ext cx="1704975" cy="1400175"/>
          </a:xfrm>
          <a:prstGeom prst="rect">
            <a:avLst/>
          </a:prstGeom>
        </p:spPr>
      </p:pic>
      <p:sp>
        <p:nvSpPr>
          <p:cNvPr id="3" name="Content Placeholder 2"/>
          <p:cNvSpPr>
            <a:spLocks noGrp="1"/>
          </p:cNvSpPr>
          <p:nvPr>
            <p:ph idx="1"/>
          </p:nvPr>
        </p:nvSpPr>
        <p:spPr>
          <a:xfrm>
            <a:off x="457200" y="1741920"/>
            <a:ext cx="6982691" cy="4894117"/>
          </a:xfrm>
        </p:spPr>
        <p:txBody>
          <a:bodyPr>
            <a:noAutofit/>
          </a:bodyPr>
          <a:lstStyle/>
          <a:p>
            <a:r>
              <a:rPr lang="en-US" sz="2400" dirty="0" smtClean="0"/>
              <a:t>The </a:t>
            </a:r>
            <a:r>
              <a:rPr lang="en-US" sz="2400" dirty="0"/>
              <a:t>robotic capabilities in many domains are still insufficient to execute </a:t>
            </a:r>
            <a:r>
              <a:rPr lang="en-US" sz="2400" dirty="0" smtClean="0"/>
              <a:t>several </a:t>
            </a:r>
            <a:r>
              <a:rPr lang="en-US" sz="2400" dirty="0"/>
              <a:t>tasks robustly and efficiently. </a:t>
            </a:r>
          </a:p>
          <a:p>
            <a:pPr lvl="1"/>
            <a:r>
              <a:rPr lang="en-US" dirty="0"/>
              <a:t>Mostly remotely controlled</a:t>
            </a:r>
          </a:p>
          <a:p>
            <a:pPr lvl="1"/>
            <a:r>
              <a:rPr lang="en-US" dirty="0"/>
              <a:t>In restricted settings (manufacturing)</a:t>
            </a:r>
          </a:p>
          <a:p>
            <a:pPr lvl="1">
              <a:spcAft>
                <a:spcPts val="1200"/>
              </a:spcAft>
            </a:pPr>
            <a:r>
              <a:rPr lang="en-US" dirty="0"/>
              <a:t>And programmed for specific </a:t>
            </a:r>
            <a:r>
              <a:rPr lang="en-US" dirty="0" smtClean="0"/>
              <a:t>assistance</a:t>
            </a:r>
          </a:p>
          <a:p>
            <a:r>
              <a:rPr lang="en-US" sz="2400" dirty="0" smtClean="0"/>
              <a:t>Robots </a:t>
            </a:r>
            <a:r>
              <a:rPr lang="en-US" sz="2400" dirty="0"/>
              <a:t>can still accomplish </a:t>
            </a:r>
            <a:r>
              <a:rPr lang="en-US" sz="2400" dirty="0" smtClean="0"/>
              <a:t>those tasks as a </a:t>
            </a:r>
            <a:r>
              <a:rPr lang="en-US" sz="2400" b="1" dirty="0" smtClean="0">
                <a:solidFill>
                  <a:srgbClr val="FF0000"/>
                </a:solidFill>
              </a:rPr>
              <a:t>team</a:t>
            </a:r>
            <a:r>
              <a:rPr lang="en-US" sz="2400" dirty="0" smtClean="0"/>
              <a:t> </a:t>
            </a:r>
            <a:r>
              <a:rPr lang="en-US" sz="2400" dirty="0"/>
              <a:t>with </a:t>
            </a:r>
            <a:r>
              <a:rPr lang="en-US" sz="2400" b="1" dirty="0"/>
              <a:t>human assistance</a:t>
            </a:r>
            <a:r>
              <a:rPr lang="en-US" sz="2400" dirty="0" smtClean="0"/>
              <a:t>. </a:t>
            </a:r>
          </a:p>
          <a:p>
            <a:pPr marL="0" indent="0">
              <a:spcAft>
                <a:spcPts val="600"/>
              </a:spcAft>
              <a:buNone/>
            </a:pPr>
            <a:endParaRPr lang="en-US" sz="2400" dirty="0" smtClean="0"/>
          </a:p>
        </p:txBody>
      </p:sp>
      <p:pic>
        <p:nvPicPr>
          <p:cNvPr id="5" name="Picture 4" descr="Unknown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8027" y="4188979"/>
            <a:ext cx="3041888" cy="2153246"/>
          </a:xfrm>
          <a:prstGeom prst="rect">
            <a:avLst/>
          </a:prstGeom>
        </p:spPr>
      </p:pic>
      <p:pic>
        <p:nvPicPr>
          <p:cNvPr id="6" name="Picture 5" descr="Unknow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39891" y="499615"/>
            <a:ext cx="1682035" cy="2560079"/>
          </a:xfrm>
          <a:prstGeom prst="rect">
            <a:avLst/>
          </a:prstGeom>
        </p:spPr>
      </p:pic>
      <p:pic>
        <p:nvPicPr>
          <p:cNvPr id="7" name="Picture 6" descr="image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58971" y="2368929"/>
            <a:ext cx="2783521" cy="1578574"/>
          </a:xfrm>
          <a:prstGeom prst="rect">
            <a:avLst/>
          </a:prstGeom>
        </p:spPr>
      </p:pic>
      <p:sp>
        <p:nvSpPr>
          <p:cNvPr id="4" name="Slide Number Placeholder 3"/>
          <p:cNvSpPr>
            <a:spLocks noGrp="1"/>
          </p:cNvSpPr>
          <p:nvPr>
            <p:ph type="sldNum" sz="quarter" idx="12"/>
          </p:nvPr>
        </p:nvSpPr>
        <p:spPr/>
        <p:txBody>
          <a:bodyPr/>
          <a:lstStyle/>
          <a:p>
            <a:fld id="{1063C023-4BAE-4775-92E6-954C930E0B1C}" type="slidenum">
              <a:rPr lang="en-US" smtClean="0"/>
              <a:t>2</a:t>
            </a:fld>
            <a:endParaRPr lang="en-US"/>
          </a:p>
        </p:txBody>
      </p:sp>
    </p:spTree>
    <p:extLst>
      <p:ext uri="{BB962C8B-B14F-4D97-AF65-F5344CB8AC3E}">
        <p14:creationId xmlns:p14="http://schemas.microsoft.com/office/powerpoint/2010/main" val="2879074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308" y="359595"/>
            <a:ext cx="6161069" cy="8711419"/>
          </a:xfrm>
          <a:prstGeom prst="rect">
            <a:avLst/>
          </a:prstGeom>
        </p:spPr>
      </p:pic>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33914" y="119176"/>
            <a:ext cx="5436054" cy="7686289"/>
          </a:xfrm>
        </p:spPr>
      </p:pic>
      <p:sp>
        <p:nvSpPr>
          <p:cNvPr id="2" name="Title 1"/>
          <p:cNvSpPr>
            <a:spLocks noGrp="1"/>
          </p:cNvSpPr>
          <p:nvPr>
            <p:ph type="title"/>
          </p:nvPr>
        </p:nvSpPr>
        <p:spPr>
          <a:xfrm>
            <a:off x="3151941" y="-92467"/>
            <a:ext cx="10515600" cy="1325563"/>
          </a:xfrm>
        </p:spPr>
        <p:txBody>
          <a:bodyPr>
            <a:normAutofit/>
          </a:bodyPr>
          <a:lstStyle/>
          <a:p>
            <a:r>
              <a:rPr lang="en-US" sz="3000" b="1" dirty="0" smtClean="0">
                <a:latin typeface="Aharoni" panose="02010803020104030203" pitchFamily="2" charset="-79"/>
                <a:cs typeface="Aharoni" panose="02010803020104030203" pitchFamily="2" charset="-79"/>
              </a:rPr>
              <a:t>Subjective Likert </a:t>
            </a:r>
            <a:r>
              <a:rPr lang="en-US" sz="3000" b="1" dirty="0">
                <a:latin typeface="Aharoni" panose="02010803020104030203" pitchFamily="2" charset="-79"/>
                <a:cs typeface="Aharoni" panose="02010803020104030203" pitchFamily="2" charset="-79"/>
              </a:rPr>
              <a:t>S</a:t>
            </a:r>
            <a:r>
              <a:rPr lang="en-US" sz="3000" b="1" dirty="0" smtClean="0">
                <a:latin typeface="Aharoni" panose="02010803020104030203" pitchFamily="2" charset="-79"/>
                <a:cs typeface="Aharoni" panose="02010803020104030203" pitchFamily="2" charset="-79"/>
              </a:rPr>
              <a:t>cale Questionnaire</a:t>
            </a:r>
            <a:endParaRPr lang="en-US" sz="3000" b="1" dirty="0">
              <a:latin typeface="Aharoni" panose="02010803020104030203" pitchFamily="2" charset="-79"/>
              <a:cs typeface="Aharoni" panose="02010803020104030203" pitchFamily="2" charset="-79"/>
            </a:endParaRPr>
          </a:p>
        </p:txBody>
      </p:sp>
      <p:sp>
        <p:nvSpPr>
          <p:cNvPr id="3" name="Slide Number Placeholder 2"/>
          <p:cNvSpPr>
            <a:spLocks noGrp="1"/>
          </p:cNvSpPr>
          <p:nvPr>
            <p:ph type="sldNum" sz="quarter" idx="12"/>
          </p:nvPr>
        </p:nvSpPr>
        <p:spPr/>
        <p:txBody>
          <a:bodyPr/>
          <a:lstStyle/>
          <a:p>
            <a:fld id="{1063C023-4BAE-4775-92E6-954C930E0B1C}" type="slidenum">
              <a:rPr lang="en-US" smtClean="0"/>
              <a:t>20</a:t>
            </a:fld>
            <a:endParaRPr lang="en-US"/>
          </a:p>
        </p:txBody>
      </p:sp>
    </p:spTree>
    <p:extLst>
      <p:ext uri="{BB962C8B-B14F-4D97-AF65-F5344CB8AC3E}">
        <p14:creationId xmlns:p14="http://schemas.microsoft.com/office/powerpoint/2010/main" val="38570721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ed Rectangle 50"/>
          <p:cNvSpPr/>
          <p:nvPr/>
        </p:nvSpPr>
        <p:spPr>
          <a:xfrm>
            <a:off x="7011867" y="3276704"/>
            <a:ext cx="2414812" cy="137912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350" dirty="0"/>
          </a:p>
        </p:txBody>
      </p:sp>
      <p:sp>
        <p:nvSpPr>
          <p:cNvPr id="50" name="Rounded Rectangle 49"/>
          <p:cNvSpPr/>
          <p:nvPr/>
        </p:nvSpPr>
        <p:spPr>
          <a:xfrm>
            <a:off x="4081791" y="3273338"/>
            <a:ext cx="2414812" cy="137912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350" dirty="0"/>
          </a:p>
        </p:txBody>
      </p:sp>
      <p:sp>
        <p:nvSpPr>
          <p:cNvPr id="49" name="Rounded Rectangle 48"/>
          <p:cNvSpPr/>
          <p:nvPr/>
        </p:nvSpPr>
        <p:spPr>
          <a:xfrm>
            <a:off x="9697566" y="3307115"/>
            <a:ext cx="2405159" cy="128897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dirty="0"/>
          </a:p>
        </p:txBody>
      </p:sp>
      <p:sp>
        <p:nvSpPr>
          <p:cNvPr id="5" name="Rounded Rectangle 4"/>
          <p:cNvSpPr/>
          <p:nvPr/>
        </p:nvSpPr>
        <p:spPr>
          <a:xfrm>
            <a:off x="7484460" y="2472713"/>
            <a:ext cx="1613079" cy="42500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350" dirty="0"/>
              <a:t>Subjective Performance</a:t>
            </a:r>
          </a:p>
        </p:txBody>
      </p:sp>
      <p:sp>
        <p:nvSpPr>
          <p:cNvPr id="6" name="Rounded Rectangle 5"/>
          <p:cNvSpPr/>
          <p:nvPr/>
        </p:nvSpPr>
        <p:spPr>
          <a:xfrm>
            <a:off x="4320805" y="4008518"/>
            <a:ext cx="1603420" cy="46364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350" dirty="0"/>
              <a:t>Mental Workload</a:t>
            </a:r>
          </a:p>
        </p:txBody>
      </p:sp>
      <p:sp>
        <p:nvSpPr>
          <p:cNvPr id="7" name="Rounded Rectangle 6"/>
          <p:cNvSpPr/>
          <p:nvPr/>
        </p:nvSpPr>
        <p:spPr>
          <a:xfrm>
            <a:off x="7484460" y="4008518"/>
            <a:ext cx="1603420" cy="46364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350" dirty="0"/>
              <a:t>Situation Awareness</a:t>
            </a:r>
          </a:p>
        </p:txBody>
      </p:sp>
      <p:sp>
        <p:nvSpPr>
          <p:cNvPr id="8" name="Rounded Rectangle 7"/>
          <p:cNvSpPr/>
          <p:nvPr/>
        </p:nvSpPr>
        <p:spPr>
          <a:xfrm>
            <a:off x="10133102" y="4008518"/>
            <a:ext cx="1603420" cy="46364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350" dirty="0"/>
              <a:t>Complacency</a:t>
            </a:r>
          </a:p>
        </p:txBody>
      </p:sp>
      <p:cxnSp>
        <p:nvCxnSpPr>
          <p:cNvPr id="10" name="Straight Arrow Connector 9"/>
          <p:cNvCxnSpPr/>
          <p:nvPr/>
        </p:nvCxnSpPr>
        <p:spPr>
          <a:xfrm flipH="1">
            <a:off x="5784448" y="2772147"/>
            <a:ext cx="1854558" cy="1236373"/>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8230249" y="2897713"/>
            <a:ext cx="55724" cy="1110806"/>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9087880" y="2805953"/>
            <a:ext cx="1361941" cy="1202566"/>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009595" y="4826328"/>
            <a:ext cx="1195307" cy="1062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Ease of working with robot</a:t>
            </a:r>
          </a:p>
        </p:txBody>
      </p:sp>
      <p:sp>
        <p:nvSpPr>
          <p:cNvPr id="16" name="Oval 15"/>
          <p:cNvSpPr/>
          <p:nvPr/>
        </p:nvSpPr>
        <p:spPr>
          <a:xfrm>
            <a:off x="4829013" y="5180495"/>
            <a:ext cx="1448053" cy="1171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Participants workload to interact with the robot</a:t>
            </a:r>
          </a:p>
        </p:txBody>
      </p:sp>
      <p:cxnSp>
        <p:nvCxnSpPr>
          <p:cNvPr id="20" name="Curved Connector 19"/>
          <p:cNvCxnSpPr/>
          <p:nvPr/>
        </p:nvCxnSpPr>
        <p:spPr>
          <a:xfrm rot="5400000">
            <a:off x="4319689" y="4538769"/>
            <a:ext cx="441102" cy="134015"/>
          </a:xfrm>
          <a:prstGeom prst="curvedConnector3">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urved Connector 20"/>
          <p:cNvCxnSpPr/>
          <p:nvPr/>
        </p:nvCxnSpPr>
        <p:spPr>
          <a:xfrm rot="16200000" flipH="1">
            <a:off x="4963397" y="4828717"/>
            <a:ext cx="830285" cy="116363"/>
          </a:xfrm>
          <a:prstGeom prst="curvedConnector3">
            <a:avLst>
              <a:gd name="adj1" fmla="val 50000"/>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6960222" y="4857424"/>
            <a:ext cx="1352675" cy="1132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Awareness of robot’s position</a:t>
            </a:r>
          </a:p>
        </p:txBody>
      </p:sp>
      <p:sp>
        <p:nvSpPr>
          <p:cNvPr id="30" name="Oval 29"/>
          <p:cNvSpPr/>
          <p:nvPr/>
        </p:nvSpPr>
        <p:spPr>
          <a:xfrm>
            <a:off x="8081609" y="5526282"/>
            <a:ext cx="1724819" cy="12758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Understanding of robot actions during the task</a:t>
            </a:r>
          </a:p>
        </p:txBody>
      </p:sp>
      <p:cxnSp>
        <p:nvCxnSpPr>
          <p:cNvPr id="36" name="Curved Connector 35"/>
          <p:cNvCxnSpPr/>
          <p:nvPr/>
        </p:nvCxnSpPr>
        <p:spPr>
          <a:xfrm rot="5400000">
            <a:off x="7496242" y="4585454"/>
            <a:ext cx="441102" cy="134015"/>
          </a:xfrm>
          <a:prstGeom prst="curvedConnector3">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urved Connector 36"/>
          <p:cNvCxnSpPr/>
          <p:nvPr/>
        </p:nvCxnSpPr>
        <p:spPr>
          <a:xfrm rot="16200000" flipH="1">
            <a:off x="7799449" y="4781577"/>
            <a:ext cx="1167752" cy="468419"/>
          </a:xfrm>
          <a:prstGeom prst="curvedConnector3">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10726731" y="4742493"/>
            <a:ext cx="1301030" cy="1105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Comfort and ease of teaming</a:t>
            </a:r>
          </a:p>
        </p:txBody>
      </p:sp>
      <p:cxnSp>
        <p:nvCxnSpPr>
          <p:cNvPr id="45" name="Curved Connector 44"/>
          <p:cNvCxnSpPr/>
          <p:nvPr/>
        </p:nvCxnSpPr>
        <p:spPr>
          <a:xfrm rot="16200000" flipH="1">
            <a:off x="10532380" y="4551181"/>
            <a:ext cx="586086" cy="428963"/>
          </a:xfrm>
          <a:prstGeom prst="curvedConnector3">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230045" y="3480885"/>
            <a:ext cx="2190578" cy="300082"/>
          </a:xfrm>
          <a:prstGeom prst="rect">
            <a:avLst/>
          </a:prstGeom>
          <a:noFill/>
        </p:spPr>
        <p:txBody>
          <a:bodyPr wrap="square" rtlCol="0">
            <a:spAutoFit/>
          </a:bodyPr>
          <a:lstStyle/>
          <a:p>
            <a:r>
              <a:rPr lang="en-US" sz="1350" b="1" dirty="0"/>
              <a:t>INCONSISTENT WITH H1</a:t>
            </a:r>
          </a:p>
        </p:txBody>
      </p:sp>
      <p:sp>
        <p:nvSpPr>
          <p:cNvPr id="53" name="TextBox 52"/>
          <p:cNvSpPr txBox="1"/>
          <p:nvPr/>
        </p:nvSpPr>
        <p:spPr>
          <a:xfrm>
            <a:off x="7106034" y="3463775"/>
            <a:ext cx="2190578" cy="300082"/>
          </a:xfrm>
          <a:prstGeom prst="rect">
            <a:avLst/>
          </a:prstGeom>
          <a:noFill/>
        </p:spPr>
        <p:txBody>
          <a:bodyPr wrap="square" rtlCol="0">
            <a:spAutoFit/>
          </a:bodyPr>
          <a:lstStyle/>
          <a:p>
            <a:r>
              <a:rPr lang="en-US" sz="1350" b="1" dirty="0"/>
              <a:t>INCONSISTENT WITH </a:t>
            </a:r>
            <a:r>
              <a:rPr lang="en-US" sz="1350" b="1" dirty="0" smtClean="0"/>
              <a:t>H1</a:t>
            </a:r>
            <a:endParaRPr lang="en-US" sz="1350" b="1" dirty="0"/>
          </a:p>
        </p:txBody>
      </p:sp>
      <p:sp>
        <p:nvSpPr>
          <p:cNvPr id="55" name="TextBox 54"/>
          <p:cNvSpPr txBox="1"/>
          <p:nvPr/>
        </p:nvSpPr>
        <p:spPr>
          <a:xfrm>
            <a:off x="9921942" y="3447655"/>
            <a:ext cx="2190578" cy="300082"/>
          </a:xfrm>
          <a:prstGeom prst="rect">
            <a:avLst/>
          </a:prstGeom>
          <a:noFill/>
        </p:spPr>
        <p:txBody>
          <a:bodyPr wrap="square" rtlCol="0">
            <a:spAutoFit/>
          </a:bodyPr>
          <a:lstStyle/>
          <a:p>
            <a:r>
              <a:rPr lang="en-US" sz="1350" b="1" dirty="0"/>
              <a:t>  CONSISTENT WITH </a:t>
            </a:r>
            <a:r>
              <a:rPr lang="en-US" sz="1350" b="1" dirty="0" smtClean="0"/>
              <a:t>H2</a:t>
            </a:r>
            <a:endParaRPr lang="en-US" sz="135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0645"/>
            <a:ext cx="7409637" cy="2607067"/>
          </a:xfrm>
          <a:prstGeom prst="rect">
            <a:avLst/>
          </a:prstGeom>
        </p:spPr>
      </p:pic>
      <p:pic>
        <p:nvPicPr>
          <p:cNvPr id="9" name="Picture 8"/>
          <p:cNvPicPr>
            <a:picLocks noChangeAspect="1"/>
          </p:cNvPicPr>
          <p:nvPr/>
        </p:nvPicPr>
        <p:blipFill>
          <a:blip r:embed="rId3"/>
          <a:stretch>
            <a:fillRect/>
          </a:stretch>
        </p:blipFill>
        <p:spPr>
          <a:xfrm>
            <a:off x="0" y="5457825"/>
            <a:ext cx="1704975" cy="1400175"/>
          </a:xfrm>
          <a:prstGeom prst="rect">
            <a:avLst/>
          </a:prstGeom>
        </p:spPr>
      </p:pic>
      <p:sp>
        <p:nvSpPr>
          <p:cNvPr id="2" name="Slide Number Placeholder 1"/>
          <p:cNvSpPr>
            <a:spLocks noGrp="1"/>
          </p:cNvSpPr>
          <p:nvPr>
            <p:ph type="sldNum" sz="quarter" idx="12"/>
          </p:nvPr>
        </p:nvSpPr>
        <p:spPr/>
        <p:txBody>
          <a:bodyPr/>
          <a:lstStyle/>
          <a:p>
            <a:fld id="{1063C023-4BAE-4775-92E6-954C930E0B1C}" type="slidenum">
              <a:rPr lang="en-US" smtClean="0"/>
              <a:t>21</a:t>
            </a:fld>
            <a:endParaRPr lang="en-US"/>
          </a:p>
        </p:txBody>
      </p:sp>
    </p:spTree>
    <p:extLst>
      <p:ext uri="{BB962C8B-B14F-4D97-AF65-F5344CB8AC3E}">
        <p14:creationId xmlns:p14="http://schemas.microsoft.com/office/powerpoint/2010/main" val="31245403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117260" y="1975913"/>
            <a:ext cx="1613079" cy="42500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350" dirty="0"/>
              <a:t>Subjective Performance</a:t>
            </a:r>
          </a:p>
        </p:txBody>
      </p:sp>
      <p:sp>
        <p:nvSpPr>
          <p:cNvPr id="19" name="Rounded Rectangle 18"/>
          <p:cNvSpPr/>
          <p:nvPr/>
        </p:nvSpPr>
        <p:spPr>
          <a:xfrm>
            <a:off x="3614916" y="2810315"/>
            <a:ext cx="8462932" cy="128897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dirty="0"/>
          </a:p>
        </p:txBody>
      </p:sp>
      <p:sp>
        <p:nvSpPr>
          <p:cNvPr id="6" name="Rounded Rectangle 5"/>
          <p:cNvSpPr/>
          <p:nvPr/>
        </p:nvSpPr>
        <p:spPr>
          <a:xfrm>
            <a:off x="3953605" y="3511718"/>
            <a:ext cx="1603420" cy="46364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350" dirty="0"/>
              <a:t>Immediacy</a:t>
            </a:r>
          </a:p>
        </p:txBody>
      </p:sp>
      <p:sp>
        <p:nvSpPr>
          <p:cNvPr id="7" name="Rounded Rectangle 6"/>
          <p:cNvSpPr/>
          <p:nvPr/>
        </p:nvSpPr>
        <p:spPr>
          <a:xfrm>
            <a:off x="7512267" y="3491997"/>
            <a:ext cx="1603420" cy="46364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350" dirty="0"/>
              <a:t>Likability</a:t>
            </a:r>
          </a:p>
        </p:txBody>
      </p:sp>
      <p:sp>
        <p:nvSpPr>
          <p:cNvPr id="8" name="Rounded Rectangle 7"/>
          <p:cNvSpPr/>
          <p:nvPr/>
        </p:nvSpPr>
        <p:spPr>
          <a:xfrm>
            <a:off x="9765902" y="3511718"/>
            <a:ext cx="1603420" cy="46364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350" dirty="0"/>
              <a:t>Trust</a:t>
            </a:r>
          </a:p>
        </p:txBody>
      </p:sp>
      <p:cxnSp>
        <p:nvCxnSpPr>
          <p:cNvPr id="10" name="Straight Arrow Connector 9"/>
          <p:cNvCxnSpPr/>
          <p:nvPr/>
        </p:nvCxnSpPr>
        <p:spPr>
          <a:xfrm flipH="1">
            <a:off x="5417248" y="2275347"/>
            <a:ext cx="1854558" cy="1236373"/>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7863049" y="2400913"/>
            <a:ext cx="55724" cy="1110806"/>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720680" y="2309153"/>
            <a:ext cx="1361941" cy="1202566"/>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rot="1267082">
            <a:off x="3069637" y="4254918"/>
            <a:ext cx="1493582" cy="14807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How useful the participant felt about interaction</a:t>
            </a:r>
          </a:p>
        </p:txBody>
      </p:sp>
      <p:sp>
        <p:nvSpPr>
          <p:cNvPr id="16" name="Oval 15"/>
          <p:cNvSpPr/>
          <p:nvPr/>
        </p:nvSpPr>
        <p:spPr>
          <a:xfrm rot="21023881">
            <a:off x="4329680" y="4683783"/>
            <a:ext cx="1513169" cy="12715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How useful the participant felt about robot as a teammate</a:t>
            </a:r>
          </a:p>
        </p:txBody>
      </p:sp>
      <p:cxnSp>
        <p:nvCxnSpPr>
          <p:cNvPr id="20" name="Curved Connector 19"/>
          <p:cNvCxnSpPr/>
          <p:nvPr/>
        </p:nvCxnSpPr>
        <p:spPr>
          <a:xfrm rot="5400000">
            <a:off x="3952489" y="4041969"/>
            <a:ext cx="441102" cy="134015"/>
          </a:xfrm>
          <a:prstGeom prst="curvedConnector3">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urved Connector 20"/>
          <p:cNvCxnSpPr/>
          <p:nvPr/>
        </p:nvCxnSpPr>
        <p:spPr>
          <a:xfrm rot="16200000" flipH="1">
            <a:off x="4518194" y="4283534"/>
            <a:ext cx="830285" cy="116363"/>
          </a:xfrm>
          <a:prstGeom prst="curvedConnector3">
            <a:avLst>
              <a:gd name="adj1" fmla="val 50000"/>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rot="20797394">
            <a:off x="7212534" y="4363338"/>
            <a:ext cx="1175500" cy="9301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Ease and comfort</a:t>
            </a:r>
          </a:p>
        </p:txBody>
      </p:sp>
      <p:sp>
        <p:nvSpPr>
          <p:cNvPr id="30" name="Oval 29"/>
          <p:cNvSpPr/>
          <p:nvPr/>
        </p:nvSpPr>
        <p:spPr>
          <a:xfrm>
            <a:off x="7925405" y="4702326"/>
            <a:ext cx="1724819" cy="12758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Interaction between participant and robot was effective ?</a:t>
            </a:r>
          </a:p>
        </p:txBody>
      </p:sp>
      <p:cxnSp>
        <p:nvCxnSpPr>
          <p:cNvPr id="36" name="Curved Connector 35"/>
          <p:cNvCxnSpPr/>
          <p:nvPr/>
        </p:nvCxnSpPr>
        <p:spPr>
          <a:xfrm rot="5400000">
            <a:off x="5625822" y="4440204"/>
            <a:ext cx="1129922" cy="67007"/>
          </a:xfrm>
          <a:prstGeom prst="curvedConnector3">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urved Connector 36"/>
          <p:cNvCxnSpPr/>
          <p:nvPr/>
        </p:nvCxnSpPr>
        <p:spPr>
          <a:xfrm rot="16200000" flipH="1">
            <a:off x="7387237" y="3995474"/>
            <a:ext cx="572810" cy="191684"/>
          </a:xfrm>
          <a:prstGeom prst="curvedConnector3">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urved Connector 38"/>
          <p:cNvCxnSpPr/>
          <p:nvPr/>
        </p:nvCxnSpPr>
        <p:spPr>
          <a:xfrm rot="16200000" flipH="1">
            <a:off x="7902624" y="4105619"/>
            <a:ext cx="914560" cy="520815"/>
          </a:xfrm>
          <a:prstGeom prst="curvedConnector3">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urved Connector 40"/>
          <p:cNvCxnSpPr/>
          <p:nvPr/>
        </p:nvCxnSpPr>
        <p:spPr>
          <a:xfrm>
            <a:off x="8708646" y="3714610"/>
            <a:ext cx="1386009" cy="1350975"/>
          </a:xfrm>
          <a:prstGeom prst="curvedConnector3">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10360044" y="4235065"/>
            <a:ext cx="1717805" cy="1105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How much the participant felt like working in a real team</a:t>
            </a:r>
          </a:p>
        </p:txBody>
      </p:sp>
      <p:cxnSp>
        <p:nvCxnSpPr>
          <p:cNvPr id="45" name="Curved Connector 44"/>
          <p:cNvCxnSpPr/>
          <p:nvPr/>
        </p:nvCxnSpPr>
        <p:spPr>
          <a:xfrm rot="16200000" flipH="1">
            <a:off x="10060087" y="4086298"/>
            <a:ext cx="586086" cy="428963"/>
          </a:xfrm>
          <a:prstGeom prst="curvedConnector3">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5705538" y="3530131"/>
            <a:ext cx="1603420" cy="46364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350" dirty="0"/>
              <a:t>Effectiveness</a:t>
            </a:r>
          </a:p>
        </p:txBody>
      </p:sp>
      <p:sp>
        <p:nvSpPr>
          <p:cNvPr id="34" name="Oval 33"/>
          <p:cNvSpPr/>
          <p:nvPr/>
        </p:nvSpPr>
        <p:spPr>
          <a:xfrm>
            <a:off x="5555842" y="5008083"/>
            <a:ext cx="1561418" cy="10729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Perceived effectiveness</a:t>
            </a:r>
          </a:p>
        </p:txBody>
      </p:sp>
      <p:sp>
        <p:nvSpPr>
          <p:cNvPr id="38" name="Oval 37"/>
          <p:cNvSpPr/>
          <p:nvPr/>
        </p:nvSpPr>
        <p:spPr>
          <a:xfrm rot="20542780">
            <a:off x="6301632" y="5689856"/>
            <a:ext cx="1561418" cy="10729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Robot sometimes performed unexpectedly ?</a:t>
            </a:r>
          </a:p>
        </p:txBody>
      </p:sp>
      <p:cxnSp>
        <p:nvCxnSpPr>
          <p:cNvPr id="40" name="Curved Connector 39"/>
          <p:cNvCxnSpPr>
            <a:endCxn id="38" idx="0"/>
          </p:cNvCxnSpPr>
          <p:nvPr/>
        </p:nvCxnSpPr>
        <p:spPr>
          <a:xfrm rot="16200000" flipH="1">
            <a:off x="5830221" y="4625303"/>
            <a:ext cx="1783439" cy="396006"/>
          </a:xfrm>
          <a:prstGeom prst="curvedConnector3">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rot="756312">
            <a:off x="9231539" y="5092586"/>
            <a:ext cx="1724819" cy="12758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Robot took initiatives to achieve the common goal ?</a:t>
            </a:r>
          </a:p>
        </p:txBody>
      </p:sp>
      <p:sp>
        <p:nvSpPr>
          <p:cNvPr id="22" name="TextBox 21"/>
          <p:cNvSpPr txBox="1"/>
          <p:nvPr/>
        </p:nvSpPr>
        <p:spPr>
          <a:xfrm>
            <a:off x="3953606" y="3003967"/>
            <a:ext cx="4666707" cy="300082"/>
          </a:xfrm>
          <a:prstGeom prst="rect">
            <a:avLst/>
          </a:prstGeom>
          <a:noFill/>
        </p:spPr>
        <p:txBody>
          <a:bodyPr wrap="square" rtlCol="0">
            <a:spAutoFit/>
          </a:bodyPr>
          <a:lstStyle/>
          <a:p>
            <a:r>
              <a:rPr lang="en-US" sz="1350" b="1" dirty="0"/>
              <a:t>CONSISTENT WITH </a:t>
            </a:r>
            <a:r>
              <a:rPr lang="en-US" sz="1350" b="1" dirty="0" smtClean="0"/>
              <a:t>H2</a:t>
            </a:r>
            <a:endParaRPr lang="en-US" sz="1350" b="1" dirty="0"/>
          </a:p>
        </p:txBody>
      </p:sp>
      <p:sp>
        <p:nvSpPr>
          <p:cNvPr id="49" name="Rounded Rectangle 48"/>
          <p:cNvSpPr/>
          <p:nvPr/>
        </p:nvSpPr>
        <p:spPr>
          <a:xfrm>
            <a:off x="9127701" y="1805895"/>
            <a:ext cx="1603420" cy="46364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350" dirty="0"/>
              <a:t>Improvability</a:t>
            </a:r>
          </a:p>
        </p:txBody>
      </p:sp>
      <p:sp>
        <p:nvSpPr>
          <p:cNvPr id="50" name="Oval 49"/>
          <p:cNvSpPr/>
          <p:nvPr/>
        </p:nvSpPr>
        <p:spPr>
          <a:xfrm>
            <a:off x="10538600" y="1885204"/>
            <a:ext cx="1724819" cy="12758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How much the robot could be improved ?</a:t>
            </a:r>
          </a:p>
        </p:txBody>
      </p:sp>
      <p:cxnSp>
        <p:nvCxnSpPr>
          <p:cNvPr id="51" name="Curved Connector 50"/>
          <p:cNvCxnSpPr/>
          <p:nvPr/>
        </p:nvCxnSpPr>
        <p:spPr>
          <a:xfrm>
            <a:off x="9661285" y="2222229"/>
            <a:ext cx="1415532" cy="800325"/>
          </a:xfrm>
          <a:prstGeom prst="curvedConnector3">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8722382" y="2135288"/>
            <a:ext cx="401010" cy="42217"/>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51" y="47585"/>
            <a:ext cx="6882938" cy="2421749"/>
          </a:xfrm>
          <a:prstGeom prst="rect">
            <a:avLst/>
          </a:prstGeom>
        </p:spPr>
      </p:pic>
      <p:pic>
        <p:nvPicPr>
          <p:cNvPr id="4" name="Picture 3"/>
          <p:cNvPicPr>
            <a:picLocks noChangeAspect="1"/>
          </p:cNvPicPr>
          <p:nvPr/>
        </p:nvPicPr>
        <p:blipFill>
          <a:blip r:embed="rId3"/>
          <a:stretch>
            <a:fillRect/>
          </a:stretch>
        </p:blipFill>
        <p:spPr>
          <a:xfrm>
            <a:off x="-17697" y="5457825"/>
            <a:ext cx="1704975" cy="1400175"/>
          </a:xfrm>
          <a:prstGeom prst="rect">
            <a:avLst/>
          </a:prstGeom>
        </p:spPr>
      </p:pic>
      <p:sp>
        <p:nvSpPr>
          <p:cNvPr id="2" name="Slide Number Placeholder 1"/>
          <p:cNvSpPr>
            <a:spLocks noGrp="1"/>
          </p:cNvSpPr>
          <p:nvPr>
            <p:ph type="sldNum" sz="quarter" idx="12"/>
          </p:nvPr>
        </p:nvSpPr>
        <p:spPr/>
        <p:txBody>
          <a:bodyPr/>
          <a:lstStyle/>
          <a:p>
            <a:fld id="{1063C023-4BAE-4775-92E6-954C930E0B1C}" type="slidenum">
              <a:rPr lang="en-US" smtClean="0"/>
              <a:t>22</a:t>
            </a:fld>
            <a:endParaRPr lang="en-US"/>
          </a:p>
        </p:txBody>
      </p:sp>
    </p:spTree>
    <p:extLst>
      <p:ext uri="{BB962C8B-B14F-4D97-AF65-F5344CB8AC3E}">
        <p14:creationId xmlns:p14="http://schemas.microsoft.com/office/powerpoint/2010/main" val="291019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5457825"/>
            <a:ext cx="1704975" cy="140017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51560"/>
            <a:ext cx="12107025" cy="4526279"/>
          </a:xfrm>
          <a:prstGeom prst="rect">
            <a:avLst/>
          </a:prstGeom>
        </p:spPr>
      </p:pic>
      <p:sp>
        <p:nvSpPr>
          <p:cNvPr id="2" name="Slide Number Placeholder 1"/>
          <p:cNvSpPr>
            <a:spLocks noGrp="1"/>
          </p:cNvSpPr>
          <p:nvPr>
            <p:ph type="sldNum" sz="quarter" idx="12"/>
          </p:nvPr>
        </p:nvSpPr>
        <p:spPr/>
        <p:txBody>
          <a:bodyPr/>
          <a:lstStyle/>
          <a:p>
            <a:fld id="{1063C023-4BAE-4775-92E6-954C930E0B1C}" type="slidenum">
              <a:rPr lang="en-US" smtClean="0"/>
              <a:t>23</a:t>
            </a:fld>
            <a:endParaRPr lang="en-US"/>
          </a:p>
        </p:txBody>
      </p:sp>
    </p:spTree>
    <p:extLst>
      <p:ext uri="{BB962C8B-B14F-4D97-AF65-F5344CB8AC3E}">
        <p14:creationId xmlns:p14="http://schemas.microsoft.com/office/powerpoint/2010/main" val="33183896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879" y="579424"/>
            <a:ext cx="7514035" cy="1314449"/>
          </a:xfrm>
        </p:spPr>
        <p:txBody>
          <a:bodyPr/>
          <a:lstStyle/>
          <a:p>
            <a:r>
              <a:rPr lang="en-US" sz="3600" b="1" dirty="0">
                <a:latin typeface="Aharoni" panose="02010803020104030203" pitchFamily="2" charset="-79"/>
                <a:cs typeface="Aharoni" panose="02010803020104030203" pitchFamily="2" charset="-79"/>
              </a:rPr>
              <a:t>Summary of Study </a:t>
            </a:r>
            <a:r>
              <a:rPr lang="en-US" sz="3600" b="1" dirty="0" smtClean="0">
                <a:latin typeface="Aharoni" panose="02010803020104030203" pitchFamily="2" charset="-79"/>
                <a:cs typeface="Aharoni" panose="02010803020104030203" pitchFamily="2" charset="-79"/>
              </a:rPr>
              <a:t>1 </a:t>
            </a:r>
            <a:r>
              <a:rPr lang="en-US" sz="3600" b="1" dirty="0" smtClean="0">
                <a:solidFill>
                  <a:srgbClr val="FF0000"/>
                </a:solidFill>
                <a:latin typeface="Aharoni" panose="02010803020104030203" pitchFamily="2" charset="-79"/>
                <a:cs typeface="Aharoni" panose="02010803020104030203" pitchFamily="2" charset="-79"/>
              </a:rPr>
              <a:t>*</a:t>
            </a:r>
            <a:r>
              <a:rPr lang="en-US" sz="3600" b="1" dirty="0" smtClean="0">
                <a:latin typeface="Aharoni" panose="02010803020104030203" pitchFamily="2" charset="-79"/>
                <a:cs typeface="Aharoni" panose="02010803020104030203" pitchFamily="2" charset="-79"/>
              </a:rPr>
              <a:t> </a:t>
            </a:r>
            <a:endParaRPr lang="en-US" sz="3300" b="1"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1148144" y="2221409"/>
            <a:ext cx="11441723" cy="5348576"/>
          </a:xfrm>
        </p:spPr>
        <p:txBody>
          <a:bodyPr>
            <a:normAutofit/>
          </a:bodyPr>
          <a:lstStyle/>
          <a:p>
            <a:r>
              <a:rPr lang="en-US" sz="2400" dirty="0" smtClean="0"/>
              <a:t>Results are partially consistent with the hypotheses. </a:t>
            </a:r>
          </a:p>
          <a:p>
            <a:r>
              <a:rPr lang="en-US" sz="2400" dirty="0" smtClean="0"/>
              <a:t>Subjects seemed </a:t>
            </a:r>
            <a:r>
              <a:rPr lang="en-US" sz="2400" dirty="0"/>
              <a:t>to </a:t>
            </a:r>
            <a:r>
              <a:rPr lang="en-US" sz="2400" dirty="0" smtClean="0"/>
              <a:t>prefer to </a:t>
            </a:r>
            <a:r>
              <a:rPr lang="en-US" sz="2400" dirty="0"/>
              <a:t>engage in peer-to-peer </a:t>
            </a:r>
            <a:r>
              <a:rPr lang="en-US" sz="2400" dirty="0" smtClean="0"/>
              <a:t>teaming.</a:t>
            </a:r>
          </a:p>
          <a:p>
            <a:pPr lvl="1"/>
            <a:r>
              <a:rPr lang="en-US" sz="2000" dirty="0"/>
              <a:t>T</a:t>
            </a:r>
            <a:r>
              <a:rPr lang="en-US" sz="2000" dirty="0" smtClean="0"/>
              <a:t>ask performance was </a:t>
            </a:r>
            <a:r>
              <a:rPr lang="en-US" sz="2000" dirty="0"/>
              <a:t>higher </a:t>
            </a:r>
            <a:r>
              <a:rPr lang="en-US" sz="2000" dirty="0" smtClean="0"/>
              <a:t>in peer-to-peer teaming than </a:t>
            </a:r>
            <a:r>
              <a:rPr lang="en-US" sz="2000" dirty="0"/>
              <a:t>supervised teaming. </a:t>
            </a:r>
            <a:endParaRPr lang="en-US" sz="2000" dirty="0" smtClean="0"/>
          </a:p>
          <a:p>
            <a:pPr lvl="1"/>
            <a:r>
              <a:rPr lang="en-US" sz="2000" dirty="0" smtClean="0"/>
              <a:t>Peer-to-peer </a:t>
            </a:r>
            <a:r>
              <a:rPr lang="en-US" sz="2000" dirty="0"/>
              <a:t>teaming may not reduce </a:t>
            </a:r>
            <a:r>
              <a:rPr lang="en-US" sz="2000" dirty="0" smtClean="0"/>
              <a:t>mental workload </a:t>
            </a:r>
            <a:r>
              <a:rPr lang="en-US" sz="2000" dirty="0"/>
              <a:t>in short-term tasks. </a:t>
            </a:r>
            <a:endParaRPr lang="en-US" sz="2000" dirty="0" smtClean="0"/>
          </a:p>
          <a:p>
            <a:pPr lvl="1"/>
            <a:r>
              <a:rPr lang="en-US" sz="2000" dirty="0" smtClean="0"/>
              <a:t>Situational </a:t>
            </a:r>
            <a:r>
              <a:rPr lang="en-US" sz="2000" dirty="0"/>
              <a:t>awareness is not reduced </a:t>
            </a:r>
            <a:r>
              <a:rPr lang="en-US" sz="2000" dirty="0" smtClean="0"/>
              <a:t>significantly in peer-to-peer teaming</a:t>
            </a:r>
          </a:p>
        </p:txBody>
      </p:sp>
      <p:pic>
        <p:nvPicPr>
          <p:cNvPr id="6" name="Picture 5"/>
          <p:cNvPicPr>
            <a:picLocks noChangeAspect="1"/>
          </p:cNvPicPr>
          <p:nvPr/>
        </p:nvPicPr>
        <p:blipFill>
          <a:blip r:embed="rId3"/>
          <a:stretch>
            <a:fillRect/>
          </a:stretch>
        </p:blipFill>
        <p:spPr>
          <a:xfrm>
            <a:off x="0" y="5457825"/>
            <a:ext cx="1704975" cy="1400175"/>
          </a:xfrm>
          <a:prstGeom prst="rect">
            <a:avLst/>
          </a:prstGeom>
        </p:spPr>
      </p:pic>
      <p:sp>
        <p:nvSpPr>
          <p:cNvPr id="5" name="Text Placeholder 5"/>
          <p:cNvSpPr txBox="1">
            <a:spLocks/>
          </p:cNvSpPr>
          <p:nvPr/>
        </p:nvSpPr>
        <p:spPr>
          <a:xfrm>
            <a:off x="152401" y="1522490"/>
            <a:ext cx="10515601" cy="4495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1">
                    <a:lumMod val="50000"/>
                    <a:lumOff val="50000"/>
                  </a:schemeClr>
                </a:solidFill>
                <a:latin typeface="Aharoni" panose="02010803020104030203" pitchFamily="2" charset="-79"/>
                <a:cs typeface="Aharoni" panose="02010803020104030203" pitchFamily="2" charset="-79"/>
              </a:rPr>
              <a:t>	</a:t>
            </a:r>
            <a:r>
              <a:rPr lang="en-US" dirty="0" smtClean="0">
                <a:solidFill>
                  <a:schemeClr val="tx1">
                    <a:lumMod val="50000"/>
                    <a:lumOff val="50000"/>
                  </a:schemeClr>
                </a:solidFill>
                <a:latin typeface="Aharoni" panose="02010803020104030203" pitchFamily="2" charset="-79"/>
                <a:cs typeface="Aharoni" panose="02010803020104030203" pitchFamily="2" charset="-79"/>
              </a:rPr>
              <a:t>Generally positive attitude towards peer-to-peer team</a:t>
            </a:r>
            <a:endParaRPr lang="en-US" dirty="0">
              <a:solidFill>
                <a:schemeClr val="tx1">
                  <a:lumMod val="50000"/>
                  <a:lumOff val="50000"/>
                </a:schemeClr>
              </a:solidFill>
              <a:latin typeface="Aharoni" panose="02010803020104030203" pitchFamily="2" charset="-79"/>
              <a:cs typeface="Aharoni" panose="02010803020104030203" pitchFamily="2" charset="-79"/>
            </a:endParaRPr>
          </a:p>
        </p:txBody>
      </p:sp>
      <p:sp>
        <p:nvSpPr>
          <p:cNvPr id="7" name="TextBox 6"/>
          <p:cNvSpPr txBox="1"/>
          <p:nvPr/>
        </p:nvSpPr>
        <p:spPr>
          <a:xfrm>
            <a:off x="1566501" y="5834746"/>
            <a:ext cx="9101501" cy="646331"/>
          </a:xfrm>
          <a:prstGeom prst="rect">
            <a:avLst/>
          </a:prstGeom>
          <a:noFill/>
        </p:spPr>
        <p:txBody>
          <a:bodyPr wrap="square" rtlCol="0">
            <a:spAutoFit/>
          </a:bodyPr>
          <a:lstStyle/>
          <a:p>
            <a:pPr algn="ctr"/>
            <a:r>
              <a:rPr lang="en-US" sz="1200" b="1" i="1" dirty="0" smtClean="0">
                <a:solidFill>
                  <a:srgbClr val="FF0000"/>
                </a:solidFill>
              </a:rPr>
              <a:t>* </a:t>
            </a:r>
            <a:r>
              <a:rPr lang="en-US" sz="1200" i="1" dirty="0" smtClean="0"/>
              <a:t>“</a:t>
            </a:r>
            <a:r>
              <a:rPr lang="en-US" sz="1200" i="1" dirty="0"/>
              <a:t>Automated Planning for Peer-to-peer Teaming and its Evaluation in Remote Human-Robot Interaction  ”</a:t>
            </a:r>
            <a:br>
              <a:rPr lang="en-US" sz="1200" i="1" dirty="0"/>
            </a:br>
            <a:r>
              <a:rPr lang="en-US" sz="1200" b="1" i="1" dirty="0">
                <a:solidFill>
                  <a:srgbClr val="0070C0"/>
                </a:solidFill>
              </a:rPr>
              <a:t>Vignesh Narayanan</a:t>
            </a:r>
            <a:r>
              <a:rPr lang="en-US" sz="1200" i="1" dirty="0"/>
              <a:t>, Yu Zhang, Nathaniel Mendoza and Subbarao Kambhampati. </a:t>
            </a:r>
            <a:br>
              <a:rPr lang="en-US" sz="1200" i="1" dirty="0"/>
            </a:br>
            <a:r>
              <a:rPr lang="en-US" sz="1200" i="1" dirty="0"/>
              <a:t>10th ACM/IEEE Intl. Conf on Human Robot Interaction (HRI), 2015.</a:t>
            </a:r>
          </a:p>
        </p:txBody>
      </p:sp>
      <p:sp>
        <p:nvSpPr>
          <p:cNvPr id="4" name="Slide Number Placeholder 3"/>
          <p:cNvSpPr>
            <a:spLocks noGrp="1"/>
          </p:cNvSpPr>
          <p:nvPr>
            <p:ph type="sldNum" sz="quarter" idx="12"/>
          </p:nvPr>
        </p:nvSpPr>
        <p:spPr/>
        <p:txBody>
          <a:bodyPr/>
          <a:lstStyle/>
          <a:p>
            <a:fld id="{1063C023-4BAE-4775-92E6-954C930E0B1C}" type="slidenum">
              <a:rPr lang="en-US" smtClean="0"/>
              <a:t>24</a:t>
            </a:fld>
            <a:endParaRPr lang="en-US"/>
          </a:p>
        </p:txBody>
      </p:sp>
    </p:spTree>
    <p:extLst>
      <p:ext uri="{BB962C8B-B14F-4D97-AF65-F5344CB8AC3E}">
        <p14:creationId xmlns:p14="http://schemas.microsoft.com/office/powerpoint/2010/main" val="40201325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36320" y="1950085"/>
            <a:ext cx="10515600" cy="1325563"/>
          </a:xfrm>
        </p:spPr>
        <p:txBody>
          <a:bodyPr/>
          <a:lstStyle/>
          <a:p>
            <a:pPr algn="ctr"/>
            <a:r>
              <a:rPr lang="en-US" b="1" dirty="0" smtClean="0">
                <a:latin typeface="Aharoni" panose="02010803020104030203" pitchFamily="2" charset="-79"/>
                <a:cs typeface="Aharoni" panose="02010803020104030203" pitchFamily="2" charset="-79"/>
              </a:rPr>
              <a:t>STUDY 2 </a:t>
            </a:r>
            <a:r>
              <a:rPr lang="en-US" b="1" dirty="0" smtClean="0">
                <a:solidFill>
                  <a:srgbClr val="FF0000"/>
                </a:solidFill>
                <a:latin typeface="Aharoni" panose="02010803020104030203" pitchFamily="2" charset="-79"/>
                <a:cs typeface="Aharoni" panose="02010803020104030203" pitchFamily="2" charset="-79"/>
              </a:rPr>
              <a:t>*</a:t>
            </a:r>
            <a:endParaRPr lang="en-US" b="1" dirty="0">
              <a:solidFill>
                <a:srgbClr val="FF0000"/>
              </a:solidFill>
              <a:latin typeface="Aharoni" panose="02010803020104030203" pitchFamily="2" charset="-79"/>
              <a:cs typeface="Aharoni" panose="02010803020104030203" pitchFamily="2" charset="-79"/>
            </a:endParaRPr>
          </a:p>
        </p:txBody>
      </p:sp>
      <p:pic>
        <p:nvPicPr>
          <p:cNvPr id="5" name="Picture 4"/>
          <p:cNvPicPr>
            <a:picLocks noChangeAspect="1"/>
          </p:cNvPicPr>
          <p:nvPr/>
        </p:nvPicPr>
        <p:blipFill>
          <a:blip r:embed="rId2"/>
          <a:stretch>
            <a:fillRect/>
          </a:stretch>
        </p:blipFill>
        <p:spPr>
          <a:xfrm>
            <a:off x="0" y="5457825"/>
            <a:ext cx="1704975" cy="1400175"/>
          </a:xfrm>
          <a:prstGeom prst="rect">
            <a:avLst/>
          </a:prstGeom>
        </p:spPr>
      </p:pic>
      <p:sp>
        <p:nvSpPr>
          <p:cNvPr id="6" name="Title 1"/>
          <p:cNvSpPr txBox="1">
            <a:spLocks/>
          </p:cNvSpPr>
          <p:nvPr/>
        </p:nvSpPr>
        <p:spPr>
          <a:xfrm>
            <a:off x="1025703" y="310882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500" b="1" dirty="0">
                <a:solidFill>
                  <a:schemeClr val="tx1">
                    <a:lumMod val="50000"/>
                    <a:lumOff val="50000"/>
                  </a:schemeClr>
                </a:solidFill>
                <a:latin typeface="Aharoni" panose="02010803020104030203" pitchFamily="2" charset="-79"/>
                <a:cs typeface="Aharoni" panose="02010803020104030203" pitchFamily="2" charset="-79"/>
              </a:rPr>
              <a:t> </a:t>
            </a:r>
            <a:r>
              <a:rPr lang="en-US" sz="2500" dirty="0">
                <a:solidFill>
                  <a:schemeClr val="tx1">
                    <a:lumMod val="50000"/>
                    <a:lumOff val="50000"/>
                  </a:schemeClr>
                </a:solidFill>
                <a:latin typeface="Aharoni" panose="02010803020104030203" pitchFamily="2" charset="-79"/>
                <a:cs typeface="Aharoni" panose="02010803020104030203" pitchFamily="2" charset="-79"/>
              </a:rPr>
              <a:t>Is </a:t>
            </a:r>
            <a:r>
              <a:rPr lang="en-US" sz="2500" b="1" dirty="0">
                <a:solidFill>
                  <a:srgbClr val="FF0000"/>
                </a:solidFill>
                <a:latin typeface="Aharoni" panose="02010803020104030203" pitchFamily="2" charset="-79"/>
                <a:cs typeface="Aharoni" panose="02010803020104030203" pitchFamily="2" charset="-79"/>
              </a:rPr>
              <a:t>proactive </a:t>
            </a:r>
            <a:r>
              <a:rPr lang="en-US" sz="2500" b="1" dirty="0" smtClean="0">
                <a:solidFill>
                  <a:srgbClr val="FF0000"/>
                </a:solidFill>
                <a:latin typeface="Aharoni" panose="02010803020104030203" pitchFamily="2" charset="-79"/>
                <a:cs typeface="Aharoni" panose="02010803020104030203" pitchFamily="2" charset="-79"/>
              </a:rPr>
              <a:t>support</a:t>
            </a:r>
            <a:r>
              <a:rPr lang="en-US" sz="2500" b="1" dirty="0" smtClean="0">
                <a:solidFill>
                  <a:schemeClr val="tx1">
                    <a:lumMod val="50000"/>
                    <a:lumOff val="50000"/>
                  </a:schemeClr>
                </a:solidFill>
                <a:latin typeface="Aharoni" panose="02010803020104030203" pitchFamily="2" charset="-79"/>
                <a:cs typeface="Aharoni" panose="02010803020104030203" pitchFamily="2" charset="-79"/>
              </a:rPr>
              <a:t> </a:t>
            </a:r>
            <a:r>
              <a:rPr lang="en-US" sz="2500" dirty="0" smtClean="0">
                <a:solidFill>
                  <a:schemeClr val="tx1">
                    <a:lumMod val="50000"/>
                    <a:lumOff val="50000"/>
                  </a:schemeClr>
                </a:solidFill>
                <a:latin typeface="Aharoni" panose="02010803020104030203" pitchFamily="2" charset="-79"/>
                <a:cs typeface="Aharoni" panose="02010803020104030203" pitchFamily="2" charset="-79"/>
              </a:rPr>
              <a:t>from </a:t>
            </a:r>
            <a:r>
              <a:rPr lang="en-US" sz="2500" dirty="0">
                <a:solidFill>
                  <a:schemeClr val="tx1">
                    <a:lumMod val="50000"/>
                    <a:lumOff val="50000"/>
                  </a:schemeClr>
                </a:solidFill>
                <a:latin typeface="Aharoni" panose="02010803020104030203" pitchFamily="2" charset="-79"/>
                <a:cs typeface="Aharoni" panose="02010803020104030203" pitchFamily="2" charset="-79"/>
              </a:rPr>
              <a:t>robot preferred in Human-Robot teams?</a:t>
            </a:r>
            <a:endParaRPr lang="en-US" sz="2500" b="1" dirty="0">
              <a:solidFill>
                <a:schemeClr val="tx1">
                  <a:lumMod val="50000"/>
                  <a:lumOff val="50000"/>
                </a:schemeClr>
              </a:solidFill>
              <a:latin typeface="Aharoni" panose="02010803020104030203" pitchFamily="2" charset="-79"/>
              <a:cs typeface="Aharoni" panose="02010803020104030203" pitchFamily="2" charset="-79"/>
            </a:endParaRPr>
          </a:p>
        </p:txBody>
      </p:sp>
      <p:sp>
        <p:nvSpPr>
          <p:cNvPr id="7" name="TextBox 6"/>
          <p:cNvSpPr txBox="1"/>
          <p:nvPr/>
        </p:nvSpPr>
        <p:spPr>
          <a:xfrm>
            <a:off x="2301300" y="5476079"/>
            <a:ext cx="7886700" cy="646331"/>
          </a:xfrm>
          <a:prstGeom prst="rect">
            <a:avLst/>
          </a:prstGeom>
          <a:noFill/>
        </p:spPr>
        <p:txBody>
          <a:bodyPr wrap="square" rtlCol="0">
            <a:spAutoFit/>
          </a:bodyPr>
          <a:lstStyle/>
          <a:p>
            <a:pPr algn="ctr"/>
            <a:r>
              <a:rPr lang="en-US" sz="1200" i="1" dirty="0" smtClean="0">
                <a:solidFill>
                  <a:srgbClr val="FF0000"/>
                </a:solidFill>
              </a:rPr>
              <a:t>* </a:t>
            </a:r>
            <a:r>
              <a:rPr lang="en-US" sz="1200" i="1" dirty="0" smtClean="0"/>
              <a:t>“</a:t>
            </a:r>
            <a:r>
              <a:rPr lang="en-US" sz="1200" i="1" dirty="0"/>
              <a:t>A Human Factors Analysis of Proactive Assistance in Human-robot Teaming” </a:t>
            </a:r>
            <a:br>
              <a:rPr lang="en-US" sz="1200" i="1" dirty="0"/>
            </a:br>
            <a:r>
              <a:rPr lang="en-US" sz="1200" i="1" dirty="0"/>
              <a:t>Yu (Tony) Zhang, </a:t>
            </a:r>
            <a:r>
              <a:rPr lang="en-US" sz="1200" b="1" i="1" dirty="0">
                <a:solidFill>
                  <a:srgbClr val="0070C0"/>
                </a:solidFill>
              </a:rPr>
              <a:t>Vignesh Narayanan</a:t>
            </a:r>
            <a:r>
              <a:rPr lang="en-US" sz="1200" i="1" dirty="0"/>
              <a:t>, Tathagata Chakraborty &amp; Subbarao Kambhampati. </a:t>
            </a:r>
            <a:br>
              <a:rPr lang="en-US" sz="1200" i="1" dirty="0"/>
            </a:br>
            <a:r>
              <a:rPr lang="en-US" sz="1200" i="1" dirty="0"/>
              <a:t>IROS 2015.</a:t>
            </a:r>
          </a:p>
        </p:txBody>
      </p:sp>
      <p:sp>
        <p:nvSpPr>
          <p:cNvPr id="2" name="Slide Number Placeholder 1"/>
          <p:cNvSpPr>
            <a:spLocks noGrp="1"/>
          </p:cNvSpPr>
          <p:nvPr>
            <p:ph type="sldNum" sz="quarter" idx="12"/>
          </p:nvPr>
        </p:nvSpPr>
        <p:spPr/>
        <p:txBody>
          <a:bodyPr/>
          <a:lstStyle/>
          <a:p>
            <a:fld id="{1063C023-4BAE-4775-92E6-954C930E0B1C}" type="slidenum">
              <a:rPr lang="en-US" smtClean="0"/>
              <a:t>25</a:t>
            </a:fld>
            <a:endParaRPr lang="en-US"/>
          </a:p>
        </p:txBody>
      </p:sp>
    </p:spTree>
    <p:extLst>
      <p:ext uri="{BB962C8B-B14F-4D97-AF65-F5344CB8AC3E}">
        <p14:creationId xmlns:p14="http://schemas.microsoft.com/office/powerpoint/2010/main" val="42524911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Active vs. Proactive support</a:t>
            </a:r>
            <a:endParaRPr lang="en-US" dirty="0"/>
          </a:p>
        </p:txBody>
      </p:sp>
      <p:sp>
        <p:nvSpPr>
          <p:cNvPr id="5" name="Content Placeholder 4"/>
          <p:cNvSpPr>
            <a:spLocks noGrp="1"/>
          </p:cNvSpPr>
          <p:nvPr>
            <p:ph idx="1"/>
          </p:nvPr>
        </p:nvSpPr>
        <p:spPr>
          <a:xfrm>
            <a:off x="1813169" y="2282092"/>
            <a:ext cx="8226181" cy="3554828"/>
          </a:xfrm>
        </p:spPr>
        <p:txBody>
          <a:bodyPr>
            <a:noAutofit/>
          </a:bodyPr>
          <a:lstStyle/>
          <a:p>
            <a:pPr>
              <a:spcAft>
                <a:spcPts val="2400"/>
              </a:spcAft>
            </a:pPr>
            <a:r>
              <a:rPr lang="en-US" sz="2400" dirty="0"/>
              <a:t>Humans + Robots sharing workspace</a:t>
            </a:r>
          </a:p>
          <a:p>
            <a:pPr lvl="1">
              <a:spcAft>
                <a:spcPts val="1200"/>
              </a:spcAft>
            </a:pPr>
            <a:r>
              <a:rPr lang="en-US" dirty="0"/>
              <a:t>Active support – Robots can provide specific assistance when the human needs/asks for it.</a:t>
            </a:r>
          </a:p>
          <a:p>
            <a:pPr lvl="1"/>
            <a:r>
              <a:rPr lang="en-US" b="1" dirty="0"/>
              <a:t>Proactive support (PS) </a:t>
            </a:r>
            <a:r>
              <a:rPr lang="en-US" dirty="0"/>
              <a:t>– </a:t>
            </a:r>
            <a:r>
              <a:rPr lang="en-US" i="1" dirty="0"/>
              <a:t>Assistive robots can </a:t>
            </a:r>
            <a:r>
              <a:rPr lang="en-US" i="1" dirty="0">
                <a:solidFill>
                  <a:srgbClr val="FF0000"/>
                </a:solidFill>
              </a:rPr>
              <a:t>infer the goals and intents of the humans</a:t>
            </a:r>
            <a:r>
              <a:rPr lang="en-US" i="1" dirty="0"/>
              <a:t>, and take proactive actions to help them achieve their goals.</a:t>
            </a:r>
          </a:p>
          <a:p>
            <a:pPr marL="914400" lvl="2" indent="0">
              <a:buNone/>
            </a:pPr>
            <a:endParaRPr lang="en-US" sz="2400" i="1" dirty="0"/>
          </a:p>
        </p:txBody>
      </p:sp>
      <p:sp>
        <p:nvSpPr>
          <p:cNvPr id="7" name="Rectangle 6"/>
          <p:cNvSpPr/>
          <p:nvPr/>
        </p:nvSpPr>
        <p:spPr>
          <a:xfrm>
            <a:off x="10188000" y="5961600"/>
            <a:ext cx="1946400" cy="83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93D3A6C8-D443-4A67-8F58-62910A612BB9}" type="slidenum">
              <a:rPr lang="en-US" smtClean="0"/>
              <a:pPr/>
              <a:t>26</a:t>
            </a:fld>
            <a:endParaRPr lang="en-US" dirty="0"/>
          </a:p>
        </p:txBody>
      </p:sp>
    </p:spTree>
    <p:extLst>
      <p:ext uri="{BB962C8B-B14F-4D97-AF65-F5344CB8AC3E}">
        <p14:creationId xmlns:p14="http://schemas.microsoft.com/office/powerpoint/2010/main" val="7040424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58400" y="2253600"/>
            <a:ext cx="10295400" cy="1922400"/>
          </a:xfrm>
        </p:spPr>
        <p:txBody>
          <a:bodyPr>
            <a:normAutofit/>
          </a:bodyPr>
          <a:lstStyle/>
          <a:p>
            <a:pPr marL="0" indent="0" algn="ctr">
              <a:buNone/>
            </a:pPr>
            <a:r>
              <a:rPr lang="en-US" sz="5400" b="1" i="1" dirty="0">
                <a:solidFill>
                  <a:srgbClr val="FF0000"/>
                </a:solidFill>
                <a:latin typeface="Aharoni" panose="02010803020104030203" pitchFamily="2" charset="-79"/>
                <a:cs typeface="Aharoni" panose="02010803020104030203" pitchFamily="2" charset="-79"/>
              </a:rPr>
              <a:t> </a:t>
            </a:r>
            <a:r>
              <a:rPr lang="en-US" sz="4400" i="1" dirty="0">
                <a:solidFill>
                  <a:srgbClr val="FF0000"/>
                </a:solidFill>
              </a:rPr>
              <a:t>Is </a:t>
            </a:r>
            <a:r>
              <a:rPr lang="en-US" sz="4400" b="1" i="1" dirty="0">
                <a:solidFill>
                  <a:srgbClr val="FF0000"/>
                </a:solidFill>
              </a:rPr>
              <a:t>proactive support  </a:t>
            </a:r>
            <a:r>
              <a:rPr lang="en-US" sz="4400" i="1" dirty="0">
                <a:solidFill>
                  <a:srgbClr val="FF0000"/>
                </a:solidFill>
              </a:rPr>
              <a:t>from robot preferred in Human-Robot teams?</a:t>
            </a:r>
          </a:p>
        </p:txBody>
      </p:sp>
      <p:sp>
        <p:nvSpPr>
          <p:cNvPr id="6" name="Rectangle 5"/>
          <p:cNvSpPr/>
          <p:nvPr/>
        </p:nvSpPr>
        <p:spPr>
          <a:xfrm>
            <a:off x="10188000" y="5961600"/>
            <a:ext cx="1946400" cy="83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93D3A6C8-D443-4A67-8F58-62910A612BB9}" type="slidenum">
              <a:rPr lang="en-US" smtClean="0"/>
              <a:pPr/>
              <a:t>27</a:t>
            </a:fld>
            <a:endParaRPr lang="en-US" dirty="0"/>
          </a:p>
        </p:txBody>
      </p:sp>
    </p:spTree>
    <p:extLst>
      <p:ext uri="{BB962C8B-B14F-4D97-AF65-F5344CB8AC3E}">
        <p14:creationId xmlns:p14="http://schemas.microsoft.com/office/powerpoint/2010/main" val="2264601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not?</a:t>
            </a:r>
            <a:endParaRPr lang="en-US" dirty="0"/>
          </a:p>
        </p:txBody>
      </p:sp>
      <p:sp>
        <p:nvSpPr>
          <p:cNvPr id="8" name="Content Placeholder 7"/>
          <p:cNvSpPr>
            <a:spLocks noGrp="1"/>
          </p:cNvSpPr>
          <p:nvPr>
            <p:ph idx="1"/>
          </p:nvPr>
        </p:nvSpPr>
        <p:spPr>
          <a:xfrm>
            <a:off x="2152650" y="2451207"/>
            <a:ext cx="7886700" cy="3214097"/>
          </a:xfrm>
        </p:spPr>
        <p:txBody>
          <a:bodyPr>
            <a:noAutofit/>
          </a:bodyPr>
          <a:lstStyle/>
          <a:p>
            <a:r>
              <a:rPr lang="en-US" sz="2400" dirty="0"/>
              <a:t>The trust factor – </a:t>
            </a:r>
          </a:p>
          <a:p>
            <a:pPr lvl="1">
              <a:spcAft>
                <a:spcPts val="1200"/>
              </a:spcAft>
            </a:pPr>
            <a:r>
              <a:rPr lang="en-US" dirty="0"/>
              <a:t>Are humans are comfortable with robots having a goal and intent recognition (GIR) ability ?</a:t>
            </a:r>
          </a:p>
          <a:p>
            <a:r>
              <a:rPr lang="en-US" sz="2400" dirty="0"/>
              <a:t>Being on the same page – </a:t>
            </a:r>
          </a:p>
          <a:p>
            <a:pPr lvl="1">
              <a:spcAft>
                <a:spcPts val="1200"/>
              </a:spcAft>
            </a:pPr>
            <a:r>
              <a:rPr lang="en-US" dirty="0"/>
              <a:t>Misinterpretations, delays, redundancy?</a:t>
            </a:r>
          </a:p>
          <a:p>
            <a:r>
              <a:rPr lang="en-US" sz="2400" dirty="0"/>
              <a:t>Cognitive overload – </a:t>
            </a:r>
          </a:p>
          <a:p>
            <a:pPr lvl="1"/>
            <a:r>
              <a:rPr lang="en-US" dirty="0"/>
              <a:t>The human needs to replan constantly with proactive support.</a:t>
            </a:r>
          </a:p>
        </p:txBody>
      </p:sp>
      <p:sp>
        <p:nvSpPr>
          <p:cNvPr id="6" name="Text Placeholder 5"/>
          <p:cNvSpPr>
            <a:spLocks noGrp="1"/>
          </p:cNvSpPr>
          <p:nvPr>
            <p:ph type="body" sz="quarter" idx="13"/>
          </p:nvPr>
        </p:nvSpPr>
        <p:spPr/>
        <p:txBody>
          <a:bodyPr/>
          <a:lstStyle/>
          <a:p>
            <a:r>
              <a:rPr lang="en-US" dirty="0" smtClean="0"/>
              <a:t>	Can Proactive Support reduce effectiveness of HRTs?</a:t>
            </a:r>
            <a:endParaRPr lang="en-US" dirty="0"/>
          </a:p>
        </p:txBody>
      </p:sp>
      <p:sp>
        <p:nvSpPr>
          <p:cNvPr id="7" name="Rectangle 6"/>
          <p:cNvSpPr/>
          <p:nvPr/>
        </p:nvSpPr>
        <p:spPr>
          <a:xfrm>
            <a:off x="10188000" y="5961600"/>
            <a:ext cx="1946400" cy="83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93D3A6C8-D443-4A67-8F58-62910A612BB9}" type="slidenum">
              <a:rPr lang="en-US" smtClean="0"/>
              <a:pPr/>
              <a:t>28</a:t>
            </a:fld>
            <a:endParaRPr lang="en-US" dirty="0"/>
          </a:p>
        </p:txBody>
      </p:sp>
    </p:spTree>
    <p:extLst>
      <p:ext uri="{BB962C8B-B14F-4D97-AF65-F5344CB8AC3E}">
        <p14:creationId xmlns:p14="http://schemas.microsoft.com/office/powerpoint/2010/main" val="12083994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98953" y="2593788"/>
            <a:ext cx="9218735" cy="968188"/>
          </a:xfrm>
        </p:spPr>
        <p:txBody>
          <a:bodyPr>
            <a:noAutofit/>
          </a:bodyPr>
          <a:lstStyle/>
          <a:p>
            <a:pPr marL="0" indent="0" algn="ctr">
              <a:buNone/>
            </a:pPr>
            <a:r>
              <a:rPr lang="en-US" sz="4000" dirty="0" smtClean="0">
                <a:solidFill>
                  <a:schemeClr val="accent1">
                    <a:lumMod val="75000"/>
                  </a:schemeClr>
                </a:solidFill>
              </a:rPr>
              <a:t>Human </a:t>
            </a:r>
            <a:r>
              <a:rPr lang="en-US" sz="4000" dirty="0">
                <a:solidFill>
                  <a:schemeClr val="accent1">
                    <a:lumMod val="75000"/>
                  </a:schemeClr>
                </a:solidFill>
              </a:rPr>
              <a:t>factors </a:t>
            </a:r>
            <a:r>
              <a:rPr lang="en-US" sz="4000" dirty="0" smtClean="0">
                <a:solidFill>
                  <a:schemeClr val="accent1">
                    <a:lumMod val="75000"/>
                  </a:schemeClr>
                </a:solidFill>
              </a:rPr>
              <a:t>analysis to validate</a:t>
            </a:r>
            <a:br>
              <a:rPr lang="en-US" sz="4000" dirty="0" smtClean="0">
                <a:solidFill>
                  <a:schemeClr val="accent1">
                    <a:lumMod val="75000"/>
                  </a:schemeClr>
                </a:solidFill>
              </a:rPr>
            </a:br>
            <a:r>
              <a:rPr lang="en-US" sz="4000" dirty="0" smtClean="0">
                <a:solidFill>
                  <a:schemeClr val="accent1">
                    <a:lumMod val="75000"/>
                  </a:schemeClr>
                </a:solidFill>
              </a:rPr>
              <a:t>effectiveness of Proactive Support in human-robot teams.</a:t>
            </a:r>
            <a:endParaRPr lang="en-US" sz="4000" dirty="0">
              <a:solidFill>
                <a:schemeClr val="accent1">
                  <a:lumMod val="75000"/>
                </a:schemeClr>
              </a:solidFill>
            </a:endParaRPr>
          </a:p>
        </p:txBody>
      </p:sp>
      <p:sp>
        <p:nvSpPr>
          <p:cNvPr id="6" name="Rectangle 5"/>
          <p:cNvSpPr/>
          <p:nvPr/>
        </p:nvSpPr>
        <p:spPr>
          <a:xfrm>
            <a:off x="10188000" y="5961600"/>
            <a:ext cx="1946400" cy="83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93D3A6C8-D443-4A67-8F58-62910A612BB9}" type="slidenum">
              <a:rPr lang="en-US" smtClean="0"/>
              <a:pPr/>
              <a:t>29</a:t>
            </a:fld>
            <a:endParaRPr lang="en-US" dirty="0"/>
          </a:p>
        </p:txBody>
      </p:sp>
    </p:spTree>
    <p:extLst>
      <p:ext uri="{BB962C8B-B14F-4D97-AF65-F5344CB8AC3E}">
        <p14:creationId xmlns:p14="http://schemas.microsoft.com/office/powerpoint/2010/main" val="9822623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6600" y="925288"/>
            <a:ext cx="10515600" cy="683524"/>
          </a:xfrm>
        </p:spPr>
        <p:txBody>
          <a:bodyPr>
            <a:normAutofit fontScale="90000"/>
          </a:bodyPr>
          <a:lstStyle/>
          <a:p>
            <a:r>
              <a:rPr lang="en-US" dirty="0" smtClean="0"/>
              <a:t>Lessons </a:t>
            </a:r>
            <a:r>
              <a:rPr lang="en-US" dirty="0"/>
              <a:t>from Human-</a:t>
            </a:r>
            <a:r>
              <a:rPr lang="en-US" dirty="0">
                <a:solidFill>
                  <a:srgbClr val="FF0000"/>
                </a:solidFill>
              </a:rPr>
              <a:t>Human </a:t>
            </a:r>
            <a:r>
              <a:rPr lang="en-US" dirty="0" smtClean="0"/>
              <a:t>Teams</a:t>
            </a:r>
            <a:r>
              <a:rPr lang="en-US" dirty="0" smtClean="0">
                <a:solidFill>
                  <a:srgbClr val="00B050"/>
                </a:solidFill>
              </a:rPr>
              <a:t> *</a:t>
            </a:r>
            <a:r>
              <a:rPr lang="en-US" dirty="0"/>
              <a:t/>
            </a:r>
            <a:br>
              <a:rPr lang="en-US" dirty="0"/>
            </a:br>
            <a:endParaRPr lang="en-US" dirty="0"/>
          </a:p>
        </p:txBody>
      </p:sp>
      <p:sp>
        <p:nvSpPr>
          <p:cNvPr id="5" name="Content Placeholder 4"/>
          <p:cNvSpPr>
            <a:spLocks noGrp="1"/>
          </p:cNvSpPr>
          <p:nvPr>
            <p:ph idx="1"/>
          </p:nvPr>
        </p:nvSpPr>
        <p:spPr>
          <a:xfrm>
            <a:off x="2152650" y="1966708"/>
            <a:ext cx="7886700" cy="1404860"/>
          </a:xfrm>
        </p:spPr>
        <p:txBody>
          <a:bodyPr>
            <a:normAutofit/>
          </a:bodyPr>
          <a:lstStyle/>
          <a:p>
            <a:pPr lvl="1"/>
            <a:r>
              <a:rPr lang="en-US" sz="2200" dirty="0" smtClean="0"/>
              <a:t>Planning - Agents mostly plan for themselves</a:t>
            </a:r>
          </a:p>
          <a:p>
            <a:pPr lvl="1"/>
            <a:r>
              <a:rPr lang="en-US" sz="2200" dirty="0" smtClean="0"/>
              <a:t>Proactive Support – Often no </a:t>
            </a:r>
            <a:r>
              <a:rPr lang="en-US" sz="2200" dirty="0"/>
              <a:t>need to specifically ask for </a:t>
            </a:r>
            <a:r>
              <a:rPr lang="en-US" sz="2200" dirty="0" smtClean="0"/>
              <a:t>help</a:t>
            </a:r>
            <a:endParaRPr lang="en-US" sz="2200" dirty="0"/>
          </a:p>
          <a:p>
            <a:pPr lvl="2">
              <a:spcAft>
                <a:spcPts val="2400"/>
              </a:spcAft>
              <a:buFont typeface="Wingdings" panose="05000000000000000000" pitchFamily="2" charset="2"/>
              <a:buChar char="ü"/>
            </a:pPr>
            <a:r>
              <a:rPr lang="en-US" sz="2200" b="1" dirty="0" smtClean="0">
                <a:solidFill>
                  <a:srgbClr val="FF0000"/>
                </a:solidFill>
              </a:rPr>
              <a:t>Higher </a:t>
            </a:r>
            <a:r>
              <a:rPr lang="en-US" sz="2200" b="1" dirty="0">
                <a:solidFill>
                  <a:srgbClr val="FF0000"/>
                </a:solidFill>
              </a:rPr>
              <a:t>teaming performance</a:t>
            </a:r>
          </a:p>
        </p:txBody>
      </p:sp>
      <p:sp>
        <p:nvSpPr>
          <p:cNvPr id="6" name="Text Placeholder 5"/>
          <p:cNvSpPr>
            <a:spLocks noGrp="1"/>
          </p:cNvSpPr>
          <p:nvPr>
            <p:ph type="body" sz="quarter" idx="13"/>
          </p:nvPr>
        </p:nvSpPr>
        <p:spPr>
          <a:xfrm>
            <a:off x="838200" y="1400178"/>
            <a:ext cx="10515601" cy="449537"/>
          </a:xfrm>
        </p:spPr>
        <p:txBody>
          <a:bodyPr/>
          <a:lstStyle/>
          <a:p>
            <a:r>
              <a:rPr lang="en-US" dirty="0" smtClean="0"/>
              <a:t>Connections to Automated </a:t>
            </a:r>
            <a:r>
              <a:rPr lang="en-US" dirty="0"/>
              <a:t>Planning Technologies</a:t>
            </a:r>
          </a:p>
        </p:txBody>
      </p:sp>
      <p:pic>
        <p:nvPicPr>
          <p:cNvPr id="8" name="Picture 7" descr="G:\HRI\Quad chart\2013-11-01_13.39.44.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0717" y="3488562"/>
            <a:ext cx="3239584" cy="1998148"/>
          </a:xfrm>
          <a:prstGeom prst="rect">
            <a:avLst/>
          </a:prstGeom>
          <a:noFill/>
          <a:ln>
            <a:noFill/>
          </a:ln>
        </p:spPr>
      </p:pic>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6812280" y="3038752"/>
            <a:ext cx="2836264" cy="2720938"/>
          </a:xfrm>
          <a:prstGeom prst="rect">
            <a:avLst/>
          </a:prstGeom>
          <a:noFill/>
          <a:ln>
            <a:noFill/>
          </a:ln>
        </p:spPr>
      </p:pic>
      <p:sp>
        <p:nvSpPr>
          <p:cNvPr id="10" name="Rectangle 9"/>
          <p:cNvSpPr/>
          <p:nvPr/>
        </p:nvSpPr>
        <p:spPr>
          <a:xfrm>
            <a:off x="10188000" y="5961600"/>
            <a:ext cx="1946400" cy="83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1524001" y="5961600"/>
            <a:ext cx="10312400" cy="7531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smtClean="0">
                <a:solidFill>
                  <a:srgbClr val="00B050"/>
                </a:solidFill>
              </a:rPr>
              <a:t>*</a:t>
            </a:r>
            <a:r>
              <a:rPr lang="en-US" sz="1800" b="1" dirty="0" smtClean="0"/>
              <a:t> “</a:t>
            </a:r>
            <a:r>
              <a:rPr lang="en-US" sz="1800" b="1" i="1" dirty="0" smtClean="0"/>
              <a:t>Communication </a:t>
            </a:r>
            <a:r>
              <a:rPr lang="en-US" sz="1800" b="1" i="1" dirty="0"/>
              <a:t>Between Teammates in Urban Search and </a:t>
            </a:r>
            <a:r>
              <a:rPr lang="en-US" sz="1800" b="1" i="1" dirty="0" smtClean="0"/>
              <a:t>Rescue</a:t>
            </a:r>
            <a:r>
              <a:rPr lang="en-US" sz="1800" b="1" dirty="0" smtClean="0"/>
              <a:t>”, Cade </a:t>
            </a:r>
            <a:r>
              <a:rPr lang="en-US" sz="1800" b="1" dirty="0"/>
              <a:t>Earl </a:t>
            </a:r>
            <a:r>
              <a:rPr lang="en-US" sz="1800" b="1" dirty="0" smtClean="0"/>
              <a:t>Bartlett, Nancy Cooke</a:t>
            </a:r>
            <a:endParaRPr lang="en-US" sz="1800" b="1" dirty="0"/>
          </a:p>
        </p:txBody>
      </p:sp>
      <p:sp>
        <p:nvSpPr>
          <p:cNvPr id="2" name="Slide Number Placeholder 1"/>
          <p:cNvSpPr>
            <a:spLocks noGrp="1"/>
          </p:cNvSpPr>
          <p:nvPr>
            <p:ph type="sldNum" sz="quarter" idx="12"/>
          </p:nvPr>
        </p:nvSpPr>
        <p:spPr/>
        <p:txBody>
          <a:bodyPr/>
          <a:lstStyle/>
          <a:p>
            <a:fld id="{93D3A6C8-D443-4A67-8F58-62910A612BB9}" type="slidenum">
              <a:rPr lang="en-US" smtClean="0"/>
              <a:pPr/>
              <a:t>3</a:t>
            </a:fld>
            <a:endParaRPr lang="en-US" dirty="0"/>
          </a:p>
        </p:txBody>
      </p:sp>
    </p:spTree>
    <p:extLst>
      <p:ext uri="{BB962C8B-B14F-4D97-AF65-F5344CB8AC3E}">
        <p14:creationId xmlns:p14="http://schemas.microsoft.com/office/powerpoint/2010/main" val="13767718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Setup</a:t>
            </a:r>
            <a:endParaRPr lang="en-US" dirty="0"/>
          </a:p>
        </p:txBody>
      </p:sp>
      <p:sp>
        <p:nvSpPr>
          <p:cNvPr id="6" name="Text Placeholder 5"/>
          <p:cNvSpPr>
            <a:spLocks noGrp="1"/>
          </p:cNvSpPr>
          <p:nvPr>
            <p:ph type="body" sz="quarter" idx="13"/>
          </p:nvPr>
        </p:nvSpPr>
        <p:spPr/>
        <p:txBody>
          <a:bodyPr/>
          <a:lstStyle/>
          <a:p>
            <a:r>
              <a:rPr lang="en-US" dirty="0"/>
              <a:t>	</a:t>
            </a:r>
            <a:r>
              <a:rPr lang="en-US" dirty="0" smtClean="0"/>
              <a:t>Urban Search and Rescue (USAR)</a:t>
            </a:r>
            <a:endParaRPr lang="en-US" dirty="0"/>
          </a:p>
        </p:txBody>
      </p:sp>
      <p:pic>
        <p:nvPicPr>
          <p:cNvPr id="5" name="Picture 4"/>
          <p:cNvPicPr>
            <a:picLocks noChangeAspect="1"/>
          </p:cNvPicPr>
          <p:nvPr/>
        </p:nvPicPr>
        <p:blipFill>
          <a:blip r:embed="rId3"/>
          <a:stretch>
            <a:fillRect/>
          </a:stretch>
        </p:blipFill>
        <p:spPr>
          <a:xfrm>
            <a:off x="3054194" y="2327317"/>
            <a:ext cx="6083613" cy="3841947"/>
          </a:xfrm>
          <a:prstGeom prst="rect">
            <a:avLst/>
          </a:prstGeom>
        </p:spPr>
      </p:pic>
      <p:sp>
        <p:nvSpPr>
          <p:cNvPr id="7" name="Rectangle 6"/>
          <p:cNvSpPr/>
          <p:nvPr/>
        </p:nvSpPr>
        <p:spPr>
          <a:xfrm>
            <a:off x="10188000" y="5961600"/>
            <a:ext cx="1946400" cy="83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93D3A6C8-D443-4A67-8F58-62910A612BB9}" type="slidenum">
              <a:rPr lang="en-US" smtClean="0"/>
              <a:pPr/>
              <a:t>30</a:t>
            </a:fld>
            <a:endParaRPr lang="en-US" dirty="0"/>
          </a:p>
        </p:txBody>
      </p:sp>
    </p:spTree>
    <p:extLst>
      <p:ext uri="{BB962C8B-B14F-4D97-AF65-F5344CB8AC3E}">
        <p14:creationId xmlns:p14="http://schemas.microsoft.com/office/powerpoint/2010/main" val="11714668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Setup</a:t>
            </a:r>
            <a:endParaRPr lang="en-US" dirty="0"/>
          </a:p>
        </p:txBody>
      </p:sp>
      <p:sp>
        <p:nvSpPr>
          <p:cNvPr id="6" name="Text Placeholder 5"/>
          <p:cNvSpPr>
            <a:spLocks noGrp="1"/>
          </p:cNvSpPr>
          <p:nvPr>
            <p:ph type="body" sz="quarter" idx="13"/>
          </p:nvPr>
        </p:nvSpPr>
        <p:spPr>
          <a:xfrm>
            <a:off x="2146408" y="1690690"/>
            <a:ext cx="7892944" cy="491577"/>
          </a:xfrm>
        </p:spPr>
        <p:txBody>
          <a:bodyPr/>
          <a:lstStyle/>
          <a:p>
            <a:r>
              <a:rPr lang="en-US" dirty="0"/>
              <a:t>	</a:t>
            </a:r>
            <a:r>
              <a:rPr lang="en-US" dirty="0" smtClean="0"/>
              <a:t>Human’s point of view</a:t>
            </a:r>
            <a:endParaRPr lang="en-US" dirty="0"/>
          </a:p>
        </p:txBody>
      </p:sp>
      <p:pic>
        <p:nvPicPr>
          <p:cNvPr id="16" name="Picture 15" descr="Screen Shot 2015-09-28 at 10.12.44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4132" y="4469626"/>
            <a:ext cx="1443227" cy="1438072"/>
          </a:xfrm>
          <a:prstGeom prst="rect">
            <a:avLst/>
          </a:prstGeom>
        </p:spPr>
      </p:pic>
      <p:sp>
        <p:nvSpPr>
          <p:cNvPr id="13" name="Left-Right Arrow 12"/>
          <p:cNvSpPr/>
          <p:nvPr/>
        </p:nvSpPr>
        <p:spPr>
          <a:xfrm>
            <a:off x="8232162" y="3642233"/>
            <a:ext cx="45719" cy="4571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stretch>
            <a:fillRect/>
          </a:stretch>
        </p:blipFill>
        <p:spPr>
          <a:xfrm>
            <a:off x="1937498" y="2589216"/>
            <a:ext cx="2495825" cy="1576173"/>
          </a:xfrm>
          <a:prstGeom prst="rect">
            <a:avLst/>
          </a:prstGeom>
        </p:spPr>
      </p:pic>
      <p:sp>
        <p:nvSpPr>
          <p:cNvPr id="12" name="Right Triangle 11"/>
          <p:cNvSpPr/>
          <p:nvPr/>
        </p:nvSpPr>
        <p:spPr>
          <a:xfrm rot="15760759" flipH="1">
            <a:off x="1994119" y="2913113"/>
            <a:ext cx="3658413" cy="2606917"/>
          </a:xfrm>
          <a:prstGeom prst="rtTriangle">
            <a:avLst/>
          </a:prstGeom>
          <a:solidFill>
            <a:schemeClr val="bg1">
              <a:lumMod val="95000"/>
              <a:alpha val="63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4664" y="2236184"/>
            <a:ext cx="3219823" cy="3637530"/>
          </a:xfrm>
          <a:prstGeom prst="rect">
            <a:avLst/>
          </a:prstGeom>
        </p:spPr>
      </p:pic>
      <p:pic>
        <p:nvPicPr>
          <p:cNvPr id="7" name="Picture 6"/>
          <p:cNvPicPr>
            <a:picLocks noChangeAspect="1"/>
          </p:cNvPicPr>
          <p:nvPr/>
        </p:nvPicPr>
        <p:blipFill>
          <a:blip r:embed="rId6"/>
          <a:stretch>
            <a:fillRect/>
          </a:stretch>
        </p:blipFill>
        <p:spPr>
          <a:xfrm>
            <a:off x="4861426" y="2236184"/>
            <a:ext cx="1950854" cy="3637530"/>
          </a:xfrm>
          <a:prstGeom prst="rect">
            <a:avLst/>
          </a:prstGeom>
        </p:spPr>
      </p:pic>
      <p:sp>
        <p:nvSpPr>
          <p:cNvPr id="14" name="Rectangle 13"/>
          <p:cNvSpPr/>
          <p:nvPr/>
        </p:nvSpPr>
        <p:spPr>
          <a:xfrm>
            <a:off x="10188000" y="5961600"/>
            <a:ext cx="1946400" cy="83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93D3A6C8-D443-4A67-8F58-62910A612BB9}" type="slidenum">
              <a:rPr lang="en-US" smtClean="0"/>
              <a:pPr/>
              <a:t>31</a:t>
            </a:fld>
            <a:endParaRPr lang="en-US" dirty="0"/>
          </a:p>
        </p:txBody>
      </p:sp>
    </p:spTree>
    <p:extLst>
      <p:ext uri="{BB962C8B-B14F-4D97-AF65-F5344CB8AC3E}">
        <p14:creationId xmlns:p14="http://schemas.microsoft.com/office/powerpoint/2010/main" val="25966664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Setup</a:t>
            </a:r>
            <a:endParaRPr lang="en-US" dirty="0"/>
          </a:p>
        </p:txBody>
      </p:sp>
      <p:sp>
        <p:nvSpPr>
          <p:cNvPr id="6" name="Text Placeholder 5"/>
          <p:cNvSpPr>
            <a:spLocks noGrp="1"/>
          </p:cNvSpPr>
          <p:nvPr>
            <p:ph type="body" sz="quarter" idx="13"/>
          </p:nvPr>
        </p:nvSpPr>
        <p:spPr>
          <a:xfrm>
            <a:off x="2146408" y="1690690"/>
            <a:ext cx="7892944" cy="491577"/>
          </a:xfrm>
        </p:spPr>
        <p:txBody>
          <a:bodyPr/>
          <a:lstStyle/>
          <a:p>
            <a:r>
              <a:rPr lang="en-US" dirty="0"/>
              <a:t>	</a:t>
            </a:r>
            <a:r>
              <a:rPr lang="en-US" dirty="0" smtClean="0"/>
              <a:t>USAR environment details</a:t>
            </a:r>
            <a:endParaRPr lang="en-US" dirty="0"/>
          </a:p>
        </p:txBody>
      </p:sp>
      <p:pic>
        <p:nvPicPr>
          <p:cNvPr id="5" name="Picture 4"/>
          <p:cNvPicPr>
            <a:picLocks noChangeAspect="1"/>
          </p:cNvPicPr>
          <p:nvPr/>
        </p:nvPicPr>
        <p:blipFill>
          <a:blip r:embed="rId3"/>
          <a:stretch>
            <a:fillRect/>
          </a:stretch>
        </p:blipFill>
        <p:spPr>
          <a:xfrm>
            <a:off x="4311505" y="2182267"/>
            <a:ext cx="3562750" cy="4024945"/>
          </a:xfrm>
          <a:prstGeom prst="rect">
            <a:avLst/>
          </a:prstGeom>
        </p:spPr>
      </p:pic>
      <p:sp>
        <p:nvSpPr>
          <p:cNvPr id="7" name="Oval 6"/>
          <p:cNvSpPr/>
          <p:nvPr/>
        </p:nvSpPr>
        <p:spPr>
          <a:xfrm>
            <a:off x="5773271" y="2093722"/>
            <a:ext cx="453358" cy="5179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326317" y="4504178"/>
            <a:ext cx="446954" cy="5179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479997" y="3447320"/>
            <a:ext cx="523795" cy="5652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016804" y="3529574"/>
            <a:ext cx="516110" cy="56601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237365" y="2083226"/>
            <a:ext cx="453358" cy="5179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235145" y="5763808"/>
            <a:ext cx="453358" cy="5179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stCxn id="27" idx="3"/>
            <a:endCxn id="15" idx="2"/>
          </p:cNvCxnSpPr>
          <p:nvPr/>
        </p:nvCxnSpPr>
        <p:spPr>
          <a:xfrm flipV="1">
            <a:off x="3273677" y="2342214"/>
            <a:ext cx="963688" cy="23076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7" idx="3"/>
            <a:endCxn id="16" idx="1"/>
          </p:cNvCxnSpPr>
          <p:nvPr/>
        </p:nvCxnSpPr>
        <p:spPr>
          <a:xfrm>
            <a:off x="3273678" y="2572983"/>
            <a:ext cx="1027861" cy="326668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9709" y="2388316"/>
            <a:ext cx="1313969" cy="369332"/>
          </a:xfrm>
          <a:prstGeom prst="rect">
            <a:avLst/>
          </a:prstGeom>
          <a:noFill/>
        </p:spPr>
        <p:txBody>
          <a:bodyPr wrap="square" rtlCol="0">
            <a:spAutoFit/>
          </a:bodyPr>
          <a:lstStyle/>
          <a:p>
            <a:r>
              <a:rPr lang="en-US" dirty="0">
                <a:solidFill>
                  <a:srgbClr val="FF0000"/>
                </a:solidFill>
              </a:rPr>
              <a:t>Medical kits</a:t>
            </a:r>
          </a:p>
        </p:txBody>
      </p:sp>
      <p:sp>
        <p:nvSpPr>
          <p:cNvPr id="32" name="TextBox 31"/>
          <p:cNvSpPr txBox="1"/>
          <p:nvPr/>
        </p:nvSpPr>
        <p:spPr>
          <a:xfrm>
            <a:off x="8121549" y="4780692"/>
            <a:ext cx="1535036" cy="369332"/>
          </a:xfrm>
          <a:prstGeom prst="rect">
            <a:avLst/>
          </a:prstGeom>
          <a:noFill/>
        </p:spPr>
        <p:txBody>
          <a:bodyPr wrap="square" rtlCol="0">
            <a:spAutoFit/>
          </a:bodyPr>
          <a:lstStyle/>
          <a:p>
            <a:r>
              <a:rPr lang="en-US" dirty="0">
                <a:solidFill>
                  <a:srgbClr val="FF0000"/>
                </a:solidFill>
              </a:rPr>
              <a:t>CCTV cameras</a:t>
            </a:r>
          </a:p>
        </p:txBody>
      </p:sp>
      <p:sp>
        <p:nvSpPr>
          <p:cNvPr id="33" name="TextBox 32"/>
          <p:cNvSpPr txBox="1"/>
          <p:nvPr/>
        </p:nvSpPr>
        <p:spPr>
          <a:xfrm>
            <a:off x="7981951" y="2580704"/>
            <a:ext cx="2456691" cy="369332"/>
          </a:xfrm>
          <a:prstGeom prst="rect">
            <a:avLst/>
          </a:prstGeom>
          <a:noFill/>
        </p:spPr>
        <p:txBody>
          <a:bodyPr wrap="square" rtlCol="0">
            <a:spAutoFit/>
          </a:bodyPr>
          <a:lstStyle/>
          <a:p>
            <a:r>
              <a:rPr lang="en-US" dirty="0">
                <a:solidFill>
                  <a:srgbClr val="FF0000"/>
                </a:solidFill>
              </a:rPr>
              <a:t>Casualty (lightly injured)</a:t>
            </a:r>
          </a:p>
        </p:txBody>
      </p:sp>
      <p:sp>
        <p:nvSpPr>
          <p:cNvPr id="34" name="TextBox 33"/>
          <p:cNvSpPr txBox="1"/>
          <p:nvPr/>
        </p:nvSpPr>
        <p:spPr>
          <a:xfrm>
            <a:off x="7981950" y="2173187"/>
            <a:ext cx="2738456" cy="369332"/>
          </a:xfrm>
          <a:prstGeom prst="rect">
            <a:avLst/>
          </a:prstGeom>
          <a:noFill/>
        </p:spPr>
        <p:txBody>
          <a:bodyPr wrap="square" rtlCol="0">
            <a:spAutoFit/>
          </a:bodyPr>
          <a:lstStyle/>
          <a:p>
            <a:r>
              <a:rPr lang="en-US" dirty="0">
                <a:solidFill>
                  <a:srgbClr val="FF0000"/>
                </a:solidFill>
              </a:rPr>
              <a:t>Casualty (critically injured)</a:t>
            </a:r>
          </a:p>
        </p:txBody>
      </p:sp>
      <p:sp>
        <p:nvSpPr>
          <p:cNvPr id="35" name="TextBox 34"/>
          <p:cNvSpPr txBox="1"/>
          <p:nvPr/>
        </p:nvSpPr>
        <p:spPr>
          <a:xfrm>
            <a:off x="8358360" y="5502197"/>
            <a:ext cx="1576327" cy="523220"/>
          </a:xfrm>
          <a:prstGeom prst="rect">
            <a:avLst/>
          </a:prstGeom>
          <a:noFill/>
        </p:spPr>
        <p:txBody>
          <a:bodyPr wrap="square" rtlCol="0">
            <a:spAutoFit/>
          </a:bodyPr>
          <a:lstStyle/>
          <a:p>
            <a:r>
              <a:rPr lang="en-US" sz="1400" dirty="0">
                <a:solidFill>
                  <a:srgbClr val="00B050"/>
                </a:solidFill>
              </a:rPr>
              <a:t>Treat casualties in medical rooms (M)</a:t>
            </a:r>
          </a:p>
        </p:txBody>
      </p:sp>
      <p:cxnSp>
        <p:nvCxnSpPr>
          <p:cNvPr id="37" name="Straight Arrow Connector 36"/>
          <p:cNvCxnSpPr>
            <a:stCxn id="32" idx="1"/>
            <a:endCxn id="11" idx="5"/>
          </p:cNvCxnSpPr>
          <p:nvPr/>
        </p:nvCxnSpPr>
        <p:spPr>
          <a:xfrm flipH="1" flipV="1">
            <a:off x="5927083" y="3929818"/>
            <a:ext cx="2194466" cy="103554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2" idx="1"/>
            <a:endCxn id="12" idx="5"/>
          </p:cNvCxnSpPr>
          <p:nvPr/>
        </p:nvCxnSpPr>
        <p:spPr>
          <a:xfrm flipH="1" flipV="1">
            <a:off x="7457331" y="4012700"/>
            <a:ext cx="664218" cy="95265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3" idx="1"/>
            <a:endCxn id="10" idx="7"/>
          </p:cNvCxnSpPr>
          <p:nvPr/>
        </p:nvCxnSpPr>
        <p:spPr>
          <a:xfrm flipH="1">
            <a:off x="5707816" y="2765371"/>
            <a:ext cx="2274134" cy="181466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34" idx="1"/>
            <a:endCxn id="7" idx="6"/>
          </p:cNvCxnSpPr>
          <p:nvPr/>
        </p:nvCxnSpPr>
        <p:spPr>
          <a:xfrm flipH="1" flipV="1">
            <a:off x="6226630" y="2352709"/>
            <a:ext cx="1755321" cy="514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4394767" y="3372710"/>
            <a:ext cx="145143" cy="149218"/>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57" name="Oval 56"/>
          <p:cNvSpPr/>
          <p:nvPr/>
        </p:nvSpPr>
        <p:spPr>
          <a:xfrm>
            <a:off x="4409234" y="2837958"/>
            <a:ext cx="145143" cy="149218"/>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58" name="Oval 57"/>
          <p:cNvSpPr/>
          <p:nvPr/>
        </p:nvSpPr>
        <p:spPr>
          <a:xfrm>
            <a:off x="7457332" y="5269628"/>
            <a:ext cx="145143" cy="149218"/>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4" name="Oval 63"/>
          <p:cNvSpPr/>
          <p:nvPr/>
        </p:nvSpPr>
        <p:spPr>
          <a:xfrm>
            <a:off x="7274860" y="5744480"/>
            <a:ext cx="145143" cy="149218"/>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5" name="Oval 64"/>
          <p:cNvSpPr/>
          <p:nvPr/>
        </p:nvSpPr>
        <p:spPr>
          <a:xfrm>
            <a:off x="5181175" y="5744480"/>
            <a:ext cx="145143" cy="149218"/>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6" name="Oval 65"/>
          <p:cNvSpPr/>
          <p:nvPr/>
        </p:nvSpPr>
        <p:spPr>
          <a:xfrm>
            <a:off x="5857449" y="5656219"/>
            <a:ext cx="145143" cy="149218"/>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8" name="TextBox 67"/>
          <p:cNvSpPr txBox="1"/>
          <p:nvPr/>
        </p:nvSpPr>
        <p:spPr>
          <a:xfrm>
            <a:off x="2025838" y="4532034"/>
            <a:ext cx="1688113" cy="523220"/>
          </a:xfrm>
          <a:prstGeom prst="rect">
            <a:avLst/>
          </a:prstGeom>
          <a:noFill/>
        </p:spPr>
        <p:txBody>
          <a:bodyPr wrap="square" rtlCol="0">
            <a:spAutoFit/>
          </a:bodyPr>
          <a:lstStyle/>
          <a:p>
            <a:r>
              <a:rPr lang="en-US" sz="1400" dirty="0">
                <a:solidFill>
                  <a:srgbClr val="00B050"/>
                </a:solidFill>
              </a:rPr>
              <a:t>Search for casualties in  rooms (R)</a:t>
            </a:r>
          </a:p>
        </p:txBody>
      </p:sp>
      <p:sp>
        <p:nvSpPr>
          <p:cNvPr id="71" name="TextBox 70"/>
          <p:cNvSpPr txBox="1"/>
          <p:nvPr/>
        </p:nvSpPr>
        <p:spPr>
          <a:xfrm>
            <a:off x="1553190" y="3543178"/>
            <a:ext cx="1863971" cy="523220"/>
          </a:xfrm>
          <a:prstGeom prst="rect">
            <a:avLst/>
          </a:prstGeom>
          <a:noFill/>
        </p:spPr>
        <p:txBody>
          <a:bodyPr wrap="square" rtlCol="0">
            <a:spAutoFit/>
          </a:bodyPr>
          <a:lstStyle/>
          <a:p>
            <a:r>
              <a:rPr lang="en-US" sz="1400" dirty="0">
                <a:solidFill>
                  <a:srgbClr val="00B050"/>
                </a:solidFill>
              </a:rPr>
              <a:t>Fetch medical kits from storage rooms (S)</a:t>
            </a:r>
          </a:p>
        </p:txBody>
      </p:sp>
      <p:cxnSp>
        <p:nvCxnSpPr>
          <p:cNvPr id="72" name="Straight Arrow Connector 71"/>
          <p:cNvCxnSpPr>
            <a:stCxn id="71" idx="3"/>
            <a:endCxn id="56" idx="2"/>
          </p:cNvCxnSpPr>
          <p:nvPr/>
        </p:nvCxnSpPr>
        <p:spPr>
          <a:xfrm flipV="1">
            <a:off x="3417160" y="3447320"/>
            <a:ext cx="977606" cy="357469"/>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71" idx="3"/>
          </p:cNvCxnSpPr>
          <p:nvPr/>
        </p:nvCxnSpPr>
        <p:spPr>
          <a:xfrm flipV="1">
            <a:off x="3417161" y="2904566"/>
            <a:ext cx="965301" cy="900222"/>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68" idx="3"/>
            <a:endCxn id="66" idx="1"/>
          </p:cNvCxnSpPr>
          <p:nvPr/>
        </p:nvCxnSpPr>
        <p:spPr>
          <a:xfrm>
            <a:off x="3713950" y="4793645"/>
            <a:ext cx="2164754" cy="884427"/>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68" idx="3"/>
            <a:endCxn id="65" idx="1"/>
          </p:cNvCxnSpPr>
          <p:nvPr/>
        </p:nvCxnSpPr>
        <p:spPr>
          <a:xfrm>
            <a:off x="3713950" y="4793644"/>
            <a:ext cx="1488480" cy="972688"/>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35" idx="1"/>
            <a:endCxn id="58" idx="5"/>
          </p:cNvCxnSpPr>
          <p:nvPr/>
        </p:nvCxnSpPr>
        <p:spPr>
          <a:xfrm flipH="1" flipV="1">
            <a:off x="7581219" y="5396995"/>
            <a:ext cx="777141" cy="366813"/>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35" idx="1"/>
            <a:endCxn id="64" idx="6"/>
          </p:cNvCxnSpPr>
          <p:nvPr/>
        </p:nvCxnSpPr>
        <p:spPr>
          <a:xfrm flipH="1">
            <a:off x="7420003" y="5763807"/>
            <a:ext cx="938357" cy="55282"/>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10188000" y="5961600"/>
            <a:ext cx="1946400" cy="83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93D3A6C8-D443-4A67-8F58-62910A612BB9}" type="slidenum">
              <a:rPr lang="en-US" smtClean="0"/>
              <a:pPr/>
              <a:t>32</a:t>
            </a:fld>
            <a:endParaRPr lang="en-US" dirty="0"/>
          </a:p>
        </p:txBody>
      </p:sp>
    </p:spTree>
    <p:extLst>
      <p:ext uri="{BB962C8B-B14F-4D97-AF65-F5344CB8AC3E}">
        <p14:creationId xmlns:p14="http://schemas.microsoft.com/office/powerpoint/2010/main" val="8136062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Setup</a:t>
            </a:r>
            <a:endParaRPr lang="en-US" dirty="0"/>
          </a:p>
        </p:txBody>
      </p:sp>
      <p:sp>
        <p:nvSpPr>
          <p:cNvPr id="5" name="Content Placeholder 4"/>
          <p:cNvSpPr>
            <a:spLocks noGrp="1"/>
          </p:cNvSpPr>
          <p:nvPr>
            <p:ph idx="1"/>
          </p:nvPr>
        </p:nvSpPr>
        <p:spPr>
          <a:xfrm>
            <a:off x="1371112" y="2367886"/>
            <a:ext cx="5100026" cy="3593713"/>
          </a:xfrm>
        </p:spPr>
        <p:txBody>
          <a:bodyPr>
            <a:noAutofit/>
          </a:bodyPr>
          <a:lstStyle/>
          <a:p>
            <a:pPr>
              <a:spcAft>
                <a:spcPts val="1200"/>
              </a:spcAft>
            </a:pPr>
            <a:r>
              <a:rPr lang="en-US" sz="1800" dirty="0">
                <a:solidFill>
                  <a:srgbClr val="FF0000"/>
                </a:solidFill>
              </a:rPr>
              <a:t>Team goal – </a:t>
            </a:r>
            <a:r>
              <a:rPr lang="en-US" sz="1800" i="1" dirty="0"/>
              <a:t>Find and treat all casualties</a:t>
            </a:r>
          </a:p>
          <a:p>
            <a:pPr lvl="1">
              <a:spcAft>
                <a:spcPts val="600"/>
              </a:spcAft>
            </a:pPr>
            <a:r>
              <a:rPr lang="en-US" sz="1800" dirty="0"/>
              <a:t>Critically injured casualties must be treated first</a:t>
            </a:r>
          </a:p>
          <a:p>
            <a:pPr lvl="1">
              <a:spcAft>
                <a:spcPts val="600"/>
              </a:spcAft>
            </a:pPr>
            <a:r>
              <a:rPr lang="en-US" sz="1800" dirty="0"/>
              <a:t>Human/Robot can carry one medkit/casualty at a time</a:t>
            </a:r>
          </a:p>
          <a:p>
            <a:pPr lvl="1">
              <a:spcAft>
                <a:spcPts val="600"/>
              </a:spcAft>
            </a:pPr>
            <a:r>
              <a:rPr lang="en-US" sz="1800" dirty="0"/>
              <a:t>The triage can only be performed by the human</a:t>
            </a:r>
          </a:p>
          <a:p>
            <a:pPr lvl="2">
              <a:spcAft>
                <a:spcPts val="600"/>
              </a:spcAft>
            </a:pPr>
            <a:r>
              <a:rPr lang="en-US" sz="1800" dirty="0"/>
              <a:t>Simulated by making the subjects solve puzzle problems</a:t>
            </a:r>
          </a:p>
          <a:p>
            <a:pPr lvl="1">
              <a:spcAft>
                <a:spcPts val="600"/>
              </a:spcAft>
            </a:pPr>
            <a:r>
              <a:rPr lang="en-US" sz="1800" dirty="0"/>
              <a:t>A medical room can only accommodate one casualty and each medical kit can be used towards one casualty.</a:t>
            </a:r>
          </a:p>
        </p:txBody>
      </p:sp>
      <p:sp>
        <p:nvSpPr>
          <p:cNvPr id="6" name="Text Placeholder 5"/>
          <p:cNvSpPr>
            <a:spLocks noGrp="1"/>
          </p:cNvSpPr>
          <p:nvPr>
            <p:ph type="body" sz="quarter" idx="13"/>
          </p:nvPr>
        </p:nvSpPr>
        <p:spPr/>
        <p:txBody>
          <a:bodyPr/>
          <a:lstStyle/>
          <a:p>
            <a:r>
              <a:rPr lang="en-US" dirty="0"/>
              <a:t>	</a:t>
            </a:r>
            <a:r>
              <a:rPr lang="en-US" dirty="0" smtClean="0"/>
              <a:t>USAR task details</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790" y="702364"/>
            <a:ext cx="3740826" cy="4226123"/>
          </a:xfrm>
          <a:prstGeom prst="rect">
            <a:avLst/>
          </a:prstGeom>
        </p:spPr>
      </p:pic>
      <p:sp>
        <p:nvSpPr>
          <p:cNvPr id="8" name="Rectangle 7"/>
          <p:cNvSpPr/>
          <p:nvPr/>
        </p:nvSpPr>
        <p:spPr>
          <a:xfrm>
            <a:off x="10188000" y="5961600"/>
            <a:ext cx="1946400" cy="83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5447" y="5022642"/>
            <a:ext cx="4142154" cy="1176954"/>
          </a:xfrm>
          <a:prstGeom prst="rect">
            <a:avLst/>
          </a:prstGeom>
        </p:spPr>
      </p:pic>
      <p:sp>
        <p:nvSpPr>
          <p:cNvPr id="2" name="Slide Number Placeholder 1"/>
          <p:cNvSpPr>
            <a:spLocks noGrp="1"/>
          </p:cNvSpPr>
          <p:nvPr>
            <p:ph type="sldNum" sz="quarter" idx="12"/>
          </p:nvPr>
        </p:nvSpPr>
        <p:spPr/>
        <p:txBody>
          <a:bodyPr/>
          <a:lstStyle/>
          <a:p>
            <a:fld id="{93D3A6C8-D443-4A67-8F58-62910A612BB9}" type="slidenum">
              <a:rPr lang="en-US" smtClean="0"/>
              <a:pPr/>
              <a:t>33</a:t>
            </a:fld>
            <a:endParaRPr lang="en-US" dirty="0"/>
          </a:p>
        </p:txBody>
      </p:sp>
    </p:spTree>
    <p:extLst>
      <p:ext uri="{BB962C8B-B14F-4D97-AF65-F5344CB8AC3E}">
        <p14:creationId xmlns:p14="http://schemas.microsoft.com/office/powerpoint/2010/main" val="18580787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Action Selection (Human)</a:t>
            </a:r>
            <a:endParaRPr lang="en-US" dirty="0"/>
          </a:p>
        </p:txBody>
      </p:sp>
      <p:sp>
        <p:nvSpPr>
          <p:cNvPr id="6" name="Text Placeholder 5"/>
          <p:cNvSpPr>
            <a:spLocks noGrp="1"/>
          </p:cNvSpPr>
          <p:nvPr>
            <p:ph type="body" sz="quarter" idx="13"/>
          </p:nvPr>
        </p:nvSpPr>
        <p:spPr/>
        <p:txBody>
          <a:bodyPr>
            <a:normAutofit/>
          </a:bodyPr>
          <a:lstStyle/>
          <a:p>
            <a:r>
              <a:rPr lang="en-US" dirty="0"/>
              <a:t>	</a:t>
            </a:r>
            <a:r>
              <a:rPr lang="en-US" dirty="0" smtClean="0"/>
              <a:t>Modes of interaction between human and robot</a:t>
            </a:r>
            <a:endParaRPr lang="en-US" dirty="0"/>
          </a:p>
        </p:txBody>
      </p:sp>
      <p:pic>
        <p:nvPicPr>
          <p:cNvPr id="1026" name="Picture 2" descr="http://www.clker.com/cliparts/e/b/7/0/12362693641685578473ericlemerdy_man.svg.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0436" y="2664184"/>
            <a:ext cx="681984" cy="15344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8831780" y="2995290"/>
            <a:ext cx="1105228" cy="1455926"/>
          </a:xfrm>
          <a:prstGeom prst="rect">
            <a:avLst/>
          </a:prstGeom>
        </p:spPr>
      </p:pic>
      <p:sp>
        <p:nvSpPr>
          <p:cNvPr id="9" name="TextBox 8"/>
          <p:cNvSpPr txBox="1"/>
          <p:nvPr/>
        </p:nvSpPr>
        <p:spPr>
          <a:xfrm>
            <a:off x="4588116" y="5250131"/>
            <a:ext cx="92848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a:t>Move</a:t>
            </a:r>
          </a:p>
        </p:txBody>
      </p:sp>
      <p:sp>
        <p:nvSpPr>
          <p:cNvPr id="11" name="TextBox 10"/>
          <p:cNvSpPr txBox="1"/>
          <p:nvPr/>
        </p:nvSpPr>
        <p:spPr>
          <a:xfrm>
            <a:off x="3075597" y="5796666"/>
            <a:ext cx="2406563"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a:t>Lift/Lay down Casualty</a:t>
            </a:r>
          </a:p>
        </p:txBody>
      </p:sp>
      <p:sp>
        <p:nvSpPr>
          <p:cNvPr id="12" name="TextBox 11"/>
          <p:cNvSpPr txBox="1"/>
          <p:nvPr/>
        </p:nvSpPr>
        <p:spPr>
          <a:xfrm>
            <a:off x="5159497" y="4660043"/>
            <a:ext cx="1208787"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a:t>Open Door</a:t>
            </a:r>
          </a:p>
        </p:txBody>
      </p:sp>
      <p:sp>
        <p:nvSpPr>
          <p:cNvPr id="13" name="TextBox 12"/>
          <p:cNvSpPr txBox="1"/>
          <p:nvPr/>
        </p:nvSpPr>
        <p:spPr>
          <a:xfrm>
            <a:off x="2383170" y="4105534"/>
            <a:ext cx="1657351"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a:t>Conduct Triage</a:t>
            </a:r>
          </a:p>
        </p:txBody>
      </p:sp>
      <p:sp>
        <p:nvSpPr>
          <p:cNvPr id="14" name="TextBox 13"/>
          <p:cNvSpPr txBox="1"/>
          <p:nvPr/>
        </p:nvSpPr>
        <p:spPr>
          <a:xfrm>
            <a:off x="2335095" y="4944357"/>
            <a:ext cx="196631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a:t>Grab/Drop Medkit</a:t>
            </a:r>
          </a:p>
        </p:txBody>
      </p:sp>
      <p:cxnSp>
        <p:nvCxnSpPr>
          <p:cNvPr id="15" name="Straight Arrow Connector 14"/>
          <p:cNvCxnSpPr>
            <a:stCxn id="1026" idx="2"/>
            <a:endCxn id="9" idx="0"/>
          </p:cNvCxnSpPr>
          <p:nvPr/>
        </p:nvCxnSpPr>
        <p:spPr>
          <a:xfrm>
            <a:off x="4881428" y="4198649"/>
            <a:ext cx="170928" cy="1051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026" idx="2"/>
            <a:endCxn id="12" idx="0"/>
          </p:cNvCxnSpPr>
          <p:nvPr/>
        </p:nvCxnSpPr>
        <p:spPr>
          <a:xfrm>
            <a:off x="4881428" y="4198649"/>
            <a:ext cx="882462" cy="4613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026" idx="2"/>
            <a:endCxn id="11" idx="0"/>
          </p:cNvCxnSpPr>
          <p:nvPr/>
        </p:nvCxnSpPr>
        <p:spPr>
          <a:xfrm flipH="1">
            <a:off x="4278878" y="4198648"/>
            <a:ext cx="602550" cy="1598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026" idx="2"/>
            <a:endCxn id="13" idx="3"/>
          </p:cNvCxnSpPr>
          <p:nvPr/>
        </p:nvCxnSpPr>
        <p:spPr>
          <a:xfrm flipH="1">
            <a:off x="4040520" y="4198648"/>
            <a:ext cx="840908" cy="915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026" idx="2"/>
            <a:endCxn id="14" idx="0"/>
          </p:cNvCxnSpPr>
          <p:nvPr/>
        </p:nvCxnSpPr>
        <p:spPr>
          <a:xfrm flipH="1">
            <a:off x="3318252" y="4198649"/>
            <a:ext cx="1563177" cy="7457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Cloud Callout 30"/>
          <p:cNvSpPr/>
          <p:nvPr/>
        </p:nvSpPr>
        <p:spPr>
          <a:xfrm>
            <a:off x="3201436" y="2298013"/>
            <a:ext cx="1135949" cy="461392"/>
          </a:xfrm>
          <a:prstGeom prst="cloudCallout">
            <a:avLst>
              <a:gd name="adj1" fmla="val 76575"/>
              <a:gd name="adj2" fmla="val 4751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Goal</a:t>
            </a:r>
          </a:p>
        </p:txBody>
      </p:sp>
      <p:sp>
        <p:nvSpPr>
          <p:cNvPr id="54" name="TextBox 53"/>
          <p:cNvSpPr txBox="1"/>
          <p:nvPr/>
        </p:nvSpPr>
        <p:spPr>
          <a:xfrm>
            <a:off x="5957028" y="3149762"/>
            <a:ext cx="988059"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a:t>Inform</a:t>
            </a:r>
          </a:p>
        </p:txBody>
      </p:sp>
      <p:sp>
        <p:nvSpPr>
          <p:cNvPr id="55" name="TextBox 54"/>
          <p:cNvSpPr txBox="1"/>
          <p:nvPr/>
        </p:nvSpPr>
        <p:spPr>
          <a:xfrm>
            <a:off x="5957028" y="3793226"/>
            <a:ext cx="988059"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a:t>Request</a:t>
            </a:r>
          </a:p>
        </p:txBody>
      </p:sp>
      <p:cxnSp>
        <p:nvCxnSpPr>
          <p:cNvPr id="1047" name="Straight Arrow Connector 1046"/>
          <p:cNvCxnSpPr>
            <a:stCxn id="1026" idx="3"/>
            <a:endCxn id="54" idx="1"/>
          </p:cNvCxnSpPr>
          <p:nvPr/>
        </p:nvCxnSpPr>
        <p:spPr>
          <a:xfrm flipV="1">
            <a:off x="5222421" y="3334428"/>
            <a:ext cx="734607" cy="9698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0" name="Straight Arrow Connector 59"/>
          <p:cNvCxnSpPr>
            <a:stCxn id="1026" idx="3"/>
            <a:endCxn id="55" idx="1"/>
          </p:cNvCxnSpPr>
          <p:nvPr/>
        </p:nvCxnSpPr>
        <p:spPr>
          <a:xfrm>
            <a:off x="5222421" y="3431416"/>
            <a:ext cx="734607" cy="54647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5" name="Straight Arrow Connector 64"/>
          <p:cNvCxnSpPr>
            <a:stCxn id="54" idx="3"/>
          </p:cNvCxnSpPr>
          <p:nvPr/>
        </p:nvCxnSpPr>
        <p:spPr>
          <a:xfrm>
            <a:off x="6945086" y="3334429"/>
            <a:ext cx="1981038" cy="510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7" name="Elbow Connector 56"/>
          <p:cNvCxnSpPr/>
          <p:nvPr/>
        </p:nvCxnSpPr>
        <p:spPr>
          <a:xfrm rot="16200000" flipV="1">
            <a:off x="6980961" y="564649"/>
            <a:ext cx="321935" cy="4520998"/>
          </a:xfrm>
          <a:prstGeom prst="bentConnector3">
            <a:avLst>
              <a:gd name="adj1" fmla="val 171008"/>
            </a:avLst>
          </a:prstGeom>
          <a:ln>
            <a:tailEnd type="triangle"/>
          </a:ln>
        </p:spPr>
        <p:style>
          <a:lnRef idx="3">
            <a:schemeClr val="dk1"/>
          </a:lnRef>
          <a:fillRef idx="0">
            <a:schemeClr val="dk1"/>
          </a:fillRef>
          <a:effectRef idx="2">
            <a:schemeClr val="dk1"/>
          </a:effectRef>
          <a:fontRef idx="minor">
            <a:schemeClr val="tx1"/>
          </a:fontRef>
        </p:style>
      </p:cxnSp>
      <p:sp>
        <p:nvSpPr>
          <p:cNvPr id="62" name="TextBox 61"/>
          <p:cNvSpPr txBox="1"/>
          <p:nvPr/>
        </p:nvSpPr>
        <p:spPr>
          <a:xfrm>
            <a:off x="6043340" y="2429091"/>
            <a:ext cx="2102003" cy="369332"/>
          </a:xfrm>
          <a:prstGeom prst="rect">
            <a:avLst/>
          </a:prstGeom>
          <a:noFill/>
        </p:spPr>
        <p:txBody>
          <a:bodyPr wrap="square" rtlCol="0">
            <a:spAutoFit/>
          </a:bodyPr>
          <a:lstStyle/>
          <a:p>
            <a:r>
              <a:rPr lang="en-US" dirty="0"/>
              <a:t>Goal/Action updates</a:t>
            </a:r>
          </a:p>
        </p:txBody>
      </p:sp>
      <p:sp>
        <p:nvSpPr>
          <p:cNvPr id="123" name="TextBox 122"/>
          <p:cNvSpPr txBox="1"/>
          <p:nvPr/>
        </p:nvSpPr>
        <p:spPr>
          <a:xfrm>
            <a:off x="7169769" y="3746159"/>
            <a:ext cx="1236965" cy="261610"/>
          </a:xfrm>
          <a:prstGeom prst="rect">
            <a:avLst/>
          </a:prstGeom>
          <a:noFill/>
        </p:spPr>
        <p:txBody>
          <a:bodyPr wrap="square" rtlCol="0">
            <a:spAutoFit/>
          </a:bodyPr>
          <a:lstStyle/>
          <a:p>
            <a:r>
              <a:rPr lang="en-US" sz="1100" dirty="0">
                <a:solidFill>
                  <a:schemeClr val="accent2"/>
                </a:solidFill>
              </a:rPr>
              <a:t>Stop current plan</a:t>
            </a:r>
          </a:p>
        </p:txBody>
      </p:sp>
      <p:sp>
        <p:nvSpPr>
          <p:cNvPr id="124" name="TextBox 123"/>
          <p:cNvSpPr txBox="1"/>
          <p:nvPr/>
        </p:nvSpPr>
        <p:spPr>
          <a:xfrm>
            <a:off x="7116936" y="4323596"/>
            <a:ext cx="1405074" cy="261610"/>
          </a:xfrm>
          <a:prstGeom prst="rect">
            <a:avLst/>
          </a:prstGeom>
          <a:noFill/>
        </p:spPr>
        <p:txBody>
          <a:bodyPr wrap="square" rtlCol="0">
            <a:spAutoFit/>
          </a:bodyPr>
          <a:lstStyle/>
          <a:p>
            <a:r>
              <a:rPr lang="en-US" sz="1100" dirty="0">
                <a:solidFill>
                  <a:schemeClr val="accent2"/>
                </a:solidFill>
              </a:rPr>
              <a:t>Undo current plan</a:t>
            </a:r>
          </a:p>
        </p:txBody>
      </p:sp>
      <p:cxnSp>
        <p:nvCxnSpPr>
          <p:cNvPr id="129" name="Elbow Connector 128"/>
          <p:cNvCxnSpPr>
            <a:stCxn id="55" idx="3"/>
          </p:cNvCxnSpPr>
          <p:nvPr/>
        </p:nvCxnSpPr>
        <p:spPr>
          <a:xfrm flipV="1">
            <a:off x="6945087" y="3723254"/>
            <a:ext cx="1802785" cy="254639"/>
          </a:xfrm>
          <a:prstGeom prst="bentConnector3">
            <a:avLst>
              <a:gd name="adj1" fmla="val 11114"/>
            </a:avLst>
          </a:prstGeom>
          <a:ln>
            <a:tailEnd type="triangle"/>
          </a:ln>
        </p:spPr>
        <p:style>
          <a:lnRef idx="1">
            <a:schemeClr val="accent2"/>
          </a:lnRef>
          <a:fillRef idx="0">
            <a:schemeClr val="accent2"/>
          </a:fillRef>
          <a:effectRef idx="0">
            <a:schemeClr val="accent2"/>
          </a:effectRef>
          <a:fontRef idx="minor">
            <a:schemeClr val="tx1"/>
          </a:fontRef>
        </p:style>
      </p:cxnSp>
      <p:sp>
        <p:nvSpPr>
          <p:cNvPr id="151" name="TextBox 150"/>
          <p:cNvSpPr txBox="1"/>
          <p:nvPr/>
        </p:nvSpPr>
        <p:spPr>
          <a:xfrm>
            <a:off x="7286095" y="3072818"/>
            <a:ext cx="1461777" cy="261610"/>
          </a:xfrm>
          <a:prstGeom prst="rect">
            <a:avLst/>
          </a:prstGeom>
          <a:noFill/>
        </p:spPr>
        <p:txBody>
          <a:bodyPr wrap="square" rtlCol="0">
            <a:spAutoFit/>
          </a:bodyPr>
          <a:lstStyle/>
          <a:p>
            <a:r>
              <a:rPr lang="en-US" sz="1100" dirty="0">
                <a:solidFill>
                  <a:schemeClr val="accent2"/>
                </a:solidFill>
              </a:rPr>
              <a:t>Inform current goal</a:t>
            </a:r>
          </a:p>
        </p:txBody>
      </p:sp>
      <p:cxnSp>
        <p:nvCxnSpPr>
          <p:cNvPr id="33" name="Elbow Connector 32"/>
          <p:cNvCxnSpPr>
            <a:stCxn id="55" idx="3"/>
          </p:cNvCxnSpPr>
          <p:nvPr/>
        </p:nvCxnSpPr>
        <p:spPr>
          <a:xfrm>
            <a:off x="6945087" y="3977892"/>
            <a:ext cx="1802785" cy="312308"/>
          </a:xfrm>
          <a:prstGeom prst="bentConnector3">
            <a:avLst>
              <a:gd name="adj1" fmla="val 10691"/>
            </a:avLst>
          </a:prstGeom>
          <a:ln>
            <a:tailEnd type="triangle"/>
          </a:ln>
        </p:spPr>
        <p:style>
          <a:lnRef idx="1">
            <a:schemeClr val="accent2"/>
          </a:lnRef>
          <a:fillRef idx="0">
            <a:schemeClr val="accent2"/>
          </a:fillRef>
          <a:effectRef idx="0">
            <a:schemeClr val="accent2"/>
          </a:effectRef>
          <a:fontRef idx="minor">
            <a:schemeClr val="tx1"/>
          </a:fontRef>
        </p:style>
      </p:cxnSp>
      <p:sp>
        <p:nvSpPr>
          <p:cNvPr id="32" name="Rectangle 31"/>
          <p:cNvSpPr/>
          <p:nvPr/>
        </p:nvSpPr>
        <p:spPr>
          <a:xfrm>
            <a:off x="10188000" y="5961600"/>
            <a:ext cx="1946400" cy="83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93D3A6C8-D443-4A67-8F58-62910A612BB9}" type="slidenum">
              <a:rPr lang="en-US" smtClean="0"/>
              <a:pPr/>
              <a:t>34</a:t>
            </a:fld>
            <a:endParaRPr lang="en-US" dirty="0"/>
          </a:p>
        </p:txBody>
      </p:sp>
    </p:spTree>
    <p:extLst>
      <p:ext uri="{BB962C8B-B14F-4D97-AF65-F5344CB8AC3E}">
        <p14:creationId xmlns:p14="http://schemas.microsoft.com/office/powerpoint/2010/main" val="1959077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2152651" y="2194782"/>
            <a:ext cx="7808419" cy="37757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704879" y="3094463"/>
            <a:ext cx="3727809" cy="2666359"/>
          </a:xfrm>
          <a:prstGeom prst="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9" name="Rectangle 8"/>
          <p:cNvSpPr/>
          <p:nvPr/>
        </p:nvSpPr>
        <p:spPr>
          <a:xfrm>
            <a:off x="2415412" y="2635881"/>
            <a:ext cx="1010236" cy="1782695"/>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 name="Title 3"/>
          <p:cNvSpPr>
            <a:spLocks noGrp="1"/>
          </p:cNvSpPr>
          <p:nvPr>
            <p:ph type="title"/>
          </p:nvPr>
        </p:nvSpPr>
        <p:spPr/>
        <p:txBody>
          <a:bodyPr/>
          <a:lstStyle/>
          <a:p>
            <a:r>
              <a:rPr lang="en-US" dirty="0"/>
              <a:t>Action Selection </a:t>
            </a:r>
            <a:r>
              <a:rPr lang="en-US" dirty="0" smtClean="0"/>
              <a:t>(Robot)</a:t>
            </a:r>
            <a:endParaRPr lang="en-US" dirty="0"/>
          </a:p>
        </p:txBody>
      </p:sp>
      <p:sp>
        <p:nvSpPr>
          <p:cNvPr id="6" name="Text Placeholder 5"/>
          <p:cNvSpPr>
            <a:spLocks noGrp="1"/>
          </p:cNvSpPr>
          <p:nvPr>
            <p:ph type="body" sz="quarter" idx="13"/>
          </p:nvPr>
        </p:nvSpPr>
        <p:spPr/>
        <p:txBody>
          <a:bodyPr/>
          <a:lstStyle/>
          <a:p>
            <a:r>
              <a:rPr lang="en-US" dirty="0" smtClean="0"/>
              <a:t>	Without PS (no GIR component)</a:t>
            </a:r>
            <a:endParaRPr lang="en-US" dirty="0"/>
          </a:p>
        </p:txBody>
      </p:sp>
      <p:pic>
        <p:nvPicPr>
          <p:cNvPr id="7" name="Picture 2" descr="http://www.clker.com/cliparts/e/b/7/0/12362693641685578473ericlemerdy_man.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4643" y="3116070"/>
            <a:ext cx="523835" cy="109989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4"/>
          <a:stretch>
            <a:fillRect/>
          </a:stretch>
        </p:blipFill>
        <p:spPr>
          <a:xfrm>
            <a:off x="6155880" y="3339522"/>
            <a:ext cx="1003367" cy="1322504"/>
          </a:xfrm>
          <a:prstGeom prst="rect">
            <a:avLst/>
          </a:prstGeom>
        </p:spPr>
      </p:pic>
      <p:sp>
        <p:nvSpPr>
          <p:cNvPr id="15" name="Cloud Callout 14"/>
          <p:cNvSpPr/>
          <p:nvPr/>
        </p:nvSpPr>
        <p:spPr>
          <a:xfrm>
            <a:off x="3260784" y="2458670"/>
            <a:ext cx="2560775" cy="932817"/>
          </a:xfrm>
          <a:prstGeom prst="cloudCallout">
            <a:avLst>
              <a:gd name="adj1" fmla="val 78215"/>
              <a:gd name="adj2" fmla="val 52669"/>
            </a:avLst>
          </a:prstGeom>
        </p:spPr>
        <p:style>
          <a:lnRef idx="1">
            <a:schemeClr val="accent2"/>
          </a:lnRef>
          <a:fillRef idx="2">
            <a:schemeClr val="accent2"/>
          </a:fillRef>
          <a:effectRef idx="1">
            <a:schemeClr val="accent2"/>
          </a:effectRef>
          <a:fontRef idx="minor">
            <a:schemeClr val="dk1"/>
          </a:fontRef>
        </p:style>
        <p:txBody>
          <a:bodyPr rtlCol="0" anchor="t"/>
          <a:lstStyle/>
          <a:p>
            <a:pPr algn="r"/>
            <a:r>
              <a:rPr lang="en-US" sz="1400" dirty="0"/>
              <a:t> Candidate </a:t>
            </a:r>
          </a:p>
          <a:p>
            <a:pPr algn="r"/>
            <a:r>
              <a:rPr lang="en-US" sz="1400" dirty="0"/>
              <a:t>Goal Set</a:t>
            </a:r>
          </a:p>
          <a:p>
            <a:pPr algn="ctr"/>
            <a:endParaRPr lang="en-US" sz="1400" dirty="0"/>
          </a:p>
        </p:txBody>
      </p:sp>
      <p:sp>
        <p:nvSpPr>
          <p:cNvPr id="13" name="Rounded Rectangle 12"/>
          <p:cNvSpPr/>
          <p:nvPr/>
        </p:nvSpPr>
        <p:spPr>
          <a:xfrm>
            <a:off x="3847528" y="4971682"/>
            <a:ext cx="2040365" cy="480262"/>
          </a:xfrm>
          <a:prstGeom prst="roundRect">
            <a:avLst>
              <a:gd name="adj" fmla="val 34267"/>
            </a:avLst>
          </a:prstGeom>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Automated Planning Component</a:t>
            </a:r>
          </a:p>
        </p:txBody>
      </p:sp>
      <p:sp>
        <p:nvSpPr>
          <p:cNvPr id="14" name="Cloud Callout 13"/>
          <p:cNvSpPr/>
          <p:nvPr/>
        </p:nvSpPr>
        <p:spPr>
          <a:xfrm>
            <a:off x="3615501" y="2833883"/>
            <a:ext cx="836369" cy="399570"/>
          </a:xfrm>
          <a:prstGeom prst="cloudCallout">
            <a:avLst>
              <a:gd name="adj1" fmla="val -99133"/>
              <a:gd name="adj2" fmla="val 5185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Goal</a:t>
            </a:r>
          </a:p>
        </p:txBody>
      </p:sp>
      <p:sp>
        <p:nvSpPr>
          <p:cNvPr id="18" name="Rectangle 17"/>
          <p:cNvSpPr/>
          <p:nvPr/>
        </p:nvSpPr>
        <p:spPr>
          <a:xfrm>
            <a:off x="2547678" y="4851683"/>
            <a:ext cx="817076" cy="32549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Actions</a:t>
            </a:r>
          </a:p>
        </p:txBody>
      </p:sp>
      <p:cxnSp>
        <p:nvCxnSpPr>
          <p:cNvPr id="20" name="Straight Arrow Connector 19"/>
          <p:cNvCxnSpPr>
            <a:stCxn id="7" idx="2"/>
            <a:endCxn id="18" idx="0"/>
          </p:cNvCxnSpPr>
          <p:nvPr/>
        </p:nvCxnSpPr>
        <p:spPr>
          <a:xfrm flipH="1">
            <a:off x="2956216" y="4215962"/>
            <a:ext cx="344" cy="635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711917" y="3835498"/>
            <a:ext cx="742864" cy="3305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Actions</a:t>
            </a:r>
          </a:p>
        </p:txBody>
      </p:sp>
      <p:cxnSp>
        <p:nvCxnSpPr>
          <p:cNvPr id="29" name="Straight Arrow Connector 28"/>
          <p:cNvCxnSpPr>
            <a:stCxn id="17" idx="3"/>
            <a:endCxn id="24" idx="1"/>
          </p:cNvCxnSpPr>
          <p:nvPr/>
        </p:nvCxnSpPr>
        <p:spPr>
          <a:xfrm>
            <a:off x="7159247" y="4000774"/>
            <a:ext cx="552671"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3" name="Rectangle 32"/>
          <p:cNvSpPr/>
          <p:nvPr/>
        </p:nvSpPr>
        <p:spPr>
          <a:xfrm>
            <a:off x="6405100" y="5041469"/>
            <a:ext cx="504925" cy="34068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Plan</a:t>
            </a:r>
          </a:p>
        </p:txBody>
      </p:sp>
      <p:cxnSp>
        <p:nvCxnSpPr>
          <p:cNvPr id="34" name="Straight Arrow Connector 33"/>
          <p:cNvCxnSpPr>
            <a:stCxn id="13" idx="3"/>
            <a:endCxn id="33" idx="1"/>
          </p:cNvCxnSpPr>
          <p:nvPr/>
        </p:nvCxnSpPr>
        <p:spPr>
          <a:xfrm>
            <a:off x="5887893" y="5211813"/>
            <a:ext cx="517207"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8" name="Straight Arrow Connector 37"/>
          <p:cNvCxnSpPr>
            <a:stCxn id="33" idx="0"/>
            <a:endCxn id="17" idx="2"/>
          </p:cNvCxnSpPr>
          <p:nvPr/>
        </p:nvCxnSpPr>
        <p:spPr>
          <a:xfrm flipV="1">
            <a:off x="6657563" y="4662026"/>
            <a:ext cx="1" cy="37944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3" name="TextBox 42"/>
          <p:cNvSpPr txBox="1"/>
          <p:nvPr/>
        </p:nvSpPr>
        <p:spPr>
          <a:xfrm>
            <a:off x="2415327" y="2650503"/>
            <a:ext cx="756406" cy="307777"/>
          </a:xfrm>
          <a:prstGeom prst="rect">
            <a:avLst/>
          </a:prstGeom>
          <a:noFill/>
        </p:spPr>
        <p:txBody>
          <a:bodyPr wrap="square" rtlCol="0">
            <a:spAutoFit/>
          </a:bodyPr>
          <a:lstStyle/>
          <a:p>
            <a:r>
              <a:rPr lang="en-US" sz="1400" b="1" dirty="0">
                <a:solidFill>
                  <a:schemeClr val="accent1"/>
                </a:solidFill>
              </a:rPr>
              <a:t>Human</a:t>
            </a:r>
          </a:p>
        </p:txBody>
      </p:sp>
      <p:sp>
        <p:nvSpPr>
          <p:cNvPr id="44" name="TextBox 43"/>
          <p:cNvSpPr txBox="1"/>
          <p:nvPr/>
        </p:nvSpPr>
        <p:spPr>
          <a:xfrm>
            <a:off x="6801398" y="3116070"/>
            <a:ext cx="648864" cy="307777"/>
          </a:xfrm>
          <a:prstGeom prst="rect">
            <a:avLst/>
          </a:prstGeom>
          <a:noFill/>
        </p:spPr>
        <p:txBody>
          <a:bodyPr wrap="square" rtlCol="0">
            <a:spAutoFit/>
          </a:bodyPr>
          <a:lstStyle/>
          <a:p>
            <a:r>
              <a:rPr lang="en-US" sz="1400" b="1" dirty="0">
                <a:solidFill>
                  <a:schemeClr val="accent2"/>
                </a:solidFill>
              </a:rPr>
              <a:t>Robot</a:t>
            </a:r>
          </a:p>
        </p:txBody>
      </p:sp>
      <p:sp>
        <p:nvSpPr>
          <p:cNvPr id="49" name="TextBox 48"/>
          <p:cNvSpPr txBox="1"/>
          <p:nvPr/>
        </p:nvSpPr>
        <p:spPr>
          <a:xfrm>
            <a:off x="8781133" y="2220325"/>
            <a:ext cx="1179936" cy="307777"/>
          </a:xfrm>
          <a:prstGeom prst="rect">
            <a:avLst/>
          </a:prstGeom>
          <a:noFill/>
        </p:spPr>
        <p:txBody>
          <a:bodyPr wrap="square" rtlCol="0">
            <a:spAutoFit/>
          </a:bodyPr>
          <a:lstStyle/>
          <a:p>
            <a:r>
              <a:rPr lang="en-US" sz="1400" b="1" dirty="0">
                <a:solidFill>
                  <a:schemeClr val="bg1">
                    <a:lumMod val="50000"/>
                  </a:schemeClr>
                </a:solidFill>
              </a:rPr>
              <a:t>Environment</a:t>
            </a:r>
          </a:p>
        </p:txBody>
      </p:sp>
      <p:sp>
        <p:nvSpPr>
          <p:cNvPr id="64" name="Oval 63"/>
          <p:cNvSpPr/>
          <p:nvPr/>
        </p:nvSpPr>
        <p:spPr>
          <a:xfrm>
            <a:off x="3909412" y="3955535"/>
            <a:ext cx="1273913" cy="27901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100" dirty="0"/>
              <a:t>Team Utility</a:t>
            </a:r>
          </a:p>
        </p:txBody>
      </p:sp>
      <p:cxnSp>
        <p:nvCxnSpPr>
          <p:cNvPr id="69" name="Straight Arrow Connector 68"/>
          <p:cNvCxnSpPr>
            <a:stCxn id="64" idx="4"/>
            <a:endCxn id="13" idx="0"/>
          </p:cNvCxnSpPr>
          <p:nvPr/>
        </p:nvCxnSpPr>
        <p:spPr>
          <a:xfrm>
            <a:off x="4546368" y="4234546"/>
            <a:ext cx="321342" cy="73713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90" name="TextBox 89"/>
          <p:cNvSpPr txBox="1"/>
          <p:nvPr/>
        </p:nvSpPr>
        <p:spPr>
          <a:xfrm>
            <a:off x="4354513" y="4387671"/>
            <a:ext cx="1439374" cy="430887"/>
          </a:xfrm>
          <a:prstGeom prst="rect">
            <a:avLst/>
          </a:prstGeom>
          <a:solidFill>
            <a:schemeClr val="bg1">
              <a:alpha val="23000"/>
            </a:schemeClr>
          </a:solidFill>
        </p:spPr>
        <p:txBody>
          <a:bodyPr wrap="square" rtlCol="0">
            <a:spAutoFit/>
          </a:bodyPr>
          <a:lstStyle/>
          <a:p>
            <a:r>
              <a:rPr lang="en-US" sz="1100" dirty="0">
                <a:solidFill>
                  <a:schemeClr val="accent2"/>
                </a:solidFill>
              </a:rPr>
              <a:t>Assign goal to self to </a:t>
            </a:r>
            <a:br>
              <a:rPr lang="en-US" sz="1100" dirty="0">
                <a:solidFill>
                  <a:schemeClr val="accent2"/>
                </a:solidFill>
              </a:rPr>
            </a:br>
            <a:r>
              <a:rPr lang="en-US" sz="1100" dirty="0">
                <a:solidFill>
                  <a:schemeClr val="accent2"/>
                </a:solidFill>
              </a:rPr>
              <a:t>maximize team utility</a:t>
            </a:r>
          </a:p>
        </p:txBody>
      </p:sp>
      <p:cxnSp>
        <p:nvCxnSpPr>
          <p:cNvPr id="93" name="Elbow Connector 92"/>
          <p:cNvCxnSpPr>
            <a:stCxn id="90" idx="3"/>
            <a:endCxn id="15" idx="2"/>
          </p:cNvCxnSpPr>
          <p:nvPr/>
        </p:nvCxnSpPr>
        <p:spPr>
          <a:xfrm flipV="1">
            <a:off x="5793888" y="2925078"/>
            <a:ext cx="25537" cy="1678036"/>
          </a:xfrm>
          <a:prstGeom prst="bentConnector3">
            <a:avLst>
              <a:gd name="adj1" fmla="val 1003528"/>
            </a:avLst>
          </a:prstGeom>
          <a:ln>
            <a:tailEnd type="triangle"/>
          </a:ln>
        </p:spPr>
        <p:style>
          <a:lnRef idx="1">
            <a:schemeClr val="accent2"/>
          </a:lnRef>
          <a:fillRef idx="0">
            <a:schemeClr val="accent2"/>
          </a:fillRef>
          <a:effectRef idx="0">
            <a:schemeClr val="accent2"/>
          </a:effectRef>
          <a:fontRef idx="minor">
            <a:schemeClr val="tx1"/>
          </a:fontRef>
        </p:style>
      </p:cxnSp>
      <p:sp>
        <p:nvSpPr>
          <p:cNvPr id="102" name="TextBox 101"/>
          <p:cNvSpPr txBox="1"/>
          <p:nvPr/>
        </p:nvSpPr>
        <p:spPr>
          <a:xfrm>
            <a:off x="5449470" y="3608315"/>
            <a:ext cx="688834" cy="276999"/>
          </a:xfrm>
          <a:prstGeom prst="rect">
            <a:avLst/>
          </a:prstGeom>
          <a:solidFill>
            <a:schemeClr val="tx1">
              <a:alpha val="0"/>
            </a:schemeClr>
          </a:solidFill>
        </p:spPr>
        <p:txBody>
          <a:bodyPr wrap="square" rtlCol="0">
            <a:spAutoFit/>
          </a:bodyPr>
          <a:lstStyle/>
          <a:p>
            <a:r>
              <a:rPr lang="en-US" sz="1200" dirty="0">
                <a:solidFill>
                  <a:schemeClr val="accent2"/>
                </a:solidFill>
              </a:rPr>
              <a:t>update</a:t>
            </a:r>
          </a:p>
        </p:txBody>
      </p:sp>
      <p:sp>
        <p:nvSpPr>
          <p:cNvPr id="118" name="TextBox 117"/>
          <p:cNvSpPr txBox="1"/>
          <p:nvPr/>
        </p:nvSpPr>
        <p:spPr>
          <a:xfrm>
            <a:off x="8328322" y="3262473"/>
            <a:ext cx="1381577" cy="276999"/>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200" dirty="0"/>
              <a:t>Grab/Drop Medkit</a:t>
            </a:r>
          </a:p>
        </p:txBody>
      </p:sp>
      <p:sp>
        <p:nvSpPr>
          <p:cNvPr id="119" name="TextBox 118"/>
          <p:cNvSpPr txBox="1"/>
          <p:nvPr/>
        </p:nvSpPr>
        <p:spPr>
          <a:xfrm>
            <a:off x="9327932" y="3762699"/>
            <a:ext cx="540563" cy="276999"/>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200" dirty="0"/>
              <a:t>Move</a:t>
            </a:r>
          </a:p>
        </p:txBody>
      </p:sp>
      <p:cxnSp>
        <p:nvCxnSpPr>
          <p:cNvPr id="120" name="Straight Arrow Connector 119"/>
          <p:cNvCxnSpPr>
            <a:stCxn id="24" idx="3"/>
            <a:endCxn id="123" idx="0"/>
          </p:cNvCxnSpPr>
          <p:nvPr/>
        </p:nvCxnSpPr>
        <p:spPr>
          <a:xfrm>
            <a:off x="8454781" y="4000774"/>
            <a:ext cx="775380" cy="37909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21" name="TextBox 120"/>
          <p:cNvSpPr txBox="1"/>
          <p:nvPr/>
        </p:nvSpPr>
        <p:spPr>
          <a:xfrm>
            <a:off x="7805933" y="4865509"/>
            <a:ext cx="1781891" cy="276999"/>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200" dirty="0"/>
              <a:t>Carry/Lay Down Casualty</a:t>
            </a:r>
          </a:p>
        </p:txBody>
      </p:sp>
      <p:cxnSp>
        <p:nvCxnSpPr>
          <p:cNvPr id="122" name="Straight Arrow Connector 121"/>
          <p:cNvCxnSpPr>
            <a:stCxn id="24" idx="3"/>
            <a:endCxn id="121" idx="0"/>
          </p:cNvCxnSpPr>
          <p:nvPr/>
        </p:nvCxnSpPr>
        <p:spPr>
          <a:xfrm>
            <a:off x="8454782" y="4000774"/>
            <a:ext cx="242097" cy="86473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23" name="TextBox 122"/>
          <p:cNvSpPr txBox="1"/>
          <p:nvPr/>
        </p:nvSpPr>
        <p:spPr>
          <a:xfrm>
            <a:off x="8770376" y="4379871"/>
            <a:ext cx="919571" cy="276999"/>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200" dirty="0"/>
              <a:t>Open Door</a:t>
            </a:r>
          </a:p>
        </p:txBody>
      </p:sp>
      <p:cxnSp>
        <p:nvCxnSpPr>
          <p:cNvPr id="128" name="Straight Arrow Connector 127"/>
          <p:cNvCxnSpPr>
            <a:stCxn id="24" idx="3"/>
            <a:endCxn id="119" idx="1"/>
          </p:cNvCxnSpPr>
          <p:nvPr/>
        </p:nvCxnSpPr>
        <p:spPr>
          <a:xfrm flipV="1">
            <a:off x="8454781" y="3901198"/>
            <a:ext cx="873150" cy="9957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1" name="Straight Arrow Connector 130"/>
          <p:cNvCxnSpPr>
            <a:stCxn id="24" idx="3"/>
            <a:endCxn id="118" idx="2"/>
          </p:cNvCxnSpPr>
          <p:nvPr/>
        </p:nvCxnSpPr>
        <p:spPr>
          <a:xfrm flipV="1">
            <a:off x="8454782" y="3539472"/>
            <a:ext cx="564329" cy="46130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3" name="Straight Arrow Connector 62"/>
          <p:cNvCxnSpPr>
            <a:stCxn id="15" idx="1"/>
            <a:endCxn id="64" idx="0"/>
          </p:cNvCxnSpPr>
          <p:nvPr/>
        </p:nvCxnSpPr>
        <p:spPr>
          <a:xfrm>
            <a:off x="4541172" y="3390493"/>
            <a:ext cx="5197" cy="56504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9" name="Rectangle 38"/>
          <p:cNvSpPr/>
          <p:nvPr/>
        </p:nvSpPr>
        <p:spPr>
          <a:xfrm>
            <a:off x="10188000" y="5961600"/>
            <a:ext cx="1946400" cy="83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93D3A6C8-D443-4A67-8F58-62910A612BB9}" type="slidenum">
              <a:rPr lang="en-US" smtClean="0"/>
              <a:pPr/>
              <a:t>35</a:t>
            </a:fld>
            <a:endParaRPr lang="en-US" dirty="0"/>
          </a:p>
        </p:txBody>
      </p:sp>
    </p:spTree>
    <p:extLst>
      <p:ext uri="{BB962C8B-B14F-4D97-AF65-F5344CB8AC3E}">
        <p14:creationId xmlns:p14="http://schemas.microsoft.com/office/powerpoint/2010/main" val="37272318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2152651" y="2194782"/>
            <a:ext cx="7808419" cy="37757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346307" y="3185903"/>
            <a:ext cx="3650909" cy="2666359"/>
          </a:xfrm>
          <a:prstGeom prst="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9" name="Rectangle 8"/>
          <p:cNvSpPr/>
          <p:nvPr/>
        </p:nvSpPr>
        <p:spPr>
          <a:xfrm>
            <a:off x="2415412" y="2727321"/>
            <a:ext cx="1010236" cy="1782695"/>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 name="Title 3"/>
          <p:cNvSpPr>
            <a:spLocks noGrp="1"/>
          </p:cNvSpPr>
          <p:nvPr>
            <p:ph type="title"/>
          </p:nvPr>
        </p:nvSpPr>
        <p:spPr/>
        <p:txBody>
          <a:bodyPr/>
          <a:lstStyle/>
          <a:p>
            <a:r>
              <a:rPr lang="en-US" dirty="0"/>
              <a:t>Action Selection </a:t>
            </a:r>
            <a:r>
              <a:rPr lang="en-US" dirty="0" smtClean="0"/>
              <a:t>(Robot)</a:t>
            </a:r>
            <a:endParaRPr lang="en-US" dirty="0"/>
          </a:p>
        </p:txBody>
      </p:sp>
      <p:sp>
        <p:nvSpPr>
          <p:cNvPr id="6" name="Text Placeholder 5"/>
          <p:cNvSpPr>
            <a:spLocks noGrp="1"/>
          </p:cNvSpPr>
          <p:nvPr>
            <p:ph type="body" sz="quarter" idx="13"/>
          </p:nvPr>
        </p:nvSpPr>
        <p:spPr/>
        <p:txBody>
          <a:bodyPr/>
          <a:lstStyle/>
          <a:p>
            <a:r>
              <a:rPr lang="en-US" dirty="0" smtClean="0"/>
              <a:t>	Components of Proactive Support</a:t>
            </a:r>
            <a:endParaRPr lang="en-US" dirty="0"/>
          </a:p>
        </p:txBody>
      </p:sp>
      <p:pic>
        <p:nvPicPr>
          <p:cNvPr id="7" name="Picture 2" descr="http://www.clker.com/cliparts/e/b/7/0/12362693641685578473ericlemerdy_man.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4643" y="3207510"/>
            <a:ext cx="523835" cy="1099893"/>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4666270" y="3599192"/>
            <a:ext cx="2040367" cy="555727"/>
          </a:xfrm>
          <a:prstGeom prst="roundRect">
            <a:avLst>
              <a:gd name="adj" fmla="val 36658"/>
            </a:avLst>
          </a:prstGeom>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Goal/Intent Recognition (GIR) Component</a:t>
            </a:r>
          </a:p>
        </p:txBody>
      </p:sp>
      <p:pic>
        <p:nvPicPr>
          <p:cNvPr id="17" name="Picture 16"/>
          <p:cNvPicPr>
            <a:picLocks noChangeAspect="1"/>
          </p:cNvPicPr>
          <p:nvPr/>
        </p:nvPicPr>
        <p:blipFill>
          <a:blip r:embed="rId4"/>
          <a:stretch>
            <a:fillRect/>
          </a:stretch>
        </p:blipFill>
        <p:spPr>
          <a:xfrm>
            <a:off x="6762785" y="3412956"/>
            <a:ext cx="1003367" cy="1322504"/>
          </a:xfrm>
          <a:prstGeom prst="rect">
            <a:avLst/>
          </a:prstGeom>
        </p:spPr>
      </p:pic>
      <p:sp>
        <p:nvSpPr>
          <p:cNvPr id="15" name="Cloud Callout 14"/>
          <p:cNvSpPr/>
          <p:nvPr/>
        </p:nvSpPr>
        <p:spPr>
          <a:xfrm>
            <a:off x="3222187" y="2482535"/>
            <a:ext cx="2471378" cy="1038768"/>
          </a:xfrm>
          <a:prstGeom prst="cloudCallout">
            <a:avLst>
              <a:gd name="adj1" fmla="val 103397"/>
              <a:gd name="adj2" fmla="val 46135"/>
            </a:avLst>
          </a:prstGeom>
        </p:spPr>
        <p:style>
          <a:lnRef idx="1">
            <a:schemeClr val="accent2"/>
          </a:lnRef>
          <a:fillRef idx="2">
            <a:schemeClr val="accent2"/>
          </a:fillRef>
          <a:effectRef idx="1">
            <a:schemeClr val="accent2"/>
          </a:effectRef>
          <a:fontRef idx="minor">
            <a:schemeClr val="dk1"/>
          </a:fontRef>
        </p:style>
        <p:txBody>
          <a:bodyPr rtlCol="0" anchor="t"/>
          <a:lstStyle/>
          <a:p>
            <a:pPr algn="r"/>
            <a:r>
              <a:rPr lang="en-US" sz="1400" dirty="0"/>
              <a:t> Candidate Goal </a:t>
            </a:r>
            <a:br>
              <a:rPr lang="en-US" sz="1400" dirty="0"/>
            </a:br>
            <a:r>
              <a:rPr lang="en-US" sz="1400" dirty="0"/>
              <a:t>Distribution</a:t>
            </a:r>
          </a:p>
          <a:p>
            <a:pPr algn="ctr"/>
            <a:endParaRPr lang="en-US" sz="1400" dirty="0"/>
          </a:p>
        </p:txBody>
      </p:sp>
      <p:sp>
        <p:nvSpPr>
          <p:cNvPr id="13" name="Rounded Rectangle 12"/>
          <p:cNvSpPr/>
          <p:nvPr/>
        </p:nvSpPr>
        <p:spPr>
          <a:xfrm>
            <a:off x="4660370" y="5190985"/>
            <a:ext cx="2040365" cy="480262"/>
          </a:xfrm>
          <a:prstGeom prst="roundRect">
            <a:avLst>
              <a:gd name="adj" fmla="val 34267"/>
            </a:avLst>
          </a:prstGeom>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Automated Planning Component</a:t>
            </a:r>
          </a:p>
        </p:txBody>
      </p:sp>
      <p:sp>
        <p:nvSpPr>
          <p:cNvPr id="14" name="Cloud Callout 13"/>
          <p:cNvSpPr/>
          <p:nvPr/>
        </p:nvSpPr>
        <p:spPr>
          <a:xfrm>
            <a:off x="3399408" y="3012432"/>
            <a:ext cx="796732" cy="291895"/>
          </a:xfrm>
          <a:prstGeom prst="cloudCallout">
            <a:avLst>
              <a:gd name="adj1" fmla="val -74534"/>
              <a:gd name="adj2" fmla="val 4613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Goal</a:t>
            </a:r>
          </a:p>
        </p:txBody>
      </p:sp>
      <p:sp>
        <p:nvSpPr>
          <p:cNvPr id="18" name="Rectangle 17"/>
          <p:cNvSpPr/>
          <p:nvPr/>
        </p:nvSpPr>
        <p:spPr>
          <a:xfrm>
            <a:off x="2547678" y="4943123"/>
            <a:ext cx="817076" cy="32549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Actions</a:t>
            </a:r>
          </a:p>
        </p:txBody>
      </p:sp>
      <p:cxnSp>
        <p:nvCxnSpPr>
          <p:cNvPr id="20" name="Straight Arrow Connector 19"/>
          <p:cNvCxnSpPr>
            <a:stCxn id="7" idx="2"/>
            <a:endCxn id="18" idx="0"/>
          </p:cNvCxnSpPr>
          <p:nvPr/>
        </p:nvCxnSpPr>
        <p:spPr>
          <a:xfrm flipH="1">
            <a:off x="2956216" y="4307402"/>
            <a:ext cx="344" cy="635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8147382" y="3913254"/>
            <a:ext cx="742864" cy="3305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Actions</a:t>
            </a:r>
          </a:p>
        </p:txBody>
      </p:sp>
      <p:cxnSp>
        <p:nvCxnSpPr>
          <p:cNvPr id="29" name="Straight Arrow Connector 28"/>
          <p:cNvCxnSpPr>
            <a:stCxn id="17" idx="3"/>
            <a:endCxn id="24" idx="1"/>
          </p:cNvCxnSpPr>
          <p:nvPr/>
        </p:nvCxnSpPr>
        <p:spPr>
          <a:xfrm>
            <a:off x="7766152" y="4074208"/>
            <a:ext cx="381231" cy="432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3" name="Rectangle 32"/>
          <p:cNvSpPr/>
          <p:nvPr/>
        </p:nvSpPr>
        <p:spPr>
          <a:xfrm>
            <a:off x="7014798" y="5260772"/>
            <a:ext cx="504925" cy="34068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Plan</a:t>
            </a:r>
          </a:p>
        </p:txBody>
      </p:sp>
      <p:cxnSp>
        <p:nvCxnSpPr>
          <p:cNvPr id="34" name="Straight Arrow Connector 33"/>
          <p:cNvCxnSpPr>
            <a:stCxn id="13" idx="3"/>
            <a:endCxn id="33" idx="1"/>
          </p:cNvCxnSpPr>
          <p:nvPr/>
        </p:nvCxnSpPr>
        <p:spPr>
          <a:xfrm>
            <a:off x="6700735" y="5431116"/>
            <a:ext cx="314063"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8" name="Straight Arrow Connector 37"/>
          <p:cNvCxnSpPr>
            <a:stCxn id="33" idx="0"/>
            <a:endCxn id="17" idx="2"/>
          </p:cNvCxnSpPr>
          <p:nvPr/>
        </p:nvCxnSpPr>
        <p:spPr>
          <a:xfrm flipH="1" flipV="1">
            <a:off x="7264468" y="4735461"/>
            <a:ext cx="2792" cy="52531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3" name="TextBox 42"/>
          <p:cNvSpPr txBox="1"/>
          <p:nvPr/>
        </p:nvSpPr>
        <p:spPr>
          <a:xfrm>
            <a:off x="2415327" y="2741943"/>
            <a:ext cx="756406" cy="307777"/>
          </a:xfrm>
          <a:prstGeom prst="rect">
            <a:avLst/>
          </a:prstGeom>
          <a:noFill/>
        </p:spPr>
        <p:txBody>
          <a:bodyPr wrap="square" rtlCol="0">
            <a:spAutoFit/>
          </a:bodyPr>
          <a:lstStyle/>
          <a:p>
            <a:r>
              <a:rPr lang="en-US" sz="1400" b="1" dirty="0">
                <a:solidFill>
                  <a:schemeClr val="accent1"/>
                </a:solidFill>
              </a:rPr>
              <a:t>Human</a:t>
            </a:r>
          </a:p>
        </p:txBody>
      </p:sp>
      <p:sp>
        <p:nvSpPr>
          <p:cNvPr id="44" name="TextBox 43"/>
          <p:cNvSpPr txBox="1"/>
          <p:nvPr/>
        </p:nvSpPr>
        <p:spPr>
          <a:xfrm>
            <a:off x="7348351" y="3189974"/>
            <a:ext cx="648864" cy="307777"/>
          </a:xfrm>
          <a:prstGeom prst="rect">
            <a:avLst/>
          </a:prstGeom>
          <a:noFill/>
        </p:spPr>
        <p:txBody>
          <a:bodyPr wrap="square" rtlCol="0">
            <a:spAutoFit/>
          </a:bodyPr>
          <a:lstStyle/>
          <a:p>
            <a:r>
              <a:rPr lang="en-US" sz="1400" b="1" dirty="0">
                <a:solidFill>
                  <a:schemeClr val="accent2"/>
                </a:solidFill>
              </a:rPr>
              <a:t>Robot</a:t>
            </a:r>
          </a:p>
        </p:txBody>
      </p:sp>
      <p:cxnSp>
        <p:nvCxnSpPr>
          <p:cNvPr id="12" name="Straight Arrow Connector 11"/>
          <p:cNvCxnSpPr>
            <a:stCxn id="18" idx="3"/>
            <a:endCxn id="11" idx="1"/>
          </p:cNvCxnSpPr>
          <p:nvPr/>
        </p:nvCxnSpPr>
        <p:spPr>
          <a:xfrm flipV="1">
            <a:off x="3364755" y="3877056"/>
            <a:ext cx="1301515" cy="1228815"/>
          </a:xfrm>
          <a:prstGeom prst="straightConnector1">
            <a:avLst/>
          </a:prstGeom>
          <a:ln w="1905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5" idx="1"/>
            <a:endCxn id="11" idx="1"/>
          </p:cNvCxnSpPr>
          <p:nvPr/>
        </p:nvCxnSpPr>
        <p:spPr>
          <a:xfrm>
            <a:off x="4457877" y="3520197"/>
            <a:ext cx="208393" cy="356858"/>
          </a:xfrm>
          <a:prstGeom prst="straightConnector1">
            <a:avLst/>
          </a:prstGeom>
          <a:ln w="19050">
            <a:solidFill>
              <a:schemeClr val="accent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8781133" y="2220325"/>
            <a:ext cx="1179936" cy="307777"/>
          </a:xfrm>
          <a:prstGeom prst="rect">
            <a:avLst/>
          </a:prstGeom>
          <a:noFill/>
        </p:spPr>
        <p:txBody>
          <a:bodyPr wrap="square" rtlCol="0">
            <a:spAutoFit/>
          </a:bodyPr>
          <a:lstStyle/>
          <a:p>
            <a:r>
              <a:rPr lang="en-US" sz="1400" b="1" dirty="0">
                <a:solidFill>
                  <a:schemeClr val="bg1">
                    <a:lumMod val="50000"/>
                  </a:schemeClr>
                </a:solidFill>
              </a:rPr>
              <a:t>Environment</a:t>
            </a:r>
          </a:p>
        </p:txBody>
      </p:sp>
      <p:cxnSp>
        <p:nvCxnSpPr>
          <p:cNvPr id="50" name="Straight Arrow Connector 49"/>
          <p:cNvCxnSpPr>
            <a:stCxn id="11" idx="2"/>
            <a:endCxn id="64" idx="0"/>
          </p:cNvCxnSpPr>
          <p:nvPr/>
        </p:nvCxnSpPr>
        <p:spPr>
          <a:xfrm flipH="1">
            <a:off x="5680551" y="4154918"/>
            <a:ext cx="5902" cy="39710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64" name="Oval 63"/>
          <p:cNvSpPr/>
          <p:nvPr/>
        </p:nvSpPr>
        <p:spPr>
          <a:xfrm>
            <a:off x="5043595" y="4552024"/>
            <a:ext cx="1273913" cy="27901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100" dirty="0"/>
              <a:t>Team Utility</a:t>
            </a:r>
          </a:p>
        </p:txBody>
      </p:sp>
      <p:cxnSp>
        <p:nvCxnSpPr>
          <p:cNvPr id="69" name="Straight Arrow Connector 68"/>
          <p:cNvCxnSpPr>
            <a:stCxn id="64" idx="4"/>
            <a:endCxn id="13" idx="0"/>
          </p:cNvCxnSpPr>
          <p:nvPr/>
        </p:nvCxnSpPr>
        <p:spPr>
          <a:xfrm>
            <a:off x="5680552" y="4831035"/>
            <a:ext cx="1" cy="35995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90" name="TextBox 89"/>
          <p:cNvSpPr txBox="1"/>
          <p:nvPr/>
        </p:nvSpPr>
        <p:spPr>
          <a:xfrm>
            <a:off x="4561967" y="4860434"/>
            <a:ext cx="2619016" cy="261610"/>
          </a:xfrm>
          <a:prstGeom prst="rect">
            <a:avLst/>
          </a:prstGeom>
          <a:solidFill>
            <a:schemeClr val="bg1">
              <a:alpha val="23000"/>
            </a:schemeClr>
          </a:solidFill>
        </p:spPr>
        <p:txBody>
          <a:bodyPr wrap="square" rtlCol="0">
            <a:spAutoFit/>
          </a:bodyPr>
          <a:lstStyle/>
          <a:p>
            <a:r>
              <a:rPr lang="en-US" sz="1100" dirty="0">
                <a:solidFill>
                  <a:schemeClr val="accent2"/>
                </a:solidFill>
              </a:rPr>
              <a:t>Assign goal to self to maximize team utility</a:t>
            </a:r>
          </a:p>
        </p:txBody>
      </p:sp>
      <p:sp>
        <p:nvSpPr>
          <p:cNvPr id="91" name="TextBox 90"/>
          <p:cNvSpPr txBox="1"/>
          <p:nvPr/>
        </p:nvSpPr>
        <p:spPr>
          <a:xfrm>
            <a:off x="4842514" y="4228566"/>
            <a:ext cx="1886080" cy="261610"/>
          </a:xfrm>
          <a:prstGeom prst="rect">
            <a:avLst/>
          </a:prstGeom>
          <a:solidFill>
            <a:schemeClr val="bg1">
              <a:alpha val="23000"/>
            </a:schemeClr>
          </a:solidFill>
        </p:spPr>
        <p:txBody>
          <a:bodyPr wrap="square" rtlCol="0">
            <a:spAutoFit/>
          </a:bodyPr>
          <a:lstStyle/>
          <a:p>
            <a:r>
              <a:rPr lang="en-US" sz="1100" dirty="0">
                <a:solidFill>
                  <a:schemeClr val="accent2"/>
                </a:solidFill>
              </a:rPr>
              <a:t>Most probable goal of human</a:t>
            </a:r>
          </a:p>
        </p:txBody>
      </p:sp>
      <p:cxnSp>
        <p:nvCxnSpPr>
          <p:cNvPr id="93" name="Elbow Connector 92"/>
          <p:cNvCxnSpPr>
            <a:stCxn id="91" idx="3"/>
            <a:endCxn id="15" idx="2"/>
          </p:cNvCxnSpPr>
          <p:nvPr/>
        </p:nvCxnSpPr>
        <p:spPr>
          <a:xfrm flipH="1" flipV="1">
            <a:off x="5691506" y="3001919"/>
            <a:ext cx="1037088" cy="1346382"/>
          </a:xfrm>
          <a:prstGeom prst="bentConnector3">
            <a:avLst>
              <a:gd name="adj1" fmla="val -22042"/>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8" name="Elbow Connector 97"/>
          <p:cNvCxnSpPr>
            <a:stCxn id="15" idx="3"/>
            <a:endCxn id="64" idx="2"/>
          </p:cNvCxnSpPr>
          <p:nvPr/>
        </p:nvCxnSpPr>
        <p:spPr>
          <a:xfrm rot="16200000" flipH="1">
            <a:off x="3675935" y="3323869"/>
            <a:ext cx="2149601" cy="585718"/>
          </a:xfrm>
          <a:prstGeom prst="bentConnector4">
            <a:avLst>
              <a:gd name="adj1" fmla="val -8790"/>
              <a:gd name="adj2" fmla="val -86077"/>
            </a:avLst>
          </a:prstGeom>
          <a:ln>
            <a:tailEnd type="triangle"/>
          </a:ln>
        </p:spPr>
        <p:style>
          <a:lnRef idx="1">
            <a:schemeClr val="accent2"/>
          </a:lnRef>
          <a:fillRef idx="0">
            <a:schemeClr val="accent2"/>
          </a:fillRef>
          <a:effectRef idx="0">
            <a:schemeClr val="accent2"/>
          </a:effectRef>
          <a:fontRef idx="minor">
            <a:schemeClr val="tx1"/>
          </a:fontRef>
        </p:style>
      </p:cxnSp>
      <p:sp>
        <p:nvSpPr>
          <p:cNvPr id="102" name="TextBox 101"/>
          <p:cNvSpPr txBox="1"/>
          <p:nvPr/>
        </p:nvSpPr>
        <p:spPr>
          <a:xfrm>
            <a:off x="6010664" y="2607389"/>
            <a:ext cx="688834" cy="276999"/>
          </a:xfrm>
          <a:prstGeom prst="rect">
            <a:avLst/>
          </a:prstGeom>
          <a:solidFill>
            <a:schemeClr val="tx1">
              <a:alpha val="0"/>
            </a:schemeClr>
          </a:solidFill>
        </p:spPr>
        <p:txBody>
          <a:bodyPr wrap="square" rtlCol="0">
            <a:spAutoFit/>
          </a:bodyPr>
          <a:lstStyle/>
          <a:p>
            <a:r>
              <a:rPr lang="en-US" sz="1200" dirty="0">
                <a:solidFill>
                  <a:schemeClr val="accent2"/>
                </a:solidFill>
              </a:rPr>
              <a:t>update</a:t>
            </a:r>
          </a:p>
        </p:txBody>
      </p:sp>
      <p:sp>
        <p:nvSpPr>
          <p:cNvPr id="103" name="TextBox 102"/>
          <p:cNvSpPr txBox="1"/>
          <p:nvPr/>
        </p:nvSpPr>
        <p:spPr>
          <a:xfrm rot="18912792">
            <a:off x="3203838" y="4352963"/>
            <a:ext cx="1173575" cy="276999"/>
          </a:xfrm>
          <a:prstGeom prst="rect">
            <a:avLst/>
          </a:prstGeom>
          <a:noFill/>
        </p:spPr>
        <p:txBody>
          <a:bodyPr wrap="square" rtlCol="0">
            <a:spAutoFit/>
          </a:bodyPr>
          <a:lstStyle/>
          <a:p>
            <a:r>
              <a:rPr lang="en-US" sz="1200" b="1" dirty="0"/>
              <a:t>observations</a:t>
            </a:r>
            <a:endParaRPr lang="en-US" sz="1400" b="1" dirty="0"/>
          </a:p>
        </p:txBody>
      </p:sp>
      <p:sp>
        <p:nvSpPr>
          <p:cNvPr id="118" name="TextBox 117"/>
          <p:cNvSpPr txBox="1"/>
          <p:nvPr/>
        </p:nvSpPr>
        <p:spPr>
          <a:xfrm>
            <a:off x="8328322" y="3353913"/>
            <a:ext cx="1381577" cy="276999"/>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200" dirty="0"/>
              <a:t>Grab/Drop Medkit</a:t>
            </a:r>
          </a:p>
        </p:txBody>
      </p:sp>
      <p:sp>
        <p:nvSpPr>
          <p:cNvPr id="119" name="TextBox 118"/>
          <p:cNvSpPr txBox="1"/>
          <p:nvPr/>
        </p:nvSpPr>
        <p:spPr>
          <a:xfrm>
            <a:off x="9327932" y="3854139"/>
            <a:ext cx="540563" cy="276999"/>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200" dirty="0"/>
              <a:t>Move</a:t>
            </a:r>
          </a:p>
        </p:txBody>
      </p:sp>
      <p:cxnSp>
        <p:nvCxnSpPr>
          <p:cNvPr id="120" name="Straight Arrow Connector 119"/>
          <p:cNvCxnSpPr>
            <a:stCxn id="24" idx="3"/>
            <a:endCxn id="123" idx="0"/>
          </p:cNvCxnSpPr>
          <p:nvPr/>
        </p:nvCxnSpPr>
        <p:spPr>
          <a:xfrm>
            <a:off x="8890247" y="4078530"/>
            <a:ext cx="339915" cy="39278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21" name="TextBox 120"/>
          <p:cNvSpPr txBox="1"/>
          <p:nvPr/>
        </p:nvSpPr>
        <p:spPr>
          <a:xfrm>
            <a:off x="8126452" y="5033050"/>
            <a:ext cx="1781891" cy="276999"/>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200" dirty="0"/>
              <a:t>Carry/Lay Down Casualty</a:t>
            </a:r>
          </a:p>
        </p:txBody>
      </p:sp>
      <p:cxnSp>
        <p:nvCxnSpPr>
          <p:cNvPr id="122" name="Straight Arrow Connector 121"/>
          <p:cNvCxnSpPr>
            <a:stCxn id="24" idx="3"/>
            <a:endCxn id="121" idx="0"/>
          </p:cNvCxnSpPr>
          <p:nvPr/>
        </p:nvCxnSpPr>
        <p:spPr>
          <a:xfrm>
            <a:off x="8890247" y="4078531"/>
            <a:ext cx="127151" cy="95451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23" name="TextBox 122"/>
          <p:cNvSpPr txBox="1"/>
          <p:nvPr/>
        </p:nvSpPr>
        <p:spPr>
          <a:xfrm>
            <a:off x="8770376" y="4471311"/>
            <a:ext cx="919571" cy="276999"/>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200" dirty="0"/>
              <a:t>Open Door</a:t>
            </a:r>
          </a:p>
        </p:txBody>
      </p:sp>
      <p:cxnSp>
        <p:nvCxnSpPr>
          <p:cNvPr id="128" name="Straight Arrow Connector 127"/>
          <p:cNvCxnSpPr>
            <a:stCxn id="24" idx="3"/>
            <a:endCxn id="119" idx="1"/>
          </p:cNvCxnSpPr>
          <p:nvPr/>
        </p:nvCxnSpPr>
        <p:spPr>
          <a:xfrm flipV="1">
            <a:off x="8890247" y="3992638"/>
            <a:ext cx="437685" cy="8589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1" name="Straight Arrow Connector 130"/>
          <p:cNvCxnSpPr>
            <a:stCxn id="24" idx="3"/>
            <a:endCxn id="118" idx="2"/>
          </p:cNvCxnSpPr>
          <p:nvPr/>
        </p:nvCxnSpPr>
        <p:spPr>
          <a:xfrm flipV="1">
            <a:off x="8890246" y="3630912"/>
            <a:ext cx="128864" cy="44761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5" name="Rectangle 44"/>
          <p:cNvSpPr/>
          <p:nvPr/>
        </p:nvSpPr>
        <p:spPr>
          <a:xfrm>
            <a:off x="10188000" y="5961600"/>
            <a:ext cx="1946400" cy="83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93D3A6C8-D443-4A67-8F58-62910A612BB9}" type="slidenum">
              <a:rPr lang="en-US" smtClean="0"/>
              <a:pPr/>
              <a:t>36</a:t>
            </a:fld>
            <a:endParaRPr lang="en-US" dirty="0"/>
          </a:p>
        </p:txBody>
      </p:sp>
    </p:spTree>
    <p:extLst>
      <p:ext uri="{BB962C8B-B14F-4D97-AF65-F5344CB8AC3E}">
        <p14:creationId xmlns:p14="http://schemas.microsoft.com/office/powerpoint/2010/main" val="40950057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Components of Proactive Support</a:t>
            </a:r>
            <a:endParaRPr lang="en-US" dirty="0"/>
          </a:p>
        </p:txBody>
      </p:sp>
      <p:sp>
        <p:nvSpPr>
          <p:cNvPr id="5" name="Content Placeholder 4"/>
          <p:cNvSpPr>
            <a:spLocks noGrp="1"/>
          </p:cNvSpPr>
          <p:nvPr>
            <p:ph idx="1"/>
          </p:nvPr>
        </p:nvSpPr>
        <p:spPr>
          <a:xfrm>
            <a:off x="2095500" y="2140227"/>
            <a:ext cx="7886700" cy="2764525"/>
          </a:xfrm>
        </p:spPr>
        <p:txBody>
          <a:bodyPr>
            <a:noAutofit/>
          </a:bodyPr>
          <a:lstStyle/>
          <a:p>
            <a:r>
              <a:rPr lang="en-US" sz="2400" dirty="0"/>
              <a:t>Automated Planning Component</a:t>
            </a:r>
            <a:r>
              <a:rPr lang="en-US" sz="2400" baseline="30000" dirty="0"/>
              <a:t>[1]</a:t>
            </a:r>
          </a:p>
          <a:p>
            <a:pPr lvl="1"/>
            <a:r>
              <a:rPr lang="en-US" dirty="0"/>
              <a:t>Computes a </a:t>
            </a:r>
            <a:r>
              <a:rPr lang="en-US" b="1" dirty="0">
                <a:solidFill>
                  <a:srgbClr val="FF0000"/>
                </a:solidFill>
              </a:rPr>
              <a:t>plan</a:t>
            </a:r>
            <a:r>
              <a:rPr lang="en-US" dirty="0"/>
              <a:t> i.e. a sequence of actions that transforms the current world state to the goal state </a:t>
            </a:r>
          </a:p>
          <a:p>
            <a:r>
              <a:rPr lang="en-US" sz="2400" dirty="0"/>
              <a:t>Intent/Goal Recognition Component</a:t>
            </a:r>
            <a:r>
              <a:rPr lang="en-US" sz="2400" baseline="30000" dirty="0"/>
              <a:t>[2]</a:t>
            </a:r>
          </a:p>
          <a:p>
            <a:pPr lvl="1"/>
            <a:r>
              <a:rPr lang="en-US" dirty="0"/>
              <a:t>Computes a </a:t>
            </a:r>
            <a:r>
              <a:rPr lang="en-US" b="1" dirty="0">
                <a:solidFill>
                  <a:srgbClr val="FF0000"/>
                </a:solidFill>
              </a:rPr>
              <a:t>probability distribution over a set of goals</a:t>
            </a:r>
            <a:r>
              <a:rPr lang="en-US" dirty="0"/>
              <a:t> depending on their likelihood given some observations</a:t>
            </a:r>
          </a:p>
          <a:p>
            <a:pPr>
              <a:spcBef>
                <a:spcPts val="2400"/>
              </a:spcBef>
            </a:pPr>
            <a:r>
              <a:rPr lang="en-US" sz="2400" dirty="0" smtClean="0"/>
              <a:t>Off-the-shelf </a:t>
            </a:r>
            <a:r>
              <a:rPr lang="en-US" sz="2400" dirty="0"/>
              <a:t>software for both modules</a:t>
            </a:r>
          </a:p>
        </p:txBody>
      </p:sp>
      <p:sp>
        <p:nvSpPr>
          <p:cNvPr id="6" name="Text Placeholder 5"/>
          <p:cNvSpPr>
            <a:spLocks noGrp="1"/>
          </p:cNvSpPr>
          <p:nvPr>
            <p:ph type="body" sz="quarter" idx="13"/>
          </p:nvPr>
        </p:nvSpPr>
        <p:spPr/>
        <p:txBody>
          <a:bodyPr/>
          <a:lstStyle/>
          <a:p>
            <a:r>
              <a:rPr lang="en-US" dirty="0" smtClean="0"/>
              <a:t>	Automated Planning and Intent Recognition</a:t>
            </a:r>
            <a:endParaRPr lang="en-US" dirty="0"/>
          </a:p>
        </p:txBody>
      </p:sp>
      <p:sp>
        <p:nvSpPr>
          <p:cNvPr id="7" name="TextBox 6"/>
          <p:cNvSpPr txBox="1"/>
          <p:nvPr/>
        </p:nvSpPr>
        <p:spPr>
          <a:xfrm>
            <a:off x="2301300" y="5640000"/>
            <a:ext cx="7886700" cy="830997"/>
          </a:xfrm>
          <a:prstGeom prst="rect">
            <a:avLst/>
          </a:prstGeom>
          <a:noFill/>
        </p:spPr>
        <p:txBody>
          <a:bodyPr wrap="square" rtlCol="0">
            <a:spAutoFit/>
          </a:bodyPr>
          <a:lstStyle/>
          <a:p>
            <a:r>
              <a:rPr lang="en-US" sz="1200" i="1" dirty="0"/>
              <a:t>[1] </a:t>
            </a:r>
            <a:r>
              <a:rPr lang="en-US" sz="1200" dirty="0"/>
              <a:t>Talamadupula, K.; Benton, J.; Kambhampati, S.; Schermerhorn, P.; and Scheutz, M. 2010. Planning for human-robot teaming in open worlds. ACM Transactions on Intelligent Systems and Technology (TIST) 1(2):14. </a:t>
            </a:r>
            <a:endParaRPr lang="en-US" sz="1200" i="1" dirty="0"/>
          </a:p>
          <a:p>
            <a:r>
              <a:rPr lang="en-US" sz="1200" i="1" dirty="0"/>
              <a:t>[2] Miquel Ramirez and Hector Geffner. “Probabilistic plan recognition using off-the-shelf classical planners”. In Proceedings of the Twenty- Fourth AAAI Conference on Artificial Intelligence, AAAI 2010, Atlanta, Georgia, USA, July 11-15, 2010, 2010.</a:t>
            </a:r>
          </a:p>
        </p:txBody>
      </p:sp>
      <p:sp>
        <p:nvSpPr>
          <p:cNvPr id="8" name="Rectangle 7"/>
          <p:cNvSpPr/>
          <p:nvPr/>
        </p:nvSpPr>
        <p:spPr>
          <a:xfrm>
            <a:off x="10188000" y="5961600"/>
            <a:ext cx="1946400" cy="83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93D3A6C8-D443-4A67-8F58-62910A612BB9}" type="slidenum">
              <a:rPr lang="en-US" smtClean="0"/>
              <a:pPr/>
              <a:t>37</a:t>
            </a:fld>
            <a:endParaRPr lang="en-US" dirty="0"/>
          </a:p>
        </p:txBody>
      </p:sp>
    </p:spTree>
    <p:extLst>
      <p:ext uri="{BB962C8B-B14F-4D97-AF65-F5344CB8AC3E}">
        <p14:creationId xmlns:p14="http://schemas.microsoft.com/office/powerpoint/2010/main" val="37112253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Use Case</a:t>
            </a:r>
            <a:endParaRPr lang="en-US" dirty="0"/>
          </a:p>
        </p:txBody>
      </p:sp>
      <p:sp>
        <p:nvSpPr>
          <p:cNvPr id="6" name="Text Placeholder 5"/>
          <p:cNvSpPr>
            <a:spLocks noGrp="1"/>
          </p:cNvSpPr>
          <p:nvPr>
            <p:ph type="body" sz="quarter" idx="13"/>
          </p:nvPr>
        </p:nvSpPr>
        <p:spPr/>
        <p:txBody>
          <a:bodyPr/>
          <a:lstStyle/>
          <a:p>
            <a:r>
              <a:rPr lang="en-US" dirty="0" smtClean="0"/>
              <a:t>	How the robot provides proactive assistance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200" y="2589216"/>
            <a:ext cx="2727600" cy="3081451"/>
          </a:xfrm>
          <a:prstGeom prst="rect">
            <a:avLst/>
          </a:prstGeom>
        </p:spPr>
      </p:pic>
      <p:pic>
        <p:nvPicPr>
          <p:cNvPr id="9" name="Picture 2" descr="http://www.clker.com/cliparts/e/b/7/0/12362693641685578473ericlemerdy_man.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0813" y="2718712"/>
            <a:ext cx="203924" cy="458829"/>
          </a:xfrm>
          <a:prstGeom prst="rect">
            <a:avLst/>
          </a:prstGeom>
          <a:solidFill>
            <a:schemeClr val="bg1"/>
          </a:solidFill>
          <a:extLst/>
        </p:spPr>
      </p:pic>
      <p:pic>
        <p:nvPicPr>
          <p:cNvPr id="10" name="Picture 9"/>
          <p:cNvPicPr>
            <a:picLocks noChangeAspect="1"/>
          </p:cNvPicPr>
          <p:nvPr/>
        </p:nvPicPr>
        <p:blipFill>
          <a:blip r:embed="rId4"/>
          <a:stretch>
            <a:fillRect/>
          </a:stretch>
        </p:blipFill>
        <p:spPr>
          <a:xfrm>
            <a:off x="5616975" y="4839200"/>
            <a:ext cx="427677" cy="563381"/>
          </a:xfrm>
          <a:prstGeom prst="rect">
            <a:avLst/>
          </a:prstGeom>
        </p:spPr>
      </p:pic>
      <p:sp>
        <p:nvSpPr>
          <p:cNvPr id="11" name="Rounded Rectangle 10"/>
          <p:cNvSpPr/>
          <p:nvPr/>
        </p:nvSpPr>
        <p:spPr>
          <a:xfrm>
            <a:off x="2206837" y="2823750"/>
            <a:ext cx="2049780" cy="507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The human has found the critically injured casualty.</a:t>
            </a:r>
          </a:p>
        </p:txBody>
      </p:sp>
      <p:sp>
        <p:nvSpPr>
          <p:cNvPr id="12" name="Rounded Rectangle 11"/>
          <p:cNvSpPr/>
          <p:nvPr/>
        </p:nvSpPr>
        <p:spPr>
          <a:xfrm>
            <a:off x="2444629" y="3671414"/>
            <a:ext cx="204978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1200" dirty="0"/>
              <a:t>His current goal is to bring the critically injured casualty to the medical room.</a:t>
            </a:r>
          </a:p>
        </p:txBody>
      </p:sp>
      <p:sp>
        <p:nvSpPr>
          <p:cNvPr id="13" name="Rounded Rectangle 12"/>
          <p:cNvSpPr/>
          <p:nvPr/>
        </p:nvSpPr>
        <p:spPr>
          <a:xfrm>
            <a:off x="7655497" y="4471763"/>
            <a:ext cx="2049780" cy="685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1200" dirty="0"/>
              <a:t>The robot doesn’t know this. It is searching for casualties in the other region.</a:t>
            </a:r>
          </a:p>
        </p:txBody>
      </p:sp>
      <p:cxnSp>
        <p:nvCxnSpPr>
          <p:cNvPr id="19" name="Straight Arrow Connector 18"/>
          <p:cNvCxnSpPr>
            <a:stCxn id="11" idx="3"/>
            <a:endCxn id="9" idx="1"/>
          </p:cNvCxnSpPr>
          <p:nvPr/>
        </p:nvCxnSpPr>
        <p:spPr>
          <a:xfrm flipV="1">
            <a:off x="4256617" y="2948126"/>
            <a:ext cx="1574196" cy="12914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3"/>
            <a:endCxn id="9" idx="2"/>
          </p:cNvCxnSpPr>
          <p:nvPr/>
        </p:nvCxnSpPr>
        <p:spPr>
          <a:xfrm flipV="1">
            <a:off x="4494409" y="3177540"/>
            <a:ext cx="1438366" cy="83677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3" idx="1"/>
            <a:endCxn id="10" idx="3"/>
          </p:cNvCxnSpPr>
          <p:nvPr/>
        </p:nvCxnSpPr>
        <p:spPr>
          <a:xfrm flipH="1">
            <a:off x="6044651" y="4814664"/>
            <a:ext cx="1610846" cy="306227"/>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0188000" y="5961600"/>
            <a:ext cx="1946400" cy="83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93D3A6C8-D443-4A67-8F58-62910A612BB9}" type="slidenum">
              <a:rPr lang="en-US" smtClean="0"/>
              <a:pPr/>
              <a:t>38</a:t>
            </a:fld>
            <a:endParaRPr lang="en-US" dirty="0"/>
          </a:p>
        </p:txBody>
      </p:sp>
    </p:spTree>
    <p:extLst>
      <p:ext uri="{BB962C8B-B14F-4D97-AF65-F5344CB8AC3E}">
        <p14:creationId xmlns:p14="http://schemas.microsoft.com/office/powerpoint/2010/main" val="42086782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Use Case</a:t>
            </a:r>
            <a:endParaRPr lang="en-US" dirty="0"/>
          </a:p>
        </p:txBody>
      </p:sp>
      <p:sp>
        <p:nvSpPr>
          <p:cNvPr id="6" name="Text Placeholder 5"/>
          <p:cNvSpPr>
            <a:spLocks noGrp="1"/>
          </p:cNvSpPr>
          <p:nvPr>
            <p:ph type="body" sz="quarter" idx="13"/>
          </p:nvPr>
        </p:nvSpPr>
        <p:spPr/>
        <p:txBody>
          <a:bodyPr/>
          <a:lstStyle/>
          <a:p>
            <a:r>
              <a:rPr lang="en-US" dirty="0" smtClean="0"/>
              <a:t>	How the robot provides proactive assistance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200" y="2589216"/>
            <a:ext cx="2727600" cy="3081451"/>
          </a:xfrm>
          <a:prstGeom prst="rect">
            <a:avLst/>
          </a:prstGeom>
        </p:spPr>
      </p:pic>
      <p:pic>
        <p:nvPicPr>
          <p:cNvPr id="9" name="Picture 2" descr="http://www.clker.com/cliparts/e/b/7/0/12362693641685578473ericlemerdy_man.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4651" y="3901926"/>
            <a:ext cx="203924" cy="458829"/>
          </a:xfrm>
          <a:prstGeom prst="rect">
            <a:avLst/>
          </a:prstGeom>
          <a:solidFill>
            <a:schemeClr val="bg1"/>
          </a:solidFill>
          <a:extLst/>
        </p:spPr>
      </p:pic>
      <p:pic>
        <p:nvPicPr>
          <p:cNvPr id="10" name="Picture 9"/>
          <p:cNvPicPr>
            <a:picLocks noChangeAspect="1"/>
          </p:cNvPicPr>
          <p:nvPr/>
        </p:nvPicPr>
        <p:blipFill>
          <a:blip r:embed="rId4"/>
          <a:stretch>
            <a:fillRect/>
          </a:stretch>
        </p:blipFill>
        <p:spPr>
          <a:xfrm>
            <a:off x="5616975" y="4839200"/>
            <a:ext cx="427677" cy="563381"/>
          </a:xfrm>
          <a:prstGeom prst="rect">
            <a:avLst/>
          </a:prstGeom>
        </p:spPr>
      </p:pic>
      <p:sp>
        <p:nvSpPr>
          <p:cNvPr id="11" name="Rounded Rectangle 10"/>
          <p:cNvSpPr/>
          <p:nvPr/>
        </p:nvSpPr>
        <p:spPr>
          <a:xfrm>
            <a:off x="2290657" y="3210141"/>
            <a:ext cx="2245846" cy="69178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When the human enters into the field of view of the cameras, his actions are detected.</a:t>
            </a:r>
          </a:p>
        </p:txBody>
      </p:sp>
      <p:sp>
        <p:nvSpPr>
          <p:cNvPr id="13" name="Rounded Rectangle 12"/>
          <p:cNvSpPr/>
          <p:nvPr/>
        </p:nvSpPr>
        <p:spPr>
          <a:xfrm>
            <a:off x="7666755" y="3499121"/>
            <a:ext cx="2227643" cy="93081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1200" dirty="0"/>
              <a:t>The robot recognizes that the critically injured casualty has been found and removes this goal from the goal set.</a:t>
            </a:r>
          </a:p>
        </p:txBody>
      </p:sp>
      <p:cxnSp>
        <p:nvCxnSpPr>
          <p:cNvPr id="19" name="Straight Arrow Connector 18"/>
          <p:cNvCxnSpPr>
            <a:stCxn id="11" idx="3"/>
            <a:endCxn id="9" idx="1"/>
          </p:cNvCxnSpPr>
          <p:nvPr/>
        </p:nvCxnSpPr>
        <p:spPr>
          <a:xfrm>
            <a:off x="4536503" y="3556034"/>
            <a:ext cx="1508148" cy="575307"/>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26" name="Straight Arrow Connector 25"/>
          <p:cNvCxnSpPr>
            <a:stCxn id="13" idx="1"/>
            <a:endCxn id="10" idx="3"/>
          </p:cNvCxnSpPr>
          <p:nvPr/>
        </p:nvCxnSpPr>
        <p:spPr>
          <a:xfrm flipH="1">
            <a:off x="6044652" y="3964530"/>
            <a:ext cx="1622103" cy="1156361"/>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7666754" y="4749457"/>
            <a:ext cx="2524824" cy="6551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1200" dirty="0"/>
              <a:t>The robot realizes that bringing the medical kit to the human would achieve a better utility for the team.</a:t>
            </a:r>
          </a:p>
        </p:txBody>
      </p:sp>
      <p:cxnSp>
        <p:nvCxnSpPr>
          <p:cNvPr id="29" name="Straight Arrow Connector 28"/>
          <p:cNvCxnSpPr>
            <a:stCxn id="28" idx="1"/>
            <a:endCxn id="10" idx="3"/>
          </p:cNvCxnSpPr>
          <p:nvPr/>
        </p:nvCxnSpPr>
        <p:spPr>
          <a:xfrm flipH="1">
            <a:off x="6044652" y="5077036"/>
            <a:ext cx="1622103" cy="43855"/>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0188000" y="5961600"/>
            <a:ext cx="1946400" cy="83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93D3A6C8-D443-4A67-8F58-62910A612BB9}" type="slidenum">
              <a:rPr lang="en-US" smtClean="0"/>
              <a:pPr/>
              <a:t>39</a:t>
            </a:fld>
            <a:endParaRPr lang="en-US" dirty="0"/>
          </a:p>
        </p:txBody>
      </p:sp>
    </p:spTree>
    <p:extLst>
      <p:ext uri="{BB962C8B-B14F-4D97-AF65-F5344CB8AC3E}">
        <p14:creationId xmlns:p14="http://schemas.microsoft.com/office/powerpoint/2010/main" val="3571455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970" y="-145319"/>
            <a:ext cx="10675705" cy="1422578"/>
          </a:xfrm>
        </p:spPr>
        <p:txBody>
          <a:bodyPr>
            <a:normAutofit/>
          </a:bodyPr>
          <a:lstStyle/>
          <a:p>
            <a:r>
              <a:rPr lang="en-US" sz="2900" b="1" dirty="0" smtClean="0">
                <a:latin typeface="Aharoni" panose="02010803020104030203" pitchFamily="2" charset="-79"/>
                <a:cs typeface="Aharoni" panose="02010803020104030203" pitchFamily="2" charset="-79"/>
              </a:rPr>
              <a:t>Automated Planning Technologies in Human-</a:t>
            </a:r>
            <a:r>
              <a:rPr lang="en-US" sz="2900" b="1" dirty="0" smtClean="0">
                <a:solidFill>
                  <a:srgbClr val="FF0000"/>
                </a:solidFill>
                <a:latin typeface="Aharoni" panose="02010803020104030203" pitchFamily="2" charset="-79"/>
                <a:cs typeface="Aharoni" panose="02010803020104030203" pitchFamily="2" charset="-79"/>
              </a:rPr>
              <a:t>Robot</a:t>
            </a:r>
            <a:r>
              <a:rPr lang="en-US" sz="2900" b="1" dirty="0" smtClean="0">
                <a:latin typeface="Aharoni" panose="02010803020104030203" pitchFamily="2" charset="-79"/>
                <a:cs typeface="Aharoni" panose="02010803020104030203" pitchFamily="2" charset="-79"/>
              </a:rPr>
              <a:t> Teams</a:t>
            </a:r>
            <a:endParaRPr lang="en-US" sz="2900" b="1" dirty="0">
              <a:latin typeface="Aharoni" panose="02010803020104030203" pitchFamily="2" charset="-79"/>
              <a:cs typeface="Aharoni" panose="02010803020104030203" pitchFamily="2" charset="-79"/>
            </a:endParaRPr>
          </a:p>
        </p:txBody>
      </p:sp>
      <p:pic>
        <p:nvPicPr>
          <p:cNvPr id="4" name="Picture 3"/>
          <p:cNvPicPr>
            <a:picLocks noChangeAspect="1"/>
          </p:cNvPicPr>
          <p:nvPr/>
        </p:nvPicPr>
        <p:blipFill>
          <a:blip r:embed="rId2"/>
          <a:stretch>
            <a:fillRect/>
          </a:stretch>
        </p:blipFill>
        <p:spPr>
          <a:xfrm>
            <a:off x="0" y="5457825"/>
            <a:ext cx="1704975" cy="1400175"/>
          </a:xfrm>
          <a:prstGeom prst="rect">
            <a:avLst/>
          </a:prstGeom>
        </p:spPr>
      </p:pic>
      <p:sp>
        <p:nvSpPr>
          <p:cNvPr id="3" name="Content Placeholder 2"/>
          <p:cNvSpPr>
            <a:spLocks noGrp="1"/>
          </p:cNvSpPr>
          <p:nvPr>
            <p:ph idx="1"/>
          </p:nvPr>
        </p:nvSpPr>
        <p:spPr>
          <a:xfrm>
            <a:off x="693970" y="1092411"/>
            <a:ext cx="11342670" cy="2899595"/>
          </a:xfrm>
        </p:spPr>
        <p:txBody>
          <a:bodyPr>
            <a:noAutofit/>
          </a:bodyPr>
          <a:lstStyle/>
          <a:p>
            <a:r>
              <a:rPr lang="en-US" sz="2300" dirty="0" smtClean="0"/>
              <a:t>To </a:t>
            </a:r>
            <a:r>
              <a:rPr lang="en-US" sz="2300" dirty="0"/>
              <a:t>move closer to human-human teams we need </a:t>
            </a:r>
            <a:r>
              <a:rPr lang="en-US" sz="2300" b="1" dirty="0">
                <a:solidFill>
                  <a:srgbClr val="FF0000"/>
                </a:solidFill>
              </a:rPr>
              <a:t>automated planning </a:t>
            </a:r>
            <a:r>
              <a:rPr lang="en-US" sz="2300" b="1" dirty="0" smtClean="0">
                <a:solidFill>
                  <a:srgbClr val="FF0000"/>
                </a:solidFill>
              </a:rPr>
              <a:t>technologies.</a:t>
            </a:r>
            <a:endParaRPr lang="en-US" sz="2300" dirty="0" smtClean="0"/>
          </a:p>
          <a:p>
            <a:pPr lvl="1"/>
            <a:r>
              <a:rPr lang="en-US" sz="2300" dirty="0" smtClean="0"/>
              <a:t>Automated </a:t>
            </a:r>
            <a:r>
              <a:rPr lang="en-US" sz="2300" dirty="0"/>
              <a:t>planning </a:t>
            </a:r>
            <a:r>
              <a:rPr lang="en-US" sz="2300" dirty="0" smtClean="0"/>
              <a:t>system:</a:t>
            </a:r>
          </a:p>
          <a:p>
            <a:pPr lvl="2"/>
            <a:r>
              <a:rPr lang="en-US" sz="2300" dirty="0"/>
              <a:t>E</a:t>
            </a:r>
            <a:r>
              <a:rPr lang="en-US" sz="2300" dirty="0" smtClean="0"/>
              <a:t>nables autonomy</a:t>
            </a:r>
          </a:p>
          <a:p>
            <a:pPr lvl="2"/>
            <a:r>
              <a:rPr lang="en-US" sz="2300" dirty="0" smtClean="0"/>
              <a:t>Allows the robot </a:t>
            </a:r>
            <a:r>
              <a:rPr lang="en-US" sz="2300" dirty="0"/>
              <a:t>agent to reason directly about goal </a:t>
            </a:r>
            <a:r>
              <a:rPr lang="en-US" sz="2300" dirty="0" smtClean="0"/>
              <a:t>(like human counterparts)</a:t>
            </a:r>
          </a:p>
          <a:p>
            <a:pPr lvl="2"/>
            <a:r>
              <a:rPr lang="en-US" sz="2300" dirty="0" smtClean="0"/>
              <a:t> Supports </a:t>
            </a:r>
            <a:r>
              <a:rPr lang="en-US" sz="2300" dirty="0"/>
              <a:t>high level (task or sub-task) decision </a:t>
            </a:r>
            <a:r>
              <a:rPr lang="en-US" sz="2300"/>
              <a:t>making </a:t>
            </a:r>
            <a:r>
              <a:rPr lang="en-US" sz="2300" smtClean="0"/>
              <a:t>beyond </a:t>
            </a:r>
            <a:r>
              <a:rPr lang="en-US" sz="2300" dirty="0"/>
              <a:t>low level motion commands</a:t>
            </a:r>
            <a:r>
              <a:rPr lang="en-US" sz="2300" dirty="0" smtClean="0"/>
              <a:t>.</a:t>
            </a:r>
          </a:p>
          <a:p>
            <a:r>
              <a:rPr lang="en-US" sz="2300" i="1" dirty="0" smtClean="0">
                <a:solidFill>
                  <a:srgbClr val="FF0000"/>
                </a:solidFill>
              </a:rPr>
              <a:t>However</a:t>
            </a:r>
          </a:p>
          <a:p>
            <a:pPr lvl="1"/>
            <a:r>
              <a:rPr lang="en-US" sz="2300" dirty="0"/>
              <a:t>Planning - Agents mostly plan for themselves</a:t>
            </a:r>
          </a:p>
          <a:p>
            <a:pPr lvl="1"/>
            <a:r>
              <a:rPr lang="en-US" sz="2300" dirty="0"/>
              <a:t>Proactive Support – Often no need to specifically ask for help</a:t>
            </a:r>
          </a:p>
          <a:p>
            <a:pPr marL="914400" lvl="2" indent="0">
              <a:spcAft>
                <a:spcPts val="2400"/>
              </a:spcAft>
              <a:buNone/>
            </a:pPr>
            <a:r>
              <a:rPr lang="en-US" sz="2300" b="1" dirty="0" smtClean="0">
                <a:solidFill>
                  <a:srgbClr val="FF0000"/>
                </a:solidFill>
              </a:rPr>
              <a:t>?</a:t>
            </a:r>
            <a:r>
              <a:rPr lang="en-US" sz="2300" b="1" dirty="0" smtClean="0"/>
              <a:t> Higher </a:t>
            </a:r>
            <a:r>
              <a:rPr lang="en-US" sz="2300" b="1" dirty="0"/>
              <a:t>teaming performance  </a:t>
            </a:r>
            <a:endParaRPr lang="en-US" sz="2300" dirty="0" smtClean="0"/>
          </a:p>
          <a:p>
            <a:pPr lvl="1">
              <a:buFont typeface="Wingdings" panose="05000000000000000000" pitchFamily="2" charset="2"/>
              <a:buChar char="Ø"/>
            </a:pPr>
            <a:r>
              <a:rPr lang="en-US" sz="2300" dirty="0" smtClean="0"/>
              <a:t>Apart from positive effects, automation can have negative influence </a:t>
            </a:r>
            <a:r>
              <a:rPr lang="en-US" sz="2300" dirty="0"/>
              <a:t>on human </a:t>
            </a:r>
            <a:r>
              <a:rPr lang="en-US" sz="2300" dirty="0" smtClean="0"/>
              <a:t>performance too:</a:t>
            </a:r>
          </a:p>
          <a:p>
            <a:pPr lvl="2"/>
            <a:r>
              <a:rPr lang="en-US" sz="2300" dirty="0" smtClean="0"/>
              <a:t>Trust factor</a:t>
            </a:r>
          </a:p>
          <a:p>
            <a:pPr lvl="2"/>
            <a:r>
              <a:rPr lang="en-US" sz="2300" dirty="0" smtClean="0"/>
              <a:t>Loss of Situation Awareness</a:t>
            </a:r>
          </a:p>
          <a:p>
            <a:pPr lvl="1"/>
            <a:endParaRPr lang="en-US" sz="2300" dirty="0"/>
          </a:p>
        </p:txBody>
      </p:sp>
      <p:sp>
        <p:nvSpPr>
          <p:cNvPr id="5" name="Content Placeholder 4"/>
          <p:cNvSpPr txBox="1">
            <a:spLocks/>
          </p:cNvSpPr>
          <p:nvPr/>
        </p:nvSpPr>
        <p:spPr>
          <a:xfrm>
            <a:off x="3025097" y="4632491"/>
            <a:ext cx="7886700" cy="1404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sz="2000" b="1" dirty="0"/>
          </a:p>
        </p:txBody>
      </p:sp>
      <p:sp>
        <p:nvSpPr>
          <p:cNvPr id="6" name="Slide Number Placeholder 5"/>
          <p:cNvSpPr>
            <a:spLocks noGrp="1"/>
          </p:cNvSpPr>
          <p:nvPr>
            <p:ph type="sldNum" sz="quarter" idx="12"/>
          </p:nvPr>
        </p:nvSpPr>
        <p:spPr/>
        <p:txBody>
          <a:bodyPr/>
          <a:lstStyle/>
          <a:p>
            <a:fld id="{1063C023-4BAE-4775-92E6-954C930E0B1C}" type="slidenum">
              <a:rPr lang="en-US" smtClean="0"/>
              <a:t>4</a:t>
            </a:fld>
            <a:endParaRPr lang="en-US"/>
          </a:p>
        </p:txBody>
      </p:sp>
    </p:spTree>
    <p:extLst>
      <p:ext uri="{BB962C8B-B14F-4D97-AF65-F5344CB8AC3E}">
        <p14:creationId xmlns:p14="http://schemas.microsoft.com/office/powerpoint/2010/main" val="19815203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Use Case</a:t>
            </a:r>
            <a:endParaRPr lang="en-US" dirty="0"/>
          </a:p>
        </p:txBody>
      </p:sp>
      <p:sp>
        <p:nvSpPr>
          <p:cNvPr id="6" name="Text Placeholder 5"/>
          <p:cNvSpPr>
            <a:spLocks noGrp="1"/>
          </p:cNvSpPr>
          <p:nvPr>
            <p:ph type="body" sz="quarter" idx="13"/>
          </p:nvPr>
        </p:nvSpPr>
        <p:spPr/>
        <p:txBody>
          <a:bodyPr/>
          <a:lstStyle/>
          <a:p>
            <a:r>
              <a:rPr lang="en-US" dirty="0" smtClean="0"/>
              <a:t>	How the robot provides proactive assistance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200" y="2589216"/>
            <a:ext cx="2727600" cy="3081451"/>
          </a:xfrm>
          <a:prstGeom prst="rect">
            <a:avLst/>
          </a:prstGeom>
        </p:spPr>
      </p:pic>
      <p:pic>
        <p:nvPicPr>
          <p:cNvPr id="9" name="Picture 2" descr="http://www.clker.com/cliparts/e/b/7/0/12362693641685578473ericlemerdy_man.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4651" y="3901926"/>
            <a:ext cx="203924" cy="458829"/>
          </a:xfrm>
          <a:prstGeom prst="rect">
            <a:avLst/>
          </a:prstGeom>
          <a:solidFill>
            <a:schemeClr val="bg1"/>
          </a:solidFill>
          <a:extLst/>
        </p:spPr>
      </p:pic>
      <p:pic>
        <p:nvPicPr>
          <p:cNvPr id="10" name="Picture 9"/>
          <p:cNvPicPr>
            <a:picLocks noChangeAspect="1"/>
          </p:cNvPicPr>
          <p:nvPr/>
        </p:nvPicPr>
        <p:blipFill>
          <a:blip r:embed="rId4"/>
          <a:stretch>
            <a:fillRect/>
          </a:stretch>
        </p:blipFill>
        <p:spPr>
          <a:xfrm>
            <a:off x="5616975" y="4839200"/>
            <a:ext cx="427677" cy="563381"/>
          </a:xfrm>
          <a:prstGeom prst="rect">
            <a:avLst/>
          </a:prstGeom>
        </p:spPr>
      </p:pic>
      <p:sp>
        <p:nvSpPr>
          <p:cNvPr id="13" name="Rounded Rectangle 12"/>
          <p:cNvSpPr/>
          <p:nvPr/>
        </p:nvSpPr>
        <p:spPr>
          <a:xfrm>
            <a:off x="7666755" y="3495983"/>
            <a:ext cx="2227643" cy="93081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1200" dirty="0"/>
              <a:t>The robot recognizes that the critically injured casualty has been found and removes this goal from the goal set.</a:t>
            </a:r>
          </a:p>
        </p:txBody>
      </p:sp>
      <p:cxnSp>
        <p:nvCxnSpPr>
          <p:cNvPr id="26" name="Straight Arrow Connector 25"/>
          <p:cNvCxnSpPr>
            <a:stCxn id="13" idx="1"/>
            <a:endCxn id="10" idx="3"/>
          </p:cNvCxnSpPr>
          <p:nvPr/>
        </p:nvCxnSpPr>
        <p:spPr>
          <a:xfrm flipH="1">
            <a:off x="6044652" y="3961392"/>
            <a:ext cx="1622103" cy="1159499"/>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2152650" y="3694508"/>
            <a:ext cx="2049780" cy="8708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1200" dirty="0"/>
              <a:t>If the human chose to inform the robot about his goal, it could have done this directly (active support).</a:t>
            </a:r>
          </a:p>
        </p:txBody>
      </p:sp>
      <p:cxnSp>
        <p:nvCxnSpPr>
          <p:cNvPr id="17" name="Straight Arrow Connector 16"/>
          <p:cNvCxnSpPr>
            <a:stCxn id="16" idx="3"/>
            <a:endCxn id="9" idx="1"/>
          </p:cNvCxnSpPr>
          <p:nvPr/>
        </p:nvCxnSpPr>
        <p:spPr>
          <a:xfrm>
            <a:off x="4202431" y="4129940"/>
            <a:ext cx="1842221" cy="14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6" idx="3"/>
            <a:endCxn id="10" idx="1"/>
          </p:cNvCxnSpPr>
          <p:nvPr/>
        </p:nvCxnSpPr>
        <p:spPr>
          <a:xfrm>
            <a:off x="4202430" y="4129940"/>
            <a:ext cx="1414544" cy="9909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7666754" y="4749457"/>
            <a:ext cx="2524824" cy="6551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1200" dirty="0"/>
              <a:t>The robot realizes that bringing the medical kit to the human would achieve a better utility for the team.</a:t>
            </a:r>
          </a:p>
        </p:txBody>
      </p:sp>
      <p:cxnSp>
        <p:nvCxnSpPr>
          <p:cNvPr id="36" name="Straight Arrow Connector 35"/>
          <p:cNvCxnSpPr>
            <a:stCxn id="35" idx="1"/>
            <a:endCxn id="10" idx="3"/>
          </p:cNvCxnSpPr>
          <p:nvPr/>
        </p:nvCxnSpPr>
        <p:spPr>
          <a:xfrm flipH="1">
            <a:off x="6044652" y="5077036"/>
            <a:ext cx="1622103" cy="43855"/>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0188000" y="5961600"/>
            <a:ext cx="1946400" cy="83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93D3A6C8-D443-4A67-8F58-62910A612BB9}" type="slidenum">
              <a:rPr lang="en-US" smtClean="0"/>
              <a:pPr/>
              <a:t>40</a:t>
            </a:fld>
            <a:endParaRPr lang="en-US" dirty="0"/>
          </a:p>
        </p:txBody>
      </p:sp>
    </p:spTree>
    <p:extLst>
      <p:ext uri="{BB962C8B-B14F-4D97-AF65-F5344CB8AC3E}">
        <p14:creationId xmlns:p14="http://schemas.microsoft.com/office/powerpoint/2010/main" val="12194922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Use Case</a:t>
            </a:r>
            <a:endParaRPr lang="en-US" dirty="0"/>
          </a:p>
        </p:txBody>
      </p:sp>
      <p:sp>
        <p:nvSpPr>
          <p:cNvPr id="6" name="Text Placeholder 5"/>
          <p:cNvSpPr>
            <a:spLocks noGrp="1"/>
          </p:cNvSpPr>
          <p:nvPr>
            <p:ph type="body" sz="quarter" idx="13"/>
          </p:nvPr>
        </p:nvSpPr>
        <p:spPr/>
        <p:txBody>
          <a:bodyPr/>
          <a:lstStyle/>
          <a:p>
            <a:r>
              <a:rPr lang="en-US" dirty="0" smtClean="0"/>
              <a:t>	How the robot provides proactive assistance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200" y="2589216"/>
            <a:ext cx="2727600" cy="3081451"/>
          </a:xfrm>
          <a:prstGeom prst="rect">
            <a:avLst/>
          </a:prstGeom>
        </p:spPr>
      </p:pic>
      <p:pic>
        <p:nvPicPr>
          <p:cNvPr id="9" name="Picture 2" descr="http://www.clker.com/cliparts/e/b/7/0/12362693641685578473ericlemerdy_man.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4651" y="3901926"/>
            <a:ext cx="203924" cy="458829"/>
          </a:xfrm>
          <a:prstGeom prst="rect">
            <a:avLst/>
          </a:prstGeom>
          <a:solidFill>
            <a:schemeClr val="bg1"/>
          </a:solidFill>
          <a:extLst/>
        </p:spPr>
      </p:pic>
      <p:pic>
        <p:nvPicPr>
          <p:cNvPr id="10" name="Picture 9"/>
          <p:cNvPicPr>
            <a:picLocks noChangeAspect="1"/>
          </p:cNvPicPr>
          <p:nvPr/>
        </p:nvPicPr>
        <p:blipFill>
          <a:blip r:embed="rId4"/>
          <a:stretch>
            <a:fillRect/>
          </a:stretch>
        </p:blipFill>
        <p:spPr>
          <a:xfrm>
            <a:off x="5616975" y="4839200"/>
            <a:ext cx="427677" cy="563381"/>
          </a:xfrm>
          <a:prstGeom prst="rect">
            <a:avLst/>
          </a:prstGeom>
        </p:spPr>
      </p:pic>
      <p:sp>
        <p:nvSpPr>
          <p:cNvPr id="35" name="Rounded Rectangle 34"/>
          <p:cNvSpPr/>
          <p:nvPr/>
        </p:nvSpPr>
        <p:spPr>
          <a:xfrm>
            <a:off x="7666754" y="4749457"/>
            <a:ext cx="2524824" cy="6551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1200" dirty="0"/>
              <a:t>The robot realizes that bringing the medical kit to the human would achieve a better utility for the team.</a:t>
            </a:r>
          </a:p>
        </p:txBody>
      </p:sp>
      <p:cxnSp>
        <p:nvCxnSpPr>
          <p:cNvPr id="36" name="Straight Arrow Connector 35"/>
          <p:cNvCxnSpPr>
            <a:stCxn id="35" idx="1"/>
            <a:endCxn id="10" idx="3"/>
          </p:cNvCxnSpPr>
          <p:nvPr/>
        </p:nvCxnSpPr>
        <p:spPr>
          <a:xfrm flipH="1">
            <a:off x="6044652" y="5077036"/>
            <a:ext cx="1622103" cy="43855"/>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7666754" y="3572953"/>
            <a:ext cx="2524824" cy="65515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200" dirty="0"/>
              <a:t>If the lightly injured casualty was found instead, the robot would have decided to continue its search</a:t>
            </a:r>
          </a:p>
        </p:txBody>
      </p:sp>
      <p:cxnSp>
        <p:nvCxnSpPr>
          <p:cNvPr id="8" name="Straight Arrow Connector 7"/>
          <p:cNvCxnSpPr>
            <a:stCxn id="18" idx="2"/>
            <a:endCxn id="35" idx="0"/>
          </p:cNvCxnSpPr>
          <p:nvPr/>
        </p:nvCxnSpPr>
        <p:spPr>
          <a:xfrm>
            <a:off x="8929166" y="4228109"/>
            <a:ext cx="0" cy="521348"/>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3" name="Rectangle 12"/>
          <p:cNvSpPr/>
          <p:nvPr/>
        </p:nvSpPr>
        <p:spPr>
          <a:xfrm>
            <a:off x="10188000" y="5961600"/>
            <a:ext cx="1946400" cy="83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93D3A6C8-D443-4A67-8F58-62910A612BB9}" type="slidenum">
              <a:rPr lang="en-US" smtClean="0"/>
              <a:pPr/>
              <a:t>41</a:t>
            </a:fld>
            <a:endParaRPr lang="en-US" dirty="0"/>
          </a:p>
        </p:txBody>
      </p:sp>
    </p:spTree>
    <p:extLst>
      <p:ext uri="{BB962C8B-B14F-4D97-AF65-F5344CB8AC3E}">
        <p14:creationId xmlns:p14="http://schemas.microsoft.com/office/powerpoint/2010/main" val="29993748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Use Case</a:t>
            </a:r>
            <a:endParaRPr lang="en-US" dirty="0"/>
          </a:p>
        </p:txBody>
      </p:sp>
      <p:sp>
        <p:nvSpPr>
          <p:cNvPr id="6" name="Text Placeholder 5"/>
          <p:cNvSpPr>
            <a:spLocks noGrp="1"/>
          </p:cNvSpPr>
          <p:nvPr>
            <p:ph type="body" sz="quarter" idx="13"/>
          </p:nvPr>
        </p:nvSpPr>
        <p:spPr/>
        <p:txBody>
          <a:bodyPr/>
          <a:lstStyle/>
          <a:p>
            <a:r>
              <a:rPr lang="en-US" dirty="0" smtClean="0"/>
              <a:t>	How the robot provides proactive assistance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200" y="2589216"/>
            <a:ext cx="2727600" cy="3081451"/>
          </a:xfrm>
          <a:prstGeom prst="rect">
            <a:avLst/>
          </a:prstGeom>
        </p:spPr>
      </p:pic>
      <p:pic>
        <p:nvPicPr>
          <p:cNvPr id="9" name="Picture 2" descr="http://www.clker.com/cliparts/e/b/7/0/12362693641685578473ericlemerdy_man.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4651" y="3901926"/>
            <a:ext cx="203924" cy="458829"/>
          </a:xfrm>
          <a:prstGeom prst="rect">
            <a:avLst/>
          </a:prstGeom>
          <a:solidFill>
            <a:schemeClr val="bg1"/>
          </a:solidFill>
          <a:extLst/>
        </p:spPr>
      </p:pic>
      <p:pic>
        <p:nvPicPr>
          <p:cNvPr id="10" name="Picture 9"/>
          <p:cNvPicPr>
            <a:picLocks noChangeAspect="1"/>
          </p:cNvPicPr>
          <p:nvPr/>
        </p:nvPicPr>
        <p:blipFill>
          <a:blip r:embed="rId4"/>
          <a:stretch>
            <a:fillRect/>
          </a:stretch>
        </p:blipFill>
        <p:spPr>
          <a:xfrm>
            <a:off x="5616975" y="4839200"/>
            <a:ext cx="427677" cy="563381"/>
          </a:xfrm>
          <a:prstGeom prst="rect">
            <a:avLst/>
          </a:prstGeom>
        </p:spPr>
      </p:pic>
      <p:sp>
        <p:nvSpPr>
          <p:cNvPr id="35" name="Rounded Rectangle 34"/>
          <p:cNvSpPr/>
          <p:nvPr/>
        </p:nvSpPr>
        <p:spPr>
          <a:xfrm>
            <a:off x="7666754" y="4749457"/>
            <a:ext cx="2524824" cy="6551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1200" dirty="0"/>
              <a:t>The robot realizes that bringing the medical kit to the human would achieve a better utility for the team.</a:t>
            </a:r>
          </a:p>
        </p:txBody>
      </p:sp>
      <p:cxnSp>
        <p:nvCxnSpPr>
          <p:cNvPr id="36" name="Straight Arrow Connector 35"/>
          <p:cNvCxnSpPr>
            <a:stCxn id="35" idx="1"/>
            <a:endCxn id="10" idx="3"/>
          </p:cNvCxnSpPr>
          <p:nvPr/>
        </p:nvCxnSpPr>
        <p:spPr>
          <a:xfrm flipH="1">
            <a:off x="6044652" y="5077036"/>
            <a:ext cx="1622103" cy="43855"/>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7666754" y="3375689"/>
            <a:ext cx="2524824" cy="10900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200" dirty="0"/>
              <a:t>If the lightly injured casualty was found but the critically injured casualty has already been treated, the robot would still help the human fetch the medical kit.</a:t>
            </a:r>
          </a:p>
        </p:txBody>
      </p:sp>
      <p:cxnSp>
        <p:nvCxnSpPr>
          <p:cNvPr id="8" name="Straight Arrow Connector 7"/>
          <p:cNvCxnSpPr>
            <a:stCxn id="18" idx="2"/>
            <a:endCxn id="35" idx="0"/>
          </p:cNvCxnSpPr>
          <p:nvPr/>
        </p:nvCxnSpPr>
        <p:spPr>
          <a:xfrm>
            <a:off x="8929166" y="4465733"/>
            <a:ext cx="0" cy="28372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3" name="Rectangle 12"/>
          <p:cNvSpPr/>
          <p:nvPr/>
        </p:nvSpPr>
        <p:spPr>
          <a:xfrm>
            <a:off x="10188000" y="5961600"/>
            <a:ext cx="1946400" cy="83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93D3A6C8-D443-4A67-8F58-62910A612BB9}" type="slidenum">
              <a:rPr lang="en-US" smtClean="0"/>
              <a:pPr/>
              <a:t>42</a:t>
            </a:fld>
            <a:endParaRPr lang="en-US" dirty="0"/>
          </a:p>
        </p:txBody>
      </p:sp>
    </p:spTree>
    <p:extLst>
      <p:ext uri="{BB962C8B-B14F-4D97-AF65-F5344CB8AC3E}">
        <p14:creationId xmlns:p14="http://schemas.microsoft.com/office/powerpoint/2010/main" val="19253795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Use Case</a:t>
            </a:r>
            <a:endParaRPr lang="en-US" dirty="0"/>
          </a:p>
        </p:txBody>
      </p:sp>
      <p:sp>
        <p:nvSpPr>
          <p:cNvPr id="6" name="Text Placeholder 5"/>
          <p:cNvSpPr>
            <a:spLocks noGrp="1"/>
          </p:cNvSpPr>
          <p:nvPr>
            <p:ph type="body" sz="quarter" idx="13"/>
          </p:nvPr>
        </p:nvSpPr>
        <p:spPr/>
        <p:txBody>
          <a:bodyPr/>
          <a:lstStyle/>
          <a:p>
            <a:r>
              <a:rPr lang="en-US" dirty="0" smtClean="0"/>
              <a:t>	How the robot provides proactive assistance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200" y="2589216"/>
            <a:ext cx="2727600" cy="3081451"/>
          </a:xfrm>
          <a:prstGeom prst="rect">
            <a:avLst/>
          </a:prstGeom>
        </p:spPr>
      </p:pic>
      <p:pic>
        <p:nvPicPr>
          <p:cNvPr id="9" name="Picture 2" descr="http://www.clker.com/cliparts/e/b/7/0/12362693641685578473ericlemerdy_man.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4651" y="3901926"/>
            <a:ext cx="203924" cy="458829"/>
          </a:xfrm>
          <a:prstGeom prst="rect">
            <a:avLst/>
          </a:prstGeom>
          <a:solidFill>
            <a:schemeClr val="bg1"/>
          </a:solidFill>
          <a:extLst/>
        </p:spPr>
      </p:pic>
      <p:pic>
        <p:nvPicPr>
          <p:cNvPr id="10" name="Picture 9"/>
          <p:cNvPicPr>
            <a:picLocks noChangeAspect="1"/>
          </p:cNvPicPr>
          <p:nvPr/>
        </p:nvPicPr>
        <p:blipFill>
          <a:blip r:embed="rId4"/>
          <a:stretch>
            <a:fillRect/>
          </a:stretch>
        </p:blipFill>
        <p:spPr>
          <a:xfrm>
            <a:off x="5616975" y="4839200"/>
            <a:ext cx="427677" cy="563381"/>
          </a:xfrm>
          <a:prstGeom prst="rect">
            <a:avLst/>
          </a:prstGeom>
        </p:spPr>
      </p:pic>
      <p:sp>
        <p:nvSpPr>
          <p:cNvPr id="13" name="Rounded Rectangle 12"/>
          <p:cNvSpPr/>
          <p:nvPr/>
        </p:nvSpPr>
        <p:spPr>
          <a:xfrm>
            <a:off x="7655496" y="4471764"/>
            <a:ext cx="2383854" cy="93081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1200" dirty="0"/>
              <a:t>Having computed its current goal, the robot generates a plan to achieve it using its automated planning component.</a:t>
            </a:r>
          </a:p>
        </p:txBody>
      </p:sp>
      <p:cxnSp>
        <p:nvCxnSpPr>
          <p:cNvPr id="26" name="Straight Arrow Connector 25"/>
          <p:cNvCxnSpPr>
            <a:stCxn id="13" idx="1"/>
            <a:endCxn id="10" idx="3"/>
          </p:cNvCxnSpPr>
          <p:nvPr/>
        </p:nvCxnSpPr>
        <p:spPr>
          <a:xfrm flipH="1">
            <a:off x="6044652" y="4937172"/>
            <a:ext cx="1610845" cy="183718"/>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0188000" y="5961600"/>
            <a:ext cx="1946400" cy="83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93D3A6C8-D443-4A67-8F58-62910A612BB9}" type="slidenum">
              <a:rPr lang="en-US" smtClean="0"/>
              <a:pPr/>
              <a:t>43</a:t>
            </a:fld>
            <a:endParaRPr lang="en-US" dirty="0"/>
          </a:p>
        </p:txBody>
      </p:sp>
    </p:spTree>
    <p:extLst>
      <p:ext uri="{BB962C8B-B14F-4D97-AF65-F5344CB8AC3E}">
        <p14:creationId xmlns:p14="http://schemas.microsoft.com/office/powerpoint/2010/main" val="17740377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Evaluation Criterion</a:t>
            </a:r>
            <a:endParaRPr lang="en-US" dirty="0"/>
          </a:p>
        </p:txBody>
      </p:sp>
      <p:sp>
        <p:nvSpPr>
          <p:cNvPr id="5" name="Content Placeholder 4"/>
          <p:cNvSpPr>
            <a:spLocks noGrp="1"/>
          </p:cNvSpPr>
          <p:nvPr>
            <p:ph idx="1"/>
          </p:nvPr>
        </p:nvSpPr>
        <p:spPr/>
        <p:txBody>
          <a:bodyPr>
            <a:normAutofit/>
          </a:bodyPr>
          <a:lstStyle/>
          <a:p>
            <a:pPr marL="0" indent="0">
              <a:spcAft>
                <a:spcPts val="1200"/>
              </a:spcAft>
              <a:buNone/>
            </a:pPr>
            <a:r>
              <a:rPr lang="en-US" sz="2400" dirty="0" smtClean="0"/>
              <a:t>Robot with and without proactive support ability.</a:t>
            </a:r>
            <a:endParaRPr lang="en-US" sz="2400" dirty="0"/>
          </a:p>
          <a:p>
            <a:pPr marL="0" indent="0" algn="ctr">
              <a:buNone/>
            </a:pPr>
            <a:r>
              <a:rPr lang="en-US" sz="2400" dirty="0"/>
              <a:t> – </a:t>
            </a:r>
            <a:r>
              <a:rPr lang="en-US" sz="2400" dirty="0" smtClean="0"/>
              <a:t>Hypothesis 1 – </a:t>
            </a:r>
          </a:p>
          <a:p>
            <a:pPr lvl="1">
              <a:spcAft>
                <a:spcPts val="1200"/>
              </a:spcAft>
            </a:pPr>
            <a:r>
              <a:rPr lang="en-US" b="1" i="1" dirty="0" smtClean="0"/>
              <a:t>Robot with </a:t>
            </a:r>
            <a:r>
              <a:rPr lang="en-US" b="1" i="1" dirty="0"/>
              <a:t>PS enables </a:t>
            </a:r>
            <a:r>
              <a:rPr lang="en-US" b="1" i="1" dirty="0">
                <a:solidFill>
                  <a:srgbClr val="FF0000"/>
                </a:solidFill>
              </a:rPr>
              <a:t>more effective teaming </a:t>
            </a:r>
            <a:r>
              <a:rPr lang="en-US" b="1" i="1" dirty="0"/>
              <a:t>(e.g., less communication and more efficiency</a:t>
            </a:r>
            <a:r>
              <a:rPr lang="en-US" b="1" i="1" dirty="0" smtClean="0"/>
              <a:t>).</a:t>
            </a:r>
            <a:endParaRPr lang="en-US" i="1" dirty="0"/>
          </a:p>
          <a:p>
            <a:pPr marL="0" indent="0" algn="ctr">
              <a:buNone/>
            </a:pPr>
            <a:r>
              <a:rPr lang="en-US" sz="2400" dirty="0" smtClean="0"/>
              <a:t> </a:t>
            </a:r>
            <a:r>
              <a:rPr lang="en-US" sz="2400" dirty="0"/>
              <a:t>– </a:t>
            </a:r>
            <a:r>
              <a:rPr lang="en-US" sz="2400" dirty="0" smtClean="0"/>
              <a:t>Hypothesis 2 – </a:t>
            </a:r>
            <a:endParaRPr lang="en-US" sz="2400" dirty="0"/>
          </a:p>
          <a:p>
            <a:pPr lvl="1"/>
            <a:r>
              <a:rPr lang="en-US" b="1" i="1" dirty="0" smtClean="0"/>
              <a:t>Robot </a:t>
            </a:r>
            <a:r>
              <a:rPr lang="en-US" b="1" i="1" dirty="0"/>
              <a:t>with PS </a:t>
            </a:r>
            <a:r>
              <a:rPr lang="en-US" b="1" i="1" dirty="0">
                <a:solidFill>
                  <a:srgbClr val="FF0000"/>
                </a:solidFill>
              </a:rPr>
              <a:t>increases human mental workload</a:t>
            </a:r>
          </a:p>
          <a:p>
            <a:endParaRPr lang="en-US" sz="2400" dirty="0"/>
          </a:p>
        </p:txBody>
      </p:sp>
      <p:sp>
        <p:nvSpPr>
          <p:cNvPr id="6" name="Text Placeholder 5"/>
          <p:cNvSpPr>
            <a:spLocks noGrp="1"/>
          </p:cNvSpPr>
          <p:nvPr>
            <p:ph type="body" sz="quarter" idx="13"/>
          </p:nvPr>
        </p:nvSpPr>
        <p:spPr/>
        <p:txBody>
          <a:bodyPr>
            <a:normAutofit/>
          </a:bodyPr>
          <a:lstStyle/>
          <a:p>
            <a:r>
              <a:rPr lang="en-US" dirty="0"/>
              <a:t>	</a:t>
            </a:r>
            <a:r>
              <a:rPr lang="en-US" dirty="0" smtClean="0"/>
              <a:t>Hypothesis for effectiveness of Proactive Support</a:t>
            </a:r>
            <a:endParaRPr lang="en-US" dirty="0"/>
          </a:p>
        </p:txBody>
      </p:sp>
      <p:sp>
        <p:nvSpPr>
          <p:cNvPr id="7" name="Rectangle 6"/>
          <p:cNvSpPr/>
          <p:nvPr/>
        </p:nvSpPr>
        <p:spPr>
          <a:xfrm>
            <a:off x="10188000" y="5961600"/>
            <a:ext cx="1946400" cy="83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93D3A6C8-D443-4A67-8F58-62910A612BB9}" type="slidenum">
              <a:rPr lang="en-US" smtClean="0"/>
              <a:pPr/>
              <a:t>44</a:t>
            </a:fld>
            <a:endParaRPr lang="en-US" dirty="0"/>
          </a:p>
        </p:txBody>
      </p:sp>
    </p:spTree>
    <p:extLst>
      <p:ext uri="{BB962C8B-B14F-4D97-AF65-F5344CB8AC3E}">
        <p14:creationId xmlns:p14="http://schemas.microsoft.com/office/powerpoint/2010/main" val="30456846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1323" y="34484"/>
            <a:ext cx="4204120" cy="3164536"/>
          </a:xfrm>
          <a:prstGeom prst="rect">
            <a:avLst/>
          </a:prstGeom>
        </p:spPr>
      </p:pic>
      <p:sp>
        <p:nvSpPr>
          <p:cNvPr id="10" name="Rectangle 9"/>
          <p:cNvSpPr/>
          <p:nvPr/>
        </p:nvSpPr>
        <p:spPr>
          <a:xfrm>
            <a:off x="9310919" y="5575536"/>
            <a:ext cx="1021556" cy="492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ounded Rectangle 8"/>
          <p:cNvSpPr/>
          <p:nvPr/>
        </p:nvSpPr>
        <p:spPr>
          <a:xfrm>
            <a:off x="5757861" y="2787001"/>
            <a:ext cx="1177261" cy="42862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dirty="0"/>
              <a:t>Objective Performance</a:t>
            </a:r>
          </a:p>
        </p:txBody>
      </p:sp>
      <p:sp>
        <p:nvSpPr>
          <p:cNvPr id="11" name="Rounded Rectangle 10"/>
          <p:cNvSpPr/>
          <p:nvPr/>
        </p:nvSpPr>
        <p:spPr>
          <a:xfrm>
            <a:off x="4233692" y="3237209"/>
            <a:ext cx="1177261" cy="42862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dirty="0"/>
              <a:t>Overall Task Performance</a:t>
            </a:r>
          </a:p>
        </p:txBody>
      </p:sp>
      <p:sp>
        <p:nvSpPr>
          <p:cNvPr id="13" name="Rounded Rectangle 12"/>
          <p:cNvSpPr/>
          <p:nvPr/>
        </p:nvSpPr>
        <p:spPr>
          <a:xfrm>
            <a:off x="3767940" y="4075050"/>
            <a:ext cx="1808509" cy="123430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5" name="TextBox 14"/>
          <p:cNvSpPr txBox="1"/>
          <p:nvPr/>
        </p:nvSpPr>
        <p:spPr>
          <a:xfrm>
            <a:off x="3862857" y="4077944"/>
            <a:ext cx="1810404" cy="507831"/>
          </a:xfrm>
          <a:prstGeom prst="rect">
            <a:avLst/>
          </a:prstGeom>
          <a:noFill/>
        </p:spPr>
        <p:txBody>
          <a:bodyPr wrap="square" rtlCol="0">
            <a:spAutoFit/>
          </a:bodyPr>
          <a:lstStyle/>
          <a:p>
            <a:r>
              <a:rPr lang="en-US" sz="1350" dirty="0"/>
              <a:t>SIGNIFICANTLY</a:t>
            </a:r>
          </a:p>
          <a:p>
            <a:r>
              <a:rPr lang="en-US" sz="1350" dirty="0"/>
              <a:t>DIFFERENT</a:t>
            </a:r>
          </a:p>
        </p:txBody>
      </p:sp>
      <p:sp>
        <p:nvSpPr>
          <p:cNvPr id="16" name="Rounded Rectangle 15"/>
          <p:cNvSpPr/>
          <p:nvPr/>
        </p:nvSpPr>
        <p:spPr>
          <a:xfrm>
            <a:off x="7457472" y="3237209"/>
            <a:ext cx="1805911" cy="42862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dirty="0"/>
              <a:t>Cognitive Load</a:t>
            </a:r>
          </a:p>
        </p:txBody>
      </p:sp>
      <p:sp>
        <p:nvSpPr>
          <p:cNvPr id="17" name="Rounded Rectangle 16"/>
          <p:cNvSpPr/>
          <p:nvPr/>
        </p:nvSpPr>
        <p:spPr>
          <a:xfrm>
            <a:off x="1780388" y="3482648"/>
            <a:ext cx="1898889" cy="67820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200" dirty="0"/>
              <a:t>Total time taken for the team to find and treat the critically injured casualty</a:t>
            </a:r>
          </a:p>
        </p:txBody>
      </p:sp>
      <p:sp>
        <p:nvSpPr>
          <p:cNvPr id="18" name="Rounded Rectangle 17"/>
          <p:cNvSpPr/>
          <p:nvPr/>
        </p:nvSpPr>
        <p:spPr>
          <a:xfrm>
            <a:off x="3882757" y="4599716"/>
            <a:ext cx="1576478" cy="59489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200" dirty="0"/>
              <a:t>Total time taken for the team to finish the entire task</a:t>
            </a:r>
          </a:p>
        </p:txBody>
      </p:sp>
      <p:sp>
        <p:nvSpPr>
          <p:cNvPr id="19" name="Rounded Rectangle 18"/>
          <p:cNvSpPr/>
          <p:nvPr/>
        </p:nvSpPr>
        <p:spPr>
          <a:xfrm>
            <a:off x="5684013" y="3592810"/>
            <a:ext cx="1574112" cy="76971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dirty="0"/>
              <a:t># Human stopped ROB from executing its current goal</a:t>
            </a:r>
          </a:p>
        </p:txBody>
      </p:sp>
      <p:sp>
        <p:nvSpPr>
          <p:cNvPr id="20" name="Rounded Rectangle 19"/>
          <p:cNvSpPr/>
          <p:nvPr/>
        </p:nvSpPr>
        <p:spPr>
          <a:xfrm>
            <a:off x="6073108" y="4931420"/>
            <a:ext cx="1682519" cy="49135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dirty="0"/>
              <a:t># Subject had goal conflicts with ROB</a:t>
            </a:r>
          </a:p>
        </p:txBody>
      </p:sp>
      <p:sp>
        <p:nvSpPr>
          <p:cNvPr id="21" name="Rounded Rectangle 20"/>
          <p:cNvSpPr/>
          <p:nvPr/>
        </p:nvSpPr>
        <p:spPr>
          <a:xfrm>
            <a:off x="6918514" y="5583456"/>
            <a:ext cx="1923644" cy="72114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22" name="Rounded Rectangle 21"/>
          <p:cNvSpPr/>
          <p:nvPr/>
        </p:nvSpPr>
        <p:spPr>
          <a:xfrm>
            <a:off x="7035494" y="5684667"/>
            <a:ext cx="1696807" cy="53550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dirty="0"/>
              <a:t># Human received goal updates from ROB</a:t>
            </a:r>
          </a:p>
        </p:txBody>
      </p:sp>
      <p:sp>
        <p:nvSpPr>
          <p:cNvPr id="24" name="Rounded Rectangle 23"/>
          <p:cNvSpPr/>
          <p:nvPr/>
        </p:nvSpPr>
        <p:spPr>
          <a:xfrm>
            <a:off x="8389689" y="4813332"/>
            <a:ext cx="1842461" cy="67085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25" name="Rounded Rectangle 24"/>
          <p:cNvSpPr/>
          <p:nvPr/>
        </p:nvSpPr>
        <p:spPr>
          <a:xfrm>
            <a:off x="8480395" y="4904241"/>
            <a:ext cx="1682519" cy="49135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dirty="0"/>
              <a:t># Subject informing his goal to ROB</a:t>
            </a:r>
          </a:p>
        </p:txBody>
      </p:sp>
      <p:sp>
        <p:nvSpPr>
          <p:cNvPr id="27" name="Rounded Rectangle 26"/>
          <p:cNvSpPr/>
          <p:nvPr/>
        </p:nvSpPr>
        <p:spPr>
          <a:xfrm>
            <a:off x="8946738" y="3996581"/>
            <a:ext cx="1302628" cy="40462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dirty="0"/>
              <a:t># Correct puzzles</a:t>
            </a:r>
          </a:p>
        </p:txBody>
      </p:sp>
      <p:sp>
        <p:nvSpPr>
          <p:cNvPr id="28" name="TextBox 27"/>
          <p:cNvSpPr txBox="1"/>
          <p:nvPr/>
        </p:nvSpPr>
        <p:spPr>
          <a:xfrm>
            <a:off x="8741421" y="3676125"/>
            <a:ext cx="1713262" cy="300082"/>
          </a:xfrm>
          <a:prstGeom prst="rect">
            <a:avLst/>
          </a:prstGeom>
          <a:noFill/>
        </p:spPr>
        <p:txBody>
          <a:bodyPr wrap="square" rtlCol="0">
            <a:spAutoFit/>
          </a:bodyPr>
          <a:lstStyle/>
          <a:p>
            <a:r>
              <a:rPr lang="en-US" sz="1350" dirty="0"/>
              <a:t>Inconsistent with H2</a:t>
            </a:r>
          </a:p>
        </p:txBody>
      </p:sp>
      <p:cxnSp>
        <p:nvCxnSpPr>
          <p:cNvPr id="29" name="Straight Arrow Connector 28"/>
          <p:cNvCxnSpPr>
            <a:stCxn id="9" idx="1"/>
            <a:endCxn id="11" idx="0"/>
          </p:cNvCxnSpPr>
          <p:nvPr/>
        </p:nvCxnSpPr>
        <p:spPr>
          <a:xfrm flipH="1">
            <a:off x="4822322" y="3001314"/>
            <a:ext cx="935538" cy="23589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9" idx="3"/>
            <a:endCxn id="16" idx="0"/>
          </p:cNvCxnSpPr>
          <p:nvPr/>
        </p:nvCxnSpPr>
        <p:spPr>
          <a:xfrm>
            <a:off x="6935121" y="3001314"/>
            <a:ext cx="1425306" cy="23589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urved Connector 30"/>
          <p:cNvCxnSpPr>
            <a:stCxn id="11" idx="2"/>
            <a:endCxn id="13" idx="0"/>
          </p:cNvCxnSpPr>
          <p:nvPr/>
        </p:nvCxnSpPr>
        <p:spPr>
          <a:xfrm rot="5400000">
            <a:off x="4542651" y="3795377"/>
            <a:ext cx="409217" cy="150128"/>
          </a:xfrm>
          <a:prstGeom prst="curved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urved Connector 31"/>
          <p:cNvCxnSpPr>
            <a:stCxn id="11" idx="1"/>
            <a:endCxn id="17" idx="3"/>
          </p:cNvCxnSpPr>
          <p:nvPr/>
        </p:nvCxnSpPr>
        <p:spPr>
          <a:xfrm rot="10800000" flipV="1">
            <a:off x="3679278" y="3451521"/>
            <a:ext cx="554415" cy="370228"/>
          </a:xfrm>
          <a:prstGeom prst="curved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urved Connector 32"/>
          <p:cNvCxnSpPr>
            <a:stCxn id="16" idx="2"/>
            <a:endCxn id="19" idx="3"/>
          </p:cNvCxnSpPr>
          <p:nvPr/>
        </p:nvCxnSpPr>
        <p:spPr>
          <a:xfrm rot="5400000">
            <a:off x="7653360" y="3270598"/>
            <a:ext cx="311832" cy="1102302"/>
          </a:xfrm>
          <a:prstGeom prst="curved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urved Connector 33"/>
          <p:cNvCxnSpPr>
            <a:stCxn id="16" idx="2"/>
            <a:endCxn id="20" idx="0"/>
          </p:cNvCxnSpPr>
          <p:nvPr/>
        </p:nvCxnSpPr>
        <p:spPr>
          <a:xfrm rot="5400000">
            <a:off x="7004605" y="3575596"/>
            <a:ext cx="1265587" cy="1446060"/>
          </a:xfrm>
          <a:prstGeom prst="curved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urved Connector 34"/>
          <p:cNvCxnSpPr>
            <a:stCxn id="16" idx="2"/>
            <a:endCxn id="22" idx="0"/>
          </p:cNvCxnSpPr>
          <p:nvPr/>
        </p:nvCxnSpPr>
        <p:spPr>
          <a:xfrm rot="5400000">
            <a:off x="7112747" y="4436984"/>
            <a:ext cx="2018833" cy="476530"/>
          </a:xfrm>
          <a:prstGeom prst="curved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urved Connector 36"/>
          <p:cNvCxnSpPr/>
          <p:nvPr/>
        </p:nvCxnSpPr>
        <p:spPr>
          <a:xfrm rot="16200000" flipH="1">
            <a:off x="8221840" y="3804428"/>
            <a:ext cx="1238408" cy="961227"/>
          </a:xfrm>
          <a:prstGeom prst="curvedConnector3">
            <a:avLst>
              <a:gd name="adj1" fmla="val 7338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urved Connector 37"/>
          <p:cNvCxnSpPr>
            <a:stCxn id="16" idx="2"/>
            <a:endCxn id="27" idx="1"/>
          </p:cNvCxnSpPr>
          <p:nvPr/>
        </p:nvCxnSpPr>
        <p:spPr>
          <a:xfrm rot="16200000" flipH="1">
            <a:off x="8387053" y="3639208"/>
            <a:ext cx="533061" cy="586311"/>
          </a:xfrm>
          <a:prstGeom prst="curved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9" name="Content Placeholder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251" y="76597"/>
            <a:ext cx="4249011" cy="3159189"/>
          </a:xfrm>
          <a:prstGeom prst="rect">
            <a:avLst/>
          </a:prstGeom>
        </p:spPr>
      </p:pic>
      <p:sp>
        <p:nvSpPr>
          <p:cNvPr id="36" name="Rectangle 35"/>
          <p:cNvSpPr/>
          <p:nvPr/>
        </p:nvSpPr>
        <p:spPr>
          <a:xfrm>
            <a:off x="10188000" y="5961600"/>
            <a:ext cx="1946400" cy="83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93D3A6C8-D443-4A67-8F58-62910A612BB9}" type="slidenum">
              <a:rPr lang="en-US" smtClean="0"/>
              <a:pPr/>
              <a:t>45</a:t>
            </a:fld>
            <a:endParaRPr lang="en-US" dirty="0"/>
          </a:p>
        </p:txBody>
      </p:sp>
    </p:spTree>
    <p:extLst>
      <p:ext uri="{BB962C8B-B14F-4D97-AF65-F5344CB8AC3E}">
        <p14:creationId xmlns:p14="http://schemas.microsoft.com/office/powerpoint/2010/main" val="2528199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4330" y="152797"/>
            <a:ext cx="7792189" cy="5793583"/>
          </a:xfrm>
          <a:prstGeom prst="rect">
            <a:avLst/>
          </a:prstGeom>
        </p:spPr>
      </p:pic>
      <p:sp>
        <p:nvSpPr>
          <p:cNvPr id="7" name="Rectangle 6"/>
          <p:cNvSpPr/>
          <p:nvPr/>
        </p:nvSpPr>
        <p:spPr>
          <a:xfrm>
            <a:off x="10188000" y="5961600"/>
            <a:ext cx="1946400" cy="83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93D3A6C8-D443-4A67-8F58-62910A612BB9}" type="slidenum">
              <a:rPr lang="en-US" smtClean="0"/>
              <a:pPr/>
              <a:t>46</a:t>
            </a:fld>
            <a:endParaRPr lang="en-US" dirty="0"/>
          </a:p>
        </p:txBody>
      </p:sp>
    </p:spTree>
    <p:extLst>
      <p:ext uri="{BB962C8B-B14F-4D97-AF65-F5344CB8AC3E}">
        <p14:creationId xmlns:p14="http://schemas.microsoft.com/office/powerpoint/2010/main" val="1885539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3040" y="0"/>
            <a:ext cx="9067800" cy="6100126"/>
          </a:xfrm>
          <a:prstGeom prst="rect">
            <a:avLst/>
          </a:prstGeom>
        </p:spPr>
      </p:pic>
      <p:sp>
        <p:nvSpPr>
          <p:cNvPr id="6" name="Rectangle 5"/>
          <p:cNvSpPr/>
          <p:nvPr/>
        </p:nvSpPr>
        <p:spPr>
          <a:xfrm>
            <a:off x="10188000" y="5961600"/>
            <a:ext cx="1946400" cy="83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93D3A6C8-D443-4A67-8F58-62910A612BB9}" type="slidenum">
              <a:rPr lang="en-US" smtClean="0"/>
              <a:pPr/>
              <a:t>47</a:t>
            </a:fld>
            <a:endParaRPr lang="en-US" dirty="0"/>
          </a:p>
        </p:txBody>
      </p:sp>
    </p:spTree>
    <p:extLst>
      <p:ext uri="{BB962C8B-B14F-4D97-AF65-F5344CB8AC3E}">
        <p14:creationId xmlns:p14="http://schemas.microsoft.com/office/powerpoint/2010/main" val="14635346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21035" y="215756"/>
            <a:ext cx="5026162" cy="6504447"/>
          </a:xfrm>
        </p:spPr>
      </p:pic>
      <p:sp>
        <p:nvSpPr>
          <p:cNvPr id="2" name="Title 1"/>
          <p:cNvSpPr>
            <a:spLocks noGrp="1"/>
          </p:cNvSpPr>
          <p:nvPr>
            <p:ph type="title"/>
          </p:nvPr>
        </p:nvSpPr>
        <p:spPr>
          <a:xfrm>
            <a:off x="2194389" y="103040"/>
            <a:ext cx="10515600" cy="683524"/>
          </a:xfrm>
        </p:spPr>
        <p:txBody>
          <a:bodyPr/>
          <a:lstStyle/>
          <a:p>
            <a:r>
              <a:rPr lang="en-US" sz="3600" dirty="0"/>
              <a:t>Subjective Likert Scale Questionnaire</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7197" y="899280"/>
            <a:ext cx="5844803" cy="6858000"/>
          </a:xfrm>
          <a:prstGeom prst="rect">
            <a:avLst/>
          </a:prstGeom>
        </p:spPr>
      </p:pic>
      <p:sp>
        <p:nvSpPr>
          <p:cNvPr id="3" name="Slide Number Placeholder 2"/>
          <p:cNvSpPr>
            <a:spLocks noGrp="1"/>
          </p:cNvSpPr>
          <p:nvPr>
            <p:ph type="sldNum" sz="quarter" idx="12"/>
          </p:nvPr>
        </p:nvSpPr>
        <p:spPr/>
        <p:txBody>
          <a:bodyPr/>
          <a:lstStyle/>
          <a:p>
            <a:fld id="{93D3A6C8-D443-4A67-8F58-62910A612BB9}" type="slidenum">
              <a:rPr lang="en-US" smtClean="0"/>
              <a:pPr/>
              <a:t>48</a:t>
            </a:fld>
            <a:endParaRPr lang="en-US" dirty="0"/>
          </a:p>
        </p:txBody>
      </p:sp>
    </p:spTree>
    <p:extLst>
      <p:ext uri="{BB962C8B-B14F-4D97-AF65-F5344CB8AC3E}">
        <p14:creationId xmlns:p14="http://schemas.microsoft.com/office/powerpoint/2010/main" val="15656338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310101"/>
            <a:ext cx="5897366" cy="2284650"/>
          </a:xfrm>
          <a:prstGeom prst="rect">
            <a:avLst/>
          </a:prstGeom>
        </p:spPr>
      </p:pic>
      <p:sp>
        <p:nvSpPr>
          <p:cNvPr id="10" name="Rectangle 9"/>
          <p:cNvSpPr/>
          <p:nvPr/>
        </p:nvSpPr>
        <p:spPr>
          <a:xfrm>
            <a:off x="9646444" y="5416393"/>
            <a:ext cx="1021556" cy="492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Rounded Rectangle 59"/>
          <p:cNvSpPr/>
          <p:nvPr/>
        </p:nvSpPr>
        <p:spPr>
          <a:xfrm>
            <a:off x="7937762" y="3270041"/>
            <a:ext cx="1913467" cy="6731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dirty="0"/>
          </a:p>
        </p:txBody>
      </p:sp>
      <p:sp>
        <p:nvSpPr>
          <p:cNvPr id="62" name="Rounded Rectangle 61"/>
          <p:cNvSpPr/>
          <p:nvPr/>
        </p:nvSpPr>
        <p:spPr>
          <a:xfrm>
            <a:off x="5205665" y="2379595"/>
            <a:ext cx="1613079" cy="42500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350" dirty="0"/>
              <a:t>Subjective Performance</a:t>
            </a:r>
          </a:p>
        </p:txBody>
      </p:sp>
      <p:sp>
        <p:nvSpPr>
          <p:cNvPr id="63" name="Rounded Rectangle 62"/>
          <p:cNvSpPr/>
          <p:nvPr/>
        </p:nvSpPr>
        <p:spPr>
          <a:xfrm>
            <a:off x="2255370" y="3374772"/>
            <a:ext cx="1603420" cy="46364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350" dirty="0"/>
              <a:t>Mental Workload</a:t>
            </a:r>
          </a:p>
        </p:txBody>
      </p:sp>
      <p:sp>
        <p:nvSpPr>
          <p:cNvPr id="64" name="Rounded Rectangle 63"/>
          <p:cNvSpPr/>
          <p:nvPr/>
        </p:nvSpPr>
        <p:spPr>
          <a:xfrm>
            <a:off x="5419024" y="3374772"/>
            <a:ext cx="1603420" cy="46364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350" dirty="0"/>
              <a:t>Situation Awareness</a:t>
            </a:r>
          </a:p>
        </p:txBody>
      </p:sp>
      <p:sp>
        <p:nvSpPr>
          <p:cNvPr id="65" name="Rounded Rectangle 64"/>
          <p:cNvSpPr/>
          <p:nvPr/>
        </p:nvSpPr>
        <p:spPr>
          <a:xfrm>
            <a:off x="8067666" y="3374772"/>
            <a:ext cx="1603420" cy="46364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350" dirty="0"/>
              <a:t>Complacency</a:t>
            </a:r>
          </a:p>
        </p:txBody>
      </p:sp>
      <p:cxnSp>
        <p:nvCxnSpPr>
          <p:cNvPr id="66" name="Straight Arrow Connector 65"/>
          <p:cNvCxnSpPr>
            <a:stCxn id="62" idx="1"/>
            <a:endCxn id="63" idx="3"/>
          </p:cNvCxnSpPr>
          <p:nvPr/>
        </p:nvCxnSpPr>
        <p:spPr>
          <a:xfrm flipH="1">
            <a:off x="3858790" y="2592096"/>
            <a:ext cx="1346874" cy="1014496"/>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62" idx="2"/>
            <a:endCxn id="64" idx="0"/>
          </p:cNvCxnSpPr>
          <p:nvPr/>
        </p:nvCxnSpPr>
        <p:spPr>
          <a:xfrm>
            <a:off x="6012204" y="2804598"/>
            <a:ext cx="208530" cy="570175"/>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62" idx="3"/>
            <a:endCxn id="65" idx="1"/>
          </p:cNvCxnSpPr>
          <p:nvPr/>
        </p:nvCxnSpPr>
        <p:spPr>
          <a:xfrm>
            <a:off x="6818744" y="2592096"/>
            <a:ext cx="1248923" cy="1014496"/>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1992564" y="4141686"/>
            <a:ext cx="1195307" cy="1062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Ease of working with ROB</a:t>
            </a:r>
          </a:p>
        </p:txBody>
      </p:sp>
      <p:sp>
        <p:nvSpPr>
          <p:cNvPr id="70" name="Oval 69"/>
          <p:cNvSpPr/>
          <p:nvPr/>
        </p:nvSpPr>
        <p:spPr>
          <a:xfrm>
            <a:off x="2971177" y="4342659"/>
            <a:ext cx="1448053" cy="1171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Participants workload to interact with ROB</a:t>
            </a:r>
          </a:p>
        </p:txBody>
      </p:sp>
      <p:cxnSp>
        <p:nvCxnSpPr>
          <p:cNvPr id="71" name="Curved Connector 70"/>
          <p:cNvCxnSpPr>
            <a:stCxn id="63" idx="2"/>
            <a:endCxn id="69" idx="0"/>
          </p:cNvCxnSpPr>
          <p:nvPr/>
        </p:nvCxnSpPr>
        <p:spPr>
          <a:xfrm rot="5400000">
            <a:off x="2672014" y="3756618"/>
            <a:ext cx="303273" cy="466863"/>
          </a:xfrm>
          <a:prstGeom prst="curvedConnector3">
            <a:avLst>
              <a:gd name="adj1" fmla="val 50000"/>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urved Connector 71"/>
          <p:cNvCxnSpPr>
            <a:stCxn id="63" idx="2"/>
            <a:endCxn id="70" idx="0"/>
          </p:cNvCxnSpPr>
          <p:nvPr/>
        </p:nvCxnSpPr>
        <p:spPr>
          <a:xfrm rot="16200000" flipH="1">
            <a:off x="3124019" y="3771474"/>
            <a:ext cx="504247" cy="638123"/>
          </a:xfrm>
          <a:prstGeom prst="curvedConnector3">
            <a:avLst>
              <a:gd name="adj1" fmla="val 50000"/>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3" name="Oval 72"/>
          <p:cNvSpPr/>
          <p:nvPr/>
        </p:nvSpPr>
        <p:spPr>
          <a:xfrm>
            <a:off x="5242540" y="4408003"/>
            <a:ext cx="2514887" cy="15013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Whether the subject felt that he/she had enough information to determine what the next goal should be</a:t>
            </a:r>
          </a:p>
        </p:txBody>
      </p:sp>
      <p:cxnSp>
        <p:nvCxnSpPr>
          <p:cNvPr id="74" name="Curved Connector 73"/>
          <p:cNvCxnSpPr>
            <a:stCxn id="64" idx="2"/>
            <a:endCxn id="73" idx="0"/>
          </p:cNvCxnSpPr>
          <p:nvPr/>
        </p:nvCxnSpPr>
        <p:spPr>
          <a:xfrm rot="16200000" flipH="1">
            <a:off x="6075564" y="3983583"/>
            <a:ext cx="569591" cy="279249"/>
          </a:xfrm>
          <a:prstGeom prst="curvedConnector3">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9010650" y="4846910"/>
            <a:ext cx="1301030" cy="1105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Comfort and ease of teaming</a:t>
            </a:r>
          </a:p>
        </p:txBody>
      </p:sp>
      <p:cxnSp>
        <p:nvCxnSpPr>
          <p:cNvPr id="76" name="Curved Connector 75"/>
          <p:cNvCxnSpPr>
            <a:stCxn id="65" idx="2"/>
            <a:endCxn id="75" idx="0"/>
          </p:cNvCxnSpPr>
          <p:nvPr/>
        </p:nvCxnSpPr>
        <p:spPr>
          <a:xfrm rot="16200000" flipH="1">
            <a:off x="8761023" y="3946766"/>
            <a:ext cx="1008497" cy="791789"/>
          </a:xfrm>
          <a:prstGeom prst="curvedConnector3">
            <a:avLst>
              <a:gd name="adj1" fmla="val 36400"/>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2215408" y="3050335"/>
            <a:ext cx="1643382" cy="300082"/>
          </a:xfrm>
          <a:prstGeom prst="rect">
            <a:avLst/>
          </a:prstGeom>
          <a:noFill/>
        </p:spPr>
        <p:txBody>
          <a:bodyPr wrap="square" rtlCol="0">
            <a:spAutoFit/>
          </a:bodyPr>
          <a:lstStyle/>
          <a:p>
            <a:r>
              <a:rPr lang="en-US" sz="1350" b="1" dirty="0"/>
              <a:t>Consistent with H2</a:t>
            </a:r>
          </a:p>
        </p:txBody>
      </p:sp>
      <p:sp>
        <p:nvSpPr>
          <p:cNvPr id="78" name="TextBox 77"/>
          <p:cNvSpPr txBox="1"/>
          <p:nvPr/>
        </p:nvSpPr>
        <p:spPr>
          <a:xfrm>
            <a:off x="5040598" y="3016293"/>
            <a:ext cx="2251743" cy="300082"/>
          </a:xfrm>
          <a:prstGeom prst="rect">
            <a:avLst/>
          </a:prstGeom>
          <a:noFill/>
        </p:spPr>
        <p:txBody>
          <a:bodyPr wrap="square" rtlCol="0">
            <a:spAutoFit/>
          </a:bodyPr>
          <a:lstStyle/>
          <a:p>
            <a:r>
              <a:rPr lang="en-US" sz="1350" b="1" dirty="0"/>
              <a:t>PS does not reduce SA much</a:t>
            </a:r>
          </a:p>
        </p:txBody>
      </p:sp>
      <p:sp>
        <p:nvSpPr>
          <p:cNvPr id="79" name="TextBox 78"/>
          <p:cNvSpPr txBox="1"/>
          <p:nvPr/>
        </p:nvSpPr>
        <p:spPr>
          <a:xfrm>
            <a:off x="8203127" y="2773479"/>
            <a:ext cx="2190578" cy="507831"/>
          </a:xfrm>
          <a:prstGeom prst="rect">
            <a:avLst/>
          </a:prstGeom>
          <a:noFill/>
        </p:spPr>
        <p:txBody>
          <a:bodyPr wrap="square" rtlCol="0">
            <a:spAutoFit/>
          </a:bodyPr>
          <a:lstStyle/>
          <a:p>
            <a:r>
              <a:rPr lang="en-US" sz="1350" b="1" dirty="0"/>
              <a:t>Consistent with                          objective measures</a:t>
            </a:r>
          </a:p>
        </p:txBody>
      </p:sp>
      <p:sp>
        <p:nvSpPr>
          <p:cNvPr id="80" name="Oval 79"/>
          <p:cNvSpPr/>
          <p:nvPr/>
        </p:nvSpPr>
        <p:spPr>
          <a:xfrm>
            <a:off x="7828064" y="4200728"/>
            <a:ext cx="1660307" cy="1157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How subject felt about their performance in the task</a:t>
            </a:r>
          </a:p>
        </p:txBody>
      </p:sp>
      <p:cxnSp>
        <p:nvCxnSpPr>
          <p:cNvPr id="81" name="Curved Connector 80"/>
          <p:cNvCxnSpPr>
            <a:stCxn id="65" idx="2"/>
            <a:endCxn id="80" idx="0"/>
          </p:cNvCxnSpPr>
          <p:nvPr/>
        </p:nvCxnSpPr>
        <p:spPr>
          <a:xfrm rot="5400000">
            <a:off x="8582639" y="3913992"/>
            <a:ext cx="362316" cy="211159"/>
          </a:xfrm>
          <a:prstGeom prst="curvedConnector3">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0188000" y="5961600"/>
            <a:ext cx="1946400" cy="83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93D3A6C8-D443-4A67-8F58-62910A612BB9}" type="slidenum">
              <a:rPr lang="en-US" smtClean="0"/>
              <a:pPr/>
              <a:t>49</a:t>
            </a:fld>
            <a:endParaRPr lang="en-US" dirty="0"/>
          </a:p>
        </p:txBody>
      </p:sp>
    </p:spTree>
    <p:extLst>
      <p:ext uri="{BB962C8B-B14F-4D97-AF65-F5344CB8AC3E}">
        <p14:creationId xmlns:p14="http://schemas.microsoft.com/office/powerpoint/2010/main" val="1958917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haroni" panose="02010803020104030203" pitchFamily="2" charset="-79"/>
                <a:cs typeface="Aharoni" panose="02010803020104030203" pitchFamily="2" charset="-79"/>
              </a:rPr>
              <a:t>Overview of my Thesis</a:t>
            </a:r>
            <a:endParaRPr lang="en-US" b="1"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852487" y="1837054"/>
            <a:ext cx="10515600" cy="4351338"/>
          </a:xfrm>
        </p:spPr>
        <p:txBody>
          <a:bodyPr/>
          <a:lstStyle/>
          <a:p>
            <a:r>
              <a:rPr lang="en-US" sz="3300" dirty="0" smtClean="0">
                <a:solidFill>
                  <a:schemeClr val="tx1">
                    <a:lumMod val="50000"/>
                    <a:lumOff val="50000"/>
                  </a:schemeClr>
                </a:solidFill>
                <a:latin typeface="Aharoni" panose="02010803020104030203" pitchFamily="2" charset="-79"/>
                <a:cs typeface="Aharoni" panose="02010803020104030203" pitchFamily="2" charset="-79"/>
              </a:rPr>
              <a:t>STUDY 1 </a:t>
            </a:r>
            <a:r>
              <a:rPr lang="en-US" sz="3300" dirty="0" smtClean="0">
                <a:solidFill>
                  <a:srgbClr val="FF0000"/>
                </a:solidFill>
                <a:latin typeface="Aharoni" panose="02010803020104030203" pitchFamily="2" charset="-79"/>
                <a:cs typeface="Aharoni" panose="02010803020104030203" pitchFamily="2" charset="-79"/>
              </a:rPr>
              <a:t>*</a:t>
            </a:r>
          </a:p>
          <a:p>
            <a:pPr marL="0" indent="0" algn="ctr">
              <a:buNone/>
            </a:pPr>
            <a:r>
              <a:rPr lang="en-US" i="1" dirty="0" smtClean="0"/>
              <a:t>Is </a:t>
            </a:r>
            <a:r>
              <a:rPr lang="en-US" b="1" i="1" dirty="0" smtClean="0"/>
              <a:t>automated planning </a:t>
            </a:r>
            <a:r>
              <a:rPr lang="en-US" i="1" dirty="0" smtClean="0"/>
              <a:t>for robot preferred </a:t>
            </a:r>
            <a:r>
              <a:rPr lang="en-US" i="1" dirty="0"/>
              <a:t>in </a:t>
            </a:r>
            <a:r>
              <a:rPr lang="en-US" i="1" dirty="0" smtClean="0"/>
              <a:t>Human-Robot </a:t>
            </a:r>
            <a:r>
              <a:rPr lang="en-US" i="1" dirty="0"/>
              <a:t>teams</a:t>
            </a:r>
            <a:r>
              <a:rPr lang="en-US" i="1" dirty="0" smtClean="0"/>
              <a:t>?</a:t>
            </a:r>
          </a:p>
          <a:p>
            <a:pPr algn="ctr"/>
            <a:endParaRPr lang="en-US" i="1" dirty="0" smtClean="0"/>
          </a:p>
          <a:p>
            <a:r>
              <a:rPr lang="en-US" sz="3300" b="1" dirty="0" smtClean="0">
                <a:solidFill>
                  <a:schemeClr val="tx1">
                    <a:lumMod val="50000"/>
                    <a:lumOff val="50000"/>
                  </a:schemeClr>
                </a:solidFill>
                <a:latin typeface="Aharoni" panose="02010803020104030203" pitchFamily="2" charset="-79"/>
                <a:cs typeface="Aharoni" panose="02010803020104030203" pitchFamily="2" charset="-79"/>
              </a:rPr>
              <a:t>STUDY 2 </a:t>
            </a:r>
            <a:r>
              <a:rPr lang="en-US" sz="3300" b="1" dirty="0" smtClean="0">
                <a:solidFill>
                  <a:srgbClr val="FF0000"/>
                </a:solidFill>
                <a:latin typeface="Aharoni" panose="02010803020104030203" pitchFamily="2" charset="-79"/>
                <a:cs typeface="Aharoni" panose="02010803020104030203" pitchFamily="2" charset="-79"/>
              </a:rPr>
              <a:t>**</a:t>
            </a:r>
          </a:p>
          <a:p>
            <a:pPr marL="0" indent="0">
              <a:buNone/>
            </a:pPr>
            <a:r>
              <a:rPr lang="en-US" sz="3300" b="1" i="1" dirty="0">
                <a:solidFill>
                  <a:schemeClr val="tx1">
                    <a:lumMod val="50000"/>
                    <a:lumOff val="50000"/>
                  </a:schemeClr>
                </a:solidFill>
                <a:latin typeface="Aharoni" panose="02010803020104030203" pitchFamily="2" charset="-79"/>
                <a:cs typeface="Aharoni" panose="02010803020104030203" pitchFamily="2" charset="-79"/>
              </a:rPr>
              <a:t> </a:t>
            </a:r>
            <a:r>
              <a:rPr lang="en-US" sz="3300" b="1" i="1" dirty="0" smtClean="0">
                <a:solidFill>
                  <a:schemeClr val="tx1">
                    <a:lumMod val="50000"/>
                    <a:lumOff val="50000"/>
                  </a:schemeClr>
                </a:solidFill>
                <a:latin typeface="Aharoni" panose="02010803020104030203" pitchFamily="2" charset="-79"/>
                <a:cs typeface="Aharoni" panose="02010803020104030203" pitchFamily="2" charset="-79"/>
              </a:rPr>
              <a:t>   </a:t>
            </a:r>
            <a:r>
              <a:rPr lang="en-US" i="1" dirty="0" smtClean="0"/>
              <a:t>Is </a:t>
            </a:r>
            <a:r>
              <a:rPr lang="en-US" b="1" i="1" dirty="0"/>
              <a:t>proactive support  </a:t>
            </a:r>
            <a:r>
              <a:rPr lang="en-US" i="1" dirty="0" smtClean="0"/>
              <a:t>from </a:t>
            </a:r>
            <a:r>
              <a:rPr lang="en-US" i="1" dirty="0"/>
              <a:t>robot </a:t>
            </a:r>
            <a:r>
              <a:rPr lang="en-US" i="1" dirty="0" smtClean="0"/>
              <a:t>preferred in </a:t>
            </a:r>
            <a:r>
              <a:rPr lang="en-US" i="1" dirty="0"/>
              <a:t>Human-Robot teams?</a:t>
            </a:r>
          </a:p>
          <a:p>
            <a:pPr marL="0" indent="0" algn="ctr">
              <a:buNone/>
            </a:pPr>
            <a:r>
              <a:rPr lang="en-US" i="1" dirty="0"/>
              <a:t/>
            </a:r>
            <a:br>
              <a:rPr lang="en-US" i="1" dirty="0"/>
            </a:br>
            <a:endParaRPr lang="en-US" dirty="0"/>
          </a:p>
        </p:txBody>
      </p:sp>
      <p:pic>
        <p:nvPicPr>
          <p:cNvPr id="4" name="Picture 3"/>
          <p:cNvPicPr>
            <a:picLocks noChangeAspect="1"/>
          </p:cNvPicPr>
          <p:nvPr/>
        </p:nvPicPr>
        <p:blipFill>
          <a:blip r:embed="rId2"/>
          <a:stretch>
            <a:fillRect/>
          </a:stretch>
        </p:blipFill>
        <p:spPr>
          <a:xfrm>
            <a:off x="0" y="5488305"/>
            <a:ext cx="1704975" cy="1400175"/>
          </a:xfrm>
          <a:prstGeom prst="rect">
            <a:avLst/>
          </a:prstGeom>
        </p:spPr>
      </p:pic>
      <p:sp>
        <p:nvSpPr>
          <p:cNvPr id="5" name="TextBox 4"/>
          <p:cNvSpPr txBox="1"/>
          <p:nvPr/>
        </p:nvSpPr>
        <p:spPr>
          <a:xfrm>
            <a:off x="1291430" y="5341939"/>
            <a:ext cx="10900569" cy="1384995"/>
          </a:xfrm>
          <a:prstGeom prst="rect">
            <a:avLst/>
          </a:prstGeom>
          <a:noFill/>
        </p:spPr>
        <p:txBody>
          <a:bodyPr wrap="square" rtlCol="0">
            <a:spAutoFit/>
          </a:bodyPr>
          <a:lstStyle/>
          <a:p>
            <a:pPr algn="ctr"/>
            <a:r>
              <a:rPr lang="en-US" sz="1200" b="1" i="1" dirty="0" smtClean="0">
                <a:solidFill>
                  <a:srgbClr val="FF0000"/>
                </a:solidFill>
              </a:rPr>
              <a:t>*</a:t>
            </a:r>
            <a:r>
              <a:rPr lang="en-US" sz="1200" i="1" dirty="0" smtClean="0"/>
              <a:t> “</a:t>
            </a:r>
            <a:r>
              <a:rPr lang="en-US" sz="1200" i="1" dirty="0"/>
              <a:t>Automated Planning for Peer-to-peer Teaming and its Evaluation in Remote Human-Robot Interaction  ”</a:t>
            </a:r>
            <a:br>
              <a:rPr lang="en-US" sz="1200" i="1" dirty="0"/>
            </a:br>
            <a:r>
              <a:rPr lang="en-US" sz="1200" b="1" i="1" dirty="0">
                <a:solidFill>
                  <a:srgbClr val="0070C0"/>
                </a:solidFill>
              </a:rPr>
              <a:t>Vignesh Narayanan</a:t>
            </a:r>
            <a:r>
              <a:rPr lang="en-US" sz="1200" i="1" dirty="0"/>
              <a:t>, Yu Zhang, Nathaniel Mendoza and Subbarao Kambhampati. </a:t>
            </a:r>
            <a:br>
              <a:rPr lang="en-US" sz="1200" i="1" dirty="0"/>
            </a:br>
            <a:r>
              <a:rPr lang="en-US" sz="1200" i="1" dirty="0"/>
              <a:t>10th ACM/IEEE Intl. Conf on Human Robot Interaction (HRI), 2015.</a:t>
            </a:r>
          </a:p>
          <a:p>
            <a:pPr algn="ctr"/>
            <a:endParaRPr lang="en-US" sz="1200" i="1" dirty="0" smtClean="0"/>
          </a:p>
          <a:p>
            <a:pPr algn="ctr"/>
            <a:r>
              <a:rPr lang="en-US" sz="1200" b="1" i="1" dirty="0" smtClean="0">
                <a:solidFill>
                  <a:srgbClr val="FF0000"/>
                </a:solidFill>
              </a:rPr>
              <a:t>**</a:t>
            </a:r>
            <a:r>
              <a:rPr lang="en-US" sz="1200" i="1" dirty="0" smtClean="0"/>
              <a:t> “</a:t>
            </a:r>
            <a:r>
              <a:rPr lang="en-US" sz="1200" i="1" dirty="0"/>
              <a:t>A Human Factors Analysis of Proactive Assistance in Human-robot Teaming” </a:t>
            </a:r>
            <a:br>
              <a:rPr lang="en-US" sz="1200" i="1" dirty="0"/>
            </a:br>
            <a:r>
              <a:rPr lang="en-US" sz="1200" i="1" dirty="0"/>
              <a:t>Yu (Tony) Zhang, </a:t>
            </a:r>
            <a:r>
              <a:rPr lang="en-US" sz="1200" b="1" i="1" dirty="0">
                <a:solidFill>
                  <a:srgbClr val="0070C0"/>
                </a:solidFill>
              </a:rPr>
              <a:t>Vignesh Narayanan</a:t>
            </a:r>
            <a:r>
              <a:rPr lang="en-US" sz="1200" i="1" dirty="0"/>
              <a:t>, Tathagata Chakraborty &amp; Subbarao Kambhampati. </a:t>
            </a:r>
            <a:br>
              <a:rPr lang="en-US" sz="1200" i="1" dirty="0"/>
            </a:br>
            <a:r>
              <a:rPr lang="en-US" sz="1200" i="1" dirty="0"/>
              <a:t>IROS 2015.</a:t>
            </a:r>
          </a:p>
        </p:txBody>
      </p:sp>
      <p:sp>
        <p:nvSpPr>
          <p:cNvPr id="6" name="Slide Number Placeholder 5"/>
          <p:cNvSpPr>
            <a:spLocks noGrp="1"/>
          </p:cNvSpPr>
          <p:nvPr>
            <p:ph type="sldNum" sz="quarter" idx="12"/>
          </p:nvPr>
        </p:nvSpPr>
        <p:spPr/>
        <p:txBody>
          <a:bodyPr/>
          <a:lstStyle/>
          <a:p>
            <a:fld id="{1063C023-4BAE-4775-92E6-954C930E0B1C}" type="slidenum">
              <a:rPr lang="en-US" smtClean="0"/>
              <a:t>5</a:t>
            </a:fld>
            <a:endParaRPr lang="en-US"/>
          </a:p>
        </p:txBody>
      </p:sp>
    </p:spTree>
    <p:extLst>
      <p:ext uri="{BB962C8B-B14F-4D97-AF65-F5344CB8AC3E}">
        <p14:creationId xmlns:p14="http://schemas.microsoft.com/office/powerpoint/2010/main" val="17701226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465" y="190066"/>
            <a:ext cx="5780055" cy="2239203"/>
          </a:xfrm>
          <a:prstGeom prst="rect">
            <a:avLst/>
          </a:prstGeom>
        </p:spPr>
      </p:pic>
      <p:sp>
        <p:nvSpPr>
          <p:cNvPr id="10" name="Rectangle 9"/>
          <p:cNvSpPr/>
          <p:nvPr/>
        </p:nvSpPr>
        <p:spPr>
          <a:xfrm>
            <a:off x="9646444" y="5507833"/>
            <a:ext cx="1021556" cy="492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ounded Rectangle 10"/>
          <p:cNvSpPr/>
          <p:nvPr/>
        </p:nvSpPr>
        <p:spPr>
          <a:xfrm>
            <a:off x="5440778" y="2056002"/>
            <a:ext cx="1613079" cy="42500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350" dirty="0"/>
              <a:t>Subjective Performance</a:t>
            </a:r>
          </a:p>
        </p:txBody>
      </p:sp>
      <p:sp>
        <p:nvSpPr>
          <p:cNvPr id="12" name="Rounded Rectangle 11"/>
          <p:cNvSpPr/>
          <p:nvPr/>
        </p:nvSpPr>
        <p:spPr>
          <a:xfrm>
            <a:off x="2049979" y="2868508"/>
            <a:ext cx="5685169" cy="76683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dirty="0"/>
          </a:p>
        </p:txBody>
      </p:sp>
      <p:sp>
        <p:nvSpPr>
          <p:cNvPr id="13" name="Rounded Rectangle 12"/>
          <p:cNvSpPr/>
          <p:nvPr/>
        </p:nvSpPr>
        <p:spPr>
          <a:xfrm>
            <a:off x="2388667" y="3047771"/>
            <a:ext cx="1603420" cy="46364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350" dirty="0"/>
              <a:t>Immediacy</a:t>
            </a:r>
          </a:p>
        </p:txBody>
      </p:sp>
      <p:sp>
        <p:nvSpPr>
          <p:cNvPr id="14" name="Rounded Rectangle 13"/>
          <p:cNvSpPr/>
          <p:nvPr/>
        </p:nvSpPr>
        <p:spPr>
          <a:xfrm>
            <a:off x="5947329" y="3028050"/>
            <a:ext cx="1603420" cy="46364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350" dirty="0"/>
              <a:t>Likability</a:t>
            </a:r>
          </a:p>
        </p:txBody>
      </p:sp>
      <p:sp>
        <p:nvSpPr>
          <p:cNvPr id="15" name="Rounded Rectangle 14"/>
          <p:cNvSpPr/>
          <p:nvPr/>
        </p:nvSpPr>
        <p:spPr>
          <a:xfrm>
            <a:off x="8200964" y="3047771"/>
            <a:ext cx="1603420" cy="46364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350" dirty="0"/>
              <a:t>Trust</a:t>
            </a:r>
          </a:p>
        </p:txBody>
      </p:sp>
      <p:cxnSp>
        <p:nvCxnSpPr>
          <p:cNvPr id="16" name="Straight Arrow Connector 15"/>
          <p:cNvCxnSpPr>
            <a:stCxn id="11" idx="2"/>
            <a:endCxn id="13" idx="0"/>
          </p:cNvCxnSpPr>
          <p:nvPr/>
        </p:nvCxnSpPr>
        <p:spPr>
          <a:xfrm flipH="1">
            <a:off x="3190377" y="2481005"/>
            <a:ext cx="3056940" cy="566767"/>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2"/>
            <a:endCxn id="14" idx="0"/>
          </p:cNvCxnSpPr>
          <p:nvPr/>
        </p:nvCxnSpPr>
        <p:spPr>
          <a:xfrm>
            <a:off x="6247317" y="2481004"/>
            <a:ext cx="501722" cy="547046"/>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1" idx="2"/>
            <a:endCxn id="15" idx="0"/>
          </p:cNvCxnSpPr>
          <p:nvPr/>
        </p:nvCxnSpPr>
        <p:spPr>
          <a:xfrm>
            <a:off x="6247318" y="2481005"/>
            <a:ext cx="2755357" cy="566767"/>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rot="1267082">
            <a:off x="1623855" y="3830215"/>
            <a:ext cx="1408129" cy="17508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How much the subject considered the simulated task as a realistic USAR task</a:t>
            </a:r>
          </a:p>
        </p:txBody>
      </p:sp>
      <p:sp>
        <p:nvSpPr>
          <p:cNvPr id="20" name="Oval 19"/>
          <p:cNvSpPr/>
          <p:nvPr/>
        </p:nvSpPr>
        <p:spPr>
          <a:xfrm rot="21023881">
            <a:off x="2766787" y="4244171"/>
            <a:ext cx="1221383" cy="12715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How useful the participant felt about ROB as a teammate</a:t>
            </a:r>
          </a:p>
        </p:txBody>
      </p:sp>
      <p:cxnSp>
        <p:nvCxnSpPr>
          <p:cNvPr id="21" name="Curved Connector 20"/>
          <p:cNvCxnSpPr>
            <a:stCxn id="13" idx="2"/>
          </p:cNvCxnSpPr>
          <p:nvPr/>
        </p:nvCxnSpPr>
        <p:spPr>
          <a:xfrm rot="5400000">
            <a:off x="2688651" y="3363855"/>
            <a:ext cx="354170" cy="649282"/>
          </a:xfrm>
          <a:prstGeom prst="curvedConnector2">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a:stCxn id="13" idx="2"/>
          </p:cNvCxnSpPr>
          <p:nvPr/>
        </p:nvCxnSpPr>
        <p:spPr>
          <a:xfrm rot="16200000" flipH="1">
            <a:off x="2944162" y="3757627"/>
            <a:ext cx="717331" cy="224899"/>
          </a:xfrm>
          <a:prstGeom prst="curvedConnector3">
            <a:avLst>
              <a:gd name="adj1" fmla="val 50000"/>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rot="20797394">
            <a:off x="6801460" y="4837619"/>
            <a:ext cx="1212429" cy="6180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Ease and comfort</a:t>
            </a:r>
          </a:p>
        </p:txBody>
      </p:sp>
      <p:sp>
        <p:nvSpPr>
          <p:cNvPr id="24" name="Oval 23"/>
          <p:cNvSpPr/>
          <p:nvPr/>
        </p:nvSpPr>
        <p:spPr>
          <a:xfrm>
            <a:off x="7092275" y="5185739"/>
            <a:ext cx="2087299" cy="10660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Interaction between participant and ROB was effective?</a:t>
            </a:r>
          </a:p>
        </p:txBody>
      </p:sp>
      <p:cxnSp>
        <p:nvCxnSpPr>
          <p:cNvPr id="25" name="Curved Connector 24"/>
          <p:cNvCxnSpPr>
            <a:stCxn id="30" idx="2"/>
            <a:endCxn id="105" idx="0"/>
          </p:cNvCxnSpPr>
          <p:nvPr/>
        </p:nvCxnSpPr>
        <p:spPr>
          <a:xfrm rot="5400000">
            <a:off x="4393250" y="3967569"/>
            <a:ext cx="986804" cy="111317"/>
          </a:xfrm>
          <a:prstGeom prst="curvedConnector3">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6365453" y="3875278"/>
            <a:ext cx="1354312" cy="587139"/>
          </a:xfrm>
          <a:prstGeom prst="curvedConnector3">
            <a:avLst>
              <a:gd name="adj1" fmla="val 74194"/>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14" idx="2"/>
            <a:endCxn id="24" idx="0"/>
          </p:cNvCxnSpPr>
          <p:nvPr/>
        </p:nvCxnSpPr>
        <p:spPr>
          <a:xfrm rot="16200000" flipH="1">
            <a:off x="6595457" y="3645272"/>
            <a:ext cx="1694048" cy="1386885"/>
          </a:xfrm>
          <a:prstGeom prst="curvedConnector3">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5" name="Oval 104"/>
          <p:cNvSpPr/>
          <p:nvPr/>
        </p:nvSpPr>
        <p:spPr>
          <a:xfrm>
            <a:off x="4085922" y="4516629"/>
            <a:ext cx="1490142" cy="6222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Perceived effectiveness</a:t>
            </a:r>
          </a:p>
        </p:txBody>
      </p:sp>
      <p:sp>
        <p:nvSpPr>
          <p:cNvPr id="28" name="Oval 27"/>
          <p:cNvSpPr/>
          <p:nvPr/>
        </p:nvSpPr>
        <p:spPr>
          <a:xfrm>
            <a:off x="7715865" y="3882778"/>
            <a:ext cx="2226667" cy="6251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ROB’s trustworthiness with the assignments</a:t>
            </a:r>
          </a:p>
        </p:txBody>
      </p:sp>
      <p:cxnSp>
        <p:nvCxnSpPr>
          <p:cNvPr id="29" name="Curved Connector 28"/>
          <p:cNvCxnSpPr>
            <a:stCxn id="15" idx="2"/>
            <a:endCxn id="28" idx="0"/>
          </p:cNvCxnSpPr>
          <p:nvPr/>
        </p:nvCxnSpPr>
        <p:spPr>
          <a:xfrm rot="5400000">
            <a:off x="8730253" y="3610356"/>
            <a:ext cx="371366" cy="173476"/>
          </a:xfrm>
          <a:prstGeom prst="curvedConnector3">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4140600" y="3066184"/>
            <a:ext cx="1603420" cy="46364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350" dirty="0"/>
              <a:t>Effectiveness</a:t>
            </a:r>
          </a:p>
        </p:txBody>
      </p:sp>
      <p:cxnSp>
        <p:nvCxnSpPr>
          <p:cNvPr id="33" name="Curved Connector 32"/>
          <p:cNvCxnSpPr>
            <a:stCxn id="30" idx="2"/>
            <a:endCxn id="106" idx="0"/>
          </p:cNvCxnSpPr>
          <p:nvPr/>
        </p:nvCxnSpPr>
        <p:spPr>
          <a:xfrm rot="16200000" flipH="1">
            <a:off x="4418085" y="4054050"/>
            <a:ext cx="1483831" cy="435378"/>
          </a:xfrm>
          <a:prstGeom prst="curvedConnector3">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093723" y="2534786"/>
            <a:ext cx="1543253" cy="300082"/>
          </a:xfrm>
          <a:prstGeom prst="rect">
            <a:avLst/>
          </a:prstGeom>
          <a:noFill/>
        </p:spPr>
        <p:txBody>
          <a:bodyPr wrap="square" rtlCol="0">
            <a:spAutoFit/>
          </a:bodyPr>
          <a:lstStyle/>
          <a:p>
            <a:r>
              <a:rPr lang="en-US" sz="1350" b="1" dirty="0"/>
              <a:t>Consistent with H1</a:t>
            </a:r>
          </a:p>
        </p:txBody>
      </p:sp>
      <p:sp>
        <p:nvSpPr>
          <p:cNvPr id="35" name="Rounded Rectangle 34"/>
          <p:cNvSpPr/>
          <p:nvPr/>
        </p:nvSpPr>
        <p:spPr>
          <a:xfrm>
            <a:off x="7455484" y="1816762"/>
            <a:ext cx="1603420" cy="46364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350" dirty="0"/>
              <a:t>Improvability</a:t>
            </a:r>
          </a:p>
        </p:txBody>
      </p:sp>
      <p:sp>
        <p:nvSpPr>
          <p:cNvPr id="36" name="Oval 35"/>
          <p:cNvSpPr/>
          <p:nvPr/>
        </p:nvSpPr>
        <p:spPr>
          <a:xfrm>
            <a:off x="9098141" y="2114344"/>
            <a:ext cx="1509884" cy="818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How much ROB could be improved ?</a:t>
            </a:r>
          </a:p>
        </p:txBody>
      </p:sp>
      <p:cxnSp>
        <p:nvCxnSpPr>
          <p:cNvPr id="37" name="Curved Connector 36"/>
          <p:cNvCxnSpPr>
            <a:stCxn id="35" idx="2"/>
            <a:endCxn id="36" idx="2"/>
          </p:cNvCxnSpPr>
          <p:nvPr/>
        </p:nvCxnSpPr>
        <p:spPr>
          <a:xfrm rot="16200000" flipH="1">
            <a:off x="8556163" y="1981433"/>
            <a:ext cx="243008" cy="840947"/>
          </a:xfrm>
          <a:prstGeom prst="curvedConnector2">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1" idx="3"/>
            <a:endCxn id="35" idx="1"/>
          </p:cNvCxnSpPr>
          <p:nvPr/>
        </p:nvCxnSpPr>
        <p:spPr>
          <a:xfrm flipV="1">
            <a:off x="7053856" y="2048583"/>
            <a:ext cx="401628" cy="219921"/>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5440778" y="4112538"/>
            <a:ext cx="1210623" cy="8842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Balanced workload?</a:t>
            </a:r>
          </a:p>
        </p:txBody>
      </p:sp>
      <p:cxnSp>
        <p:nvCxnSpPr>
          <p:cNvPr id="40" name="Curved Connector 39"/>
          <p:cNvCxnSpPr>
            <a:stCxn id="30" idx="2"/>
            <a:endCxn id="39" idx="0"/>
          </p:cNvCxnSpPr>
          <p:nvPr/>
        </p:nvCxnSpPr>
        <p:spPr>
          <a:xfrm rot="16200000" flipH="1">
            <a:off x="5202844" y="3269291"/>
            <a:ext cx="582713" cy="1103779"/>
          </a:xfrm>
          <a:prstGeom prst="curvedConnector3">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8745823" y="4404705"/>
            <a:ext cx="1862202" cy="839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ROB’s trustworthiness with the updates during the task</a:t>
            </a:r>
          </a:p>
        </p:txBody>
      </p:sp>
      <p:cxnSp>
        <p:nvCxnSpPr>
          <p:cNvPr id="42" name="Curved Connector 41"/>
          <p:cNvCxnSpPr>
            <a:stCxn id="15" idx="2"/>
            <a:endCxn id="41" idx="0"/>
          </p:cNvCxnSpPr>
          <p:nvPr/>
        </p:nvCxnSpPr>
        <p:spPr>
          <a:xfrm rot="16200000" flipH="1">
            <a:off x="8893154" y="3620932"/>
            <a:ext cx="893293" cy="674250"/>
          </a:xfrm>
          <a:prstGeom prst="curvedConnector3">
            <a:avLst>
              <a:gd name="adj1" fmla="val 50000"/>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6" name="Oval 105"/>
          <p:cNvSpPr/>
          <p:nvPr/>
        </p:nvSpPr>
        <p:spPr>
          <a:xfrm rot="20542780">
            <a:off x="4665148" y="4992845"/>
            <a:ext cx="1693624" cy="8871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ROB sometimes performed unexpectedly?</a:t>
            </a:r>
          </a:p>
        </p:txBody>
      </p:sp>
      <p:sp>
        <p:nvSpPr>
          <p:cNvPr id="44" name="Rectangle 43"/>
          <p:cNvSpPr/>
          <p:nvPr/>
        </p:nvSpPr>
        <p:spPr>
          <a:xfrm>
            <a:off x="10188000" y="5961600"/>
            <a:ext cx="1946400" cy="83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93D3A6C8-D443-4A67-8F58-62910A612BB9}" type="slidenum">
              <a:rPr lang="en-US" smtClean="0"/>
              <a:pPr/>
              <a:t>50</a:t>
            </a:fld>
            <a:endParaRPr lang="en-US" dirty="0"/>
          </a:p>
        </p:txBody>
      </p:sp>
    </p:spTree>
    <p:extLst>
      <p:ext uri="{BB962C8B-B14F-4D97-AF65-F5344CB8AC3E}">
        <p14:creationId xmlns:p14="http://schemas.microsoft.com/office/powerpoint/2010/main" val="3893623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571066"/>
            <a:ext cx="12176545" cy="4717214"/>
          </a:xfrm>
          <a:prstGeom prst="rect">
            <a:avLst/>
          </a:prstGeom>
        </p:spPr>
      </p:pic>
      <p:sp>
        <p:nvSpPr>
          <p:cNvPr id="6" name="Rectangle 5"/>
          <p:cNvSpPr/>
          <p:nvPr/>
        </p:nvSpPr>
        <p:spPr>
          <a:xfrm>
            <a:off x="10188000" y="5961600"/>
            <a:ext cx="1946400" cy="83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93D3A6C8-D443-4A67-8F58-62910A612BB9}" type="slidenum">
              <a:rPr lang="en-US" smtClean="0"/>
              <a:pPr/>
              <a:t>51</a:t>
            </a:fld>
            <a:endParaRPr lang="en-US" dirty="0"/>
          </a:p>
        </p:txBody>
      </p:sp>
    </p:spTree>
    <p:extLst>
      <p:ext uri="{BB962C8B-B14F-4D97-AF65-F5344CB8AC3E}">
        <p14:creationId xmlns:p14="http://schemas.microsoft.com/office/powerpoint/2010/main" val="19227821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Summary of Study 2 </a:t>
            </a:r>
            <a:r>
              <a:rPr lang="en-US" dirty="0" smtClean="0">
                <a:solidFill>
                  <a:srgbClr val="FF0000"/>
                </a:solidFill>
              </a:rPr>
              <a:t>*</a:t>
            </a:r>
            <a:r>
              <a:rPr lang="en-US" dirty="0" smtClean="0"/>
              <a:t> </a:t>
            </a:r>
            <a:endParaRPr lang="en-US" dirty="0"/>
          </a:p>
        </p:txBody>
      </p:sp>
      <p:sp>
        <p:nvSpPr>
          <p:cNvPr id="5" name="Content Placeholder 4"/>
          <p:cNvSpPr>
            <a:spLocks noGrp="1"/>
          </p:cNvSpPr>
          <p:nvPr>
            <p:ph idx="1"/>
          </p:nvPr>
        </p:nvSpPr>
        <p:spPr/>
        <p:txBody>
          <a:bodyPr/>
          <a:lstStyle/>
          <a:p>
            <a:pPr>
              <a:spcAft>
                <a:spcPts val="1200"/>
              </a:spcAft>
            </a:pPr>
            <a:r>
              <a:rPr lang="en-US" sz="2400" dirty="0" smtClean="0"/>
              <a:t>Results </a:t>
            </a:r>
            <a:r>
              <a:rPr lang="en-US" sz="2400" dirty="0"/>
              <a:t>are mostly consistent with </a:t>
            </a:r>
            <a:r>
              <a:rPr lang="en-US" sz="2400" dirty="0" smtClean="0"/>
              <a:t>the </a:t>
            </a:r>
            <a:r>
              <a:rPr lang="en-US" sz="2400" dirty="0"/>
              <a:t>hypotheses.</a:t>
            </a:r>
          </a:p>
          <a:p>
            <a:r>
              <a:rPr lang="en-US" sz="2400" dirty="0"/>
              <a:t>Subjects had positive feelings towards PS capabilities</a:t>
            </a:r>
          </a:p>
          <a:p>
            <a:pPr lvl="1"/>
            <a:r>
              <a:rPr lang="en-US" sz="2000" dirty="0"/>
              <a:t>Seems to suggest that intelligent robots with a PS ability may be used and accepted in various settings</a:t>
            </a:r>
          </a:p>
          <a:p>
            <a:pPr lvl="1">
              <a:spcAft>
                <a:spcPts val="1200"/>
              </a:spcAft>
            </a:pPr>
            <a:r>
              <a:rPr lang="en-US" sz="2000" dirty="0"/>
              <a:t>The increased mental workload does not overwhelm the humans.</a:t>
            </a:r>
          </a:p>
          <a:p>
            <a:r>
              <a:rPr lang="en-US" sz="2400" dirty="0"/>
              <a:t>More investigations need to be conducted in scenarios with </a:t>
            </a:r>
            <a:r>
              <a:rPr lang="en-US" sz="2400" dirty="0" smtClean="0"/>
              <a:t>information asymmetry and human </a:t>
            </a:r>
            <a:r>
              <a:rPr lang="en-US" sz="2400" dirty="0"/>
              <a:t>cognitive load.</a:t>
            </a:r>
          </a:p>
        </p:txBody>
      </p:sp>
      <p:sp>
        <p:nvSpPr>
          <p:cNvPr id="6" name="Text Placeholder 5"/>
          <p:cNvSpPr>
            <a:spLocks noGrp="1"/>
          </p:cNvSpPr>
          <p:nvPr>
            <p:ph type="body" sz="quarter" idx="13"/>
          </p:nvPr>
        </p:nvSpPr>
        <p:spPr/>
        <p:txBody>
          <a:bodyPr/>
          <a:lstStyle/>
          <a:p>
            <a:r>
              <a:rPr lang="en-US" dirty="0" smtClean="0"/>
              <a:t>	Generally positive attitude towards Proactive Support</a:t>
            </a:r>
            <a:endParaRPr lang="en-US" dirty="0"/>
          </a:p>
        </p:txBody>
      </p:sp>
      <p:sp>
        <p:nvSpPr>
          <p:cNvPr id="7" name="Rectangle 6"/>
          <p:cNvSpPr/>
          <p:nvPr/>
        </p:nvSpPr>
        <p:spPr>
          <a:xfrm>
            <a:off x="10188000" y="5961600"/>
            <a:ext cx="1946400" cy="83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301300" y="5476079"/>
            <a:ext cx="7886700" cy="646331"/>
          </a:xfrm>
          <a:prstGeom prst="rect">
            <a:avLst/>
          </a:prstGeom>
          <a:noFill/>
        </p:spPr>
        <p:txBody>
          <a:bodyPr wrap="square" rtlCol="0">
            <a:spAutoFit/>
          </a:bodyPr>
          <a:lstStyle/>
          <a:p>
            <a:pPr algn="ctr"/>
            <a:r>
              <a:rPr lang="en-US" sz="1200" i="1" dirty="0" smtClean="0">
                <a:solidFill>
                  <a:srgbClr val="FF0000"/>
                </a:solidFill>
              </a:rPr>
              <a:t>* </a:t>
            </a:r>
            <a:r>
              <a:rPr lang="en-US" sz="1200" i="1" dirty="0" smtClean="0"/>
              <a:t>“</a:t>
            </a:r>
            <a:r>
              <a:rPr lang="en-US" sz="1200" i="1" dirty="0"/>
              <a:t>A Human Factors Analysis of Proactive Assistance in Human-robot Teaming” </a:t>
            </a:r>
            <a:br>
              <a:rPr lang="en-US" sz="1200" i="1" dirty="0"/>
            </a:br>
            <a:r>
              <a:rPr lang="en-US" sz="1200" i="1" dirty="0"/>
              <a:t>Yu (Tony) Zhang, </a:t>
            </a:r>
            <a:r>
              <a:rPr lang="en-US" sz="1200" b="1" i="1" dirty="0">
                <a:solidFill>
                  <a:srgbClr val="0070C0"/>
                </a:solidFill>
              </a:rPr>
              <a:t>Vignesh Narayanan</a:t>
            </a:r>
            <a:r>
              <a:rPr lang="en-US" sz="1200" i="1" dirty="0"/>
              <a:t>, Tathagata Chakraborty &amp; Subbarao Kambhampati. </a:t>
            </a:r>
            <a:br>
              <a:rPr lang="en-US" sz="1200" i="1" dirty="0"/>
            </a:br>
            <a:r>
              <a:rPr lang="en-US" sz="1200" i="1" dirty="0"/>
              <a:t>IROS 2015.</a:t>
            </a:r>
          </a:p>
        </p:txBody>
      </p:sp>
      <p:sp>
        <p:nvSpPr>
          <p:cNvPr id="2" name="Slide Number Placeholder 1"/>
          <p:cNvSpPr>
            <a:spLocks noGrp="1"/>
          </p:cNvSpPr>
          <p:nvPr>
            <p:ph type="sldNum" sz="quarter" idx="12"/>
          </p:nvPr>
        </p:nvSpPr>
        <p:spPr/>
        <p:txBody>
          <a:bodyPr/>
          <a:lstStyle/>
          <a:p>
            <a:fld id="{93D3A6C8-D443-4A67-8F58-62910A612BB9}" type="slidenum">
              <a:rPr lang="en-US" smtClean="0"/>
              <a:pPr/>
              <a:t>52</a:t>
            </a:fld>
            <a:endParaRPr lang="en-US" dirty="0"/>
          </a:p>
        </p:txBody>
      </p:sp>
    </p:spTree>
    <p:extLst>
      <p:ext uri="{BB962C8B-B14F-4D97-AF65-F5344CB8AC3E}">
        <p14:creationId xmlns:p14="http://schemas.microsoft.com/office/powerpoint/2010/main" val="27286053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4771"/>
            <a:ext cx="10515600" cy="683524"/>
          </a:xfrm>
        </p:spPr>
        <p:txBody>
          <a:bodyPr/>
          <a:lstStyle/>
          <a:p>
            <a:r>
              <a:rPr lang="en-US" dirty="0" smtClean="0"/>
              <a:t>Conclusions</a:t>
            </a:r>
            <a:endParaRPr lang="en-US" dirty="0"/>
          </a:p>
        </p:txBody>
      </p:sp>
      <p:sp>
        <p:nvSpPr>
          <p:cNvPr id="3" name="Content Placeholder 2"/>
          <p:cNvSpPr>
            <a:spLocks noGrp="1"/>
          </p:cNvSpPr>
          <p:nvPr>
            <p:ph idx="1"/>
          </p:nvPr>
        </p:nvSpPr>
        <p:spPr>
          <a:xfrm>
            <a:off x="838200" y="1490672"/>
            <a:ext cx="10515600" cy="3366052"/>
          </a:xfrm>
        </p:spPr>
        <p:txBody>
          <a:bodyPr/>
          <a:lstStyle/>
          <a:p>
            <a:r>
              <a:rPr lang="en-US" dirty="0" smtClean="0"/>
              <a:t>Results of both the studies </a:t>
            </a:r>
            <a:r>
              <a:rPr lang="en-US" dirty="0"/>
              <a:t>are mostly consistent with the </a:t>
            </a:r>
            <a:r>
              <a:rPr lang="en-US" dirty="0" smtClean="0"/>
              <a:t>hypotheses.</a:t>
            </a:r>
            <a:endParaRPr lang="en-US" dirty="0"/>
          </a:p>
          <a:p>
            <a:r>
              <a:rPr lang="en-US" dirty="0"/>
              <a:t>Subjects had </a:t>
            </a:r>
            <a:r>
              <a:rPr lang="en-US" b="1" i="1" dirty="0">
                <a:solidFill>
                  <a:srgbClr val="FF0000"/>
                </a:solidFill>
              </a:rPr>
              <a:t>positive feelings </a:t>
            </a:r>
            <a:r>
              <a:rPr lang="en-US" dirty="0"/>
              <a:t>towards </a:t>
            </a:r>
            <a:r>
              <a:rPr lang="en-US" dirty="0" smtClean="0"/>
              <a:t>peer-to-peer (P2P) team* and proactive support (PS)** capabilities in general.</a:t>
            </a:r>
          </a:p>
          <a:p>
            <a:r>
              <a:rPr lang="en-US" dirty="0" smtClean="0"/>
              <a:t>No significant increase in mental workload (for both P2P and PS team).</a:t>
            </a:r>
          </a:p>
          <a:p>
            <a:r>
              <a:rPr lang="en-US" dirty="0"/>
              <a:t>No significant </a:t>
            </a:r>
            <a:r>
              <a:rPr lang="en-US" dirty="0" smtClean="0"/>
              <a:t>decrease in situation awareness (for </a:t>
            </a:r>
            <a:r>
              <a:rPr lang="en-US" dirty="0"/>
              <a:t>both P2P and PS team).</a:t>
            </a:r>
          </a:p>
          <a:p>
            <a:endParaRPr lang="en-US" dirty="0" smtClean="0"/>
          </a:p>
          <a:p>
            <a:endParaRPr lang="en-US" dirty="0"/>
          </a:p>
          <a:p>
            <a:endParaRPr lang="en-US" dirty="0"/>
          </a:p>
        </p:txBody>
      </p:sp>
      <p:sp>
        <p:nvSpPr>
          <p:cNvPr id="5" name="Rectangle 4"/>
          <p:cNvSpPr/>
          <p:nvPr/>
        </p:nvSpPr>
        <p:spPr>
          <a:xfrm>
            <a:off x="10188000" y="5961600"/>
            <a:ext cx="1946400" cy="83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24589" y="5015012"/>
            <a:ext cx="7886700" cy="1384995"/>
          </a:xfrm>
          <a:prstGeom prst="rect">
            <a:avLst/>
          </a:prstGeom>
          <a:noFill/>
        </p:spPr>
        <p:txBody>
          <a:bodyPr wrap="square" rtlCol="0">
            <a:spAutoFit/>
          </a:bodyPr>
          <a:lstStyle/>
          <a:p>
            <a:pPr algn="ctr"/>
            <a:r>
              <a:rPr lang="en-US" sz="1200" b="1" i="1" dirty="0" smtClean="0">
                <a:solidFill>
                  <a:srgbClr val="FF0000"/>
                </a:solidFill>
              </a:rPr>
              <a:t>*</a:t>
            </a:r>
            <a:r>
              <a:rPr lang="en-US" sz="1200" i="1" dirty="0" smtClean="0"/>
              <a:t> “</a:t>
            </a:r>
            <a:r>
              <a:rPr lang="en-US" sz="1200" i="1" dirty="0"/>
              <a:t>Automated Planning for Peer-to-peer Teaming and its Evaluation in Remote Human-Robot Interaction  ”</a:t>
            </a:r>
            <a:br>
              <a:rPr lang="en-US" sz="1200" i="1" dirty="0"/>
            </a:br>
            <a:r>
              <a:rPr lang="en-US" sz="1200" b="1" i="1" dirty="0">
                <a:solidFill>
                  <a:srgbClr val="0070C0"/>
                </a:solidFill>
              </a:rPr>
              <a:t>Vignesh Narayanan</a:t>
            </a:r>
            <a:r>
              <a:rPr lang="en-US" sz="1200" i="1" dirty="0"/>
              <a:t>, Yu Zhang, Nathaniel Mendoza and Subbarao Kambhampati. </a:t>
            </a:r>
            <a:br>
              <a:rPr lang="en-US" sz="1200" i="1" dirty="0"/>
            </a:br>
            <a:r>
              <a:rPr lang="en-US" sz="1200" i="1" dirty="0"/>
              <a:t>10th ACM/IEEE Intl. Conf on Human Robot Interaction (HRI), 2015.</a:t>
            </a:r>
          </a:p>
          <a:p>
            <a:pPr algn="ctr"/>
            <a:endParaRPr lang="en-US" sz="1200" i="1" dirty="0" smtClean="0"/>
          </a:p>
          <a:p>
            <a:pPr algn="ctr"/>
            <a:r>
              <a:rPr lang="en-US" sz="1200" b="1" i="1" dirty="0" smtClean="0">
                <a:solidFill>
                  <a:srgbClr val="FF0000"/>
                </a:solidFill>
              </a:rPr>
              <a:t>**</a:t>
            </a:r>
            <a:r>
              <a:rPr lang="en-US" sz="1200" i="1" dirty="0" smtClean="0"/>
              <a:t> “</a:t>
            </a:r>
            <a:r>
              <a:rPr lang="en-US" sz="1200" i="1" dirty="0"/>
              <a:t>A Human Factors Analysis of Proactive Assistance in Human-robot Teaming” </a:t>
            </a:r>
            <a:br>
              <a:rPr lang="en-US" sz="1200" i="1" dirty="0"/>
            </a:br>
            <a:r>
              <a:rPr lang="en-US" sz="1200" i="1" dirty="0"/>
              <a:t>Yu (Tony) Zhang, </a:t>
            </a:r>
            <a:r>
              <a:rPr lang="en-US" sz="1200" b="1" i="1" dirty="0">
                <a:solidFill>
                  <a:srgbClr val="0070C0"/>
                </a:solidFill>
              </a:rPr>
              <a:t>Vignesh Narayanan</a:t>
            </a:r>
            <a:r>
              <a:rPr lang="en-US" sz="1200" i="1" dirty="0"/>
              <a:t>, Tathagata Chakraborty &amp; Subbarao Kambhampati. </a:t>
            </a:r>
            <a:br>
              <a:rPr lang="en-US" sz="1200" i="1" dirty="0"/>
            </a:br>
            <a:r>
              <a:rPr lang="en-US" sz="1200" i="1" dirty="0"/>
              <a:t>IROS 2015.</a:t>
            </a:r>
          </a:p>
        </p:txBody>
      </p:sp>
      <p:sp>
        <p:nvSpPr>
          <p:cNvPr id="4" name="Slide Number Placeholder 3"/>
          <p:cNvSpPr>
            <a:spLocks noGrp="1"/>
          </p:cNvSpPr>
          <p:nvPr>
            <p:ph type="sldNum" sz="quarter" idx="12"/>
          </p:nvPr>
        </p:nvSpPr>
        <p:spPr/>
        <p:txBody>
          <a:bodyPr/>
          <a:lstStyle/>
          <a:p>
            <a:fld id="{93D3A6C8-D443-4A67-8F58-62910A612BB9}" type="slidenum">
              <a:rPr lang="en-US" smtClean="0"/>
              <a:pPr/>
              <a:t>53</a:t>
            </a:fld>
            <a:endParaRPr lang="en-US" dirty="0"/>
          </a:p>
        </p:txBody>
      </p:sp>
    </p:spTree>
    <p:extLst>
      <p:ext uri="{BB962C8B-B14F-4D97-AF65-F5344CB8AC3E}">
        <p14:creationId xmlns:p14="http://schemas.microsoft.com/office/powerpoint/2010/main" val="29217939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4871" y="2321960"/>
            <a:ext cx="10922285" cy="1094789"/>
          </a:xfrm>
        </p:spPr>
        <p:txBody>
          <a:bodyPr>
            <a:normAutofit/>
          </a:bodyPr>
          <a:lstStyle/>
          <a:p>
            <a:r>
              <a:rPr lang="en-US" sz="4800" dirty="0" smtClean="0"/>
              <a:t>Thank you </a:t>
            </a:r>
            <a:r>
              <a:rPr lang="en-US" sz="4800" dirty="0" smtClean="0">
                <a:sym typeface="Wingdings" panose="05000000000000000000" pitchFamily="2" charset="2"/>
              </a:rPr>
              <a:t> </a:t>
            </a:r>
            <a:endParaRPr lang="en-US" sz="4800" dirty="0"/>
          </a:p>
        </p:txBody>
      </p:sp>
      <p:sp>
        <p:nvSpPr>
          <p:cNvPr id="5" name="Rectangle 4"/>
          <p:cNvSpPr/>
          <p:nvPr/>
        </p:nvSpPr>
        <p:spPr>
          <a:xfrm>
            <a:off x="10188000" y="5961600"/>
            <a:ext cx="1946400" cy="83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93D3A6C8-D443-4A67-8F58-62910A612BB9}" type="slidenum">
              <a:rPr lang="en-US" smtClean="0"/>
              <a:pPr/>
              <a:t>54</a:t>
            </a:fld>
            <a:endParaRPr lang="en-US" dirty="0"/>
          </a:p>
        </p:txBody>
      </p:sp>
    </p:spTree>
    <p:extLst>
      <p:ext uri="{BB962C8B-B14F-4D97-AF65-F5344CB8AC3E}">
        <p14:creationId xmlns:p14="http://schemas.microsoft.com/office/powerpoint/2010/main" val="4007715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5457825"/>
            <a:ext cx="1704975" cy="1400175"/>
          </a:xfrm>
          <a:prstGeom prst="rect">
            <a:avLst/>
          </a:prstGeom>
        </p:spPr>
      </p:pic>
      <p:sp>
        <p:nvSpPr>
          <p:cNvPr id="2" name="Title 1"/>
          <p:cNvSpPr>
            <a:spLocks noGrp="1"/>
          </p:cNvSpPr>
          <p:nvPr>
            <p:ph type="title"/>
          </p:nvPr>
        </p:nvSpPr>
        <p:spPr>
          <a:xfrm>
            <a:off x="2459691" y="269842"/>
            <a:ext cx="7514035" cy="1314449"/>
          </a:xfrm>
        </p:spPr>
        <p:txBody>
          <a:bodyPr>
            <a:normAutofit/>
          </a:bodyPr>
          <a:lstStyle/>
          <a:p>
            <a:pPr algn="ctr"/>
            <a:r>
              <a:rPr lang="en-US" sz="3300" b="1" dirty="0" smtClean="0">
                <a:latin typeface="Aharoni" panose="02010803020104030203" pitchFamily="2" charset="-79"/>
                <a:cs typeface="Aharoni" panose="02010803020104030203" pitchFamily="2" charset="-79"/>
              </a:rPr>
              <a:t>Types of Human-Robot Teams</a:t>
            </a:r>
            <a:endParaRPr lang="en-US" sz="3300" dirty="0">
              <a:latin typeface="Aharoni" panose="02010803020104030203" pitchFamily="2" charset="-79"/>
              <a:cs typeface="Aharoni" panose="02010803020104030203" pitchFamily="2" charset="-79"/>
            </a:endParaRPr>
          </a:p>
        </p:txBody>
      </p:sp>
      <p:sp>
        <p:nvSpPr>
          <p:cNvPr id="4" name="Rectangle 3"/>
          <p:cNvSpPr/>
          <p:nvPr/>
        </p:nvSpPr>
        <p:spPr>
          <a:xfrm>
            <a:off x="5295736" y="1502934"/>
            <a:ext cx="1743743" cy="87640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Human Robot Teaming</a:t>
            </a:r>
          </a:p>
        </p:txBody>
      </p:sp>
      <p:sp>
        <p:nvSpPr>
          <p:cNvPr id="5" name="Rectangle 4"/>
          <p:cNvSpPr/>
          <p:nvPr/>
        </p:nvSpPr>
        <p:spPr>
          <a:xfrm>
            <a:off x="3329476" y="4933040"/>
            <a:ext cx="2069337" cy="104956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dirty="0"/>
              <a:t>Remote</a:t>
            </a:r>
          </a:p>
        </p:txBody>
      </p:sp>
      <p:sp>
        <p:nvSpPr>
          <p:cNvPr id="6" name="Rectangle 5"/>
          <p:cNvSpPr/>
          <p:nvPr/>
        </p:nvSpPr>
        <p:spPr>
          <a:xfrm>
            <a:off x="7115846" y="4958447"/>
            <a:ext cx="2028154" cy="102416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a:t>Proximal</a:t>
            </a:r>
          </a:p>
        </p:txBody>
      </p:sp>
      <p:cxnSp>
        <p:nvCxnSpPr>
          <p:cNvPr id="10" name="Straight Arrow Connector 9"/>
          <p:cNvCxnSpPr/>
          <p:nvPr/>
        </p:nvCxnSpPr>
        <p:spPr>
          <a:xfrm flipH="1">
            <a:off x="4265281" y="2194352"/>
            <a:ext cx="1344410" cy="3024920"/>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6828601" y="2167918"/>
            <a:ext cx="1020129" cy="3123273"/>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sp>
        <p:nvSpPr>
          <p:cNvPr id="26" name="Rounded Rectangle 25"/>
          <p:cNvSpPr/>
          <p:nvPr/>
        </p:nvSpPr>
        <p:spPr>
          <a:xfrm>
            <a:off x="2984500" y="2741670"/>
            <a:ext cx="6159500" cy="597095"/>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dirty="0"/>
              <a:t>Based on physical distance between Human and Robot</a:t>
            </a:r>
          </a:p>
        </p:txBody>
      </p:sp>
      <p:sp>
        <p:nvSpPr>
          <p:cNvPr id="3" name="Slide Number Placeholder 2"/>
          <p:cNvSpPr>
            <a:spLocks noGrp="1"/>
          </p:cNvSpPr>
          <p:nvPr>
            <p:ph type="sldNum" sz="quarter" idx="12"/>
          </p:nvPr>
        </p:nvSpPr>
        <p:spPr/>
        <p:txBody>
          <a:bodyPr/>
          <a:lstStyle/>
          <a:p>
            <a:fld id="{1063C023-4BAE-4775-92E6-954C930E0B1C}" type="slidenum">
              <a:rPr lang="en-US" smtClean="0"/>
              <a:t>6</a:t>
            </a:fld>
            <a:endParaRPr lang="en-US"/>
          </a:p>
        </p:txBody>
      </p:sp>
    </p:spTree>
    <p:extLst>
      <p:ext uri="{BB962C8B-B14F-4D97-AF65-F5344CB8AC3E}">
        <p14:creationId xmlns:p14="http://schemas.microsoft.com/office/powerpoint/2010/main" val="2661094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703" y="1793534"/>
            <a:ext cx="10515600" cy="1325563"/>
          </a:xfrm>
        </p:spPr>
        <p:txBody>
          <a:bodyPr/>
          <a:lstStyle/>
          <a:p>
            <a:pPr algn="ctr"/>
            <a:r>
              <a:rPr lang="en-US" b="1" dirty="0" smtClean="0">
                <a:latin typeface="Aharoni" panose="02010803020104030203" pitchFamily="2" charset="-79"/>
                <a:cs typeface="Aharoni" panose="02010803020104030203" pitchFamily="2" charset="-79"/>
              </a:rPr>
              <a:t>STUDY 1 </a:t>
            </a:r>
            <a:r>
              <a:rPr lang="en-US" b="1" dirty="0" smtClean="0">
                <a:solidFill>
                  <a:srgbClr val="FF0000"/>
                </a:solidFill>
                <a:latin typeface="Aharoni" panose="02010803020104030203" pitchFamily="2" charset="-79"/>
                <a:cs typeface="Aharoni" panose="02010803020104030203" pitchFamily="2" charset="-79"/>
              </a:rPr>
              <a:t>*</a:t>
            </a:r>
            <a:endParaRPr lang="en-US" b="1" dirty="0">
              <a:solidFill>
                <a:srgbClr val="FF0000"/>
              </a:solidFill>
              <a:latin typeface="Aharoni" panose="02010803020104030203" pitchFamily="2" charset="-79"/>
              <a:cs typeface="Aharoni" panose="02010803020104030203" pitchFamily="2" charset="-79"/>
            </a:endParaRPr>
          </a:p>
        </p:txBody>
      </p:sp>
      <p:pic>
        <p:nvPicPr>
          <p:cNvPr id="4" name="Picture 3"/>
          <p:cNvPicPr>
            <a:picLocks noChangeAspect="1"/>
          </p:cNvPicPr>
          <p:nvPr/>
        </p:nvPicPr>
        <p:blipFill>
          <a:blip r:embed="rId2"/>
          <a:stretch>
            <a:fillRect/>
          </a:stretch>
        </p:blipFill>
        <p:spPr>
          <a:xfrm>
            <a:off x="0" y="5457825"/>
            <a:ext cx="1704975" cy="1400175"/>
          </a:xfrm>
          <a:prstGeom prst="rect">
            <a:avLst/>
          </a:prstGeom>
        </p:spPr>
      </p:pic>
      <p:sp>
        <p:nvSpPr>
          <p:cNvPr id="5" name="Title 1"/>
          <p:cNvSpPr txBox="1">
            <a:spLocks/>
          </p:cNvSpPr>
          <p:nvPr/>
        </p:nvSpPr>
        <p:spPr>
          <a:xfrm>
            <a:off x="1025703" y="311909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500" b="1" dirty="0">
                <a:solidFill>
                  <a:schemeClr val="tx1">
                    <a:lumMod val="50000"/>
                    <a:lumOff val="50000"/>
                  </a:schemeClr>
                </a:solidFill>
                <a:latin typeface="Aharoni" panose="02010803020104030203" pitchFamily="2" charset="-79"/>
                <a:cs typeface="Aharoni" panose="02010803020104030203" pitchFamily="2" charset="-79"/>
              </a:rPr>
              <a:t>Is </a:t>
            </a:r>
            <a:r>
              <a:rPr lang="en-US" sz="2500" dirty="0">
                <a:solidFill>
                  <a:srgbClr val="FF0000"/>
                </a:solidFill>
                <a:latin typeface="Aharoni" panose="02010803020104030203" pitchFamily="2" charset="-79"/>
                <a:cs typeface="Aharoni" panose="02010803020104030203" pitchFamily="2" charset="-79"/>
              </a:rPr>
              <a:t>automated planning</a:t>
            </a:r>
            <a:r>
              <a:rPr lang="en-US" sz="2500" b="1" dirty="0">
                <a:solidFill>
                  <a:schemeClr val="tx1">
                    <a:lumMod val="50000"/>
                    <a:lumOff val="50000"/>
                  </a:schemeClr>
                </a:solidFill>
                <a:latin typeface="Aharoni" panose="02010803020104030203" pitchFamily="2" charset="-79"/>
                <a:cs typeface="Aharoni" panose="02010803020104030203" pitchFamily="2" charset="-79"/>
              </a:rPr>
              <a:t> for robot preferred in Human-Robot teams?</a:t>
            </a:r>
          </a:p>
        </p:txBody>
      </p:sp>
      <p:sp>
        <p:nvSpPr>
          <p:cNvPr id="6" name="TextBox 5"/>
          <p:cNvSpPr txBox="1"/>
          <p:nvPr/>
        </p:nvSpPr>
        <p:spPr>
          <a:xfrm>
            <a:off x="1566501" y="5834746"/>
            <a:ext cx="9101501" cy="646331"/>
          </a:xfrm>
          <a:prstGeom prst="rect">
            <a:avLst/>
          </a:prstGeom>
          <a:noFill/>
        </p:spPr>
        <p:txBody>
          <a:bodyPr wrap="square" rtlCol="0">
            <a:spAutoFit/>
          </a:bodyPr>
          <a:lstStyle/>
          <a:p>
            <a:pPr algn="ctr"/>
            <a:r>
              <a:rPr lang="en-US" sz="1200" b="1" i="1" dirty="0" smtClean="0">
                <a:solidFill>
                  <a:srgbClr val="FF0000"/>
                </a:solidFill>
              </a:rPr>
              <a:t>* </a:t>
            </a:r>
            <a:r>
              <a:rPr lang="en-US" sz="1200" i="1" dirty="0" smtClean="0"/>
              <a:t>“</a:t>
            </a:r>
            <a:r>
              <a:rPr lang="en-US" sz="1200" i="1" dirty="0"/>
              <a:t>Automated Planning for Peer-to-peer Teaming and its Evaluation in Remote Human-Robot Interaction  ”</a:t>
            </a:r>
            <a:br>
              <a:rPr lang="en-US" sz="1200" i="1" dirty="0"/>
            </a:br>
            <a:r>
              <a:rPr lang="en-US" sz="1200" b="1" i="1" dirty="0">
                <a:solidFill>
                  <a:srgbClr val="0070C0"/>
                </a:solidFill>
              </a:rPr>
              <a:t>Vignesh Narayanan</a:t>
            </a:r>
            <a:r>
              <a:rPr lang="en-US" sz="1200" i="1" dirty="0"/>
              <a:t>, Yu Zhang, Nathaniel Mendoza and Subbarao Kambhampati. </a:t>
            </a:r>
            <a:br>
              <a:rPr lang="en-US" sz="1200" i="1" dirty="0"/>
            </a:br>
            <a:r>
              <a:rPr lang="en-US" sz="1200" i="1" dirty="0"/>
              <a:t>10th ACM/IEEE Intl. Conf on Human Robot Interaction (HRI), 2015.</a:t>
            </a:r>
          </a:p>
        </p:txBody>
      </p:sp>
      <p:sp>
        <p:nvSpPr>
          <p:cNvPr id="3" name="Slide Number Placeholder 2"/>
          <p:cNvSpPr>
            <a:spLocks noGrp="1"/>
          </p:cNvSpPr>
          <p:nvPr>
            <p:ph type="sldNum" sz="quarter" idx="12"/>
          </p:nvPr>
        </p:nvSpPr>
        <p:spPr/>
        <p:txBody>
          <a:bodyPr/>
          <a:lstStyle/>
          <a:p>
            <a:fld id="{1063C023-4BAE-4775-92E6-954C930E0B1C}" type="slidenum">
              <a:rPr lang="en-US" smtClean="0"/>
              <a:t>7</a:t>
            </a:fld>
            <a:endParaRPr lang="en-US"/>
          </a:p>
        </p:txBody>
      </p:sp>
    </p:spTree>
    <p:extLst>
      <p:ext uri="{BB962C8B-B14F-4D97-AF65-F5344CB8AC3E}">
        <p14:creationId xmlns:p14="http://schemas.microsoft.com/office/powerpoint/2010/main" val="1679657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120" y="759923"/>
            <a:ext cx="7514035" cy="731681"/>
          </a:xfrm>
        </p:spPr>
        <p:txBody>
          <a:bodyPr>
            <a:normAutofit/>
          </a:bodyPr>
          <a:lstStyle/>
          <a:p>
            <a:r>
              <a:rPr lang="en-US" sz="3300" b="1" dirty="0" smtClean="0">
                <a:latin typeface="Aharoni" panose="02010803020104030203" pitchFamily="2" charset="-79"/>
                <a:cs typeface="Aharoni" panose="02010803020104030203" pitchFamily="2" charset="-79"/>
              </a:rPr>
              <a:t>Supervised Vs. Peer-to-Peer(P2P) HRT</a:t>
            </a:r>
            <a:endParaRPr lang="en-US" sz="3300" b="1"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1430213" y="2343065"/>
            <a:ext cx="9573847" cy="3589339"/>
          </a:xfrm>
        </p:spPr>
        <p:txBody>
          <a:bodyPr>
            <a:normAutofit/>
          </a:bodyPr>
          <a:lstStyle/>
          <a:p>
            <a:pPr algn="just"/>
            <a:r>
              <a:rPr lang="en-US" sz="2400" dirty="0"/>
              <a:t>In supervised human-robot </a:t>
            </a:r>
            <a:r>
              <a:rPr lang="en-US" sz="2400" dirty="0" smtClean="0"/>
              <a:t>interaction the human creates </a:t>
            </a:r>
            <a:r>
              <a:rPr lang="en-US" sz="2400" dirty="0"/>
              <a:t>the plan </a:t>
            </a:r>
            <a:r>
              <a:rPr lang="en-US" sz="2400" dirty="0" smtClean="0"/>
              <a:t>for the robot to </a:t>
            </a:r>
            <a:r>
              <a:rPr lang="en-US" sz="2400" dirty="0"/>
              <a:t>achieve the global </a:t>
            </a:r>
            <a:r>
              <a:rPr lang="en-US" sz="2400" dirty="0" smtClean="0"/>
              <a:t>goal. </a:t>
            </a:r>
          </a:p>
          <a:p>
            <a:pPr algn="just"/>
            <a:r>
              <a:rPr lang="en-US" sz="2400" dirty="0" smtClean="0"/>
              <a:t>In peer-to-peer(P2P) human-robot interaction, general </a:t>
            </a:r>
            <a:r>
              <a:rPr lang="en-US" sz="2400" dirty="0"/>
              <a:t>planning capability </a:t>
            </a:r>
            <a:r>
              <a:rPr lang="en-US" sz="2400" dirty="0" smtClean="0"/>
              <a:t>is incorporated into </a:t>
            </a:r>
            <a:r>
              <a:rPr lang="en-US" sz="2400" dirty="0"/>
              <a:t>the </a:t>
            </a:r>
            <a:r>
              <a:rPr lang="en-US" sz="2400" dirty="0" smtClean="0"/>
              <a:t>robot.</a:t>
            </a:r>
          </a:p>
          <a:p>
            <a:pPr marL="342900" lvl="1" indent="0" algn="just">
              <a:buNone/>
            </a:pPr>
            <a:endParaRPr lang="en-US" dirty="0"/>
          </a:p>
          <a:p>
            <a:pPr lvl="1" algn="just"/>
            <a:endParaRPr lang="en-US" dirty="0"/>
          </a:p>
        </p:txBody>
      </p:sp>
      <p:pic>
        <p:nvPicPr>
          <p:cNvPr id="5" name="Picture 4"/>
          <p:cNvPicPr>
            <a:picLocks noChangeAspect="1"/>
          </p:cNvPicPr>
          <p:nvPr/>
        </p:nvPicPr>
        <p:blipFill>
          <a:blip r:embed="rId3"/>
          <a:stretch>
            <a:fillRect/>
          </a:stretch>
        </p:blipFill>
        <p:spPr>
          <a:xfrm>
            <a:off x="0" y="5457825"/>
            <a:ext cx="1704975" cy="1400175"/>
          </a:xfrm>
          <a:prstGeom prst="rect">
            <a:avLst/>
          </a:prstGeom>
        </p:spPr>
      </p:pic>
      <p:sp>
        <p:nvSpPr>
          <p:cNvPr id="4" name="Slide Number Placeholder 3"/>
          <p:cNvSpPr>
            <a:spLocks noGrp="1"/>
          </p:cNvSpPr>
          <p:nvPr>
            <p:ph type="sldNum" sz="quarter" idx="12"/>
          </p:nvPr>
        </p:nvSpPr>
        <p:spPr/>
        <p:txBody>
          <a:bodyPr/>
          <a:lstStyle/>
          <a:p>
            <a:fld id="{1063C023-4BAE-4775-92E6-954C930E0B1C}" type="slidenum">
              <a:rPr lang="en-US" smtClean="0"/>
              <a:t>8</a:t>
            </a:fld>
            <a:endParaRPr lang="en-US"/>
          </a:p>
        </p:txBody>
      </p:sp>
    </p:spTree>
    <p:extLst>
      <p:ext uri="{BB962C8B-B14F-4D97-AF65-F5344CB8AC3E}">
        <p14:creationId xmlns:p14="http://schemas.microsoft.com/office/powerpoint/2010/main" val="1067365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012" y="2579334"/>
            <a:ext cx="10515600" cy="1325563"/>
          </a:xfrm>
        </p:spPr>
        <p:txBody>
          <a:bodyPr>
            <a:normAutofit/>
          </a:bodyPr>
          <a:lstStyle/>
          <a:p>
            <a:pPr algn="ctr"/>
            <a:r>
              <a:rPr lang="en-US" i="1" dirty="0">
                <a:solidFill>
                  <a:srgbClr val="FF0000"/>
                </a:solidFill>
              </a:rPr>
              <a:t>Is </a:t>
            </a:r>
            <a:r>
              <a:rPr lang="en-US" b="1" i="1" dirty="0">
                <a:solidFill>
                  <a:srgbClr val="FF0000"/>
                </a:solidFill>
              </a:rPr>
              <a:t>automated planning </a:t>
            </a:r>
            <a:r>
              <a:rPr lang="en-US" i="1" dirty="0">
                <a:solidFill>
                  <a:srgbClr val="FF0000"/>
                </a:solidFill>
              </a:rPr>
              <a:t>for robot preferred in Human-Robot teams?</a:t>
            </a:r>
          </a:p>
        </p:txBody>
      </p:sp>
      <p:pic>
        <p:nvPicPr>
          <p:cNvPr id="4" name="Picture 3"/>
          <p:cNvPicPr>
            <a:picLocks noChangeAspect="1"/>
          </p:cNvPicPr>
          <p:nvPr/>
        </p:nvPicPr>
        <p:blipFill>
          <a:blip r:embed="rId2"/>
          <a:stretch>
            <a:fillRect/>
          </a:stretch>
        </p:blipFill>
        <p:spPr>
          <a:xfrm>
            <a:off x="0" y="5457825"/>
            <a:ext cx="1704975" cy="1400175"/>
          </a:xfrm>
          <a:prstGeom prst="rect">
            <a:avLst/>
          </a:prstGeom>
        </p:spPr>
      </p:pic>
      <p:sp>
        <p:nvSpPr>
          <p:cNvPr id="3" name="Slide Number Placeholder 2"/>
          <p:cNvSpPr>
            <a:spLocks noGrp="1"/>
          </p:cNvSpPr>
          <p:nvPr>
            <p:ph type="sldNum" sz="quarter" idx="12"/>
          </p:nvPr>
        </p:nvSpPr>
        <p:spPr/>
        <p:txBody>
          <a:bodyPr/>
          <a:lstStyle/>
          <a:p>
            <a:fld id="{1063C023-4BAE-4775-92E6-954C930E0B1C}" type="slidenum">
              <a:rPr lang="en-US" smtClean="0"/>
              <a:t>9</a:t>
            </a:fld>
            <a:endParaRPr lang="en-US"/>
          </a:p>
        </p:txBody>
      </p:sp>
    </p:spTree>
    <p:extLst>
      <p:ext uri="{BB962C8B-B14F-4D97-AF65-F5344CB8AC3E}">
        <p14:creationId xmlns:p14="http://schemas.microsoft.com/office/powerpoint/2010/main" val="87776708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4.1.2"/>
  <p:tag name="PPTVERSION" val="15"/>
  <p:tag name="TPOS"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484</TotalTime>
  <Words>2626</Words>
  <Application>Microsoft Office PowerPoint</Application>
  <PresentationFormat>Widescreen</PresentationFormat>
  <Paragraphs>441</Paragraphs>
  <Slides>54</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Aharoni</vt:lpstr>
      <vt:lpstr>Arial</vt:lpstr>
      <vt:lpstr>Bradley Hand ITC</vt:lpstr>
      <vt:lpstr>Calibri</vt:lpstr>
      <vt:lpstr>Calibri Light</vt:lpstr>
      <vt:lpstr>Wingdings</vt:lpstr>
      <vt:lpstr>Office Theme</vt:lpstr>
      <vt:lpstr>Human Factors Analysis of Automated Planning Technologies for Human-Robot Teaming</vt:lpstr>
      <vt:lpstr>Current state of  Human-Robot Teams (HRT)</vt:lpstr>
      <vt:lpstr>Lessons from Human-Human Teams * </vt:lpstr>
      <vt:lpstr>Automated Planning Technologies in Human-Robot Teams</vt:lpstr>
      <vt:lpstr>Overview of my Thesis</vt:lpstr>
      <vt:lpstr>Types of Human-Robot Teams</vt:lpstr>
      <vt:lpstr>STUDY 1 *</vt:lpstr>
      <vt:lpstr>Supervised Vs. Peer-to-Peer(P2P) HRT</vt:lpstr>
      <vt:lpstr>Is automated planning for robot preferred in Human-Robot teams?</vt:lpstr>
      <vt:lpstr>Why not?</vt:lpstr>
      <vt:lpstr>PowerPoint Presentation</vt:lpstr>
      <vt:lpstr>Urban Search And Rescue (USAR) Scenario Setup</vt:lpstr>
      <vt:lpstr>The Setup</vt:lpstr>
      <vt:lpstr>The Setup</vt:lpstr>
      <vt:lpstr>Automated Planner Component</vt:lpstr>
      <vt:lpstr>Evaluation Criterion</vt:lpstr>
      <vt:lpstr>PowerPoint Presentation</vt:lpstr>
      <vt:lpstr>PowerPoint Presentation</vt:lpstr>
      <vt:lpstr>PowerPoint Presentation</vt:lpstr>
      <vt:lpstr>Subjective Likert Scale Questionnaire</vt:lpstr>
      <vt:lpstr>PowerPoint Presentation</vt:lpstr>
      <vt:lpstr>PowerPoint Presentation</vt:lpstr>
      <vt:lpstr>PowerPoint Presentation</vt:lpstr>
      <vt:lpstr>Summary of Study 1 * </vt:lpstr>
      <vt:lpstr>STUDY 2 *</vt:lpstr>
      <vt:lpstr>Active vs. Proactive support</vt:lpstr>
      <vt:lpstr>PowerPoint Presentation</vt:lpstr>
      <vt:lpstr>Why not?</vt:lpstr>
      <vt:lpstr>PowerPoint Presentation</vt:lpstr>
      <vt:lpstr>The Setup</vt:lpstr>
      <vt:lpstr>The Setup</vt:lpstr>
      <vt:lpstr>The Setup</vt:lpstr>
      <vt:lpstr>The Setup</vt:lpstr>
      <vt:lpstr>Action Selection (Human)</vt:lpstr>
      <vt:lpstr>Action Selection (Robot)</vt:lpstr>
      <vt:lpstr>Action Selection (Robot)</vt:lpstr>
      <vt:lpstr>Components of Proactive Support</vt:lpstr>
      <vt:lpstr>Use Case</vt:lpstr>
      <vt:lpstr>Use Case</vt:lpstr>
      <vt:lpstr>Use Case</vt:lpstr>
      <vt:lpstr>Use Case</vt:lpstr>
      <vt:lpstr>Use Case</vt:lpstr>
      <vt:lpstr>Use Case</vt:lpstr>
      <vt:lpstr>Evaluation Criterion</vt:lpstr>
      <vt:lpstr>PowerPoint Presentation</vt:lpstr>
      <vt:lpstr>PowerPoint Presentation</vt:lpstr>
      <vt:lpstr>PowerPoint Presentation</vt:lpstr>
      <vt:lpstr>Subjective Likert Scale Questionnaire</vt:lpstr>
      <vt:lpstr>PowerPoint Presentation</vt:lpstr>
      <vt:lpstr>PowerPoint Presentation</vt:lpstr>
      <vt:lpstr>PowerPoint Presentation</vt:lpstr>
      <vt:lpstr>Summary of Study 2 * </vt:lpstr>
      <vt:lpstr>Conclusions</vt:lpstr>
      <vt:lpstr>Thank you 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Factors Analysis of Automated Planning and Proactive Support for Human-Robot Teaming</dc:title>
  <dc:creator>Vignesh Narayanan</dc:creator>
  <cp:lastModifiedBy>Vignesh Narayanan</cp:lastModifiedBy>
  <cp:revision>340</cp:revision>
  <cp:lastPrinted>2015-11-03T17:45:17Z</cp:lastPrinted>
  <dcterms:created xsi:type="dcterms:W3CDTF">2015-11-03T03:28:18Z</dcterms:created>
  <dcterms:modified xsi:type="dcterms:W3CDTF">2015-11-10T02:37:16Z</dcterms:modified>
</cp:coreProperties>
</file>