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79" r:id="rId2"/>
    <p:sldId id="272" r:id="rId3"/>
    <p:sldId id="286" r:id="rId4"/>
    <p:sldId id="257" r:id="rId5"/>
    <p:sldId id="256" r:id="rId6"/>
    <p:sldId id="289" r:id="rId7"/>
    <p:sldId id="268" r:id="rId8"/>
    <p:sldId id="259" r:id="rId9"/>
    <p:sldId id="261" r:id="rId10"/>
    <p:sldId id="280" r:id="rId11"/>
    <p:sldId id="262" r:id="rId12"/>
    <p:sldId id="293" r:id="rId13"/>
    <p:sldId id="275" r:id="rId14"/>
    <p:sldId id="295" r:id="rId15"/>
    <p:sldId id="282" r:id="rId16"/>
    <p:sldId id="270" r:id="rId17"/>
    <p:sldId id="260" r:id="rId18"/>
    <p:sldId id="290" r:id="rId19"/>
    <p:sldId id="287" r:id="rId20"/>
    <p:sldId id="276" r:id="rId21"/>
    <p:sldId id="297" r:id="rId22"/>
    <p:sldId id="296" r:id="rId23"/>
    <p:sldId id="294" r:id="rId24"/>
    <p:sldId id="278" r:id="rId25"/>
    <p:sldId id="301" r:id="rId26"/>
    <p:sldId id="298" r:id="rId27"/>
    <p:sldId id="283" r:id="rId28"/>
    <p:sldId id="299" r:id="rId29"/>
    <p:sldId id="29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9" autoAdjust="0"/>
    <p:restoredTop sz="94660"/>
  </p:normalViewPr>
  <p:slideViewPr>
    <p:cSldViewPr snapToGrid="0" snapToObjects="1">
      <p:cViewPr varScale="1">
        <p:scale>
          <a:sx n="169" d="100"/>
          <a:sy n="169" d="100"/>
        </p:scale>
        <p:origin x="1098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B3DBA-6A67-DD40-BE43-87002C206031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E0CA9-5D12-AC41-9F4F-6BD15C23C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brief recap of some of our achievements yesterday, especially for those of you who found a rather large bourbon bottle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E0CA9-5D12-AC41-9F4F-6BD15C23CC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take what all of us have</a:t>
            </a:r>
            <a:r>
              <a:rPr lang="en-US" baseline="0" dirty="0" smtClean="0"/>
              <a:t> for granted…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A3CFEA-C6B0-4D99-89E4-F0F3B91EBE2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93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(Risk-Aware exploitation</a:t>
            </a:r>
            <a:r>
              <a:rPr lang="en-US" baseline="0" dirty="0" smtClean="0"/>
              <a:t>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E0CA9-5D12-AC41-9F4F-6BD15C23CC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7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</a:t>
            </a:r>
            <a:r>
              <a:rPr lang="en-US" baseline="0" dirty="0" smtClean="0"/>
              <a:t> talk I will focus on our work on capability models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2A203C3-4997-4568-9D03-2196B860FD5B}" type="datetimeFigureOut">
              <a:rPr lang="en-US" smtClean="0">
                <a:solidFill>
                  <a:prstClr val="black"/>
                </a:solidFill>
              </a:rPr>
              <a:pPr/>
              <a:t>5/2/2016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66116-D6AB-48B3-9B44-94544A53888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2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 Missy Cummings—a lot of unknown unknowns.</a:t>
            </a:r>
            <a:r>
              <a:rPr lang="en-US" baseline="0" dirty="0" smtClean="0"/>
              <a:t> How do we know that the car will settle back to safe recovery when they find an unknown condition.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C47BD-94AE-4AB7-80CB-A589A3F6618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2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your</a:t>
            </a:r>
            <a:r>
              <a:rPr lang="en-US" baseline="0" dirty="0" smtClean="0"/>
              <a:t> introductory AI courses will still teach you about symbolic manipulation.. So much so that I was surprised at </a:t>
            </a:r>
            <a:r>
              <a:rPr lang="en-US" baseline="0" dirty="0" err="1" smtClean="0"/>
              <a:t>Jieping</a:t>
            </a:r>
            <a:r>
              <a:rPr lang="en-US" baseline="0" dirty="0" smtClean="0"/>
              <a:t>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A3CFEA-C6B0-4D99-89E4-F0F3B91EBE2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3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FF520-9CAF-4623-A828-E62A793C8CD3}" type="slidenum">
              <a:rPr lang="en-US"/>
              <a:pPr/>
              <a:t>25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4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66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2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0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9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0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8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9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0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7038C-17DC-A146-9AE4-2518123C1CE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4A4FD-F8AB-ED48-8B63-2DA59C569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hyperlink" Target="http://spectrum.ieee.org/computing/software/the-neural-network-that-remembers" TargetMode="External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3.m4a"/><Relationship Id="rId7" Type="http://schemas.openxmlformats.org/officeDocument/2006/relationships/image" Target="../media/image18.emf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microsoft.com/office/2007/relationships/media" Target="../media/media21.m4a"/><Relationship Id="rId7" Type="http://schemas.openxmlformats.org/officeDocument/2006/relationships/image" Target="../media/image27.jp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6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21.m4a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2.jpeg"/><Relationship Id="rId5" Type="http://schemas.openxmlformats.org/officeDocument/2006/relationships/hyperlink" Target="https://en.wikipedia.org/wiki/Sufficient" TargetMode="External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7.m4a"/><Relationship Id="rId7" Type="http://schemas.openxmlformats.org/officeDocument/2006/relationships/image" Target="../media/image8.jpe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82" y="1229121"/>
            <a:ext cx="8836444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AI Thresholds</a:t>
            </a:r>
            <a:br>
              <a:rPr lang="en-US" dirty="0" smtClean="0"/>
            </a:br>
            <a:r>
              <a:rPr lang="en-US" sz="3100" dirty="0" smtClean="0"/>
              <a:t>(aka You have come a long way, Robbie</a:t>
            </a:r>
            <a:r>
              <a:rPr lang="en-US" sz="3100" dirty="0"/>
              <a:t>!</a:t>
            </a:r>
            <a:r>
              <a:rPr lang="en-US" sz="3100" dirty="0" smtClean="0"/>
              <a:t> </a:t>
            </a:r>
            <a:br>
              <a:rPr lang="en-US" sz="3100" dirty="0" smtClean="0"/>
            </a:br>
            <a:r>
              <a:rPr lang="en-US" sz="3100" dirty="0" smtClean="0"/>
              <a:t>But boy do you have a long ways still to go</a:t>
            </a:r>
            <a:r>
              <a:rPr lang="is-IS" sz="3100" dirty="0" smtClean="0"/>
              <a:t>…) 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25627"/>
            <a:ext cx="6400800" cy="1315455"/>
          </a:xfrm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r>
              <a:rPr lang="en-US" sz="2400" dirty="0" smtClean="0"/>
              <a:t>Subbarao Kambhampati</a:t>
            </a:r>
          </a:p>
          <a:p>
            <a:r>
              <a:rPr lang="en-US" sz="2400" dirty="0" smtClean="0"/>
              <a:t>Arizona State University</a:t>
            </a:r>
            <a:endParaRPr lang="en-US" sz="2400" dirty="0"/>
          </a:p>
        </p:txBody>
      </p:sp>
      <p:pic>
        <p:nvPicPr>
          <p:cNvPr id="4" name="Picture 2" descr="http://1-dot-human-in-the-loop-planning.appspot.com/files/images/logo_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69" y="0"/>
            <a:ext cx="1832956" cy="1600200"/>
          </a:xfrm>
          <a:prstGeom prst="rect">
            <a:avLst/>
          </a:prstGeom>
          <a:noFill/>
          <a:effectLst>
            <a:outerShdw blurRad="50800" dist="50800" dir="5400000" sx="112000" sy="112000" algn="ctr" rotWithShape="0">
              <a:schemeClr val="bg1">
                <a:alpha val="3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6706" y="181443"/>
            <a:ext cx="3062294" cy="1200329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explorer Magellan went</a:t>
            </a:r>
          </a:p>
          <a:p>
            <a:r>
              <a:rPr lang="en-US" dirty="0"/>
              <a:t> </a:t>
            </a:r>
            <a:r>
              <a:rPr lang="en-US" dirty="0" smtClean="0"/>
              <a:t>around the world three times.</a:t>
            </a:r>
          </a:p>
          <a:p>
            <a:r>
              <a:rPr lang="en-US" dirty="0" smtClean="0"/>
              <a:t> On one of his trips he died.</a:t>
            </a:r>
          </a:p>
          <a:p>
            <a:r>
              <a:rPr lang="en-US" dirty="0"/>
              <a:t> </a:t>
            </a:r>
            <a:r>
              <a:rPr lang="en-US" dirty="0" smtClean="0"/>
              <a:t> Which trips did he die in? </a:t>
            </a:r>
            <a:endParaRPr lang="en-US" dirty="0"/>
          </a:p>
        </p:txBody>
      </p:sp>
      <p:pic>
        <p:nvPicPr>
          <p:cNvPr id="7" name="Picture 6" descr="darpa-competition-falls.0.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34" y="3841082"/>
            <a:ext cx="5363411" cy="3016918"/>
          </a:xfrm>
          <a:prstGeom prst="rect">
            <a:avLst/>
          </a:prstGeom>
        </p:spPr>
      </p:pic>
      <p:pic>
        <p:nvPicPr>
          <p:cNvPr id="9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3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912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13"/>
    </mc:Choice>
    <mc:Fallback xmlns="">
      <p:transition spd="slow" advTm="65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04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070"/>
            <a:ext cx="8229600" cy="1143000"/>
          </a:xfrm>
        </p:spPr>
        <p:txBody>
          <a:bodyPr/>
          <a:lstStyle/>
          <a:p>
            <a:r>
              <a:rPr lang="is-IS" dirty="0" smtClean="0">
                <a:solidFill>
                  <a:srgbClr val="953735"/>
                </a:solidFill>
              </a:rPr>
              <a:t>…and are we there yet? 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43179"/>
            <a:ext cx="4776383" cy="2481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851412"/>
            <a:ext cx="3606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you give me a lever, and a place to</a:t>
            </a:r>
          </a:p>
          <a:p>
            <a:r>
              <a:rPr lang="en-US" dirty="0"/>
              <a:t>s</a:t>
            </a:r>
            <a:r>
              <a:rPr lang="en-US" dirty="0" smtClean="0"/>
              <a:t>tand, I can move the world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129" y="1098448"/>
            <a:ext cx="2483673" cy="3825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2748" y="5580043"/>
            <a:ext cx="4421252" cy="92333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Give me a big enough GPU, </a:t>
            </a:r>
          </a:p>
          <a:p>
            <a:r>
              <a:rPr lang="en-US" dirty="0" smtClean="0"/>
              <a:t>large enough data set, and deep enough</a:t>
            </a:r>
          </a:p>
          <a:p>
            <a:r>
              <a:rPr lang="en-US" dirty="0" smtClean="0"/>
              <a:t>Network, I will create you super intelligence..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280255"/>
            <a:ext cx="457200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Google DeepMind calls the self-guided method reinforced (sic) learning, but it’s really just another word for “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hlinkClick r:id="rId7"/>
              </a:rPr>
              <a:t>deep learning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,” the current AI buzzword</a:t>
            </a:r>
            <a:r>
              <a:rPr lang="en-US" dirty="0" smtClean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Georgia" panose="02040502050405020303" pitchFamily="18" charset="0"/>
              </a:rPr>
              <a:t>                      -IEEE Spectrum (!!) 1/27/16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2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18"/>
    </mc:Choice>
    <mc:Fallback xmlns="">
      <p:transition spd="slow" advTm="9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Still Elusive Commonsense 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199" y="1600200"/>
            <a:ext cx="3866235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Our systems are, by and large, still idiot savants.. </a:t>
            </a:r>
          </a:p>
          <a:p>
            <a:r>
              <a:rPr lang="en-US" dirty="0" smtClean="0"/>
              <a:t>Giving them common sense remains a big threshold </a:t>
            </a:r>
          </a:p>
          <a:p>
            <a:pPr lvl="1"/>
            <a:r>
              <a:rPr lang="en-US" dirty="0" smtClean="0"/>
              <a:t>CYC/Lucid &amp; Video Watching notwithstanding</a:t>
            </a:r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70537" y="2103740"/>
            <a:ext cx="4373463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world is full of obvious things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that nobody by any chance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ever observes</a:t>
            </a:r>
          </a:p>
          <a:p>
            <a:endParaRPr lang="en-US" dirty="0"/>
          </a:p>
          <a:p>
            <a:r>
              <a:rPr lang="en-US" dirty="0" smtClean="0"/>
              <a:t>     --Christopher in the “Curious</a:t>
            </a:r>
          </a:p>
          <a:p>
            <a:r>
              <a:rPr lang="en-US" dirty="0"/>
              <a:t> </a:t>
            </a:r>
            <a:r>
              <a:rPr lang="en-US" dirty="0" smtClean="0"/>
              <a:t>        incident of the dog in the </a:t>
            </a:r>
          </a:p>
          <a:p>
            <a:r>
              <a:rPr lang="en-US" dirty="0"/>
              <a:t> </a:t>
            </a:r>
            <a:r>
              <a:rPr lang="en-US" dirty="0" smtClean="0"/>
              <a:t>        night time” </a:t>
            </a:r>
          </a:p>
          <a:p>
            <a:endParaRPr lang="en-US" dirty="0"/>
          </a:p>
          <a:p>
            <a:r>
              <a:rPr lang="en-US" dirty="0" smtClean="0"/>
              <a:t>        (Inadvertently channeling </a:t>
            </a:r>
          </a:p>
          <a:p>
            <a:r>
              <a:rPr lang="en-US" dirty="0"/>
              <a:t> </a:t>
            </a:r>
            <a:r>
              <a:rPr lang="en-US" dirty="0" smtClean="0"/>
              <a:t>           Sherlock Holmes/</a:t>
            </a:r>
          </a:p>
          <a:p>
            <a:r>
              <a:rPr lang="en-US" dirty="0"/>
              <a:t> </a:t>
            </a:r>
            <a:r>
              <a:rPr lang="en-US" dirty="0" smtClean="0"/>
              <a:t>           Sir Arthur Conon Doyle)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"/>
    </mc:Choice>
    <mc:Fallback xmlns="">
      <p:transition spd="slow" advTm="3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4361"/>
            <a:ext cx="9031745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“Commonsense” elaborates partial specifications of facts, observations, norms, goals</a:t>
            </a:r>
            <a:r>
              <a:rPr lang="is-IS" sz="3200" dirty="0" smtClean="0">
                <a:solidFill>
                  <a:schemeClr val="accent2">
                    <a:lumMod val="75000"/>
                  </a:schemeClr>
                </a:solidFill>
              </a:rPr>
              <a:t>….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98" y="1270625"/>
            <a:ext cx="3599757" cy="4351338"/>
          </a:xfrm>
        </p:spPr>
        <p:txBody>
          <a:bodyPr/>
          <a:lstStyle/>
          <a:p>
            <a:r>
              <a:rPr lang="en-US" dirty="0" smtClean="0"/>
              <a:t>Which trip did Magellan Die?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652AB-6003-4434-BCF4-3A4809C6378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100" name="Picture 4" descr="https://dsjreception.files.wordpress.com/2013/11/wd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47" y="1515283"/>
            <a:ext cx="3261303" cy="244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picpix.com/wp-content/uploads/2013/08/Flying-de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47" y="4085778"/>
            <a:ext cx="3207154" cy="21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autonews.com/apps/pbcsi.dll/storyimage/CA/20150103/OEM06/301059928/AR/0/AR-301059928.jpg&amp;MaxW=700&amp;cci_ts=201501041014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90" y="2239108"/>
            <a:ext cx="2837330" cy="170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805" y="4058981"/>
            <a:ext cx="2662494" cy="266249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25"/>
    </mc:Choice>
    <mc:Fallback xmlns="">
      <p:transition spd="slow" advTm="7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Robust Decision Making (Planning) with Incomplete Models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Incomplete world models</a:t>
            </a:r>
          </a:p>
          <a:p>
            <a:r>
              <a:rPr lang="en-US" dirty="0" smtClean="0"/>
              <a:t>Incomplete objectives</a:t>
            </a:r>
          </a:p>
          <a:p>
            <a:endParaRPr lang="en-US" dirty="0"/>
          </a:p>
          <a:p>
            <a:r>
              <a:rPr lang="en-US" dirty="0" smtClean="0"/>
              <a:t>How to generate robust plans/make robust decisions</a:t>
            </a:r>
          </a:p>
          <a:p>
            <a:pPr lvl="2"/>
            <a:r>
              <a:rPr lang="en-US" smtClean="0"/>
              <a:t>“Risk</a:t>
            </a:r>
            <a:r>
              <a:rPr lang="en-US" dirty="0" smtClean="0"/>
              <a:t>-</a:t>
            </a:r>
            <a:r>
              <a:rPr lang="en-US" smtClean="0"/>
              <a:t>aware exploitation”</a:t>
            </a:r>
            <a:endParaRPr lang="en-US" dirty="0" smtClean="0"/>
          </a:p>
          <a:p>
            <a:pPr lvl="1"/>
            <a:r>
              <a:rPr lang="en-US" dirty="0" smtClean="0"/>
              <a:t>Computationally much harder than generating plans in known models.</a:t>
            </a:r>
          </a:p>
          <a:p>
            <a:pPr lvl="2"/>
            <a:r>
              <a:rPr lang="en-US" dirty="0" smtClean="0"/>
              <a:t>In essence you are generating plans over a huge number of possible models. 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9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25"/>
    </mc:Choice>
    <mc:Fallback xmlns="">
      <p:transition spd="slow" advTm="87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6700"/>
            <a:ext cx="6553200" cy="990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Spectrum of Domain Models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2889" y="7102475"/>
            <a:ext cx="2133600" cy="365125"/>
          </a:xfrm>
        </p:spPr>
        <p:txBody>
          <a:bodyPr/>
          <a:lstStyle/>
          <a:p>
            <a:fld id="{FE010E58-C1E0-4C6B-9FB6-7BCABCABE6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9889" y="71024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UNCLASSIFIED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8889" y="7102475"/>
            <a:ext cx="2133600" cy="365125"/>
          </a:xfrm>
        </p:spPr>
        <p:txBody>
          <a:bodyPr/>
          <a:lstStyle/>
          <a:p>
            <a:fld id="{4E895930-9CF1-4202-B09E-79C3A2F6D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655"/>
            <a:ext cx="9144000" cy="246915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2044414" y="4280097"/>
            <a:ext cx="5181600" cy="0"/>
          </a:xfrm>
          <a:prstGeom prst="straightConnector1">
            <a:avLst/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06414" y="4432497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Ease of learning/acquiring the models 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1607" y="5343420"/>
            <a:ext cx="3432393" cy="1514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024" y="4857616"/>
            <a:ext cx="3836525" cy="200038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73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3"/>
    </mc:Choice>
    <mc:Fallback xmlns="">
      <p:transition spd="slow" advTm="26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533400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There are known </a:t>
            </a:r>
            <a:r>
              <a:rPr lang="en-US" sz="3200" dirty="0" err="1" smtClean="0"/>
              <a:t>knowns</a:t>
            </a:r>
            <a:r>
              <a:rPr lang="en-US" sz="3200" dirty="0" smtClean="0"/>
              <a:t>; there are things we know that we know. There are known unknowns; that is to say, there are things that we now know we don’t know. But there are also unknown unknowns; there are things we do not know we don’t know.</a:t>
            </a:r>
            <a:endParaRPr lang="en-US" sz="3200" dirty="0"/>
          </a:p>
        </p:txBody>
      </p:sp>
      <p:pic>
        <p:nvPicPr>
          <p:cNvPr id="888836" name="Picture 4" descr="http://upload.wikimedia.org/wikipedia/commons/thumb/1/17/Rumsfeld1.jpg/250px-Rumsfeld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1317991"/>
            <a:ext cx="3164855" cy="39624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905000" y="2514600"/>
            <a:ext cx="28194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800" y="3048000"/>
            <a:ext cx="35814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1"/>
          </p:cNvCxnSpPr>
          <p:nvPr/>
        </p:nvCxnSpPr>
        <p:spPr>
          <a:xfrm rot="10800000" flipH="1">
            <a:off x="533400" y="3505200"/>
            <a:ext cx="3657600" cy="2902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9600" y="4038600"/>
            <a:ext cx="36576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5800" y="4495800"/>
            <a:ext cx="394553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4200" y="3505200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62600" y="5410808"/>
            <a:ext cx="3305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 Rumsfeld; Part time Defense </a:t>
            </a:r>
          </a:p>
          <a:p>
            <a:r>
              <a:rPr lang="en-US" dirty="0" smtClean="0"/>
              <a:t>Secretary; Full time Philosopher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33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0"/>
    </mc:Choice>
    <mc:Fallback xmlns="">
      <p:transition spd="slow" advTm="2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You can cause more destruction with ignorance without any malice..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8868" cy="4525963"/>
          </a:xfrm>
        </p:spPr>
        <p:txBody>
          <a:bodyPr/>
          <a:lstStyle/>
          <a:p>
            <a:r>
              <a:rPr lang="en-US" dirty="0" smtClean="0"/>
              <a:t>Much of the knowledge of the agents is going to be incomplete</a:t>
            </a:r>
          </a:p>
          <a:p>
            <a:pPr lvl="1"/>
            <a:r>
              <a:rPr lang="en-US" dirty="0" smtClean="0"/>
              <a:t>Both the world dynamics and objectives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743" y="1694977"/>
            <a:ext cx="3287057" cy="461113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5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2"/>
    </mc:Choice>
    <mc:Fallback xmlns="">
      <p:transition spd="slow" advTm="2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 super intelligent AI have to be super-social and super-emotional?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652AB-6003-4434-BCF4-3A4809C6378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138" y="3600450"/>
            <a:ext cx="2215243" cy="2810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333" y="3984372"/>
            <a:ext cx="2679096" cy="22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0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99"/>
    </mc:Choice>
    <mc:Fallback xmlns="">
      <p:transition spd="slow" advTm="26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dirty="0" smtClean="0">
                <a:sym typeface="Wingdings" panose="05000000000000000000" pitchFamily="2" charset="2"/>
              </a:rPr>
              <a:t>Augment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268" y="3646258"/>
            <a:ext cx="6858000" cy="90068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Why intentionally design a dystopian future and spend time being paranoid about it?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6376F-7AF1-4706-BAE4-BD7B494F2EE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 descr="pen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64" y="84282"/>
            <a:ext cx="2819400" cy="246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000" y="4523993"/>
            <a:ext cx="3616067" cy="23340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1"/>
    </mc:Choice>
    <mc:Fallback xmlns="">
      <p:transition spd="slow" advTm="27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The incompleteness extends to the robot’s model of other agents..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Maintaining the model of other agents’ beliefs, desires, intentions</a:t>
            </a:r>
          </a:p>
          <a:p>
            <a:pPr lvl="1"/>
            <a:r>
              <a:rPr lang="en-US" smtClean="0"/>
              <a:t>And “manipulating” </a:t>
            </a:r>
            <a:r>
              <a:rPr lang="en-US" dirty="0" smtClean="0"/>
              <a:t>them appropriately..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12"/>
    </mc:Choice>
    <mc:Fallback xmlns="">
      <p:transition spd="slow" advTm="68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32895" y="274638"/>
            <a:ext cx="909600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I need to know about life, I learned 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198274" cy="4525963"/>
          </a:xfrm>
        </p:spPr>
        <p:txBody>
          <a:bodyPr/>
          <a:lstStyle/>
          <a:p>
            <a:r>
              <a:rPr lang="en-US" dirty="0" smtClean="0"/>
              <a:t>Kindergarten?</a:t>
            </a:r>
          </a:p>
          <a:p>
            <a:r>
              <a:rPr lang="en-US" dirty="0" smtClean="0"/>
              <a:t>First few hours of life?</a:t>
            </a:r>
          </a:p>
          <a:p>
            <a:r>
              <a:rPr lang="en-US" dirty="0" smtClean="0"/>
              <a:t>Pre-conception</a:t>
            </a:r>
            <a:r>
              <a:rPr lang="is-IS" dirty="0" smtClean="0"/>
              <a:t>…?</a:t>
            </a:r>
          </a:p>
          <a:p>
            <a:endParaRPr lang="is-I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504" y="1862856"/>
            <a:ext cx="3132609" cy="47225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4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14"/>
    </mc:Choice>
    <mc:Fallback xmlns="">
      <p:transition spd="slow" advTm="41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Explanation/Justification/Trust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we are considering teaming between humans and machines, we need to consider </a:t>
            </a:r>
          </a:p>
          <a:p>
            <a:pPr lvl="1"/>
            <a:r>
              <a:rPr lang="en-US" dirty="0" smtClean="0"/>
              <a:t>How to make them trustworthy for human team-mates</a:t>
            </a:r>
          </a:p>
          <a:p>
            <a:pPr lvl="1"/>
            <a:r>
              <a:rPr lang="en-US" dirty="0" smtClean="0"/>
              <a:t>Need Explanations</a:t>
            </a:r>
          </a:p>
          <a:p>
            <a:pPr lvl="2"/>
            <a:r>
              <a:rPr lang="en-US" dirty="0" smtClean="0"/>
              <a:t>Explanations, like teaching, are ABOUT THE OTHER AGENT’s MODEL</a:t>
            </a:r>
          </a:p>
          <a:p>
            <a:pPr lvl="2"/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75"/>
    </mc:Choice>
    <mc:Fallback xmlns="">
      <p:transition spd="slow" advTm="5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2720" y="3987800"/>
            <a:ext cx="4191000" cy="266700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altLang="zh-CN" dirty="0" smtClean="0">
                <a:solidFill>
                  <a:srgbClr val="FF6600"/>
                </a:solidFill>
              </a:rPr>
              <a:t>Differences can be a result of:</a:t>
            </a:r>
          </a:p>
          <a:p>
            <a:pPr lvl="1"/>
            <a:r>
              <a:rPr lang="en-US" altLang="zh-CN" dirty="0" smtClean="0">
                <a:solidFill>
                  <a:srgbClr val="000000"/>
                </a:solidFill>
              </a:rPr>
              <a:t>Different capabilities (e.g., possible actions)</a:t>
            </a:r>
          </a:p>
          <a:p>
            <a:pPr lvl="1"/>
            <a:r>
              <a:rPr lang="en-US" altLang="zh-CN" dirty="0" smtClean="0">
                <a:solidFill>
                  <a:srgbClr val="000000"/>
                </a:solidFill>
              </a:rPr>
              <a:t>Different knowledge (e.g., level of modeling)</a:t>
            </a:r>
            <a:endParaRPr lang="en-US" altLang="zh-CN" dirty="0">
              <a:solidFill>
                <a:srgbClr val="000000"/>
              </a:solidFill>
            </a:endParaRPr>
          </a:p>
          <a:p>
            <a:pPr lvl="1"/>
            <a:r>
              <a:rPr lang="en-US" altLang="zh-CN" dirty="0" smtClean="0">
                <a:solidFill>
                  <a:srgbClr val="000000"/>
                </a:solidFill>
              </a:rPr>
              <a:t>Different interpretation of behaviors (e.g., plans) interacting with the world -- </a:t>
            </a:r>
            <a:r>
              <a:rPr lang="en-US" altLang="zh-CN" dirty="0" smtClean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ore </a:t>
            </a:r>
            <a:r>
              <a:rPr lang="en-US" dirty="0">
                <a:solidFill>
                  <a:srgbClr val="FF0000"/>
                </a:solidFill>
              </a:rPr>
              <a:t>than just trajectory planning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altLang="zh-CN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33E6-1511-3F43-AC24-B61F970B6C97}" type="slidenum">
              <a:rPr lang="en-US" smtClean="0">
                <a:solidFill>
                  <a:prstClr val="black">
                    <a:lumMod val="95000"/>
                  </a:prstClr>
                </a:solidFill>
                <a:effectLst>
                  <a:outerShdw blurRad="50800" dist="38100" dir="2700000" algn="tl" rotWithShape="0">
                    <a:prstClr val="white">
                      <a:alpha val="43000"/>
                    </a:prstClr>
                  </a:outerShdw>
                </a:effectLst>
                <a:latin typeface="Gill Sans MT"/>
              </a:rPr>
              <a:pPr/>
              <a:t>21</a:t>
            </a:fld>
            <a:endParaRPr lang="en-US">
              <a:solidFill>
                <a:prstClr val="black">
                  <a:lumMod val="95000"/>
                </a:prstClr>
              </a:solidFill>
              <a:effectLst>
                <a:outerShdw blurRad="50800" dist="38100" dir="2700000" algn="tl" rotWithShape="0">
                  <a:prstClr val="white">
                    <a:alpha val="43000"/>
                  </a:prstClr>
                </a:outerShdw>
              </a:effectLst>
              <a:latin typeface="Gill Sans MT"/>
            </a:endParaRPr>
          </a:p>
        </p:txBody>
      </p:sp>
      <p:pic>
        <p:nvPicPr>
          <p:cNvPr id="7" name="Picture 6" descr="TeamingComplexity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82" y="863601"/>
            <a:ext cx="4117496" cy="18897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rgbClr val="800000"/>
                </a:solidFill>
                <a:latin typeface="Gill Sans MT"/>
              </a:rPr>
              <a:t>When is a plan “Explainable” to the human in the loop?</a:t>
            </a:r>
            <a:endParaRPr lang="en-US" sz="32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8077200" y="3352800"/>
            <a:ext cx="381000" cy="304800"/>
          </a:xfrm>
          <a:prstGeom prst="triangle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2" name="Picture 1" descr="path_select_auto_nav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73" y="2860794"/>
            <a:ext cx="2233507" cy="16400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6100" y="2881107"/>
            <a:ext cx="2166620" cy="1619773"/>
          </a:xfrm>
          <a:prstGeom prst="rect">
            <a:avLst/>
          </a:prstGeom>
        </p:spPr>
      </p:pic>
      <p:sp>
        <p:nvSpPr>
          <p:cNvPr id="18" name="Content Placeholder 5"/>
          <p:cNvSpPr txBox="1">
            <a:spLocks/>
          </p:cNvSpPr>
          <p:nvPr/>
        </p:nvSpPr>
        <p:spPr>
          <a:xfrm>
            <a:off x="162560" y="1539240"/>
            <a:ext cx="4191000" cy="23622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altLang="zh-CN" dirty="0" smtClean="0">
                <a:solidFill>
                  <a:srgbClr val="FF6600"/>
                </a:solidFill>
              </a:rPr>
              <a:t>The robot generates its plan of action using its model M</a:t>
            </a:r>
            <a:r>
              <a:rPr lang="en-US" altLang="zh-CN" baseline="-25000" dirty="0" smtClean="0">
                <a:solidFill>
                  <a:srgbClr val="FF6600"/>
                </a:solidFill>
              </a:rPr>
              <a:t>R</a:t>
            </a:r>
            <a:r>
              <a:rPr lang="en-US" altLang="zh-CN" dirty="0" smtClean="0">
                <a:solidFill>
                  <a:srgbClr val="FF6600"/>
                </a:solidFill>
              </a:rPr>
              <a:t> 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FF6600"/>
                </a:solidFill>
              </a:rPr>
              <a:t>The human “interprets” this plan in light of her understanding of the Robot’s model M</a:t>
            </a:r>
            <a:r>
              <a:rPr lang="en-US" baseline="30000" dirty="0" smtClean="0">
                <a:solidFill>
                  <a:srgbClr val="FF6600"/>
                </a:solidFill>
              </a:rPr>
              <a:t>*</a:t>
            </a:r>
            <a:r>
              <a:rPr lang="en-US" baseline="-25000" dirty="0" smtClean="0">
                <a:solidFill>
                  <a:srgbClr val="FF6600"/>
                </a:solidFill>
              </a:rPr>
              <a:t>R</a:t>
            </a:r>
          </a:p>
          <a:p>
            <a:pPr>
              <a:buFont typeface="Wingdings" charset="2"/>
              <a:buChar char="§"/>
            </a:pPr>
            <a:r>
              <a:rPr lang="en-US" altLang="zh-CN" dirty="0" smtClean="0">
                <a:solidFill>
                  <a:srgbClr val="FF6600"/>
                </a:solidFill>
              </a:rPr>
              <a:t>M</a:t>
            </a:r>
            <a:r>
              <a:rPr lang="en-US" altLang="zh-CN" baseline="-25000" dirty="0" smtClean="0">
                <a:solidFill>
                  <a:srgbClr val="FF6600"/>
                </a:solidFill>
              </a:rPr>
              <a:t>R</a:t>
            </a:r>
            <a:r>
              <a:rPr lang="en-US" altLang="zh-CN" dirty="0" smtClean="0">
                <a:solidFill>
                  <a:srgbClr val="FF6600"/>
                </a:solidFill>
              </a:rPr>
              <a:t> and </a:t>
            </a:r>
            <a:r>
              <a:rPr lang="en-US" dirty="0" smtClean="0">
                <a:solidFill>
                  <a:srgbClr val="FF6600"/>
                </a:solidFill>
              </a:rPr>
              <a:t>M</a:t>
            </a:r>
            <a:r>
              <a:rPr lang="en-US" baseline="30000" dirty="0" smtClean="0">
                <a:solidFill>
                  <a:srgbClr val="FF6600"/>
                </a:solidFill>
              </a:rPr>
              <a:t>*</a:t>
            </a:r>
            <a:r>
              <a:rPr lang="en-US" baseline="-25000" dirty="0" smtClean="0">
                <a:solidFill>
                  <a:srgbClr val="FF6600"/>
                </a:solidFill>
              </a:rPr>
              <a:t>R</a:t>
            </a:r>
            <a:r>
              <a:rPr lang="en-US" dirty="0" smtClean="0">
                <a:solidFill>
                  <a:srgbClr val="FF6600"/>
                </a:solidFill>
              </a:rPr>
              <a:t> can be quite different..</a:t>
            </a:r>
            <a:endParaRPr lang="en-US" altLang="zh-CN" dirty="0" smtClean="0">
              <a:solidFill>
                <a:srgbClr val="FF6600"/>
              </a:solidFill>
            </a:endParaRPr>
          </a:p>
          <a:p>
            <a:pPr>
              <a:buFont typeface="Wingdings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30" name="Picture 29" descr="Screen Shot 2016-01-11 at 3.48.14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5560791"/>
            <a:ext cx="4826000" cy="67748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799284" y="6334780"/>
            <a:ext cx="4194603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But, alas, M</a:t>
            </a:r>
            <a:r>
              <a:rPr lang="en-US" sz="2800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*</a:t>
            </a:r>
            <a:r>
              <a:rPr lang="en-US" sz="2800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 </a:t>
            </a: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is not known! 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IROS-EXP-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85532" y="2776648"/>
            <a:ext cx="4658468" cy="26203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0"/>
    </mc:Choice>
    <mc:Fallback xmlns="">
      <p:transition spd="slow" advTm="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6"/>
            <a:ext cx="8229600" cy="1143000"/>
          </a:xfrm>
        </p:spPr>
        <p:txBody>
          <a:bodyPr/>
          <a:lstStyle/>
          <a:p>
            <a:r>
              <a:rPr lang="en-US" dirty="0" smtClean="0"/>
              <a:t>Kilimanjaro group..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3694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Discussion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43456"/>
            <a:ext cx="4040188" cy="509051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Dimensions of trust</a:t>
            </a:r>
          </a:p>
          <a:p>
            <a:pPr lvl="1"/>
            <a:r>
              <a:rPr lang="en-US" dirty="0" smtClean="0"/>
              <a:t>Confidence in capabilities vs. confidence in beneficence</a:t>
            </a:r>
          </a:p>
          <a:p>
            <a:pPr lvl="2"/>
            <a:r>
              <a:rPr lang="en-US" dirty="0" smtClean="0"/>
              <a:t>Related to Tool vs. partner view</a:t>
            </a:r>
          </a:p>
          <a:p>
            <a:pPr lvl="1"/>
            <a:r>
              <a:rPr lang="en-US" dirty="0" smtClean="0"/>
              <a:t>Mental states affect trust</a:t>
            </a:r>
          </a:p>
          <a:p>
            <a:r>
              <a:rPr lang="en-US" dirty="0" smtClean="0"/>
              <a:t>Dispositional vs. situational trust</a:t>
            </a:r>
          </a:p>
          <a:p>
            <a:pPr lvl="1"/>
            <a:r>
              <a:rPr lang="en-US" dirty="0" smtClean="0"/>
              <a:t>Prior vs. Likelihood</a:t>
            </a:r>
          </a:p>
          <a:p>
            <a:pPr lvl="1"/>
            <a:r>
              <a:rPr lang="en-US" dirty="0" smtClean="0"/>
              <a:t>Trust scale/calibration</a:t>
            </a:r>
          </a:p>
          <a:p>
            <a:r>
              <a:rPr lang="en-US" dirty="0" smtClean="0"/>
              <a:t>Action implementation vs. Decision Making</a:t>
            </a:r>
          </a:p>
          <a:p>
            <a:r>
              <a:rPr lang="en-US" dirty="0" smtClean="0"/>
              <a:t>Does knowing the capabilities of the agent increase trust? </a:t>
            </a:r>
          </a:p>
          <a:p>
            <a:pPr lvl="1"/>
            <a:r>
              <a:rPr lang="en-US" dirty="0" smtClean="0"/>
              <a:t>YES!!  NO!!</a:t>
            </a:r>
          </a:p>
          <a:p>
            <a:pPr lvl="2"/>
            <a:r>
              <a:rPr lang="en-US" dirty="0" smtClean="0"/>
              <a:t>Yes because knowing the capability increases the transparency of interactions</a:t>
            </a:r>
          </a:p>
          <a:p>
            <a:pPr lvl="2"/>
            <a:r>
              <a:rPr lang="en-US" dirty="0" smtClean="0"/>
              <a:t>No(?)  because in the extreme case, if you know everything about the agent,  trust is “redundant” (in this view, trust needs some leaf of faith)</a:t>
            </a:r>
          </a:p>
          <a:p>
            <a:pPr lvl="1"/>
            <a:r>
              <a:rPr lang="en-US" dirty="0" err="1" smtClean="0"/>
              <a:t>Transparencey</a:t>
            </a:r>
            <a:r>
              <a:rPr lang="en-US" dirty="0" smtClean="0"/>
              <a:t> only pushes trust to the next level</a:t>
            </a:r>
          </a:p>
          <a:p>
            <a:pPr lvl="2"/>
            <a:r>
              <a:rPr lang="en-US" dirty="0" smtClean="0"/>
              <a:t>Is the agent telling the truth</a:t>
            </a:r>
          </a:p>
          <a:p>
            <a:pPr lvl="1"/>
            <a:r>
              <a:rPr lang="en-US" dirty="0" smtClean="0"/>
              <a:t>Self-disclosure—especially of vulnerabilities – seems to improve trust</a:t>
            </a:r>
            <a:endParaRPr lang="en-US" dirty="0"/>
          </a:p>
          <a:p>
            <a:r>
              <a:rPr lang="en-US" dirty="0" smtClean="0"/>
              <a:t>How do we trust agents that evolve?</a:t>
            </a:r>
          </a:p>
          <a:p>
            <a:pPr lvl="1"/>
            <a:r>
              <a:rPr lang="en-US" dirty="0" smtClean="0"/>
              <a:t>Do we need to trust their learning ability?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Action items for research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Need richer understanding of Trust</a:t>
            </a:r>
          </a:p>
          <a:p>
            <a:pPr lvl="1"/>
            <a:r>
              <a:rPr lang="en-US" dirty="0" smtClean="0"/>
              <a:t>“we are depressingly simplistic and </a:t>
            </a:r>
            <a:r>
              <a:rPr lang="en-US" dirty="0" err="1" smtClean="0"/>
              <a:t>unidimensional</a:t>
            </a:r>
            <a:r>
              <a:rPr lang="en-US" dirty="0" smtClean="0"/>
              <a:t> on how we view trust”</a:t>
            </a:r>
          </a:p>
          <a:p>
            <a:r>
              <a:rPr lang="en-US" dirty="0" smtClean="0"/>
              <a:t>Agents should try to get the humans get a better model of their capabilities</a:t>
            </a:r>
          </a:p>
          <a:p>
            <a:pPr lvl="1"/>
            <a:r>
              <a:rPr lang="en-US" dirty="0" smtClean="0"/>
              <a:t>Trust vs. Verification</a:t>
            </a:r>
          </a:p>
          <a:p>
            <a:r>
              <a:rPr lang="en-US" dirty="0" smtClean="0"/>
              <a:t>Trust evolution over time</a:t>
            </a:r>
          </a:p>
          <a:p>
            <a:pPr lvl="1"/>
            <a:r>
              <a:rPr lang="en-US" dirty="0" smtClean="0"/>
              <a:t>Is loss of trust swifter than gain?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694" y="20726"/>
            <a:ext cx="2394306" cy="159581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0"/>
    </mc:Choice>
    <mc:Fallback xmlns="">
      <p:transition spd="slow" advTm="1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61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Symbols or Neurons</a:t>
            </a:r>
            <a:r>
              <a:rPr lang="en-US" dirty="0">
                <a:solidFill>
                  <a:srgbClr val="953735"/>
                </a:solidFill>
              </a:rPr>
              <a:t>?</a:t>
            </a:r>
            <a:br>
              <a:rPr lang="en-US" dirty="0">
                <a:solidFill>
                  <a:srgbClr val="953735"/>
                </a:solidFill>
              </a:rPr>
            </a:br>
            <a:r>
              <a:rPr lang="en-US" sz="3600" dirty="0" smtClean="0">
                <a:solidFill>
                  <a:srgbClr val="953735"/>
                </a:solidFill>
              </a:rPr>
              <a:t>(and other Civil </a:t>
            </a:r>
            <a:r>
              <a:rPr lang="en-US" sz="3600" dirty="0">
                <a:solidFill>
                  <a:srgbClr val="953735"/>
                </a:solidFill>
              </a:rPr>
              <a:t>Wars &amp; </a:t>
            </a:r>
            <a:r>
              <a:rPr lang="en-US" sz="3600" dirty="0" smtClean="0">
                <a:solidFill>
                  <a:srgbClr val="953735"/>
                </a:solidFill>
              </a:rPr>
              <a:t>Skirmishes)</a:t>
            </a:r>
            <a:r>
              <a:rPr lang="en-US" dirty="0">
                <a:solidFill>
                  <a:srgbClr val="953735"/>
                </a:solidFill>
              </a:rPr>
              <a:t/>
            </a:r>
            <a:br>
              <a:rPr lang="en-US" dirty="0">
                <a:solidFill>
                  <a:srgbClr val="953735"/>
                </a:solidFill>
              </a:rPr>
            </a:b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7078" y="1835831"/>
            <a:ext cx="3886200" cy="4351338"/>
          </a:xfrm>
        </p:spPr>
        <p:txBody>
          <a:bodyPr/>
          <a:lstStyle/>
          <a:p>
            <a:r>
              <a:rPr lang="en-US" sz="2400" dirty="0"/>
              <a:t>"A physical symbol system has the </a:t>
            </a:r>
            <a:r>
              <a:rPr lang="en-US" sz="2400" dirty="0">
                <a:hlinkClick r:id="rId5" tooltip="Sufficient"/>
              </a:rPr>
              <a:t>necessary and sufficient means</a:t>
            </a:r>
            <a:r>
              <a:rPr lang="en-US" sz="2400" dirty="0"/>
              <a:t> for general intelligent action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i="1" dirty="0"/>
              <a:t> </a:t>
            </a:r>
            <a:r>
              <a:rPr lang="en-US" sz="2400" i="1" dirty="0" smtClean="0"/>
              <a:t>      --Allen Newell &amp; </a:t>
            </a:r>
          </a:p>
          <a:p>
            <a:pPr marL="0" indent="0">
              <a:buNone/>
            </a:pPr>
            <a:r>
              <a:rPr lang="en-US" sz="2400" i="1" dirty="0"/>
              <a:t> </a:t>
            </a:r>
            <a:r>
              <a:rPr lang="en-US" sz="2400" i="1" dirty="0" smtClean="0"/>
              <a:t>         Herbert Simon</a:t>
            </a:r>
            <a:endParaRPr lang="en-US" i="1" dirty="0"/>
          </a:p>
          <a:p>
            <a:pPr marL="914400" lvl="2" indent="0">
              <a:buNone/>
            </a:pPr>
            <a:endParaRPr lang="en-US" i="1" dirty="0" smtClean="0"/>
          </a:p>
          <a:p>
            <a:pPr marL="914400" lvl="2" indent="0">
              <a:buNone/>
            </a:pPr>
            <a:endParaRPr lang="en-US" i="1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Symbols are </a:t>
            </a:r>
            <a:r>
              <a:rPr lang="en-US" dirty="0" err="1"/>
              <a:t>Luminiferous</a:t>
            </a:r>
            <a:r>
              <a:rPr lang="en-US" dirty="0"/>
              <a:t> </a:t>
            </a:r>
            <a:r>
              <a:rPr lang="en-US" dirty="0" err="1"/>
              <a:t>Aether</a:t>
            </a:r>
            <a:r>
              <a:rPr lang="en-US" dirty="0"/>
              <a:t> of AI</a:t>
            </a:r>
          </a:p>
          <a:p>
            <a:pPr marL="914400" lvl="2" indent="0">
              <a:buNone/>
            </a:pPr>
            <a:r>
              <a:rPr lang="en-US" i="1" dirty="0"/>
              <a:t>—Geoff Hinton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652AB-6003-4434-BCF4-3A4809C6378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050" name="Picture 2" descr="http://diva.library.cmu.edu/Newell/newell-sim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56" y="4707703"/>
            <a:ext cx="2256744" cy="173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s.toronto.edu/~hinton/geoff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96" y="4496631"/>
            <a:ext cx="1460954" cy="19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2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0"/>
    </mc:Choice>
    <mc:Fallback xmlns="">
      <p:transition spd="slow" advTm="1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Interpretable AI…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(Symbols/Neurons Redux)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humans may be made of neurons, but we seem to care a “lot” about comprehensibility and “explanations”</a:t>
            </a:r>
          </a:p>
          <a:p>
            <a:r>
              <a:rPr lang="en-US" dirty="0" smtClean="0"/>
              <a:t>If we want AI systems to work with us, they better handle this</a:t>
            </a:r>
          </a:p>
          <a:p>
            <a:pPr lvl="1"/>
            <a:r>
              <a:rPr lang="en-US" dirty="0" smtClean="0"/>
              <a:t>This is an important challenge for the neural architectures</a:t>
            </a:r>
          </a:p>
          <a:p>
            <a:pPr lvl="2"/>
            <a:r>
              <a:rPr lang="en-US" dirty="0" smtClean="0"/>
              <a:t>What do those middle layers represent?</a:t>
            </a:r>
          </a:p>
          <a:p>
            <a:pPr lvl="3"/>
            <a:r>
              <a:rPr lang="en-US" dirty="0" smtClean="0"/>
              <a:t>Hinton says that (eventually?) we can just connect them to language generator networks and in effect “ask them”..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652AB-6003-4434-BCF4-3A4809C6378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00200"/>
            <a:ext cx="9144000" cy="28166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38"/>
    </mc:Choice>
    <mc:Fallback xmlns="">
      <p:transition spd="slow" advTm="22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Spock or Kirk?: Should AI have emotions?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10292" y="2015784"/>
            <a:ext cx="4661808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By dubbing “acting rational” as the definition of AI, we carefully separated the AI enterprise from “psychology”, “cognitive science” etc.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But pursuit of HAAI pushes us right back into these disciplines (and more)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Making an interface that improves interaction with humans requires understanding of human psychology..</a:t>
            </a:r>
          </a:p>
          <a:p>
            <a:pPr lvl="2">
              <a:lnSpc>
                <a:spcPct val="80000"/>
              </a:lnSpc>
            </a:pPr>
            <a:r>
              <a:rPr lang="en-US" altLang="en-US" dirty="0"/>
              <a:t>E.g. studies showing how programs that have even a rudimentary understanding of human emotions fare much better in interactions with humans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652AB-6003-4434-BCF4-3A4809C6378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098" name="Picture 2" descr="http://www.startrek.com/legacy_media/images/200307/spock01/320x2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1905452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tartrek.com/legacy_media/images/200307/kirk01/320x2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4503737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37"/>
    </mc:Choice>
    <mc:Fallback xmlns="">
      <p:transition spd="slow" advTm="52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(Knowledge-based) Learning from fewer examples..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Learning? Hand-coded input?</a:t>
            </a:r>
          </a:p>
          <a:p>
            <a:pPr lvl="1"/>
            <a:r>
              <a:rPr lang="en-US" dirty="0"/>
              <a:t>No. </a:t>
            </a:r>
            <a:r>
              <a:rPr lang="en-US" dirty="0" smtClean="0"/>
              <a:t>The still elusive “Advice Taker” that McCarthy wanted to build</a:t>
            </a:r>
            <a:endParaRPr lang="en-US" dirty="0"/>
          </a:p>
          <a:p>
            <a:pPr lvl="2"/>
            <a:r>
              <a:rPr lang="en-US" dirty="0"/>
              <a:t>Operationalize the advice in the context of existing knowledge.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102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50"/>
    </mc:Choice>
    <mc:Fallback xmlns="">
      <p:transition spd="slow" advTm="7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Thresholds: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Commonsense</a:t>
            </a:r>
          </a:p>
          <a:p>
            <a:r>
              <a:rPr lang="en-US" dirty="0" smtClean="0"/>
              <a:t>Incompleteness</a:t>
            </a:r>
          </a:p>
          <a:p>
            <a:r>
              <a:rPr lang="en-US" dirty="0" smtClean="0"/>
              <a:t>Interaction (with humans)</a:t>
            </a:r>
          </a:p>
          <a:p>
            <a:r>
              <a:rPr lang="en-US" dirty="0" smtClean="0"/>
              <a:t>Learning by being told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6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5"/>
    </mc:Choice>
    <mc:Fallback xmlns="">
      <p:transition spd="slow" advTm="1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Odds and ends...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 don’t completely buy the urgency of “the control problem”</a:t>
            </a:r>
          </a:p>
          <a:p>
            <a:pPr lvl="1"/>
            <a:r>
              <a:rPr lang="en-US" dirty="0" smtClean="0"/>
              <a:t>But at the same time, if I did, I would find the kinds of solutions being proposed somewhat premature.. </a:t>
            </a:r>
          </a:p>
          <a:p>
            <a:r>
              <a:rPr lang="en-US" dirty="0" smtClean="0"/>
              <a:t>We need to understand safety of autonomy before fixating on the safety of </a:t>
            </a:r>
            <a:r>
              <a:rPr lang="en-US" dirty="0" err="1" smtClean="0"/>
              <a:t>Superintelligence</a:t>
            </a:r>
            <a:r>
              <a:rPr lang="en-US" dirty="0" smtClean="0"/>
              <a:t>.. </a:t>
            </a:r>
          </a:p>
          <a:p>
            <a:r>
              <a:rPr lang="en-US" dirty="0" smtClean="0"/>
              <a:t>Safety problem is a “maintenance” goal rather than a goal of achievement</a:t>
            </a:r>
          </a:p>
          <a:p>
            <a:pPr lvl="1"/>
            <a:r>
              <a:rPr lang="en-US" dirty="0" smtClean="0"/>
              <a:t>The idea of “safety supplements” for all your projects..?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51" y="126956"/>
            <a:ext cx="894442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All I need to know about the Super Intelligence Control problem, I learned from</a:t>
            </a:r>
            <a:r>
              <a:rPr lang="is-IS" sz="3600" dirty="0" smtClean="0"/>
              <a:t>…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0036"/>
            <a:ext cx="9144000" cy="2905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2048"/>
            <a:ext cx="9144000" cy="304442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7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75"/>
    </mc:Choice>
    <mc:Fallback xmlns="">
      <p:transition spd="slow" advTm="38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5003"/>
            <a:ext cx="9144000" cy="304442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2774" y="274638"/>
            <a:ext cx="84940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way to control machines is to continually make them feel inadequate!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44529"/>
            <a:ext cx="7772400" cy="1470025"/>
          </a:xfrm>
        </p:spPr>
        <p:txBody>
          <a:bodyPr/>
          <a:lstStyle/>
          <a:p>
            <a:r>
              <a:rPr lang="en-US" dirty="0" smtClean="0"/>
              <a:t>AI Thresholds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25627"/>
            <a:ext cx="6400800" cy="1752600"/>
          </a:xfrm>
        </p:spPr>
        <p:txBody>
          <a:bodyPr/>
          <a:lstStyle/>
          <a:p>
            <a:r>
              <a:rPr lang="en-US" dirty="0" smtClean="0"/>
              <a:t>Subbarao Kambhampati</a:t>
            </a:r>
          </a:p>
          <a:p>
            <a:r>
              <a:rPr lang="en-US" dirty="0" smtClean="0"/>
              <a:t>Arizona State University</a:t>
            </a:r>
            <a:endParaRPr lang="en-US" dirty="0"/>
          </a:p>
        </p:txBody>
      </p:sp>
      <p:pic>
        <p:nvPicPr>
          <p:cNvPr id="4" name="Picture 2" descr="http://1-dot-human-in-the-loop-planning.appspot.com/files/images/logo_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69" y="0"/>
            <a:ext cx="1832956" cy="1600200"/>
          </a:xfrm>
          <a:prstGeom prst="rect">
            <a:avLst/>
          </a:prstGeom>
          <a:noFill/>
          <a:effectLst>
            <a:outerShdw blurRad="50800" dist="50800" dir="5400000" sx="112000" sy="112000" algn="ctr" rotWithShape="0">
              <a:schemeClr val="bg1">
                <a:alpha val="3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4807"/>
            <a:ext cx="9144000" cy="2905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6706" y="181443"/>
            <a:ext cx="3062294" cy="1200329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explorer Magellan went</a:t>
            </a:r>
          </a:p>
          <a:p>
            <a:r>
              <a:rPr lang="en-US" dirty="0"/>
              <a:t> </a:t>
            </a:r>
            <a:r>
              <a:rPr lang="en-US" dirty="0" smtClean="0"/>
              <a:t>around the world three times.</a:t>
            </a:r>
          </a:p>
          <a:p>
            <a:r>
              <a:rPr lang="en-US" dirty="0" smtClean="0"/>
              <a:t> On one of his trips he died.</a:t>
            </a:r>
          </a:p>
          <a:p>
            <a:r>
              <a:rPr lang="en-US" dirty="0"/>
              <a:t> </a:t>
            </a:r>
            <a:r>
              <a:rPr lang="en-US" dirty="0" smtClean="0"/>
              <a:t> Which trips did he die in?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82" y="1229121"/>
            <a:ext cx="8836444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AI Thresholds</a:t>
            </a:r>
            <a:br>
              <a:rPr lang="en-US" dirty="0" smtClean="0"/>
            </a:br>
            <a:r>
              <a:rPr lang="en-US" sz="3100" dirty="0" smtClean="0"/>
              <a:t>(aka You have come a </a:t>
            </a:r>
            <a:r>
              <a:rPr lang="en-US" sz="3100" dirty="0" err="1" smtClean="0"/>
              <a:t>looong</a:t>
            </a:r>
            <a:r>
              <a:rPr lang="en-US" sz="3100" dirty="0" smtClean="0"/>
              <a:t> way, baby, but boy do you have a long ways to go still</a:t>
            </a:r>
            <a:r>
              <a:rPr lang="is-IS" sz="3100" dirty="0" smtClean="0"/>
              <a:t>…) 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25627"/>
            <a:ext cx="6400800" cy="1315455"/>
          </a:xfrm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r>
              <a:rPr lang="en-US" sz="2400" dirty="0" smtClean="0"/>
              <a:t>Subbarao Kambhampati</a:t>
            </a:r>
          </a:p>
          <a:p>
            <a:r>
              <a:rPr lang="en-US" sz="2400" dirty="0" smtClean="0"/>
              <a:t>Arizona State University</a:t>
            </a:r>
            <a:endParaRPr lang="en-US" sz="2400" dirty="0"/>
          </a:p>
        </p:txBody>
      </p:sp>
      <p:pic>
        <p:nvPicPr>
          <p:cNvPr id="4" name="Picture 2" descr="http://1-dot-human-in-the-loop-planning.appspot.com/files/images/logo_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69" y="0"/>
            <a:ext cx="1832956" cy="1600200"/>
          </a:xfrm>
          <a:prstGeom prst="rect">
            <a:avLst/>
          </a:prstGeom>
          <a:noFill/>
          <a:effectLst>
            <a:outerShdw blurRad="50800" dist="50800" dir="5400000" sx="112000" sy="112000" algn="ctr" rotWithShape="0">
              <a:schemeClr val="bg1">
                <a:alpha val="3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6706" y="181443"/>
            <a:ext cx="3062294" cy="1200329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explorer Magellan went</a:t>
            </a:r>
          </a:p>
          <a:p>
            <a:r>
              <a:rPr lang="en-US" dirty="0"/>
              <a:t> </a:t>
            </a:r>
            <a:r>
              <a:rPr lang="en-US" dirty="0" smtClean="0"/>
              <a:t>around the world three times.</a:t>
            </a:r>
          </a:p>
          <a:p>
            <a:r>
              <a:rPr lang="en-US" dirty="0" smtClean="0"/>
              <a:t> On one of his trips he died.</a:t>
            </a:r>
          </a:p>
          <a:p>
            <a:r>
              <a:rPr lang="en-US" dirty="0"/>
              <a:t> </a:t>
            </a:r>
            <a:r>
              <a:rPr lang="en-US" dirty="0" smtClean="0"/>
              <a:t> Which trips did he die in? </a:t>
            </a:r>
            <a:endParaRPr lang="en-US" dirty="0"/>
          </a:p>
        </p:txBody>
      </p:sp>
      <p:pic>
        <p:nvPicPr>
          <p:cNvPr id="7" name="Picture 6" descr="darpa-competition-falls.0.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34" y="3841082"/>
            <a:ext cx="5363411" cy="301691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5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1"/>
    </mc:Choice>
    <mc:Fallback xmlns="">
      <p:transition spd="slow" advTm="25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Thresholds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Thresholds for what? </a:t>
            </a:r>
          </a:p>
          <a:p>
            <a:pPr lvl="1"/>
            <a:r>
              <a:rPr lang="en-US" dirty="0" smtClean="0"/>
              <a:t>To reach “super-intelligence” (whatever that may be)</a:t>
            </a:r>
          </a:p>
          <a:p>
            <a:pPr lvl="1"/>
            <a:r>
              <a:rPr lang="en-US" dirty="0" smtClean="0"/>
              <a:t>To reach “human-like” or “human-level” intelligence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56"/>
    </mc:Choice>
    <mc:Fallback xmlns="">
      <p:transition spd="slow" advTm="41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047"/>
            <a:ext cx="78867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</a:rPr>
              <a:t>Many 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Intelligences..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60" y="1766099"/>
            <a:ext cx="5293179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Perceptual &amp; Manipulation intelligence that seem to come naturally to us</a:t>
            </a:r>
          </a:p>
          <a:p>
            <a:pPr lvl="1"/>
            <a:r>
              <a:rPr lang="en-US" dirty="0" smtClean="0"/>
              <a:t>Form the basis for the Captchas..</a:t>
            </a:r>
          </a:p>
          <a:p>
            <a:pPr lvl="2"/>
            <a:r>
              <a:rPr lang="en-US" dirty="0" smtClean="0"/>
              <a:t>But rarely form the basis for our own judgements about each other’s intelligence</a:t>
            </a:r>
          </a:p>
          <a:p>
            <a:r>
              <a:rPr lang="en-US" dirty="0" smtClean="0"/>
              <a:t>Emotional Intelligence</a:t>
            </a:r>
          </a:p>
          <a:p>
            <a:r>
              <a:rPr lang="en-US" dirty="0" smtClean="0"/>
              <a:t>Social Intelligence..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Cognitive/reasoning tasks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That seem to be what we get tested in in SAT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652AB-6003-4434-BCF4-3A4809C6378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074" name="Picture 2" descr="http://buddhalandtreks.com/uploads/package/image/Everest-from-Gokyo1_201502240627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7" y="3162754"/>
            <a:ext cx="2694216" cy="17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ages.spaceref.com/news/2012/oo72605889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55" y="5107868"/>
            <a:ext cx="2734581" cy="17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t="21269" r="4401" b="1508"/>
          <a:stretch/>
        </p:blipFill>
        <p:spPr>
          <a:xfrm>
            <a:off x="6585707" y="182729"/>
            <a:ext cx="2179447" cy="2797629"/>
          </a:xfrm>
          <a:prstGeom prst="rect">
            <a:avLst/>
          </a:prstGeom>
        </p:spPr>
      </p:pic>
      <p:pic>
        <p:nvPicPr>
          <p:cNvPr id="6" name="Picture 2" descr="http://www.howitworksdaily.com/wp-content/uploads/2015/11/xLeft-or-Right-Brain-Image.jpg.pagespeed.ic.H1jI_kexW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96" y="0"/>
            <a:ext cx="2460626" cy="18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33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5"/>
    </mc:Choice>
    <mc:Fallback xmlns="">
      <p:transition spd="slow" advTm="69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34" y="260163"/>
            <a:ext cx="8941966" cy="1325563"/>
          </a:xfrm>
        </p:spPr>
        <p:txBody>
          <a:bodyPr/>
          <a:lstStyle/>
          <a:p>
            <a:r>
              <a:rPr lang="en-US" dirty="0" smtClean="0">
                <a:solidFill>
                  <a:srgbClr val="C55A11"/>
                </a:solidFill>
              </a:rPr>
              <a:t>AI’s progress towards intelligence</a:t>
            </a:r>
            <a:endParaRPr lang="en-US" dirty="0">
              <a:solidFill>
                <a:srgbClr val="C55A1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801" y="1492336"/>
            <a:ext cx="5395632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80’s --- Expert systems</a:t>
            </a:r>
          </a:p>
          <a:p>
            <a:pPr lvl="1"/>
            <a:r>
              <a:rPr lang="en-US" dirty="0" smtClean="0"/>
              <a:t>Rule-based systems for many businesses</a:t>
            </a:r>
          </a:p>
          <a:p>
            <a:pPr lvl="2"/>
            <a:r>
              <a:rPr lang="en-US" dirty="0" smtClean="0"/>
              <a:t>Lisp Machines—the GPUs of 80’s!</a:t>
            </a:r>
          </a:p>
          <a:p>
            <a:r>
              <a:rPr lang="en-US" dirty="0" smtClean="0"/>
              <a:t>90’s --  Reasoning systems</a:t>
            </a:r>
          </a:p>
          <a:p>
            <a:pPr lvl="1"/>
            <a:r>
              <a:rPr lang="en-US" dirty="0" smtClean="0"/>
              <a:t>Dethroned Kasparov</a:t>
            </a:r>
          </a:p>
          <a:p>
            <a:r>
              <a:rPr lang="en-US" dirty="0" smtClean="0"/>
              <a:t>00’s: Perceptual tasks</a:t>
            </a:r>
          </a:p>
          <a:p>
            <a:pPr lvl="1"/>
            <a:r>
              <a:rPr lang="en-US" dirty="0" smtClean="0"/>
              <a:t>Speech recognition common place!</a:t>
            </a:r>
          </a:p>
          <a:p>
            <a:pPr lvl="1"/>
            <a:r>
              <a:rPr lang="en-US" dirty="0" smtClean="0"/>
              <a:t>Image recognition has improved significantly</a:t>
            </a:r>
          </a:p>
          <a:p>
            <a:r>
              <a:rPr lang="en-US" dirty="0" smtClean="0"/>
              <a:t>Current:  Connecting reasoning and perception?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652AB-6003-4434-BCF4-3A4809C6378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29825" y="2540097"/>
            <a:ext cx="2840929" cy="17543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Notice the contrast.. Human</a:t>
            </a:r>
          </a:p>
          <a:p>
            <a:r>
              <a:rPr lang="en-US" dirty="0"/>
              <a:t> </a:t>
            </a:r>
            <a:r>
              <a:rPr lang="en-US" dirty="0" smtClean="0"/>
              <a:t>babies master perception</a:t>
            </a:r>
          </a:p>
          <a:p>
            <a:r>
              <a:rPr lang="en-US" dirty="0"/>
              <a:t> </a:t>
            </a:r>
            <a:r>
              <a:rPr lang="en-US" dirty="0" smtClean="0"/>
              <a:t>before they get good at </a:t>
            </a:r>
          </a:p>
          <a:p>
            <a:r>
              <a:rPr lang="en-US" dirty="0"/>
              <a:t> </a:t>
            </a:r>
            <a:r>
              <a:rPr lang="en-US" dirty="0" smtClean="0"/>
              <a:t>reasoning tasks! </a:t>
            </a:r>
          </a:p>
          <a:p>
            <a:endParaRPr lang="en-US" dirty="0"/>
          </a:p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5"/>
    </mc:Choice>
    <mc:Fallback xmlns="">
      <p:transition spd="slow" advTm="5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1.5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5|1.7|0.9|56.9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4|19.1|1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1422</Words>
  <Application>Microsoft Office PowerPoint</Application>
  <PresentationFormat>On-screen Show (4:3)</PresentationFormat>
  <Paragraphs>204</Paragraphs>
  <Slides>29</Slides>
  <Notes>7</Notes>
  <HiddenSlides>1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宋体</vt:lpstr>
      <vt:lpstr>Arial</vt:lpstr>
      <vt:lpstr>Calibri</vt:lpstr>
      <vt:lpstr>Georgia</vt:lpstr>
      <vt:lpstr>Gill Sans MT</vt:lpstr>
      <vt:lpstr>Wingdings</vt:lpstr>
      <vt:lpstr>Office Theme</vt:lpstr>
      <vt:lpstr>AI Thresholds (aka You have come a long way, Robbie!  But boy do you have a long ways still to go…) </vt:lpstr>
      <vt:lpstr>All I need to know about life, I learned in</vt:lpstr>
      <vt:lpstr>All I need to know about the Super Intelligence Control problem, I learned from…</vt:lpstr>
      <vt:lpstr>The way to control machines is to continually make them feel inadequate!</vt:lpstr>
      <vt:lpstr>AI Thresholds</vt:lpstr>
      <vt:lpstr>AI Thresholds (aka You have come a looong way, baby, but boy do you have a long ways to go still…) </vt:lpstr>
      <vt:lpstr>Thresholds</vt:lpstr>
      <vt:lpstr>Many  Intelligences.. </vt:lpstr>
      <vt:lpstr>AI’s progress towards intelligence</vt:lpstr>
      <vt:lpstr>…and are we there yet? </vt:lpstr>
      <vt:lpstr>Still Elusive Commonsense </vt:lpstr>
      <vt:lpstr>“Commonsense” elaborates partial specifications of facts, observations, norms, goals….</vt:lpstr>
      <vt:lpstr>Robust Decision Making (Planning) with Incomplete Models</vt:lpstr>
      <vt:lpstr>Spectrum of Domain Models</vt:lpstr>
      <vt:lpstr>PowerPoint Presentation</vt:lpstr>
      <vt:lpstr>You can cause more destruction with ignorance without any malice..</vt:lpstr>
      <vt:lpstr>Will super intelligent AI have to be super-social and super-emotional? </vt:lpstr>
      <vt:lpstr>ReplaceAugment</vt:lpstr>
      <vt:lpstr>The incompleteness extends to the robot’s model of other agents..</vt:lpstr>
      <vt:lpstr>Explanation/Justification/Trust</vt:lpstr>
      <vt:lpstr>PowerPoint Presentation</vt:lpstr>
      <vt:lpstr>Kilimanjaro group..</vt:lpstr>
      <vt:lpstr>Symbols or Neurons? (and other Civil Wars &amp; Skirmishes) </vt:lpstr>
      <vt:lpstr>Interpretable AI… (Symbols/Neurons Redux)</vt:lpstr>
      <vt:lpstr>PowerPoint Presentation</vt:lpstr>
      <vt:lpstr>Spock or Kirk?: Should AI have emotions?</vt:lpstr>
      <vt:lpstr>(Knowledge-based) Learning from fewer examples..</vt:lpstr>
      <vt:lpstr>Thresholds: Summary</vt:lpstr>
      <vt:lpstr>Odds and ends...</vt:lpstr>
    </vt:vector>
  </TitlesOfParts>
  <Company>Arizona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Thresholds</dc:title>
  <dc:creator>Subbarao Kambhampati</dc:creator>
  <cp:lastModifiedBy>Subbarao Kambhampati</cp:lastModifiedBy>
  <cp:revision>97</cp:revision>
  <dcterms:created xsi:type="dcterms:W3CDTF">2016-04-25T13:38:49Z</dcterms:created>
  <dcterms:modified xsi:type="dcterms:W3CDTF">2016-05-02T15:54:51Z</dcterms:modified>
</cp:coreProperties>
</file>