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11" r:id="rId1"/>
    <p:sldMasterId id="2147483733" r:id="rId2"/>
  </p:sldMasterIdLst>
  <p:notesMasterIdLst>
    <p:notesMasterId r:id="rId61"/>
  </p:notesMasterIdLst>
  <p:handoutMasterIdLst>
    <p:handoutMasterId r:id="rId62"/>
  </p:handoutMasterIdLst>
  <p:sldIdLst>
    <p:sldId id="274" r:id="rId3"/>
    <p:sldId id="475" r:id="rId4"/>
    <p:sldId id="476" r:id="rId5"/>
    <p:sldId id="487" r:id="rId6"/>
    <p:sldId id="516" r:id="rId7"/>
    <p:sldId id="301" r:id="rId8"/>
    <p:sldId id="474" r:id="rId9"/>
    <p:sldId id="576" r:id="rId10"/>
    <p:sldId id="540" r:id="rId11"/>
    <p:sldId id="572" r:id="rId12"/>
    <p:sldId id="488" r:id="rId13"/>
    <p:sldId id="279" r:id="rId14"/>
    <p:sldId id="360" r:id="rId15"/>
    <p:sldId id="574" r:id="rId16"/>
    <p:sldId id="573" r:id="rId17"/>
    <p:sldId id="416" r:id="rId18"/>
    <p:sldId id="424" r:id="rId19"/>
    <p:sldId id="425" r:id="rId20"/>
    <p:sldId id="338" r:id="rId21"/>
    <p:sldId id="314" r:id="rId22"/>
    <p:sldId id="369" r:id="rId23"/>
    <p:sldId id="461" r:id="rId24"/>
    <p:sldId id="557" r:id="rId25"/>
    <p:sldId id="558" r:id="rId26"/>
    <p:sldId id="577" r:id="rId27"/>
    <p:sldId id="559" r:id="rId28"/>
    <p:sldId id="560" r:id="rId29"/>
    <p:sldId id="561" r:id="rId30"/>
    <p:sldId id="578" r:id="rId31"/>
    <p:sldId id="494" r:id="rId32"/>
    <p:sldId id="551" r:id="rId33"/>
    <p:sldId id="552" r:id="rId34"/>
    <p:sldId id="549" r:id="rId35"/>
    <p:sldId id="550" r:id="rId36"/>
    <p:sldId id="502" r:id="rId37"/>
    <p:sldId id="430" r:id="rId38"/>
    <p:sldId id="440" r:id="rId39"/>
    <p:sldId id="439" r:id="rId40"/>
    <p:sldId id="506" r:id="rId41"/>
    <p:sldId id="507" r:id="rId42"/>
    <p:sldId id="498" r:id="rId43"/>
    <p:sldId id="508" r:id="rId44"/>
    <p:sldId id="543" r:id="rId45"/>
    <p:sldId id="544" r:id="rId46"/>
    <p:sldId id="545" r:id="rId47"/>
    <p:sldId id="546" r:id="rId48"/>
    <p:sldId id="547" r:id="rId49"/>
    <p:sldId id="548" r:id="rId50"/>
    <p:sldId id="459" r:id="rId51"/>
    <p:sldId id="428" r:id="rId52"/>
    <p:sldId id="504" r:id="rId53"/>
    <p:sldId id="357" r:id="rId54"/>
    <p:sldId id="469" r:id="rId55"/>
    <p:sldId id="445" r:id="rId56"/>
    <p:sldId id="562" r:id="rId57"/>
    <p:sldId id="563" r:id="rId58"/>
    <p:sldId id="473" r:id="rId59"/>
    <p:sldId id="575" r:id="rId6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buClr>
        <a:srgbClr val="CCA500"/>
      </a:buClr>
      <a:buFont typeface="Wingdings" pitchFamily="2" charset="2"/>
      <a:defRPr sz="2800" kern="1200">
        <a:solidFill>
          <a:schemeClr val="tx2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buClr>
        <a:srgbClr val="CCA500"/>
      </a:buClr>
      <a:buFont typeface="Wingdings" pitchFamily="2" charset="2"/>
      <a:defRPr sz="2800" kern="1200">
        <a:solidFill>
          <a:schemeClr val="tx2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buClr>
        <a:srgbClr val="CCA500"/>
      </a:buClr>
      <a:buFont typeface="Wingdings" pitchFamily="2" charset="2"/>
      <a:defRPr sz="2800" kern="1200">
        <a:solidFill>
          <a:schemeClr val="tx2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buClr>
        <a:srgbClr val="CCA500"/>
      </a:buClr>
      <a:buFont typeface="Wingdings" pitchFamily="2" charset="2"/>
      <a:defRPr sz="2800" kern="1200">
        <a:solidFill>
          <a:schemeClr val="tx2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buClr>
        <a:srgbClr val="CCA500"/>
      </a:buClr>
      <a:buFont typeface="Wingdings" pitchFamily="2" charset="2"/>
      <a:defRPr sz="2800" kern="1200">
        <a:solidFill>
          <a:schemeClr val="tx2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2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2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2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2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876AA37-5386-4E44-943D-EB2076DBE98A}">
          <p14:sldIdLst>
            <p14:sldId id="274"/>
            <p14:sldId id="475"/>
            <p14:sldId id="476"/>
            <p14:sldId id="487"/>
            <p14:sldId id="516"/>
            <p14:sldId id="301"/>
            <p14:sldId id="474"/>
            <p14:sldId id="576"/>
            <p14:sldId id="540"/>
            <p14:sldId id="572"/>
            <p14:sldId id="488"/>
            <p14:sldId id="279"/>
            <p14:sldId id="360"/>
            <p14:sldId id="574"/>
            <p14:sldId id="573"/>
            <p14:sldId id="416"/>
            <p14:sldId id="424"/>
            <p14:sldId id="425"/>
            <p14:sldId id="338"/>
            <p14:sldId id="314"/>
            <p14:sldId id="369"/>
            <p14:sldId id="461"/>
            <p14:sldId id="557"/>
            <p14:sldId id="558"/>
            <p14:sldId id="577"/>
            <p14:sldId id="559"/>
            <p14:sldId id="560"/>
            <p14:sldId id="561"/>
            <p14:sldId id="578"/>
            <p14:sldId id="494"/>
            <p14:sldId id="551"/>
            <p14:sldId id="552"/>
            <p14:sldId id="549"/>
            <p14:sldId id="550"/>
            <p14:sldId id="502"/>
            <p14:sldId id="430"/>
            <p14:sldId id="440"/>
            <p14:sldId id="439"/>
            <p14:sldId id="506"/>
            <p14:sldId id="507"/>
            <p14:sldId id="498"/>
            <p14:sldId id="508"/>
            <p14:sldId id="543"/>
            <p14:sldId id="544"/>
            <p14:sldId id="545"/>
            <p14:sldId id="546"/>
            <p14:sldId id="547"/>
            <p14:sldId id="548"/>
            <p14:sldId id="459"/>
            <p14:sldId id="428"/>
            <p14:sldId id="504"/>
            <p14:sldId id="357"/>
            <p14:sldId id="469"/>
            <p14:sldId id="445"/>
            <p14:sldId id="562"/>
            <p14:sldId id="563"/>
            <p14:sldId id="473"/>
            <p14:sldId id="575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o" initials="" lastIdx="1" clrIdx="0"/>
  <p:cmAuthor id="1" name="rao" initials="r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scaleToFitPaper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FFFF"/>
    <a:srgbClr val="BC3319"/>
    <a:srgbClr val="D26611"/>
    <a:srgbClr val="FFCC00"/>
    <a:srgbClr val="E99908"/>
    <a:srgbClr val="00FF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86911" autoAdjust="0"/>
  </p:normalViewPr>
  <p:slideViewPr>
    <p:cSldViewPr snapToGrid="0">
      <p:cViewPr varScale="1">
        <p:scale>
          <a:sx n="68" d="100"/>
          <a:sy n="68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9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8"/>
    </p:cViewPr>
  </p:sorterViewPr>
  <p:notesViewPr>
    <p:cSldViewPr snapToGrid="0">
      <p:cViewPr varScale="1">
        <p:scale>
          <a:sx n="57" d="100"/>
          <a:sy n="57" d="100"/>
        </p:scale>
        <p:origin x="-1812" y="-8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4-02-03T11:11:41.187" idx="3">
    <p:pos x="10" y="10"/>
    <p:text>Mention that David Smith brain washed my students with his Summer School talk.. 
</p:tex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wmf"/><Relationship Id="rId2" Type="http://schemas.openxmlformats.org/officeDocument/2006/relationships/image" Target="../media/image14.e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F4D68155-2240-40F4-97FB-5D18413E58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43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248FA647-C005-43CD-9596-1396B2730B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77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B1FB1E-E547-44A7-B3B1-70AD2EA3400A}" type="slidenum">
              <a:rPr lang="en-US"/>
              <a:pPr/>
              <a:t>0</a:t>
            </a:fld>
            <a:endParaRPr lang="en-US" dirty="0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BA8E24-DE8F-4165-92C7-8452D181A6A1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4515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3A73F2-575F-4BCD-902C-3E84688CC24E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BC8882-4074-428C-8DC7-1865D4330870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FA647-C005-43CD-9596-1396B2730BF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08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4B28C-2A73-418E-B95B-90508EF7711A}" type="slidenum">
              <a:rPr lang="en-US"/>
              <a:pPr/>
              <a:t>1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4B28C-2A73-418E-B95B-90508EF7711A}" type="slidenum">
              <a:rPr lang="en-US"/>
              <a:pPr/>
              <a:t>3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D46D77-63D8-447F-9C4C-D3EF286AE821}" type="slidenum">
              <a:rPr lang="en-US"/>
              <a:pPr/>
              <a:t>4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FA647-C005-43CD-9596-1396B2730BF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40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BFD91-E8BC-4A7A-B190-21DB3303DB37}" type="slidenum">
              <a:rPr lang="en-US"/>
              <a:pPr/>
              <a:t>15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4" y="4343400"/>
            <a:ext cx="5489575" cy="411638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BFD91-E8BC-4A7A-B190-21DB3303DB37}" type="slidenum">
              <a:rPr lang="en-US"/>
              <a:pPr/>
              <a:t>16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4" y="4343400"/>
            <a:ext cx="5489575" cy="411638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BFD91-E8BC-4A7A-B190-21DB3303DB37}" type="slidenum">
              <a:rPr lang="en-US"/>
              <a:pPr/>
              <a:t>17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4" y="4343400"/>
            <a:ext cx="5489575" cy="411638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029051-C085-4FFC-A00A-6F9FE3800B7E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246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u.edu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2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5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2438" y="274638"/>
            <a:ext cx="2187575" cy="64452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713" y="274638"/>
            <a:ext cx="6410325" cy="6445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0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93038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550" y="1524000"/>
            <a:ext cx="3810000" cy="460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9950" y="1524000"/>
            <a:ext cx="3810000" cy="2227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9950" y="3903663"/>
            <a:ext cx="3810000" cy="222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6913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92463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77013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174915-B98F-47C3-A4F1-9E2E11FAA2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 b="-6666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71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9F98C3-43DD-4CCB-A95B-1DFA49A645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3310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381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A50021"/>
              </a:solidFill>
              <a:latin typeface="Tahoma"/>
            </a:endParaRPr>
          </a:p>
        </p:txBody>
      </p:sp>
      <p:sp>
        <p:nvSpPr>
          <p:cNvPr id="183311" name="Rectangle 15"/>
          <p:cNvSpPr>
            <a:spLocks noChangeArrowheads="1"/>
          </p:cNvSpPr>
          <p:nvPr userDrawn="1"/>
        </p:nvSpPr>
        <p:spPr bwMode="auto">
          <a:xfrm>
            <a:off x="0" y="0"/>
            <a:ext cx="76200" cy="6858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A50021"/>
              </a:solidFill>
              <a:latin typeface="Tahoma"/>
            </a:endParaRPr>
          </a:p>
        </p:txBody>
      </p:sp>
      <p:pic>
        <p:nvPicPr>
          <p:cNvPr id="183312" name="Picture 16" descr="Arizona State University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990033"/>
              </a:clrFrom>
              <a:clrTo>
                <a:srgbClr val="9900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93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13" name="Rectangle 17"/>
          <p:cNvSpPr>
            <a:spLocks noChangeArrowheads="1"/>
          </p:cNvSpPr>
          <p:nvPr userDrawn="1"/>
        </p:nvSpPr>
        <p:spPr bwMode="auto">
          <a:xfrm flipV="1">
            <a:off x="685800" y="2755900"/>
            <a:ext cx="7620000" cy="46038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A50021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09220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83BB3-7338-4326-AE03-7768C66FA0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5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F95F1-AFCB-4E36-B7AF-661387A82A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90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550" y="1524000"/>
            <a:ext cx="38100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0" y="1524000"/>
            <a:ext cx="38100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4A138-8BDE-4B4D-9F37-000AE4C57D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40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8B0B8-0071-4A6F-BFC0-DD67F7F967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07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039A8-3486-4E7E-A1DE-6131F7B812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2F428-E555-4A2E-8CCC-7F5E695502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71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52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DD604-E98E-481C-A38A-A9060B066D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1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1DA09-6E59-45A1-AE6C-A1EB24B18D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53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CE63A-EC63-4573-B748-65D2C77A6F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3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8913" y="457200"/>
            <a:ext cx="1951037" cy="5675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00713" cy="5675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0DAD8-F3B7-4C7B-ADBF-AFC920E24A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0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93038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550" y="1524000"/>
            <a:ext cx="3810000" cy="460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9950" y="1524000"/>
            <a:ext cx="3810000" cy="2227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9950" y="3903663"/>
            <a:ext cx="3810000" cy="222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6913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92463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77013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174915-B98F-47C3-A4F1-9E2E11FAA2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66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713" y="522288"/>
            <a:ext cx="4298950" cy="619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063" y="522288"/>
            <a:ext cx="4298950" cy="619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7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8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46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81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71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hyperlink" Target="http://www.asu.ed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9713" y="522288"/>
            <a:ext cx="8750300" cy="61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4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BC3319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D2661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99908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9303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7550" y="1524000"/>
            <a:ext cx="777240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2463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77013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fld id="{169FAC2B-5EFA-4189-817B-BD0183EEABCE}" type="slidenum">
              <a:rPr lang="en-US">
                <a:solidFill>
                  <a:srgbClr val="000000"/>
                </a:solidFill>
                <a:latin typeface="Tahoma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2279" name="Rectangle 7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A50021"/>
              </a:solidFill>
              <a:latin typeface="Tahoma"/>
            </a:endParaRPr>
          </a:p>
        </p:txBody>
      </p:sp>
      <p:sp>
        <p:nvSpPr>
          <p:cNvPr id="182280" name="Rectangle 8"/>
          <p:cNvSpPr>
            <a:spLocks noChangeArrowheads="1"/>
          </p:cNvSpPr>
          <p:nvPr/>
        </p:nvSpPr>
        <p:spPr bwMode="auto">
          <a:xfrm>
            <a:off x="446088" y="1295400"/>
            <a:ext cx="7772400" cy="4445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A50021"/>
              </a:solidFill>
              <a:latin typeface="Tahoma"/>
            </a:endParaRPr>
          </a:p>
        </p:txBody>
      </p:sp>
      <p:sp>
        <p:nvSpPr>
          <p:cNvPr id="182281" name="Rectangle 9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A50021"/>
              </a:solidFill>
              <a:latin typeface="Tahoma"/>
            </a:endParaRPr>
          </a:p>
        </p:txBody>
      </p:sp>
      <p:pic>
        <p:nvPicPr>
          <p:cNvPr id="182282" name="Picture 10" descr="Arizona State University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990033"/>
              </a:clrFrom>
              <a:clrTo>
                <a:srgbClr val="9900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93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32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BC3319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D2661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99908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hyperlink" Target="http://rakaposhi.eas.asu.edu/yochan.htm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microsoft.com/office/2007/relationships/hdphoto" Target="../media/hdphoto1.wdp"/><Relationship Id="rId4" Type="http://schemas.openxmlformats.org/officeDocument/2006/relationships/image" Target="../media/image23.pn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40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0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60500"/>
            <a:ext cx="9144000" cy="1219200"/>
          </a:xfrm>
        </p:spPr>
        <p:txBody>
          <a:bodyPr/>
          <a:lstStyle/>
          <a:p>
            <a:pPr algn="ctr"/>
            <a:r>
              <a:rPr lang="en-US" sz="4000" dirty="0" smtClean="0"/>
              <a:t>Partial Satisfaction Planning:</a:t>
            </a:r>
            <a:br>
              <a:rPr lang="en-US" sz="4000" dirty="0" smtClean="0"/>
            </a:br>
            <a:r>
              <a:rPr lang="en-US" sz="4000" dirty="0" smtClean="0"/>
              <a:t>Representations and Solving Methods</a:t>
            </a:r>
            <a:endParaRPr lang="en-US" sz="3600" dirty="0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32083" y="2869639"/>
            <a:ext cx="3172243" cy="577850"/>
          </a:xfrm>
        </p:spPr>
        <p:txBody>
          <a:bodyPr/>
          <a:lstStyle/>
          <a:p>
            <a:r>
              <a:rPr lang="en-US" sz="3200" b="1" dirty="0" smtClean="0"/>
              <a:t>J. Benton</a:t>
            </a:r>
          </a:p>
          <a:p>
            <a:r>
              <a:rPr lang="en-US" sz="1600" b="1" dirty="0" smtClean="0"/>
              <a:t>j.benton@asu.edu</a:t>
            </a:r>
            <a:endParaRPr lang="en-US" sz="1600" b="1" dirty="0"/>
          </a:p>
        </p:txBody>
      </p:sp>
      <p:pic>
        <p:nvPicPr>
          <p:cNvPr id="427012" name="Picture 4" descr="logo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805" y="6011862"/>
            <a:ext cx="1828800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7013" name="Picture 5" descr="plan-dev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5857875"/>
            <a:ext cx="11525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19354" y="3638701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Dissertation Defense</a:t>
            </a:r>
            <a:endParaRPr lang="en-US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97943" y="4037428"/>
            <a:ext cx="344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/>
              <a:t>Committee: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Subbarao Kambhampati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Chitta Baral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Minh B. Do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David E. Smith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Pat Langley</a:t>
            </a:r>
          </a:p>
        </p:txBody>
      </p:sp>
    </p:spTree>
    <p:custDataLst>
      <p:tags r:id="rId1"/>
    </p:custDataLst>
  </p:cSld>
  <p:clrMapOvr>
    <a:masterClrMapping/>
  </p:clrMapOvr>
  <p:transition advTm="4264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17083BB3-7338-4326-AE03-7768C66FA0D2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32166" y="2860821"/>
            <a:ext cx="450850" cy="0"/>
          </a:xfrm>
          <a:prstGeom prst="straightConnector1">
            <a:avLst/>
          </a:prstGeom>
          <a:solidFill>
            <a:schemeClr val="accent2"/>
          </a:solidFill>
          <a:ln w="635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3016" y="1624819"/>
            <a:ext cx="8243570" cy="324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BC3319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2661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99908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In Proposal:</a:t>
            </a:r>
          </a:p>
          <a:p>
            <a:r>
              <a:rPr lang="en-US" sz="2800" dirty="0" smtClean="0"/>
              <a:t>Partial Satisfaction Planning – A Quick History</a:t>
            </a:r>
          </a:p>
          <a:p>
            <a:r>
              <a:rPr lang="en-US" sz="2400" dirty="0" smtClean="0"/>
              <a:t>PSP and Utility Dependencies </a:t>
            </a:r>
            <a:r>
              <a:rPr lang="en-US" sz="1400" b="1" dirty="0" smtClean="0">
                <a:solidFill>
                  <a:srgbClr val="FF0000"/>
                </a:solidFill>
              </a:rPr>
              <a:t>[IPC 2006; IJCAI 2007; ICAPS 2007] 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Study of </a:t>
            </a:r>
            <a:r>
              <a:rPr lang="en-US" sz="2400" dirty="0"/>
              <a:t>Compilation Methods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[</a:t>
            </a:r>
            <a:r>
              <a:rPr lang="en-US" sz="1600" b="1" dirty="0">
                <a:solidFill>
                  <a:srgbClr val="FF0000"/>
                </a:solidFill>
              </a:rPr>
              <a:t>AIJ 2009]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Completed Proposed Work: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Time-dependent goals </a:t>
            </a:r>
            <a:r>
              <a:rPr lang="en-US" sz="1400" b="1" dirty="0" smtClean="0">
                <a:solidFill>
                  <a:srgbClr val="FF0000"/>
                </a:solidFill>
              </a:rPr>
              <a:t>[ICAPS 2012, best student paper award]</a:t>
            </a:r>
          </a:p>
        </p:txBody>
      </p:sp>
    </p:spTree>
    <p:extLst>
      <p:ext uri="{BB962C8B-B14F-4D97-AF65-F5344CB8AC3E}">
        <p14:creationId xmlns:p14="http://schemas.microsoft.com/office/powerpoint/2010/main" val="253393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829"/>
    </mc:Choice>
    <mc:Fallback xmlns="">
      <p:transition spd="slow" advTm="11382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Benefit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17083BB3-7338-4326-AE03-7768C66FA0D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52595" y="4262375"/>
            <a:ext cx="8102600" cy="19399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Soft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-goals with reward: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r(Have(Soil))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=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</a:rPr>
              <a:t> 25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r(Have(Rock))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=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</a:rPr>
              <a:t>50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r(Have(Image))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=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</a:rPr>
              <a:t>30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Actions with costs: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c(Move(</a:t>
            </a:r>
            <a:r>
              <a:rPr kumimoji="0" lang="el-GR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 pitchFamily="34" charset="0"/>
              </a:rPr>
              <a:t>α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 pitchFamily="34" charset="0"/>
              </a:rPr>
              <a:t>,</a:t>
            </a:r>
            <a:r>
              <a:rPr kumimoji="0" lang="el-GR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"/>
                <a:cs typeface="Arial" pitchFamily="34" charset="0"/>
              </a:rPr>
              <a:t>β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))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=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10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c(Sample(Rock,</a:t>
            </a:r>
            <a:r>
              <a:rPr kumimoji="0" lang="el-GR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"/>
              </a:rPr>
              <a:t>β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))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=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20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 function: find plan P that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Maximize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</a:rPr>
              <a:t>r(P)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–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c(P)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97297" y="2161532"/>
            <a:ext cx="3261807" cy="1787827"/>
            <a:chOff x="5397297" y="2161532"/>
            <a:chExt cx="3261807" cy="1787827"/>
          </a:xfrm>
        </p:grpSpPr>
        <p:pic>
          <p:nvPicPr>
            <p:cNvPr id="28" name="Picture 6" descr="http://www.melchizedekpriest.com/wp1/wp-content/plugins/RSSPoster_PRO/cache/7b711_mars-twil-peaks1_l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793" y="3208300"/>
              <a:ext cx="872654" cy="654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http://www.newscientist.com/data/images/ns/cms/dn9324/dn9324-2_50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9573" y="2161532"/>
              <a:ext cx="788541" cy="788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http://cdn.physorg.com/newman/gfx/news/hires/2008/marsroverte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297" y="3379131"/>
              <a:ext cx="1042703" cy="570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29"/>
            <p:cNvSpPr>
              <a:spLocks noChangeArrowheads="1"/>
            </p:cNvSpPr>
            <p:nvPr/>
          </p:nvSpPr>
          <p:spPr bwMode="auto">
            <a:xfrm>
              <a:off x="6840924" y="2643388"/>
              <a:ext cx="307191" cy="189948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l-GR" sz="2000" b="1">
                  <a:solidFill>
                    <a:srgbClr val="0000FF"/>
                  </a:solidFill>
                  <a:cs typeface="Times New Roman" pitchFamily="18" charset="0"/>
                </a:rPr>
                <a:t>β</a:t>
              </a:r>
            </a:p>
          </p:txBody>
        </p:sp>
        <p:sp>
          <p:nvSpPr>
            <p:cNvPr id="7" name="Oval 30"/>
            <p:cNvSpPr>
              <a:spLocks noChangeArrowheads="1"/>
            </p:cNvSpPr>
            <p:nvPr/>
          </p:nvSpPr>
          <p:spPr bwMode="auto">
            <a:xfrm>
              <a:off x="6030164" y="3476784"/>
              <a:ext cx="307191" cy="189948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l-GR" sz="2000" b="1">
                  <a:solidFill>
                    <a:srgbClr val="0000FF"/>
                  </a:solidFill>
                  <a:cs typeface="Times New Roman" pitchFamily="18" charset="0"/>
                </a:rPr>
                <a:t>α</a:t>
              </a:r>
            </a:p>
          </p:txBody>
        </p:sp>
        <p:sp>
          <p:nvSpPr>
            <p:cNvPr id="8" name="Oval 31"/>
            <p:cNvSpPr>
              <a:spLocks noChangeArrowheads="1"/>
            </p:cNvSpPr>
            <p:nvPr/>
          </p:nvSpPr>
          <p:spPr bwMode="auto">
            <a:xfrm>
              <a:off x="7683947" y="3350943"/>
              <a:ext cx="307191" cy="189948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l-GR" sz="2000" b="1">
                  <a:solidFill>
                    <a:srgbClr val="0000FF"/>
                  </a:solidFill>
                  <a:cs typeface="Times New Roman" pitchFamily="18" charset="0"/>
                </a:rPr>
                <a:t>γ</a:t>
              </a:r>
            </a:p>
          </p:txBody>
        </p:sp>
        <p:cxnSp>
          <p:nvCxnSpPr>
            <p:cNvPr id="9" name="AutoShape 32"/>
            <p:cNvCxnSpPr>
              <a:cxnSpLocks noChangeShapeType="1"/>
              <a:stCxn id="7" idx="0"/>
              <a:endCxn id="6" idx="2"/>
            </p:cNvCxnSpPr>
            <p:nvPr/>
          </p:nvCxnSpPr>
          <p:spPr bwMode="auto">
            <a:xfrm rot="16200000">
              <a:off x="6143481" y="2779341"/>
              <a:ext cx="738422" cy="656464"/>
            </a:xfrm>
            <a:prstGeom prst="curvedConnector2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" name="AutoShape 33"/>
            <p:cNvCxnSpPr>
              <a:cxnSpLocks noChangeShapeType="1"/>
              <a:stCxn id="7" idx="4"/>
              <a:endCxn id="8" idx="4"/>
            </p:cNvCxnSpPr>
            <p:nvPr/>
          </p:nvCxnSpPr>
          <p:spPr bwMode="auto">
            <a:xfrm rot="5400000" flipH="1" flipV="1">
              <a:off x="6949133" y="2776326"/>
              <a:ext cx="125840" cy="1653783"/>
            </a:xfrm>
            <a:prstGeom prst="curvedConnector3">
              <a:avLst>
                <a:gd name="adj1" fmla="val -107463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" name="AutoShape 34"/>
            <p:cNvCxnSpPr>
              <a:cxnSpLocks noChangeShapeType="1"/>
              <a:stCxn id="6" idx="6"/>
              <a:endCxn id="8" idx="0"/>
            </p:cNvCxnSpPr>
            <p:nvPr/>
          </p:nvCxnSpPr>
          <p:spPr bwMode="auto">
            <a:xfrm>
              <a:off x="7148116" y="2738362"/>
              <a:ext cx="690128" cy="612582"/>
            </a:xfrm>
            <a:prstGeom prst="curvedConnector2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12" name="Picture 35"/>
            <p:cNvPicPr>
              <a:picLocks noChangeAspect="1" noChangeArrowheads="1"/>
            </p:cNvPicPr>
            <p:nvPr/>
          </p:nvPicPr>
          <p:blipFill>
            <a:blip r:embed="rId5" cstate="print"/>
            <a:srcRect l="2875" t="10266" r="73584" b="73511"/>
            <a:stretch>
              <a:fillRect/>
            </a:stretch>
          </p:blipFill>
          <p:spPr bwMode="auto">
            <a:xfrm>
              <a:off x="7148114" y="2281296"/>
              <a:ext cx="666282" cy="269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8638" b="90618" l="44409" r="56676"/>
                      </a14:imgEffect>
                    </a14:imgLayer>
                  </a14:imgProps>
                </a:ext>
              </a:extLst>
            </a:blip>
            <a:srcRect l="42876" t="77141" r="41791" b="7884"/>
            <a:stretch>
              <a:fillRect/>
            </a:stretch>
          </p:blipFill>
          <p:spPr bwMode="auto">
            <a:xfrm>
              <a:off x="6368899" y="3352724"/>
              <a:ext cx="433434" cy="248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3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</a:blip>
            <a:srcRect l="66209" t="6693" r="13333" b="75043"/>
            <a:stretch>
              <a:fillRect/>
            </a:stretch>
          </p:blipFill>
          <p:spPr bwMode="auto">
            <a:xfrm>
              <a:off x="8079789" y="2833336"/>
              <a:ext cx="579315" cy="302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Oval 38"/>
            <p:cNvSpPr>
              <a:spLocks noChangeArrowheads="1"/>
            </p:cNvSpPr>
            <p:nvPr/>
          </p:nvSpPr>
          <p:spPr bwMode="auto">
            <a:xfrm>
              <a:off x="6840924" y="2643388"/>
              <a:ext cx="307191" cy="189948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l-GR" sz="2000" b="1">
                  <a:solidFill>
                    <a:srgbClr val="0000FF"/>
                  </a:solidFill>
                  <a:cs typeface="Times New Roman" pitchFamily="18" charset="0"/>
                </a:rPr>
                <a:t>β</a:t>
              </a:r>
            </a:p>
          </p:txBody>
        </p:sp>
        <p:sp>
          <p:nvSpPr>
            <p:cNvPr id="16" name="Oval 39"/>
            <p:cNvSpPr>
              <a:spLocks noChangeArrowheads="1"/>
            </p:cNvSpPr>
            <p:nvPr/>
          </p:nvSpPr>
          <p:spPr bwMode="auto">
            <a:xfrm>
              <a:off x="6030164" y="3476784"/>
              <a:ext cx="307191" cy="189948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l-GR" sz="2000" b="1">
                  <a:solidFill>
                    <a:srgbClr val="0000FF"/>
                  </a:solidFill>
                  <a:cs typeface="Times New Roman" pitchFamily="18" charset="0"/>
                </a:rPr>
                <a:t>α</a:t>
              </a:r>
            </a:p>
          </p:txBody>
        </p:sp>
        <p:sp>
          <p:nvSpPr>
            <p:cNvPr id="17" name="Oval 40"/>
            <p:cNvSpPr>
              <a:spLocks noChangeArrowheads="1"/>
            </p:cNvSpPr>
            <p:nvPr/>
          </p:nvSpPr>
          <p:spPr bwMode="auto">
            <a:xfrm>
              <a:off x="7683947" y="3350943"/>
              <a:ext cx="307191" cy="189948"/>
            </a:xfrm>
            <a:prstGeom prst="ellipse">
              <a:avLst/>
            </a:prstGeom>
            <a:solidFill>
              <a:schemeClr val="bg1"/>
            </a:solidFill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l-GR" sz="2000" b="1">
                  <a:solidFill>
                    <a:srgbClr val="0000FF"/>
                  </a:solidFill>
                  <a:cs typeface="Times New Roman" pitchFamily="18" charset="0"/>
                </a:rPr>
                <a:t>γ</a:t>
              </a:r>
            </a:p>
          </p:txBody>
        </p:sp>
        <p:sp>
          <p:nvSpPr>
            <p:cNvPr id="18" name="Oval 41"/>
            <p:cNvSpPr>
              <a:spLocks noChangeArrowheads="1"/>
            </p:cNvSpPr>
            <p:nvPr/>
          </p:nvSpPr>
          <p:spPr bwMode="auto">
            <a:xfrm>
              <a:off x="6840924" y="2643388"/>
              <a:ext cx="307191" cy="189948"/>
            </a:xfrm>
            <a:prstGeom prst="ellipse">
              <a:avLst/>
            </a:prstGeom>
            <a:solidFill>
              <a:schemeClr val="bg1"/>
            </a:solidFill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l-GR" sz="2000" b="1">
                  <a:solidFill>
                    <a:srgbClr val="0000FF"/>
                  </a:solidFill>
                  <a:cs typeface="Times New Roman" pitchFamily="18" charset="0"/>
                </a:rPr>
                <a:t>β</a:t>
              </a:r>
            </a:p>
          </p:txBody>
        </p:sp>
        <p:sp>
          <p:nvSpPr>
            <p:cNvPr id="19" name="Oval 42"/>
            <p:cNvSpPr>
              <a:spLocks noChangeArrowheads="1"/>
            </p:cNvSpPr>
            <p:nvPr/>
          </p:nvSpPr>
          <p:spPr bwMode="auto">
            <a:xfrm>
              <a:off x="6030164" y="3476784"/>
              <a:ext cx="307191" cy="189948"/>
            </a:xfrm>
            <a:prstGeom prst="ellipse">
              <a:avLst/>
            </a:prstGeom>
            <a:solidFill>
              <a:schemeClr val="bg1"/>
            </a:solidFill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l-GR" sz="2000" b="1">
                  <a:solidFill>
                    <a:srgbClr val="0000FF"/>
                  </a:solidFill>
                  <a:cs typeface="Times New Roman" pitchFamily="18" charset="0"/>
                </a:rPr>
                <a:t>α</a:t>
              </a:r>
            </a:p>
          </p:txBody>
        </p:sp>
        <p:sp>
          <p:nvSpPr>
            <p:cNvPr id="20" name="Oval 43"/>
            <p:cNvSpPr>
              <a:spLocks noChangeArrowheads="1"/>
            </p:cNvSpPr>
            <p:nvPr/>
          </p:nvSpPr>
          <p:spPr bwMode="auto">
            <a:xfrm>
              <a:off x="7683947" y="3350943"/>
              <a:ext cx="307191" cy="189948"/>
            </a:xfrm>
            <a:prstGeom prst="ellipse">
              <a:avLst/>
            </a:prstGeom>
            <a:solidFill>
              <a:schemeClr val="bg1"/>
            </a:solidFill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l-GR" sz="2000" b="1">
                  <a:solidFill>
                    <a:srgbClr val="0000FF"/>
                  </a:solidFill>
                  <a:cs typeface="Times New Roman" pitchFamily="18" charset="0"/>
                </a:rPr>
                <a:t>γ</a:t>
              </a:r>
            </a:p>
          </p:txBody>
        </p:sp>
        <p:sp>
          <p:nvSpPr>
            <p:cNvPr id="21" name="Oval 44"/>
            <p:cNvSpPr>
              <a:spLocks noChangeArrowheads="1"/>
            </p:cNvSpPr>
            <p:nvPr/>
          </p:nvSpPr>
          <p:spPr bwMode="auto">
            <a:xfrm>
              <a:off x="6840924" y="2643388"/>
              <a:ext cx="307191" cy="189948"/>
            </a:xfrm>
            <a:prstGeom prst="ellipse">
              <a:avLst/>
            </a:prstGeom>
            <a:solidFill>
              <a:schemeClr val="bg1"/>
            </a:solidFill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l-GR" sz="2000" b="1">
                  <a:solidFill>
                    <a:srgbClr val="0000FF"/>
                  </a:solidFill>
                  <a:cs typeface="Times New Roman" pitchFamily="18" charset="0"/>
                </a:rPr>
                <a:t>β</a:t>
              </a:r>
            </a:p>
          </p:txBody>
        </p:sp>
      </p:grp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5519476" y="1369950"/>
            <a:ext cx="34766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[Smith, 2004; van den </a:t>
            </a:r>
            <a:r>
              <a:rPr lang="en-US" sz="1600" dirty="0" err="1">
                <a:solidFill>
                  <a:srgbClr val="FF0000"/>
                </a:solidFill>
              </a:rPr>
              <a:t>Briel</a:t>
            </a:r>
            <a:r>
              <a:rPr lang="en-US" sz="1600" dirty="0">
                <a:solidFill>
                  <a:srgbClr val="FF0000"/>
                </a:solidFill>
              </a:rPr>
              <a:t> et. al. 2004]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6980" y="2684563"/>
            <a:ext cx="40140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Cannot achieve all goals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due to cost/</a:t>
            </a:r>
            <a:r>
              <a:rPr lang="en-US" dirty="0" err="1" smtClean="0"/>
              <a:t>mutexes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54853" y="1629384"/>
            <a:ext cx="35635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As an extension from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planning: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01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91"/>
    </mc:Choice>
    <mc:Fallback xmlns="">
      <p:transition spd="slow" advTm="9079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53388" cy="685800"/>
          </a:xfrm>
        </p:spPr>
        <p:txBody>
          <a:bodyPr/>
          <a:lstStyle/>
          <a:p>
            <a:r>
              <a:rPr lang="en-US" dirty="0" smtClean="0"/>
              <a:t>General Additive Independence Model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0593" y="1592984"/>
            <a:ext cx="7772400" cy="1222408"/>
          </a:xfrm>
        </p:spPr>
        <p:txBody>
          <a:bodyPr/>
          <a:lstStyle/>
          <a:p>
            <a:r>
              <a:rPr lang="en-US" sz="2400" dirty="0" smtClean="0"/>
              <a:t>Goal Cost Dependencies come from the plan</a:t>
            </a:r>
          </a:p>
          <a:p>
            <a:r>
              <a:rPr lang="en-US" sz="2400" dirty="0" smtClean="0"/>
              <a:t>Goal Utility Dependencies come from the user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17083BB3-7338-4326-AE03-7768C66FA0D2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828294" y="3759676"/>
            <a:ext cx="2478088" cy="395288"/>
            <a:chOff x="477" y="2366"/>
            <a:chExt cx="1561" cy="249"/>
          </a:xfrm>
        </p:grpSpPr>
        <p:graphicFrame>
          <p:nvGraphicFramePr>
            <p:cNvPr id="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4634202"/>
                </p:ext>
              </p:extLst>
            </p:nvPr>
          </p:nvGraphicFramePr>
          <p:xfrm>
            <a:off x="477" y="2366"/>
            <a:ext cx="431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8194" name="Equation" r:id="rId3" imgW="457200" imgH="203040" progId="Equation.3">
                    <p:embed/>
                  </p:oleObj>
                </mc:Choice>
                <mc:Fallback>
                  <p:oleObj name="Equation" r:id="rId3" imgW="4572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" y="2366"/>
                          <a:ext cx="431" cy="2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6"/>
            <p:cNvGraphicFramePr>
              <a:graphicFrameLocks noChangeAspect="1"/>
            </p:cNvGraphicFramePr>
            <p:nvPr/>
          </p:nvGraphicFramePr>
          <p:xfrm>
            <a:off x="1385" y="2366"/>
            <a:ext cx="653" cy="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8195" name="Equation" r:id="rId5" imgW="622080" imgH="203040" progId="Equation.3">
                    <p:embed/>
                  </p:oleObj>
                </mc:Choice>
                <mc:Fallback>
                  <p:oleObj name="Equation" r:id="rId5" imgW="6220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5" y="2366"/>
                          <a:ext cx="653" cy="2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1010" y="2484"/>
              <a:ext cx="2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973138" y="4679950"/>
          <a:ext cx="175101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196" name="Equation" r:id="rId7" imgW="1041120" imgH="355320" progId="Equation.3">
                  <p:embed/>
                </p:oleObj>
              </mc:Choice>
              <mc:Fallback>
                <p:oleObj name="Equation" r:id="rId7" imgW="10411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4679950"/>
                        <a:ext cx="1751012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52400" y="2971800"/>
            <a:ext cx="3422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 Narrow" pitchFamily="34" charset="0"/>
              </a:rPr>
              <a:t>Utility over sets of dependent goals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3962400" y="3220720"/>
            <a:ext cx="0" cy="279908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497128"/>
              </p:ext>
            </p:extLst>
          </p:nvPr>
        </p:nvGraphicFramePr>
        <p:xfrm>
          <a:off x="4137025" y="4441825"/>
          <a:ext cx="97313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197" name="Equation" r:id="rId9" imgW="698400" imgH="203040" progId="Equation.3">
                  <p:embed/>
                </p:oleObj>
              </mc:Choice>
              <mc:Fallback>
                <p:oleObj name="Equation" r:id="rId9" imgW="698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7025" y="4441825"/>
                        <a:ext cx="973138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281372"/>
              </p:ext>
            </p:extLst>
          </p:nvPr>
        </p:nvGraphicFramePr>
        <p:xfrm>
          <a:off x="5545138" y="4430713"/>
          <a:ext cx="1141412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198" name="Equation" r:id="rId11" imgW="723600" imgH="203040" progId="Equation.3">
                  <p:embed/>
                </p:oleObj>
              </mc:Choice>
              <mc:Fallback>
                <p:oleObj name="Equation" r:id="rId11" imgW="723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38" y="4430713"/>
                        <a:ext cx="1141412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352475"/>
              </p:ext>
            </p:extLst>
          </p:nvPr>
        </p:nvGraphicFramePr>
        <p:xfrm>
          <a:off x="7126288" y="4400550"/>
          <a:ext cx="167163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199" name="Equation" r:id="rId13" imgW="1066680" imgH="203040" progId="Equation.3">
                  <p:embed/>
                </p:oleObj>
              </mc:Choice>
              <mc:Fallback>
                <p:oleObj name="Equation" r:id="rId13" imgW="1066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288" y="4400550"/>
                        <a:ext cx="1671637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33873"/>
              </p:ext>
            </p:extLst>
          </p:nvPr>
        </p:nvGraphicFramePr>
        <p:xfrm>
          <a:off x="4791075" y="5283200"/>
          <a:ext cx="348615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200" name="Equation" r:id="rId15" imgW="1917360" imgH="203040" progId="Equation.3">
                  <p:embed/>
                </p:oleObj>
              </mc:Choice>
              <mc:Fallback>
                <p:oleObj name="Equation" r:id="rId15" imgW="1917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5283200"/>
                        <a:ext cx="3486150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766309" y="5697638"/>
            <a:ext cx="2194832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[Bacchus &amp; 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</a:rPr>
              <a:t>Grove 1995</a:t>
            </a:r>
            <a:r>
              <a:rPr lang="en-US" sz="1400" dirty="0" smtClean="0">
                <a:solidFill>
                  <a:srgbClr val="FF0000"/>
                </a:solidFill>
              </a:rPr>
              <a:t>]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62890" y="3795825"/>
            <a:ext cx="1300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 smtClean="0"/>
              <a:t>g1 reward: 15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813" y="2817509"/>
            <a:ext cx="2679104" cy="94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583636" y="3787242"/>
            <a:ext cx="1300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 smtClean="0"/>
              <a:t>g2 reward: 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26792" y="4058607"/>
            <a:ext cx="173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 smtClean="0"/>
              <a:t>g1 ^ g2 reward: 20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488742" y="1017981"/>
            <a:ext cx="8724568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[Do, Benton, van den </a:t>
            </a:r>
            <a:r>
              <a:rPr lang="en-US" sz="1400" dirty="0" err="1" smtClean="0">
                <a:solidFill>
                  <a:srgbClr val="FF0000"/>
                </a:solidFill>
              </a:rPr>
              <a:t>Briel</a:t>
            </a:r>
            <a:r>
              <a:rPr lang="en-US" sz="1400" dirty="0" smtClean="0">
                <a:solidFill>
                  <a:srgbClr val="FF0000"/>
                </a:solidFill>
              </a:rPr>
              <a:t> &amp; Kambhampati IJCAI 2007; Benton, van den </a:t>
            </a:r>
            <a:r>
              <a:rPr lang="en-US" sz="1400" dirty="0" err="1" smtClean="0">
                <a:solidFill>
                  <a:srgbClr val="FF0000"/>
                </a:solidFill>
              </a:rPr>
              <a:t>Briel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&amp; Kambhampati ICAPS 2007]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9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83"/>
    </mc:Choice>
    <mc:Fallback xmlns="">
      <p:transition spd="slow" advTm="4238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PSP Dilemma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8809" y="3404626"/>
            <a:ext cx="9425354" cy="1236988"/>
          </a:xfrm>
        </p:spPr>
        <p:txBody>
          <a:bodyPr/>
          <a:lstStyle/>
          <a:p>
            <a:pPr marL="741363" lvl="1" indent="-284163"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  <a:p>
            <a:pPr marL="741363" lvl="1" indent="-28416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Impractical to find plans for all 2</a:t>
            </a:r>
            <a:r>
              <a:rPr lang="en-US" baseline="33000" dirty="0"/>
              <a:t>n</a:t>
            </a:r>
            <a:r>
              <a:rPr lang="en-US" dirty="0"/>
              <a:t> </a:t>
            </a:r>
            <a:r>
              <a:rPr lang="en-US" dirty="0" smtClean="0"/>
              <a:t>goal combinations</a:t>
            </a:r>
            <a:endParaRPr lang="en-US" dirty="0"/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17083BB3-7338-4326-AE03-7768C66FA0D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4953808" y="5075059"/>
            <a:ext cx="228600" cy="2286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2667808" y="5075059"/>
            <a:ext cx="228600" cy="2286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5868208" y="5075059"/>
            <a:ext cx="228600" cy="2286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5" name="AutoShape 9"/>
          <p:cNvCxnSpPr>
            <a:cxnSpLocks noChangeShapeType="1"/>
            <a:stCxn id="23" idx="0"/>
            <a:endCxn id="22" idx="0"/>
          </p:cNvCxnSpPr>
          <p:nvPr/>
        </p:nvCxnSpPr>
        <p:spPr bwMode="auto">
          <a:xfrm rot="5400000" flipH="1" flipV="1">
            <a:off x="3925108" y="3932059"/>
            <a:ext cx="1588" cy="2286000"/>
          </a:xfrm>
          <a:prstGeom prst="curvedConnector3">
            <a:avLst>
              <a:gd name="adj1" fmla="val 14395466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6" name="AutoShape 10"/>
          <p:cNvCxnSpPr>
            <a:cxnSpLocks noChangeShapeType="1"/>
            <a:stCxn id="22" idx="0"/>
            <a:endCxn id="24" idx="0"/>
          </p:cNvCxnSpPr>
          <p:nvPr/>
        </p:nvCxnSpPr>
        <p:spPr bwMode="auto">
          <a:xfrm rot="5400000" flipH="1" flipV="1">
            <a:off x="5525308" y="4617859"/>
            <a:ext cx="1588" cy="914400"/>
          </a:xfrm>
          <a:prstGeom prst="curvedConnector3">
            <a:avLst>
              <a:gd name="adj1" fmla="val 14395466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7" name="AutoShape 11"/>
          <p:cNvCxnSpPr>
            <a:cxnSpLocks noChangeShapeType="1"/>
            <a:stCxn id="23" idx="4"/>
            <a:endCxn id="24" idx="4"/>
          </p:cNvCxnSpPr>
          <p:nvPr/>
        </p:nvCxnSpPr>
        <p:spPr bwMode="auto">
          <a:xfrm rot="16200000" flipH="1">
            <a:off x="4382308" y="3703459"/>
            <a:ext cx="1588" cy="3200400"/>
          </a:xfrm>
          <a:prstGeom prst="curvedConnector3">
            <a:avLst>
              <a:gd name="adj1" fmla="val 16554791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3277408" y="5078869"/>
            <a:ext cx="228600" cy="2286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7"/>
          <p:cNvSpPr>
            <a:spLocks noChangeArrowheads="1"/>
          </p:cNvSpPr>
          <p:nvPr/>
        </p:nvSpPr>
        <p:spPr bwMode="auto">
          <a:xfrm>
            <a:off x="3864148" y="5094109"/>
            <a:ext cx="228600" cy="2286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7"/>
          <p:cNvSpPr>
            <a:spLocks noChangeArrowheads="1"/>
          </p:cNvSpPr>
          <p:nvPr/>
        </p:nvSpPr>
        <p:spPr bwMode="auto">
          <a:xfrm>
            <a:off x="4416598" y="5086489"/>
            <a:ext cx="228600" cy="2286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1" name="AutoShape 9"/>
          <p:cNvCxnSpPr>
            <a:cxnSpLocks noChangeShapeType="1"/>
            <a:stCxn id="23" idx="0"/>
            <a:endCxn id="28" idx="0"/>
          </p:cNvCxnSpPr>
          <p:nvPr/>
        </p:nvCxnSpPr>
        <p:spPr bwMode="auto">
          <a:xfrm rot="16200000" flipH="1">
            <a:off x="3085003" y="4772164"/>
            <a:ext cx="3810" cy="609600"/>
          </a:xfrm>
          <a:prstGeom prst="curvedConnector3">
            <a:avLst>
              <a:gd name="adj1" fmla="val -600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2" name="AutoShape 9"/>
          <p:cNvCxnSpPr>
            <a:cxnSpLocks noChangeShapeType="1"/>
            <a:stCxn id="28" idx="0"/>
            <a:endCxn id="29" idx="0"/>
          </p:cNvCxnSpPr>
          <p:nvPr/>
        </p:nvCxnSpPr>
        <p:spPr bwMode="auto">
          <a:xfrm rot="16200000" flipH="1">
            <a:off x="3677458" y="4793119"/>
            <a:ext cx="15240" cy="586740"/>
          </a:xfrm>
          <a:prstGeom prst="curvedConnector3">
            <a:avLst>
              <a:gd name="adj1" fmla="val -150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3" name="AutoShape 9"/>
          <p:cNvCxnSpPr>
            <a:cxnSpLocks noChangeShapeType="1"/>
            <a:stCxn id="29" idx="0"/>
            <a:endCxn id="30" idx="0"/>
          </p:cNvCxnSpPr>
          <p:nvPr/>
        </p:nvCxnSpPr>
        <p:spPr bwMode="auto">
          <a:xfrm rot="5400000" flipH="1" flipV="1">
            <a:off x="4250863" y="4814074"/>
            <a:ext cx="7620" cy="552450"/>
          </a:xfrm>
          <a:prstGeom prst="curvedConnector3">
            <a:avLst>
              <a:gd name="adj1" fmla="val 310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4" name="AutoShape 9"/>
          <p:cNvCxnSpPr>
            <a:cxnSpLocks noChangeShapeType="1"/>
            <a:stCxn id="30" idx="0"/>
            <a:endCxn id="22" idx="0"/>
          </p:cNvCxnSpPr>
          <p:nvPr/>
        </p:nvCxnSpPr>
        <p:spPr bwMode="auto">
          <a:xfrm rot="5400000" flipH="1" flipV="1">
            <a:off x="4793788" y="4812169"/>
            <a:ext cx="11430" cy="537210"/>
          </a:xfrm>
          <a:prstGeom prst="curvedConnector3">
            <a:avLst>
              <a:gd name="adj1" fmla="val 210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5" name="AutoShape 9"/>
          <p:cNvCxnSpPr>
            <a:cxnSpLocks noChangeShapeType="1"/>
            <a:stCxn id="23" idx="4"/>
            <a:endCxn id="29" idx="3"/>
          </p:cNvCxnSpPr>
          <p:nvPr/>
        </p:nvCxnSpPr>
        <p:spPr bwMode="auto">
          <a:xfrm rot="5400000" flipH="1" flipV="1">
            <a:off x="3332653" y="4738686"/>
            <a:ext cx="14428" cy="1115518"/>
          </a:xfrm>
          <a:prstGeom prst="curvedConnector3">
            <a:avLst>
              <a:gd name="adj1" fmla="val -1716454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6" name="AutoShape 9"/>
          <p:cNvCxnSpPr>
            <a:cxnSpLocks noChangeShapeType="1"/>
            <a:stCxn id="28" idx="4"/>
            <a:endCxn id="30" idx="4"/>
          </p:cNvCxnSpPr>
          <p:nvPr/>
        </p:nvCxnSpPr>
        <p:spPr bwMode="auto">
          <a:xfrm rot="16200000" flipH="1">
            <a:off x="3957493" y="4741684"/>
            <a:ext cx="7620" cy="1139190"/>
          </a:xfrm>
          <a:prstGeom prst="curvedConnector3">
            <a:avLst>
              <a:gd name="adj1" fmla="val 310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7" name="AutoShape 9"/>
          <p:cNvCxnSpPr>
            <a:cxnSpLocks noChangeShapeType="1"/>
            <a:stCxn id="30" idx="4"/>
            <a:endCxn id="24" idx="4"/>
          </p:cNvCxnSpPr>
          <p:nvPr/>
        </p:nvCxnSpPr>
        <p:spPr bwMode="auto">
          <a:xfrm rot="5400000" flipH="1" flipV="1">
            <a:off x="5250988" y="4583569"/>
            <a:ext cx="11430" cy="1451610"/>
          </a:xfrm>
          <a:prstGeom prst="curvedConnector3">
            <a:avLst>
              <a:gd name="adj1" fmla="val -200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8" name="AutoShape 9"/>
          <p:cNvCxnSpPr>
            <a:cxnSpLocks noChangeShapeType="1"/>
            <a:stCxn id="29" idx="5"/>
            <a:endCxn id="22" idx="4"/>
          </p:cNvCxnSpPr>
          <p:nvPr/>
        </p:nvCxnSpPr>
        <p:spPr bwMode="auto">
          <a:xfrm rot="16200000" flipH="1">
            <a:off x="4556475" y="4792026"/>
            <a:ext cx="14428" cy="1008838"/>
          </a:xfrm>
          <a:prstGeom prst="curvedConnector3">
            <a:avLst>
              <a:gd name="adj1" fmla="val 1816454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9" name="AutoShape 9"/>
          <p:cNvCxnSpPr>
            <a:cxnSpLocks noChangeShapeType="1"/>
            <a:stCxn id="23" idx="0"/>
            <a:endCxn id="30" idx="0"/>
          </p:cNvCxnSpPr>
          <p:nvPr/>
        </p:nvCxnSpPr>
        <p:spPr bwMode="auto">
          <a:xfrm rot="16200000" flipH="1">
            <a:off x="3650788" y="4206379"/>
            <a:ext cx="11430" cy="1748790"/>
          </a:xfrm>
          <a:prstGeom prst="curvedConnector3">
            <a:avLst>
              <a:gd name="adj1" fmla="val -200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0" name="AutoShape 9"/>
          <p:cNvCxnSpPr>
            <a:cxnSpLocks noChangeShapeType="1"/>
            <a:stCxn id="30" idx="0"/>
            <a:endCxn id="24" idx="0"/>
          </p:cNvCxnSpPr>
          <p:nvPr/>
        </p:nvCxnSpPr>
        <p:spPr bwMode="auto">
          <a:xfrm rot="5400000" flipH="1" flipV="1">
            <a:off x="5250988" y="4354969"/>
            <a:ext cx="11430" cy="1451610"/>
          </a:xfrm>
          <a:prstGeom prst="curvedConnector3">
            <a:avLst>
              <a:gd name="adj1" fmla="val 210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42" name="Rectangle 41"/>
          <p:cNvSpPr/>
          <p:nvPr/>
        </p:nvSpPr>
        <p:spPr>
          <a:xfrm>
            <a:off x="6852514" y="2256008"/>
            <a:ext cx="968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</a:t>
            </a:r>
            <a:r>
              <a:rPr lang="en-US" baseline="33000" dirty="0" smtClean="0"/>
              <a:t>3</a:t>
            </a:r>
            <a:r>
              <a:rPr lang="en-US" dirty="0" smtClean="0"/>
              <a:t>=8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754730" y="4946799"/>
            <a:ext cx="1164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</a:t>
            </a:r>
            <a:r>
              <a:rPr lang="en-US" baseline="33000" dirty="0" smtClean="0"/>
              <a:t>6</a:t>
            </a:r>
            <a:r>
              <a:rPr lang="en-US" dirty="0" smtClean="0"/>
              <a:t>=64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2986407" y="1815390"/>
            <a:ext cx="3261807" cy="1787827"/>
            <a:chOff x="5397297" y="2161532"/>
            <a:chExt cx="3261807" cy="1787827"/>
          </a:xfrm>
        </p:grpSpPr>
        <p:pic>
          <p:nvPicPr>
            <p:cNvPr id="45" name="Picture 6" descr="http://www.melchizedekpriest.com/wp1/wp-content/plugins/RSSPoster_PRO/cache/7b711_mars-twil-peaks1_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793" y="3208300"/>
              <a:ext cx="872654" cy="654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6" descr="http://www.newscientist.com/data/images/ns/cms/dn9324/dn9324-2_5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9573" y="2161532"/>
              <a:ext cx="788541" cy="788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http://cdn.physorg.com/newman/gfx/news/hires/2008/marsrovertea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297" y="3379131"/>
              <a:ext cx="1042703" cy="570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Oval 29"/>
            <p:cNvSpPr>
              <a:spLocks noChangeArrowheads="1"/>
            </p:cNvSpPr>
            <p:nvPr/>
          </p:nvSpPr>
          <p:spPr bwMode="auto">
            <a:xfrm>
              <a:off x="6840924" y="2643388"/>
              <a:ext cx="307191" cy="189948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l-GR" sz="2000" b="1">
                  <a:solidFill>
                    <a:srgbClr val="0000FF"/>
                  </a:solidFill>
                  <a:cs typeface="Times New Roman" pitchFamily="18" charset="0"/>
                </a:rPr>
                <a:t>β</a:t>
              </a:r>
            </a:p>
          </p:txBody>
        </p:sp>
        <p:sp>
          <p:nvSpPr>
            <p:cNvPr id="49" name="Oval 30"/>
            <p:cNvSpPr>
              <a:spLocks noChangeArrowheads="1"/>
            </p:cNvSpPr>
            <p:nvPr/>
          </p:nvSpPr>
          <p:spPr bwMode="auto">
            <a:xfrm>
              <a:off x="6030164" y="3476784"/>
              <a:ext cx="307191" cy="189948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l-GR" sz="2000" b="1">
                  <a:solidFill>
                    <a:srgbClr val="0000FF"/>
                  </a:solidFill>
                  <a:cs typeface="Times New Roman" pitchFamily="18" charset="0"/>
                </a:rPr>
                <a:t>α</a:t>
              </a:r>
            </a:p>
          </p:txBody>
        </p:sp>
        <p:sp>
          <p:nvSpPr>
            <p:cNvPr id="50" name="Oval 31"/>
            <p:cNvSpPr>
              <a:spLocks noChangeArrowheads="1"/>
            </p:cNvSpPr>
            <p:nvPr/>
          </p:nvSpPr>
          <p:spPr bwMode="auto">
            <a:xfrm>
              <a:off x="7683947" y="3350943"/>
              <a:ext cx="307191" cy="189948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l-GR" sz="2000" b="1">
                  <a:solidFill>
                    <a:srgbClr val="0000FF"/>
                  </a:solidFill>
                  <a:cs typeface="Times New Roman" pitchFamily="18" charset="0"/>
                </a:rPr>
                <a:t>γ</a:t>
              </a:r>
            </a:p>
          </p:txBody>
        </p:sp>
        <p:cxnSp>
          <p:nvCxnSpPr>
            <p:cNvPr id="51" name="AutoShape 32"/>
            <p:cNvCxnSpPr>
              <a:cxnSpLocks noChangeShapeType="1"/>
              <a:stCxn id="49" idx="0"/>
              <a:endCxn id="48" idx="2"/>
            </p:cNvCxnSpPr>
            <p:nvPr/>
          </p:nvCxnSpPr>
          <p:spPr bwMode="auto">
            <a:xfrm rot="16200000">
              <a:off x="6143481" y="2779341"/>
              <a:ext cx="738422" cy="656464"/>
            </a:xfrm>
            <a:prstGeom prst="curvedConnector2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AutoShape 33"/>
            <p:cNvCxnSpPr>
              <a:cxnSpLocks noChangeShapeType="1"/>
              <a:stCxn id="49" idx="4"/>
              <a:endCxn id="50" idx="4"/>
            </p:cNvCxnSpPr>
            <p:nvPr/>
          </p:nvCxnSpPr>
          <p:spPr bwMode="auto">
            <a:xfrm rot="5400000" flipH="1" flipV="1">
              <a:off x="6949133" y="2776326"/>
              <a:ext cx="125840" cy="1653783"/>
            </a:xfrm>
            <a:prstGeom prst="curvedConnector3">
              <a:avLst>
                <a:gd name="adj1" fmla="val -107463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AutoShape 34"/>
            <p:cNvCxnSpPr>
              <a:cxnSpLocks noChangeShapeType="1"/>
              <a:stCxn id="48" idx="6"/>
              <a:endCxn id="50" idx="0"/>
            </p:cNvCxnSpPr>
            <p:nvPr/>
          </p:nvCxnSpPr>
          <p:spPr bwMode="auto">
            <a:xfrm>
              <a:off x="7148116" y="2738362"/>
              <a:ext cx="690128" cy="612582"/>
            </a:xfrm>
            <a:prstGeom prst="curvedConnector2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54" name="Picture 35"/>
            <p:cNvPicPr>
              <a:picLocks noChangeAspect="1" noChangeArrowheads="1"/>
            </p:cNvPicPr>
            <p:nvPr/>
          </p:nvPicPr>
          <p:blipFill>
            <a:blip r:embed="rId6" cstate="print"/>
            <a:srcRect l="2875" t="10266" r="73584" b="73511"/>
            <a:stretch>
              <a:fillRect/>
            </a:stretch>
          </p:blipFill>
          <p:spPr bwMode="auto">
            <a:xfrm>
              <a:off x="7148114" y="2281296"/>
              <a:ext cx="666282" cy="269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5" name="Picture 3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8638" b="90618" l="44409" r="56676"/>
                      </a14:imgEffect>
                    </a14:imgLayer>
                  </a14:imgProps>
                </a:ext>
              </a:extLst>
            </a:blip>
            <a:srcRect l="42876" t="77141" r="41791" b="7884"/>
            <a:stretch>
              <a:fillRect/>
            </a:stretch>
          </p:blipFill>
          <p:spPr bwMode="auto">
            <a:xfrm>
              <a:off x="6368899" y="3352724"/>
              <a:ext cx="433434" cy="248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6" name="Picture 3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</a:blip>
            <a:srcRect l="66209" t="6693" r="13333" b="75043"/>
            <a:stretch>
              <a:fillRect/>
            </a:stretch>
          </p:blipFill>
          <p:spPr bwMode="auto">
            <a:xfrm>
              <a:off x="8079789" y="2833336"/>
              <a:ext cx="579315" cy="302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7" name="Oval 38"/>
            <p:cNvSpPr>
              <a:spLocks noChangeArrowheads="1"/>
            </p:cNvSpPr>
            <p:nvPr/>
          </p:nvSpPr>
          <p:spPr bwMode="auto">
            <a:xfrm>
              <a:off x="6840924" y="2643388"/>
              <a:ext cx="307191" cy="189948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l-GR" sz="2000" b="1">
                  <a:solidFill>
                    <a:srgbClr val="0000FF"/>
                  </a:solidFill>
                  <a:cs typeface="Times New Roman" pitchFamily="18" charset="0"/>
                </a:rPr>
                <a:t>β</a:t>
              </a:r>
            </a:p>
          </p:txBody>
        </p:sp>
        <p:sp>
          <p:nvSpPr>
            <p:cNvPr id="58" name="Oval 39"/>
            <p:cNvSpPr>
              <a:spLocks noChangeArrowheads="1"/>
            </p:cNvSpPr>
            <p:nvPr/>
          </p:nvSpPr>
          <p:spPr bwMode="auto">
            <a:xfrm>
              <a:off x="6030164" y="3476784"/>
              <a:ext cx="307191" cy="189948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l-GR" sz="2000" b="1">
                  <a:solidFill>
                    <a:srgbClr val="0000FF"/>
                  </a:solidFill>
                  <a:cs typeface="Times New Roman" pitchFamily="18" charset="0"/>
                </a:rPr>
                <a:t>α</a:t>
              </a:r>
            </a:p>
          </p:txBody>
        </p:sp>
        <p:sp>
          <p:nvSpPr>
            <p:cNvPr id="59" name="Oval 40"/>
            <p:cNvSpPr>
              <a:spLocks noChangeArrowheads="1"/>
            </p:cNvSpPr>
            <p:nvPr/>
          </p:nvSpPr>
          <p:spPr bwMode="auto">
            <a:xfrm>
              <a:off x="7683947" y="3350943"/>
              <a:ext cx="307191" cy="189948"/>
            </a:xfrm>
            <a:prstGeom prst="ellipse">
              <a:avLst/>
            </a:prstGeom>
            <a:solidFill>
              <a:schemeClr val="bg1"/>
            </a:solidFill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l-GR" sz="2000" b="1">
                  <a:solidFill>
                    <a:srgbClr val="0000FF"/>
                  </a:solidFill>
                  <a:cs typeface="Times New Roman" pitchFamily="18" charset="0"/>
                </a:rPr>
                <a:t>γ</a:t>
              </a:r>
            </a:p>
          </p:txBody>
        </p:sp>
        <p:sp>
          <p:nvSpPr>
            <p:cNvPr id="60" name="Oval 41"/>
            <p:cNvSpPr>
              <a:spLocks noChangeArrowheads="1"/>
            </p:cNvSpPr>
            <p:nvPr/>
          </p:nvSpPr>
          <p:spPr bwMode="auto">
            <a:xfrm>
              <a:off x="6840924" y="2643388"/>
              <a:ext cx="307191" cy="189948"/>
            </a:xfrm>
            <a:prstGeom prst="ellipse">
              <a:avLst/>
            </a:prstGeom>
            <a:solidFill>
              <a:schemeClr val="bg1"/>
            </a:solidFill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l-GR" sz="2000" b="1">
                  <a:solidFill>
                    <a:srgbClr val="0000FF"/>
                  </a:solidFill>
                  <a:cs typeface="Times New Roman" pitchFamily="18" charset="0"/>
                </a:rPr>
                <a:t>β</a:t>
              </a:r>
            </a:p>
          </p:txBody>
        </p:sp>
        <p:sp>
          <p:nvSpPr>
            <p:cNvPr id="61" name="Oval 42"/>
            <p:cNvSpPr>
              <a:spLocks noChangeArrowheads="1"/>
            </p:cNvSpPr>
            <p:nvPr/>
          </p:nvSpPr>
          <p:spPr bwMode="auto">
            <a:xfrm>
              <a:off x="6030164" y="3476784"/>
              <a:ext cx="307191" cy="189948"/>
            </a:xfrm>
            <a:prstGeom prst="ellipse">
              <a:avLst/>
            </a:prstGeom>
            <a:solidFill>
              <a:schemeClr val="bg1"/>
            </a:solidFill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l-GR" sz="2000" b="1">
                  <a:solidFill>
                    <a:srgbClr val="0000FF"/>
                  </a:solidFill>
                  <a:cs typeface="Times New Roman" pitchFamily="18" charset="0"/>
                </a:rPr>
                <a:t>α</a:t>
              </a:r>
            </a:p>
          </p:txBody>
        </p:sp>
        <p:sp>
          <p:nvSpPr>
            <p:cNvPr id="62" name="Oval 43"/>
            <p:cNvSpPr>
              <a:spLocks noChangeArrowheads="1"/>
            </p:cNvSpPr>
            <p:nvPr/>
          </p:nvSpPr>
          <p:spPr bwMode="auto">
            <a:xfrm>
              <a:off x="7683947" y="3350943"/>
              <a:ext cx="307191" cy="189948"/>
            </a:xfrm>
            <a:prstGeom prst="ellipse">
              <a:avLst/>
            </a:prstGeom>
            <a:solidFill>
              <a:schemeClr val="bg1"/>
            </a:solidFill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l-GR" sz="2000" b="1">
                  <a:solidFill>
                    <a:srgbClr val="0000FF"/>
                  </a:solidFill>
                  <a:cs typeface="Times New Roman" pitchFamily="18" charset="0"/>
                </a:rPr>
                <a:t>γ</a:t>
              </a:r>
            </a:p>
          </p:txBody>
        </p:sp>
        <p:sp>
          <p:nvSpPr>
            <p:cNvPr id="63" name="Oval 44"/>
            <p:cNvSpPr>
              <a:spLocks noChangeArrowheads="1"/>
            </p:cNvSpPr>
            <p:nvPr/>
          </p:nvSpPr>
          <p:spPr bwMode="auto">
            <a:xfrm>
              <a:off x="6840924" y="2643388"/>
              <a:ext cx="307191" cy="189948"/>
            </a:xfrm>
            <a:prstGeom prst="ellipse">
              <a:avLst/>
            </a:prstGeom>
            <a:solidFill>
              <a:schemeClr val="bg1"/>
            </a:solidFill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l-GR" sz="2000" b="1">
                  <a:solidFill>
                    <a:srgbClr val="0000FF"/>
                  </a:solidFill>
                  <a:cs typeface="Times New Roman" pitchFamily="18" charset="0"/>
                </a:rPr>
                <a:t>β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6992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24"/>
    </mc:Choice>
    <mc:Fallback xmlns="">
      <p:transition spd="slow" advTm="75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68812" y="3390312"/>
            <a:ext cx="8356210" cy="28698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A500"/>
              </a:buClr>
              <a:buSzTx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Goal Utility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1524000"/>
            <a:ext cx="9003323" cy="4608513"/>
          </a:xfrm>
        </p:spPr>
        <p:txBody>
          <a:bodyPr/>
          <a:lstStyle/>
          <a:p>
            <a:r>
              <a:rPr lang="en-US" dirty="0"/>
              <a:t>Look at as </a:t>
            </a:r>
            <a:r>
              <a:rPr lang="en-US" dirty="0" smtClean="0"/>
              <a:t>optimization problem 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Encode planning problem as an </a:t>
            </a:r>
            <a:r>
              <a:rPr lang="en-US" dirty="0" smtClean="0"/>
              <a:t>Integer Program (IP)</a:t>
            </a:r>
          </a:p>
          <a:p>
            <a:pPr marL="457200" lvl="1" indent="0">
              <a:buNone/>
            </a:pPr>
            <a:r>
              <a:rPr lang="en-US" sz="2000" dirty="0" smtClean="0"/>
              <a:t>	Extends objective function of Herb Simon, 1967</a:t>
            </a:r>
          </a:p>
          <a:p>
            <a:pPr marL="457200" lvl="1" indent="0">
              <a:buNone/>
            </a:pPr>
            <a:r>
              <a:rPr lang="en-US" sz="2000" dirty="0" smtClean="0"/>
              <a:t>	Resulting Planner uses van den </a:t>
            </a:r>
            <a:r>
              <a:rPr lang="en-US" sz="2000" dirty="0" err="1" smtClean="0"/>
              <a:t>Briel’s</a:t>
            </a:r>
            <a:r>
              <a:rPr lang="en-US" sz="2000" dirty="0" smtClean="0"/>
              <a:t> G1SC encoding</a:t>
            </a:r>
          </a:p>
          <a:p>
            <a:r>
              <a:rPr lang="en-US" dirty="0" smtClean="0"/>
              <a:t>Look at as heuristic search problem</a:t>
            </a:r>
          </a:p>
          <a:p>
            <a:pPr marL="457200" lvl="1" indent="0">
              <a:buNone/>
            </a:pPr>
            <a:r>
              <a:rPr lang="en-US" dirty="0" smtClean="0"/>
              <a:t>Modify a heuristic search planner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sz="2000" dirty="0" smtClean="0"/>
              <a:t>Extends state-of-the-art heuristic search methods</a:t>
            </a:r>
            <a:endParaRPr lang="en-US" dirty="0"/>
          </a:p>
          <a:p>
            <a:pPr marL="457200" lvl="1" indent="0">
              <a:buNone/>
            </a:pPr>
            <a:r>
              <a:rPr lang="en-US" sz="2000" dirty="0" smtClean="0"/>
              <a:t>	Changes search methodology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Includes a suite of heuristics using Integer Programming and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   Linear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3BB3-7338-4326-AE03-7768C66FA0D2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7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Heuristic Goal Selection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17083BB3-7338-4326-AE03-7768C66FA0D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79572" y="1663226"/>
            <a:ext cx="71576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+mn-lt"/>
              </a:rPr>
              <a:t>Step 1</a:t>
            </a:r>
            <a:r>
              <a:rPr lang="en-US" sz="1800" dirty="0">
                <a:latin typeface="+mn-lt"/>
              </a:rPr>
              <a:t>: </a:t>
            </a:r>
            <a:r>
              <a:rPr lang="en-US" sz="1800" dirty="0" smtClean="0">
                <a:latin typeface="+mn-lt"/>
              </a:rPr>
              <a:t>Estimate </a:t>
            </a:r>
            <a:r>
              <a:rPr lang="en-US" sz="1800" dirty="0">
                <a:latin typeface="+mn-lt"/>
              </a:rPr>
              <a:t>the </a:t>
            </a:r>
            <a:r>
              <a:rPr lang="en-US" sz="1800" i="1" dirty="0" smtClean="0">
                <a:solidFill>
                  <a:srgbClr val="000099"/>
                </a:solidFill>
                <a:latin typeface="+mn-lt"/>
              </a:rPr>
              <a:t>lowest cost relaxed </a:t>
            </a:r>
            <a:r>
              <a:rPr lang="en-US" sz="1800" i="1" dirty="0">
                <a:solidFill>
                  <a:srgbClr val="000099"/>
                </a:solidFill>
                <a:latin typeface="+mn-lt"/>
              </a:rPr>
              <a:t>plan </a:t>
            </a:r>
            <a:r>
              <a:rPr lang="en-US" sz="1800" b="1" i="1" dirty="0">
                <a:solidFill>
                  <a:srgbClr val="000099"/>
                </a:solidFill>
                <a:latin typeface="+mn-lt"/>
              </a:rPr>
              <a:t>P</a:t>
            </a:r>
            <a:r>
              <a:rPr lang="en-US" sz="1800" b="1" i="1" baseline="30000" dirty="0">
                <a:solidFill>
                  <a:srgbClr val="000099"/>
                </a:solidFill>
                <a:latin typeface="+mn-lt"/>
              </a:rPr>
              <a:t>+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achieving all goals</a:t>
            </a:r>
            <a:endParaRPr lang="en-US" sz="1800" dirty="0">
              <a:latin typeface="+mn-lt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5400000">
            <a:off x="4317680" y="2211546"/>
            <a:ext cx="250825" cy="206094"/>
          </a:xfrm>
          <a:prstGeom prst="notchedRightArrow">
            <a:avLst>
              <a:gd name="adj1" fmla="val 50000"/>
              <a:gd name="adj2" fmla="val 5374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800">
              <a:latin typeface="+mn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18428" y="2430382"/>
            <a:ext cx="56799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+mn-lt"/>
              </a:rPr>
              <a:t>Step 2</a:t>
            </a:r>
            <a:r>
              <a:rPr lang="en-US" sz="1800" dirty="0">
                <a:latin typeface="+mn-lt"/>
              </a:rPr>
              <a:t>: Build </a:t>
            </a:r>
            <a:r>
              <a:rPr lang="en-US" sz="1800" i="1" dirty="0">
                <a:solidFill>
                  <a:srgbClr val="000099"/>
                </a:solidFill>
                <a:latin typeface="+mn-lt"/>
              </a:rPr>
              <a:t>cost-dependencies</a:t>
            </a:r>
            <a:r>
              <a:rPr lang="en-US" sz="1800" dirty="0">
                <a:latin typeface="+mn-lt"/>
              </a:rPr>
              <a:t> between goals in </a:t>
            </a:r>
            <a:r>
              <a:rPr lang="en-US" sz="1800" b="1" i="1" dirty="0">
                <a:solidFill>
                  <a:srgbClr val="000099"/>
                </a:solidFill>
                <a:latin typeface="+mn-lt"/>
              </a:rPr>
              <a:t>P</a:t>
            </a:r>
            <a:r>
              <a:rPr lang="en-US" sz="1800" b="1" i="1" baseline="30000" dirty="0">
                <a:solidFill>
                  <a:srgbClr val="000099"/>
                </a:solidFill>
                <a:latin typeface="+mn-lt"/>
              </a:rPr>
              <a:t>+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5400000">
            <a:off x="4317678" y="2820469"/>
            <a:ext cx="250826" cy="233363"/>
          </a:xfrm>
          <a:prstGeom prst="notchedRightArrow">
            <a:avLst>
              <a:gd name="adj1" fmla="val 50000"/>
              <a:gd name="adj2" fmla="val 5374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800">
              <a:latin typeface="+mn-lt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64337" y="3133203"/>
            <a:ext cx="63575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+mn-lt"/>
              </a:rPr>
              <a:t>Step 3</a:t>
            </a:r>
            <a:r>
              <a:rPr lang="en-US" sz="1800" dirty="0">
                <a:latin typeface="+mn-lt"/>
              </a:rPr>
              <a:t>: Find the </a:t>
            </a:r>
            <a:r>
              <a:rPr lang="en-US" sz="1800" i="1" dirty="0" smtClean="0">
                <a:solidFill>
                  <a:srgbClr val="000099"/>
                </a:solidFill>
                <a:latin typeface="+mn-lt"/>
              </a:rPr>
              <a:t>optimize relaxed plan </a:t>
            </a:r>
            <a:r>
              <a:rPr lang="en-US" sz="1800" b="1" i="1" dirty="0">
                <a:solidFill>
                  <a:srgbClr val="000099"/>
                </a:solidFill>
              </a:rPr>
              <a:t>P</a:t>
            </a:r>
            <a:r>
              <a:rPr lang="en-US" sz="1800" b="1" i="1" baseline="30000" dirty="0">
                <a:solidFill>
                  <a:srgbClr val="000099"/>
                </a:solidFill>
              </a:rPr>
              <a:t>+</a:t>
            </a:r>
            <a:r>
              <a:rPr lang="en-US" sz="1800" i="1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1800" dirty="0" smtClean="0"/>
              <a:t>using goal utilities</a:t>
            </a:r>
            <a:endParaRPr lang="en-US" sz="1800" b="1" i="1" baseline="300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410793" y="1040868"/>
            <a:ext cx="7733207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[Benton, Do &amp; Kambhampati AIJ 2009; Do, Benton, van den </a:t>
            </a:r>
            <a:r>
              <a:rPr lang="en-US" sz="1400" dirty="0" err="1" smtClean="0">
                <a:solidFill>
                  <a:srgbClr val="FF0000"/>
                </a:solidFill>
              </a:rPr>
              <a:t>Briel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&amp; Kambhampati, IJCAI 2007</a:t>
            </a:r>
            <a:r>
              <a:rPr lang="en-US" sz="1400" dirty="0">
                <a:solidFill>
                  <a:srgbClr val="FF0000"/>
                </a:solidFill>
              </a:rPr>
              <a:t>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561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54"/>
    </mc:Choice>
    <mc:Fallback xmlns="">
      <p:transition spd="slow" advTm="4805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498475"/>
            <a:ext cx="8140700" cy="685800"/>
          </a:xfrm>
        </p:spPr>
        <p:txBody>
          <a:bodyPr/>
          <a:lstStyle/>
          <a:p>
            <a:r>
              <a:rPr lang="en-US" sz="2800" dirty="0"/>
              <a:t>Heuristic Goal Selection Process: </a:t>
            </a:r>
            <a:r>
              <a:rPr lang="en-US" sz="2000" dirty="0"/>
              <a:t>No Utility Dependencies</a:t>
            </a:r>
          </a:p>
        </p:txBody>
      </p:sp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F7377912-B1B4-45C3-A833-878A62C30E84}" type="slidenum">
              <a:rPr lang="en-US"/>
              <a:pPr/>
              <a:t>15</a:t>
            </a:fld>
            <a:endParaRPr lang="en-US"/>
          </a:p>
        </p:txBody>
      </p:sp>
      <p:sp>
        <p:nvSpPr>
          <p:cNvPr id="138342" name="Text Box 102"/>
          <p:cNvSpPr txBox="1">
            <a:spLocks noChangeArrowheads="1"/>
          </p:cNvSpPr>
          <p:nvPr/>
        </p:nvSpPr>
        <p:spPr bwMode="auto">
          <a:xfrm>
            <a:off x="1835349" y="1338899"/>
            <a:ext cx="6467797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[Do &amp; </a:t>
            </a:r>
            <a:r>
              <a:rPr lang="en-US" sz="1600" dirty="0" smtClean="0">
                <a:solidFill>
                  <a:srgbClr val="FF0000"/>
                </a:solidFill>
              </a:rPr>
              <a:t>Kambhampati JAIR 2002; Benton, Do, Kambhampati AIJ 2009]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774700" y="3467100"/>
            <a:ext cx="561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at(</a:t>
            </a:r>
            <a:r>
              <a:rPr lang="en-US" sz="1400">
                <a:latin typeface="Symbol" pitchFamily="18" charset="2"/>
                <a:sym typeface="Symbol" pitchFamily="18" charset="2"/>
              </a:rPr>
              <a:t></a:t>
            </a:r>
            <a:r>
              <a:rPr lang="en-US" sz="1400" b="1"/>
              <a:t>)</a:t>
            </a: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1985963" y="2500313"/>
            <a:ext cx="1147762" cy="185737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" b="1" dirty="0"/>
              <a:t>sample(soil, </a:t>
            </a:r>
            <a:r>
              <a:rPr lang="en-US" sz="1100" dirty="0">
                <a:latin typeface="Symbol" pitchFamily="18" charset="2"/>
                <a:sym typeface="Symbol" pitchFamily="18" charset="2"/>
              </a:rPr>
              <a:t></a:t>
            </a:r>
            <a:r>
              <a:rPr lang="en-US" sz="1100" b="1" dirty="0"/>
              <a:t>)</a:t>
            </a: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1978025" y="2914650"/>
            <a:ext cx="1077913" cy="184150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" b="1"/>
              <a:t>drive(</a:t>
            </a:r>
            <a:r>
              <a:rPr lang="en-US" sz="1100">
                <a:latin typeface="Symbol" pitchFamily="18" charset="2"/>
                <a:sym typeface="Symbol" pitchFamily="18" charset="2"/>
              </a:rPr>
              <a:t></a:t>
            </a:r>
            <a:r>
              <a:rPr lang="en-US" sz="1100"/>
              <a:t>, </a:t>
            </a:r>
            <a:r>
              <a:rPr lang="en-US" sz="1100">
                <a:latin typeface="Symbol" pitchFamily="18" charset="2"/>
                <a:sym typeface="Symbol" pitchFamily="18" charset="2"/>
              </a:rPr>
              <a:t></a:t>
            </a:r>
            <a:r>
              <a:rPr lang="en-US" sz="1100" b="1"/>
              <a:t>)</a:t>
            </a:r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2060575" y="3375025"/>
            <a:ext cx="1077913" cy="185738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drive(</a:t>
            </a:r>
            <a:r>
              <a:rPr lang="en-US" sz="1400">
                <a:latin typeface="Symbol" pitchFamily="18" charset="2"/>
                <a:sym typeface="Symbol" pitchFamily="18" charset="2"/>
              </a:rPr>
              <a:t></a:t>
            </a:r>
            <a:r>
              <a:rPr lang="en-US" sz="1400"/>
              <a:t>, </a:t>
            </a:r>
            <a:r>
              <a:rPr lang="en-US" sz="1400">
                <a:latin typeface="Symbol" pitchFamily="18" charset="2"/>
                <a:sym typeface="Symbol" pitchFamily="18" charset="2"/>
              </a:rPr>
              <a:t></a:t>
            </a:r>
            <a:r>
              <a:rPr lang="en-US" sz="1400"/>
              <a:t>)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384175" y="2212975"/>
            <a:ext cx="1125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avail(soil, </a:t>
            </a:r>
            <a:r>
              <a:rPr lang="en-US" sz="1400">
                <a:latin typeface="Symbol" pitchFamily="18" charset="2"/>
                <a:sym typeface="Symbol" pitchFamily="18" charset="2"/>
              </a:rPr>
              <a:t></a:t>
            </a:r>
            <a:r>
              <a:rPr lang="en-US" sz="1400" b="1"/>
              <a:t>)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384175" y="2593975"/>
            <a:ext cx="1198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avail(rock, </a:t>
            </a:r>
            <a:r>
              <a:rPr lang="en-US" sz="1400">
                <a:latin typeface="Symbol" pitchFamily="18" charset="2"/>
                <a:sym typeface="Symbol" pitchFamily="18" charset="2"/>
              </a:rPr>
              <a:t></a:t>
            </a:r>
            <a:r>
              <a:rPr lang="en-US" sz="1400" b="1"/>
              <a:t>)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338138" y="3041650"/>
            <a:ext cx="123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avail(image,</a:t>
            </a:r>
            <a:r>
              <a:rPr lang="en-US" sz="1400">
                <a:latin typeface="Symbol" pitchFamily="18" charset="2"/>
                <a:sym typeface="Symbol" pitchFamily="18" charset="2"/>
              </a:rPr>
              <a:t></a:t>
            </a:r>
            <a:r>
              <a:rPr lang="en-US" sz="1400" b="1"/>
              <a:t>)</a:t>
            </a:r>
          </a:p>
        </p:txBody>
      </p:sp>
      <p:cxnSp>
        <p:nvCxnSpPr>
          <p:cNvPr id="138250" name="AutoShape 10"/>
          <p:cNvCxnSpPr>
            <a:cxnSpLocks noChangeShapeType="1"/>
            <a:stCxn id="138243" idx="3"/>
            <a:endCxn id="138244" idx="1"/>
          </p:cNvCxnSpPr>
          <p:nvPr/>
        </p:nvCxnSpPr>
        <p:spPr bwMode="auto">
          <a:xfrm flipV="1">
            <a:off x="1304925" y="2593975"/>
            <a:ext cx="661988" cy="993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8251" name="AutoShape 11"/>
          <p:cNvCxnSpPr>
            <a:cxnSpLocks noChangeShapeType="1"/>
            <a:stCxn id="138243" idx="3"/>
            <a:endCxn id="138245" idx="1"/>
          </p:cNvCxnSpPr>
          <p:nvPr/>
        </p:nvCxnSpPr>
        <p:spPr bwMode="auto">
          <a:xfrm flipV="1">
            <a:off x="1330325" y="3006725"/>
            <a:ext cx="628650" cy="6016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8252" name="AutoShape 12"/>
          <p:cNvCxnSpPr>
            <a:cxnSpLocks noChangeShapeType="1"/>
            <a:stCxn id="138243" idx="3"/>
            <a:endCxn id="138246" idx="1"/>
          </p:cNvCxnSpPr>
          <p:nvPr/>
        </p:nvCxnSpPr>
        <p:spPr bwMode="auto">
          <a:xfrm flipV="1">
            <a:off x="1330325" y="3467100"/>
            <a:ext cx="711200" cy="1412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8253" name="AutoShape 13"/>
          <p:cNvCxnSpPr>
            <a:cxnSpLocks noChangeShapeType="1"/>
            <a:stCxn id="138247" idx="3"/>
            <a:endCxn id="138244" idx="1"/>
          </p:cNvCxnSpPr>
          <p:nvPr/>
        </p:nvCxnSpPr>
        <p:spPr bwMode="auto">
          <a:xfrm>
            <a:off x="1444625" y="2333625"/>
            <a:ext cx="522288" cy="2603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8254" name="Text Box 14"/>
          <p:cNvSpPr txBox="1">
            <a:spLocks noChangeArrowheads="1"/>
          </p:cNvSpPr>
          <p:nvPr/>
        </p:nvSpPr>
        <p:spPr bwMode="auto">
          <a:xfrm>
            <a:off x="4276725" y="3460750"/>
            <a:ext cx="561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at(</a:t>
            </a:r>
            <a:r>
              <a:rPr lang="en-US" sz="1400">
                <a:latin typeface="Symbol" pitchFamily="18" charset="2"/>
                <a:sym typeface="Symbol" pitchFamily="18" charset="2"/>
              </a:rPr>
              <a:t></a:t>
            </a:r>
            <a:r>
              <a:rPr lang="en-US" sz="1400" b="1"/>
              <a:t>)</a:t>
            </a:r>
          </a:p>
        </p:txBody>
      </p:sp>
      <p:sp>
        <p:nvSpPr>
          <p:cNvPr id="138255" name="Text Box 15"/>
          <p:cNvSpPr txBox="1">
            <a:spLocks noChangeArrowheads="1"/>
          </p:cNvSpPr>
          <p:nvPr/>
        </p:nvSpPr>
        <p:spPr bwMode="auto">
          <a:xfrm>
            <a:off x="3892550" y="2206625"/>
            <a:ext cx="1106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avail(soil, </a:t>
            </a:r>
            <a:r>
              <a:rPr lang="en-US" sz="1400">
                <a:latin typeface="Symbol" pitchFamily="18" charset="2"/>
                <a:sym typeface="Symbol" pitchFamily="18" charset="2"/>
              </a:rPr>
              <a:t></a:t>
            </a:r>
            <a:r>
              <a:rPr lang="en-US" sz="1400"/>
              <a:t>)</a:t>
            </a:r>
          </a:p>
        </p:txBody>
      </p:sp>
      <p:sp>
        <p:nvSpPr>
          <p:cNvPr id="138256" name="Text Box 16"/>
          <p:cNvSpPr txBox="1">
            <a:spLocks noChangeArrowheads="1"/>
          </p:cNvSpPr>
          <p:nvPr/>
        </p:nvSpPr>
        <p:spPr bwMode="auto">
          <a:xfrm>
            <a:off x="3914775" y="2598738"/>
            <a:ext cx="1198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avail(rock, </a:t>
            </a:r>
            <a:r>
              <a:rPr lang="en-US" sz="1400">
                <a:latin typeface="Symbol" pitchFamily="18" charset="2"/>
                <a:sym typeface="Symbol" pitchFamily="18" charset="2"/>
              </a:rPr>
              <a:t></a:t>
            </a:r>
            <a:r>
              <a:rPr lang="en-US" sz="1400" b="1"/>
              <a:t>)</a:t>
            </a:r>
          </a:p>
        </p:txBody>
      </p:sp>
      <p:sp>
        <p:nvSpPr>
          <p:cNvPr id="138257" name="Text Box 17"/>
          <p:cNvSpPr txBox="1">
            <a:spLocks noChangeArrowheads="1"/>
          </p:cNvSpPr>
          <p:nvPr/>
        </p:nvSpPr>
        <p:spPr bwMode="auto">
          <a:xfrm>
            <a:off x="3843338" y="3035300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avail(image, </a:t>
            </a:r>
            <a:r>
              <a:rPr lang="en-US" sz="1400">
                <a:latin typeface="Symbol" pitchFamily="18" charset="2"/>
                <a:sym typeface="Symbol" pitchFamily="18" charset="2"/>
              </a:rPr>
              <a:t></a:t>
            </a:r>
            <a:r>
              <a:rPr lang="en-US" sz="1400" b="1"/>
              <a:t>)</a:t>
            </a:r>
          </a:p>
        </p:txBody>
      </p:sp>
      <p:cxnSp>
        <p:nvCxnSpPr>
          <p:cNvPr id="138258" name="AutoShape 18"/>
          <p:cNvCxnSpPr>
            <a:cxnSpLocks noChangeShapeType="1"/>
            <a:stCxn id="138247" idx="3"/>
            <a:endCxn id="138255" idx="1"/>
          </p:cNvCxnSpPr>
          <p:nvPr/>
        </p:nvCxnSpPr>
        <p:spPr bwMode="auto">
          <a:xfrm flipV="1">
            <a:off x="1444625" y="2327275"/>
            <a:ext cx="2447925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</p:cxnSp>
      <p:sp>
        <p:nvSpPr>
          <p:cNvPr id="138259" name="Text Box 19"/>
          <p:cNvSpPr txBox="1">
            <a:spLocks noChangeArrowheads="1"/>
          </p:cNvSpPr>
          <p:nvPr/>
        </p:nvSpPr>
        <p:spPr bwMode="auto">
          <a:xfrm>
            <a:off x="4108450" y="4979988"/>
            <a:ext cx="546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at(</a:t>
            </a:r>
            <a:r>
              <a:rPr lang="en-US" sz="1400">
                <a:latin typeface="Symbol" pitchFamily="18" charset="2"/>
                <a:sym typeface="Symbol" pitchFamily="18" charset="2"/>
              </a:rPr>
              <a:t></a:t>
            </a:r>
            <a:r>
              <a:rPr lang="en-US" sz="1400" b="1"/>
              <a:t>)</a:t>
            </a:r>
          </a:p>
        </p:txBody>
      </p:sp>
      <p:sp>
        <p:nvSpPr>
          <p:cNvPr id="138260" name="Text Box 20"/>
          <p:cNvSpPr txBox="1">
            <a:spLocks noChangeArrowheads="1"/>
          </p:cNvSpPr>
          <p:nvPr/>
        </p:nvSpPr>
        <p:spPr bwMode="auto">
          <a:xfrm>
            <a:off x="4178300" y="5694363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at(</a:t>
            </a:r>
            <a:r>
              <a:rPr lang="en-US" sz="1400">
                <a:latin typeface="Symbol" pitchFamily="18" charset="2"/>
                <a:sym typeface="Symbol" pitchFamily="18" charset="2"/>
              </a:rPr>
              <a:t></a:t>
            </a:r>
            <a:r>
              <a:rPr lang="en-US" sz="1400"/>
              <a:t>)</a:t>
            </a:r>
          </a:p>
        </p:txBody>
      </p:sp>
      <p:sp>
        <p:nvSpPr>
          <p:cNvPr id="138261" name="Text Box 21"/>
          <p:cNvSpPr txBox="1">
            <a:spLocks noChangeArrowheads="1"/>
          </p:cNvSpPr>
          <p:nvPr/>
        </p:nvSpPr>
        <p:spPr bwMode="auto">
          <a:xfrm>
            <a:off x="4040188" y="38862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have(soil)</a:t>
            </a:r>
          </a:p>
        </p:txBody>
      </p:sp>
      <p:cxnSp>
        <p:nvCxnSpPr>
          <p:cNvPr id="138262" name="AutoShape 22"/>
          <p:cNvCxnSpPr>
            <a:cxnSpLocks noChangeShapeType="1"/>
            <a:stCxn id="138244" idx="3"/>
            <a:endCxn id="138261" idx="1"/>
          </p:cNvCxnSpPr>
          <p:nvPr/>
        </p:nvCxnSpPr>
        <p:spPr bwMode="auto">
          <a:xfrm>
            <a:off x="3152775" y="2593975"/>
            <a:ext cx="887413" cy="14128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8263" name="AutoShape 23"/>
          <p:cNvCxnSpPr>
            <a:cxnSpLocks noChangeShapeType="1"/>
            <a:stCxn id="138245" idx="3"/>
            <a:endCxn id="138259" idx="1"/>
          </p:cNvCxnSpPr>
          <p:nvPr/>
        </p:nvCxnSpPr>
        <p:spPr bwMode="auto">
          <a:xfrm>
            <a:off x="3073400" y="3006725"/>
            <a:ext cx="1035050" cy="21145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8264" name="AutoShape 24"/>
          <p:cNvCxnSpPr>
            <a:cxnSpLocks noChangeShapeType="1"/>
            <a:stCxn id="138246" idx="3"/>
            <a:endCxn id="138260" idx="1"/>
          </p:cNvCxnSpPr>
          <p:nvPr/>
        </p:nvCxnSpPr>
        <p:spPr bwMode="auto">
          <a:xfrm>
            <a:off x="3157538" y="3467100"/>
            <a:ext cx="1020762" cy="23685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8265" name="Rectangle 25"/>
          <p:cNvSpPr>
            <a:spLocks noChangeArrowheads="1"/>
          </p:cNvSpPr>
          <p:nvPr/>
        </p:nvSpPr>
        <p:spPr bwMode="auto">
          <a:xfrm>
            <a:off x="5830888" y="2511425"/>
            <a:ext cx="1096962" cy="1809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"/>
              <a:t>sample(soil, </a:t>
            </a:r>
            <a:r>
              <a:rPr lang="en-US" sz="1100">
                <a:latin typeface="Symbol" pitchFamily="18" charset="2"/>
                <a:sym typeface="Symbol" pitchFamily="18" charset="2"/>
              </a:rPr>
              <a:t></a:t>
            </a:r>
            <a:r>
              <a:rPr lang="en-US" sz="1100"/>
              <a:t>)</a:t>
            </a:r>
          </a:p>
        </p:txBody>
      </p:sp>
      <p:sp>
        <p:nvSpPr>
          <p:cNvPr id="138266" name="Rectangle 26"/>
          <p:cNvSpPr>
            <a:spLocks noChangeArrowheads="1"/>
          </p:cNvSpPr>
          <p:nvPr/>
        </p:nvSpPr>
        <p:spPr bwMode="auto">
          <a:xfrm>
            <a:off x="5835650" y="2947988"/>
            <a:ext cx="1096963" cy="1809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"/>
              <a:t>drive(</a:t>
            </a:r>
            <a:r>
              <a:rPr lang="en-US" sz="1100">
                <a:latin typeface="Symbol" pitchFamily="18" charset="2"/>
                <a:sym typeface="Symbol" pitchFamily="18" charset="2"/>
              </a:rPr>
              <a:t></a:t>
            </a:r>
            <a:r>
              <a:rPr lang="en-US" sz="1100"/>
              <a:t>, </a:t>
            </a:r>
            <a:r>
              <a:rPr lang="en-US" sz="1100">
                <a:latin typeface="Symbol" pitchFamily="18" charset="2"/>
                <a:sym typeface="Symbol" pitchFamily="18" charset="2"/>
              </a:rPr>
              <a:t></a:t>
            </a:r>
            <a:r>
              <a:rPr lang="en-US" sz="1100"/>
              <a:t>)</a:t>
            </a:r>
          </a:p>
        </p:txBody>
      </p:sp>
      <p:sp>
        <p:nvSpPr>
          <p:cNvPr id="138267" name="Rectangle 27"/>
          <p:cNvSpPr>
            <a:spLocks noChangeArrowheads="1"/>
          </p:cNvSpPr>
          <p:nvPr/>
        </p:nvSpPr>
        <p:spPr bwMode="auto">
          <a:xfrm>
            <a:off x="5835650" y="3378200"/>
            <a:ext cx="1096963" cy="1809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"/>
              <a:t>drive(</a:t>
            </a:r>
            <a:r>
              <a:rPr lang="en-US" sz="1100">
                <a:latin typeface="Symbol" pitchFamily="18" charset="2"/>
                <a:sym typeface="Symbol" pitchFamily="18" charset="2"/>
              </a:rPr>
              <a:t></a:t>
            </a:r>
            <a:r>
              <a:rPr lang="en-US" sz="1100"/>
              <a:t>, </a:t>
            </a:r>
            <a:r>
              <a:rPr lang="en-US" sz="1100">
                <a:latin typeface="Symbol" pitchFamily="18" charset="2"/>
                <a:sym typeface="Symbol" pitchFamily="18" charset="2"/>
              </a:rPr>
              <a:t></a:t>
            </a:r>
            <a:r>
              <a:rPr lang="en-US" sz="1100"/>
              <a:t>)</a:t>
            </a:r>
          </a:p>
        </p:txBody>
      </p:sp>
      <p:cxnSp>
        <p:nvCxnSpPr>
          <p:cNvPr id="138268" name="AutoShape 28"/>
          <p:cNvCxnSpPr>
            <a:cxnSpLocks noChangeShapeType="1"/>
            <a:stCxn id="138254" idx="3"/>
            <a:endCxn id="138265" idx="1"/>
          </p:cNvCxnSpPr>
          <p:nvPr/>
        </p:nvCxnSpPr>
        <p:spPr bwMode="auto">
          <a:xfrm flipV="1">
            <a:off x="4805363" y="2601913"/>
            <a:ext cx="1025525" cy="979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8269" name="AutoShape 29"/>
          <p:cNvCxnSpPr>
            <a:cxnSpLocks noChangeShapeType="1"/>
            <a:stCxn id="138254" idx="3"/>
            <a:endCxn id="138266" idx="1"/>
          </p:cNvCxnSpPr>
          <p:nvPr/>
        </p:nvCxnSpPr>
        <p:spPr bwMode="auto">
          <a:xfrm flipV="1">
            <a:off x="4805363" y="3036888"/>
            <a:ext cx="1030287" cy="544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8270" name="AutoShape 30"/>
          <p:cNvCxnSpPr>
            <a:cxnSpLocks noChangeShapeType="1"/>
            <a:stCxn id="138254" idx="3"/>
            <a:endCxn id="138267" idx="1"/>
          </p:cNvCxnSpPr>
          <p:nvPr/>
        </p:nvCxnSpPr>
        <p:spPr bwMode="auto">
          <a:xfrm flipV="1">
            <a:off x="4805363" y="3468688"/>
            <a:ext cx="1030287" cy="112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8271" name="AutoShape 31"/>
          <p:cNvCxnSpPr>
            <a:cxnSpLocks noChangeShapeType="1"/>
            <a:stCxn id="138255" idx="3"/>
            <a:endCxn id="138265" idx="1"/>
          </p:cNvCxnSpPr>
          <p:nvPr/>
        </p:nvCxnSpPr>
        <p:spPr bwMode="auto">
          <a:xfrm>
            <a:off x="4933950" y="2327275"/>
            <a:ext cx="896938" cy="274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8272" name="Text Box 32"/>
          <p:cNvSpPr txBox="1">
            <a:spLocks noChangeArrowheads="1"/>
          </p:cNvSpPr>
          <p:nvPr/>
        </p:nvSpPr>
        <p:spPr bwMode="auto">
          <a:xfrm>
            <a:off x="7837488" y="3467100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at(</a:t>
            </a:r>
            <a:r>
              <a:rPr lang="en-US" sz="1400">
                <a:latin typeface="Symbol" pitchFamily="18" charset="2"/>
                <a:sym typeface="Symbol" pitchFamily="18" charset="2"/>
              </a:rPr>
              <a:t></a:t>
            </a:r>
            <a:r>
              <a:rPr lang="en-US" sz="1400"/>
              <a:t>)</a:t>
            </a:r>
          </a:p>
        </p:txBody>
      </p:sp>
      <p:sp>
        <p:nvSpPr>
          <p:cNvPr id="138273" name="Text Box 33"/>
          <p:cNvSpPr txBox="1">
            <a:spLocks noChangeArrowheads="1"/>
          </p:cNvSpPr>
          <p:nvPr/>
        </p:nvSpPr>
        <p:spPr bwMode="auto">
          <a:xfrm>
            <a:off x="7421563" y="2212975"/>
            <a:ext cx="1106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avail(soil, </a:t>
            </a:r>
            <a:r>
              <a:rPr lang="en-US" sz="1400">
                <a:latin typeface="Symbol" pitchFamily="18" charset="2"/>
                <a:sym typeface="Symbol" pitchFamily="18" charset="2"/>
              </a:rPr>
              <a:t></a:t>
            </a:r>
            <a:r>
              <a:rPr lang="en-US" sz="1400"/>
              <a:t>)</a:t>
            </a:r>
          </a:p>
        </p:txBody>
      </p:sp>
      <p:sp>
        <p:nvSpPr>
          <p:cNvPr id="138274" name="Text Box 34"/>
          <p:cNvSpPr txBox="1">
            <a:spLocks noChangeArrowheads="1"/>
          </p:cNvSpPr>
          <p:nvPr/>
        </p:nvSpPr>
        <p:spPr bwMode="auto">
          <a:xfrm>
            <a:off x="7488238" y="2597150"/>
            <a:ext cx="114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avail(rock, </a:t>
            </a:r>
            <a:r>
              <a:rPr lang="en-US" sz="1400">
                <a:latin typeface="Symbol" pitchFamily="18" charset="2"/>
                <a:sym typeface="Symbol" pitchFamily="18" charset="2"/>
              </a:rPr>
              <a:t></a:t>
            </a:r>
            <a:r>
              <a:rPr lang="en-US" sz="1400"/>
              <a:t>)</a:t>
            </a:r>
          </a:p>
        </p:txBody>
      </p:sp>
      <p:sp>
        <p:nvSpPr>
          <p:cNvPr id="138275" name="Text Box 35"/>
          <p:cNvSpPr txBox="1">
            <a:spLocks noChangeArrowheads="1"/>
          </p:cNvSpPr>
          <p:nvPr/>
        </p:nvSpPr>
        <p:spPr bwMode="auto">
          <a:xfrm>
            <a:off x="7413625" y="3027363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avail(image, </a:t>
            </a:r>
            <a:r>
              <a:rPr lang="en-US" sz="1400">
                <a:latin typeface="Symbol" pitchFamily="18" charset="2"/>
                <a:sym typeface="Symbol" pitchFamily="18" charset="2"/>
              </a:rPr>
              <a:t></a:t>
            </a:r>
            <a:r>
              <a:rPr lang="en-US" sz="1400" b="1"/>
              <a:t>)</a:t>
            </a:r>
          </a:p>
        </p:txBody>
      </p:sp>
      <p:cxnSp>
        <p:nvCxnSpPr>
          <p:cNvPr id="138276" name="AutoShape 36"/>
          <p:cNvCxnSpPr>
            <a:cxnSpLocks noChangeShapeType="1"/>
            <a:stCxn id="138254" idx="3"/>
            <a:endCxn id="138272" idx="1"/>
          </p:cNvCxnSpPr>
          <p:nvPr/>
        </p:nvCxnSpPr>
        <p:spPr bwMode="auto">
          <a:xfrm>
            <a:off x="4832350" y="3602038"/>
            <a:ext cx="3005138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</p:cxnSp>
      <p:cxnSp>
        <p:nvCxnSpPr>
          <p:cNvPr id="138277" name="AutoShape 37"/>
          <p:cNvCxnSpPr>
            <a:cxnSpLocks noChangeShapeType="1"/>
            <a:stCxn id="138255" idx="3"/>
            <a:endCxn id="138273" idx="1"/>
          </p:cNvCxnSpPr>
          <p:nvPr/>
        </p:nvCxnSpPr>
        <p:spPr bwMode="auto">
          <a:xfrm>
            <a:off x="4986338" y="2346325"/>
            <a:ext cx="2435225" cy="793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</p:cxnSp>
      <p:cxnSp>
        <p:nvCxnSpPr>
          <p:cNvPr id="138278" name="AutoShape 38"/>
          <p:cNvCxnSpPr>
            <a:cxnSpLocks noChangeShapeType="1"/>
            <a:stCxn id="138256" idx="3"/>
          </p:cNvCxnSpPr>
          <p:nvPr/>
        </p:nvCxnSpPr>
        <p:spPr bwMode="auto">
          <a:xfrm flipV="1">
            <a:off x="5113338" y="2736850"/>
            <a:ext cx="2520950" cy="1428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</p:cxnSp>
      <p:cxnSp>
        <p:nvCxnSpPr>
          <p:cNvPr id="138279" name="AutoShape 39"/>
          <p:cNvCxnSpPr>
            <a:cxnSpLocks noChangeShapeType="1"/>
            <a:stCxn id="138257" idx="3"/>
            <a:endCxn id="138275" idx="1"/>
          </p:cNvCxnSpPr>
          <p:nvPr/>
        </p:nvCxnSpPr>
        <p:spPr bwMode="auto">
          <a:xfrm flipV="1">
            <a:off x="5110163" y="3168650"/>
            <a:ext cx="2303462" cy="79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</p:cxnSp>
      <p:sp>
        <p:nvSpPr>
          <p:cNvPr id="138280" name="Text Box 40"/>
          <p:cNvSpPr txBox="1">
            <a:spLocks noChangeArrowheads="1"/>
          </p:cNvSpPr>
          <p:nvPr/>
        </p:nvSpPr>
        <p:spPr bwMode="auto">
          <a:xfrm>
            <a:off x="7929563" y="4989513"/>
            <a:ext cx="527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at(</a:t>
            </a:r>
            <a:r>
              <a:rPr lang="en-US" sz="1400">
                <a:latin typeface="Symbol" pitchFamily="18" charset="2"/>
                <a:sym typeface="Symbol" pitchFamily="18" charset="2"/>
              </a:rPr>
              <a:t></a:t>
            </a:r>
            <a:r>
              <a:rPr lang="en-US" sz="1400"/>
              <a:t>)</a:t>
            </a:r>
          </a:p>
        </p:txBody>
      </p:sp>
      <p:sp>
        <p:nvSpPr>
          <p:cNvPr id="138281" name="Text Box 41"/>
          <p:cNvSpPr txBox="1">
            <a:spLocks noChangeArrowheads="1"/>
          </p:cNvSpPr>
          <p:nvPr/>
        </p:nvSpPr>
        <p:spPr bwMode="auto">
          <a:xfrm>
            <a:off x="7910513" y="5711825"/>
            <a:ext cx="522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at(</a:t>
            </a:r>
            <a:r>
              <a:rPr lang="en-US" sz="1400">
                <a:latin typeface="Symbol" pitchFamily="18" charset="2"/>
                <a:sym typeface="Symbol" pitchFamily="18" charset="2"/>
              </a:rPr>
              <a:t></a:t>
            </a:r>
            <a:r>
              <a:rPr lang="en-US" sz="1400" b="1"/>
              <a:t>)</a:t>
            </a:r>
          </a:p>
        </p:txBody>
      </p:sp>
      <p:sp>
        <p:nvSpPr>
          <p:cNvPr id="138282" name="Text Box 42"/>
          <p:cNvSpPr txBox="1">
            <a:spLocks noChangeArrowheads="1"/>
          </p:cNvSpPr>
          <p:nvPr/>
        </p:nvSpPr>
        <p:spPr bwMode="auto">
          <a:xfrm>
            <a:off x="7718425" y="3878263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have(soil)</a:t>
            </a:r>
          </a:p>
        </p:txBody>
      </p:sp>
      <p:cxnSp>
        <p:nvCxnSpPr>
          <p:cNvPr id="138283" name="AutoShape 43"/>
          <p:cNvCxnSpPr>
            <a:cxnSpLocks noChangeShapeType="1"/>
            <a:stCxn id="138265" idx="3"/>
            <a:endCxn id="138282" idx="1"/>
          </p:cNvCxnSpPr>
          <p:nvPr/>
        </p:nvCxnSpPr>
        <p:spPr bwMode="auto">
          <a:xfrm>
            <a:off x="6927850" y="2601913"/>
            <a:ext cx="790575" cy="1417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8284" name="AutoShape 44"/>
          <p:cNvCxnSpPr>
            <a:cxnSpLocks noChangeShapeType="1"/>
            <a:stCxn id="138266" idx="3"/>
            <a:endCxn id="138280" idx="1"/>
          </p:cNvCxnSpPr>
          <p:nvPr/>
        </p:nvCxnSpPr>
        <p:spPr bwMode="auto">
          <a:xfrm>
            <a:off x="6932613" y="3038475"/>
            <a:ext cx="996950" cy="2092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8285" name="AutoShape 45"/>
          <p:cNvCxnSpPr>
            <a:cxnSpLocks noChangeShapeType="1"/>
            <a:stCxn id="138267" idx="3"/>
            <a:endCxn id="138281" idx="1"/>
          </p:cNvCxnSpPr>
          <p:nvPr/>
        </p:nvCxnSpPr>
        <p:spPr bwMode="auto">
          <a:xfrm>
            <a:off x="6932613" y="3468688"/>
            <a:ext cx="977900" cy="2384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8286" name="Rectangle 46"/>
          <p:cNvSpPr>
            <a:spLocks noChangeArrowheads="1"/>
          </p:cNvSpPr>
          <p:nvPr/>
        </p:nvSpPr>
        <p:spPr bwMode="auto">
          <a:xfrm>
            <a:off x="5851525" y="4889500"/>
            <a:ext cx="1096963" cy="180975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" b="1"/>
              <a:t>drive(</a:t>
            </a:r>
            <a:r>
              <a:rPr lang="en-US" sz="1100">
                <a:latin typeface="Symbol" pitchFamily="18" charset="2"/>
                <a:sym typeface="Symbol" pitchFamily="18" charset="2"/>
              </a:rPr>
              <a:t></a:t>
            </a:r>
            <a:r>
              <a:rPr lang="en-US" sz="1100"/>
              <a:t>, </a:t>
            </a:r>
            <a:r>
              <a:rPr lang="en-US" sz="1100">
                <a:latin typeface="Symbol" pitchFamily="18" charset="2"/>
                <a:sym typeface="Symbol" pitchFamily="18" charset="2"/>
              </a:rPr>
              <a:t></a:t>
            </a:r>
            <a:r>
              <a:rPr lang="en-US" sz="1100" b="1"/>
              <a:t>)</a:t>
            </a:r>
          </a:p>
        </p:txBody>
      </p:sp>
      <p:sp>
        <p:nvSpPr>
          <p:cNvPr id="138287" name="Rectangle 47"/>
          <p:cNvSpPr>
            <a:spLocks noChangeArrowheads="1"/>
          </p:cNvSpPr>
          <p:nvPr/>
        </p:nvSpPr>
        <p:spPr bwMode="auto">
          <a:xfrm>
            <a:off x="5851525" y="5267325"/>
            <a:ext cx="1096963" cy="180975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"/>
              <a:t>drive(</a:t>
            </a:r>
            <a:r>
              <a:rPr lang="en-US" sz="1100">
                <a:latin typeface="Symbol" pitchFamily="18" charset="2"/>
                <a:sym typeface="Symbol" pitchFamily="18" charset="2"/>
              </a:rPr>
              <a:t></a:t>
            </a:r>
            <a:r>
              <a:rPr lang="en-US" sz="1100"/>
              <a:t>, </a:t>
            </a:r>
            <a:r>
              <a:rPr lang="en-US" sz="1100">
                <a:latin typeface="Symbol" pitchFamily="18" charset="2"/>
                <a:sym typeface="Symbol" pitchFamily="18" charset="2"/>
              </a:rPr>
              <a:t></a:t>
            </a:r>
            <a:r>
              <a:rPr lang="en-US" sz="1100"/>
              <a:t>)</a:t>
            </a:r>
          </a:p>
        </p:txBody>
      </p:sp>
      <p:sp>
        <p:nvSpPr>
          <p:cNvPr id="138288" name="Rectangle 48"/>
          <p:cNvSpPr>
            <a:spLocks noChangeArrowheads="1"/>
          </p:cNvSpPr>
          <p:nvPr/>
        </p:nvSpPr>
        <p:spPr bwMode="auto">
          <a:xfrm>
            <a:off x="5851525" y="5603875"/>
            <a:ext cx="1096963" cy="179388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"/>
              <a:t>drive(</a:t>
            </a:r>
            <a:r>
              <a:rPr lang="en-US" sz="1100">
                <a:latin typeface="Symbol" pitchFamily="18" charset="2"/>
                <a:sym typeface="Symbol" pitchFamily="18" charset="2"/>
              </a:rPr>
              <a:t></a:t>
            </a:r>
            <a:r>
              <a:rPr lang="en-US" sz="1100"/>
              <a:t>, </a:t>
            </a:r>
            <a:r>
              <a:rPr lang="en-US" sz="1100">
                <a:latin typeface="Symbol" pitchFamily="18" charset="2"/>
                <a:sym typeface="Symbol" pitchFamily="18" charset="2"/>
              </a:rPr>
              <a:t></a:t>
            </a:r>
            <a:r>
              <a:rPr lang="en-US" sz="1100"/>
              <a:t>)</a:t>
            </a:r>
          </a:p>
        </p:txBody>
      </p:sp>
      <p:sp>
        <p:nvSpPr>
          <p:cNvPr id="138289" name="Rectangle 49"/>
          <p:cNvSpPr>
            <a:spLocks noChangeArrowheads="1"/>
          </p:cNvSpPr>
          <p:nvPr/>
        </p:nvSpPr>
        <p:spPr bwMode="auto">
          <a:xfrm>
            <a:off x="5830888" y="4184650"/>
            <a:ext cx="1154112" cy="180975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" b="1" dirty="0"/>
              <a:t>sample(rock, </a:t>
            </a:r>
            <a:r>
              <a:rPr lang="en-US" sz="1100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sz="1100" b="1" dirty="0"/>
              <a:t>)</a:t>
            </a:r>
          </a:p>
        </p:txBody>
      </p:sp>
      <p:sp>
        <p:nvSpPr>
          <p:cNvPr id="138290" name="Rectangle 50"/>
          <p:cNvSpPr>
            <a:spLocks noChangeArrowheads="1"/>
          </p:cNvSpPr>
          <p:nvPr/>
        </p:nvSpPr>
        <p:spPr bwMode="auto">
          <a:xfrm>
            <a:off x="5786438" y="3794125"/>
            <a:ext cx="1220787" cy="180975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" dirty="0"/>
              <a:t>sample(image,</a:t>
            </a:r>
            <a:r>
              <a:rPr lang="en-US" sz="1100" dirty="0">
                <a:latin typeface="Symbol" pitchFamily="18" charset="2"/>
                <a:sym typeface="Symbol" pitchFamily="18" charset="2"/>
              </a:rPr>
              <a:t></a:t>
            </a:r>
            <a:r>
              <a:rPr lang="en-US" sz="1100" dirty="0"/>
              <a:t>)</a:t>
            </a:r>
          </a:p>
        </p:txBody>
      </p:sp>
      <p:sp>
        <p:nvSpPr>
          <p:cNvPr id="138291" name="Rectangle 51"/>
          <p:cNvSpPr>
            <a:spLocks noChangeArrowheads="1"/>
          </p:cNvSpPr>
          <p:nvPr/>
        </p:nvSpPr>
        <p:spPr bwMode="auto">
          <a:xfrm>
            <a:off x="5851525" y="6024563"/>
            <a:ext cx="1096963" cy="180975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"/>
              <a:t>drive(</a:t>
            </a:r>
            <a:r>
              <a:rPr lang="en-US" sz="1100">
                <a:latin typeface="Symbol" pitchFamily="18" charset="2"/>
                <a:sym typeface="Symbol" pitchFamily="18" charset="2"/>
              </a:rPr>
              <a:t></a:t>
            </a:r>
            <a:r>
              <a:rPr lang="en-US" sz="1100"/>
              <a:t>, </a:t>
            </a:r>
            <a:r>
              <a:rPr lang="en-US" sz="1100">
                <a:latin typeface="Symbol" pitchFamily="18" charset="2"/>
                <a:sym typeface="Symbol" pitchFamily="18" charset="2"/>
              </a:rPr>
              <a:t></a:t>
            </a:r>
            <a:r>
              <a:rPr lang="en-US" sz="1100"/>
              <a:t>)</a:t>
            </a:r>
          </a:p>
        </p:txBody>
      </p:sp>
      <p:cxnSp>
        <p:nvCxnSpPr>
          <p:cNvPr id="138292" name="AutoShape 52"/>
          <p:cNvCxnSpPr>
            <a:cxnSpLocks noChangeShapeType="1"/>
            <a:stCxn id="138259" idx="3"/>
            <a:endCxn id="138289" idx="1"/>
          </p:cNvCxnSpPr>
          <p:nvPr/>
        </p:nvCxnSpPr>
        <p:spPr bwMode="auto">
          <a:xfrm flipV="1">
            <a:off x="4624388" y="4275138"/>
            <a:ext cx="1189037" cy="825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8293" name="AutoShape 53"/>
          <p:cNvCxnSpPr>
            <a:cxnSpLocks noChangeShapeType="1"/>
            <a:stCxn id="138260" idx="3"/>
            <a:endCxn id="138290" idx="1"/>
          </p:cNvCxnSpPr>
          <p:nvPr/>
        </p:nvCxnSpPr>
        <p:spPr bwMode="auto">
          <a:xfrm flipV="1">
            <a:off x="4675188" y="3884613"/>
            <a:ext cx="1092200" cy="1951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8294" name="AutoShape 54"/>
          <p:cNvCxnSpPr>
            <a:cxnSpLocks noChangeShapeType="1"/>
            <a:stCxn id="138259" idx="3"/>
            <a:endCxn id="138286" idx="1"/>
          </p:cNvCxnSpPr>
          <p:nvPr/>
        </p:nvCxnSpPr>
        <p:spPr bwMode="auto">
          <a:xfrm flipV="1">
            <a:off x="4624388" y="4979988"/>
            <a:ext cx="1208087" cy="1206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8295" name="AutoShape 55"/>
          <p:cNvCxnSpPr>
            <a:cxnSpLocks noChangeShapeType="1"/>
            <a:stCxn id="138259" idx="3"/>
            <a:endCxn id="138287" idx="1"/>
          </p:cNvCxnSpPr>
          <p:nvPr/>
        </p:nvCxnSpPr>
        <p:spPr bwMode="auto">
          <a:xfrm>
            <a:off x="4648200" y="5121275"/>
            <a:ext cx="1184275" cy="236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8296" name="AutoShape 56"/>
          <p:cNvCxnSpPr>
            <a:cxnSpLocks noChangeShapeType="1"/>
            <a:stCxn id="138260" idx="3"/>
            <a:endCxn id="138288" idx="1"/>
          </p:cNvCxnSpPr>
          <p:nvPr/>
        </p:nvCxnSpPr>
        <p:spPr bwMode="auto">
          <a:xfrm flipV="1">
            <a:off x="4675188" y="5694363"/>
            <a:ext cx="1157287" cy="141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8297" name="AutoShape 57"/>
          <p:cNvCxnSpPr>
            <a:cxnSpLocks noChangeShapeType="1"/>
            <a:stCxn id="138260" idx="3"/>
            <a:endCxn id="138291" idx="1"/>
          </p:cNvCxnSpPr>
          <p:nvPr/>
        </p:nvCxnSpPr>
        <p:spPr bwMode="auto">
          <a:xfrm>
            <a:off x="4675188" y="5835650"/>
            <a:ext cx="1157287" cy="280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8298" name="AutoShape 58"/>
          <p:cNvCxnSpPr>
            <a:cxnSpLocks noChangeShapeType="1"/>
            <a:stCxn id="138261" idx="3"/>
            <a:endCxn id="138282" idx="1"/>
          </p:cNvCxnSpPr>
          <p:nvPr/>
        </p:nvCxnSpPr>
        <p:spPr bwMode="auto">
          <a:xfrm flipV="1">
            <a:off x="4943475" y="4019550"/>
            <a:ext cx="2774950" cy="793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</p:cxnSp>
      <p:cxnSp>
        <p:nvCxnSpPr>
          <p:cNvPr id="138299" name="AutoShape 59"/>
          <p:cNvCxnSpPr>
            <a:cxnSpLocks noChangeShapeType="1"/>
            <a:stCxn id="138259" idx="3"/>
            <a:endCxn id="138280" idx="1"/>
          </p:cNvCxnSpPr>
          <p:nvPr/>
        </p:nvCxnSpPr>
        <p:spPr bwMode="auto">
          <a:xfrm>
            <a:off x="4648200" y="5121275"/>
            <a:ext cx="3281363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</p:cxnSp>
      <p:cxnSp>
        <p:nvCxnSpPr>
          <p:cNvPr id="138300" name="AutoShape 60"/>
          <p:cNvCxnSpPr>
            <a:cxnSpLocks noChangeShapeType="1"/>
            <a:stCxn id="138260" idx="3"/>
            <a:endCxn id="138281" idx="1"/>
          </p:cNvCxnSpPr>
          <p:nvPr/>
        </p:nvCxnSpPr>
        <p:spPr bwMode="auto">
          <a:xfrm>
            <a:off x="4675188" y="5835650"/>
            <a:ext cx="3235325" cy="1746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</p:cxnSp>
      <p:sp>
        <p:nvSpPr>
          <p:cNvPr id="138301" name="Text Box 61"/>
          <p:cNvSpPr txBox="1">
            <a:spLocks noChangeArrowheads="1"/>
          </p:cNvSpPr>
          <p:nvPr/>
        </p:nvSpPr>
        <p:spPr bwMode="auto">
          <a:xfrm>
            <a:off x="7737475" y="4283075"/>
            <a:ext cx="1111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have(image)</a:t>
            </a:r>
          </a:p>
        </p:txBody>
      </p:sp>
      <p:sp>
        <p:nvSpPr>
          <p:cNvPr id="138302" name="Text Box 62"/>
          <p:cNvSpPr txBox="1">
            <a:spLocks noChangeArrowheads="1"/>
          </p:cNvSpPr>
          <p:nvPr/>
        </p:nvSpPr>
        <p:spPr bwMode="auto">
          <a:xfrm>
            <a:off x="7718425" y="4632325"/>
            <a:ext cx="1001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have(rock)</a:t>
            </a:r>
          </a:p>
        </p:txBody>
      </p:sp>
      <p:cxnSp>
        <p:nvCxnSpPr>
          <p:cNvPr id="138303" name="AutoShape 63"/>
          <p:cNvCxnSpPr>
            <a:cxnSpLocks noChangeShapeType="1"/>
            <a:stCxn id="138290" idx="3"/>
            <a:endCxn id="138301" idx="1"/>
          </p:cNvCxnSpPr>
          <p:nvPr/>
        </p:nvCxnSpPr>
        <p:spPr bwMode="auto">
          <a:xfrm>
            <a:off x="7026275" y="3884613"/>
            <a:ext cx="711200" cy="539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8304" name="AutoShape 64"/>
          <p:cNvCxnSpPr>
            <a:cxnSpLocks noChangeShapeType="1"/>
            <a:stCxn id="138286" idx="3"/>
            <a:endCxn id="138281" idx="1"/>
          </p:cNvCxnSpPr>
          <p:nvPr/>
        </p:nvCxnSpPr>
        <p:spPr bwMode="auto">
          <a:xfrm>
            <a:off x="6967538" y="4979988"/>
            <a:ext cx="942975" cy="8731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8305" name="AutoShape 65"/>
          <p:cNvCxnSpPr>
            <a:cxnSpLocks noChangeShapeType="1"/>
            <a:stCxn id="138287" idx="3"/>
            <a:endCxn id="138272" idx="1"/>
          </p:cNvCxnSpPr>
          <p:nvPr/>
        </p:nvCxnSpPr>
        <p:spPr bwMode="auto">
          <a:xfrm flipV="1">
            <a:off x="6967538" y="3608388"/>
            <a:ext cx="869950" cy="1749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8306" name="AutoShape 66"/>
          <p:cNvCxnSpPr>
            <a:cxnSpLocks noChangeShapeType="1"/>
            <a:stCxn id="138288" idx="3"/>
            <a:endCxn id="138272" idx="1"/>
          </p:cNvCxnSpPr>
          <p:nvPr/>
        </p:nvCxnSpPr>
        <p:spPr bwMode="auto">
          <a:xfrm flipV="1">
            <a:off x="6967538" y="3608388"/>
            <a:ext cx="869950" cy="2085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8307" name="AutoShape 67"/>
          <p:cNvCxnSpPr>
            <a:cxnSpLocks noChangeShapeType="1"/>
            <a:stCxn id="138291" idx="3"/>
            <a:endCxn id="138280" idx="1"/>
          </p:cNvCxnSpPr>
          <p:nvPr/>
        </p:nvCxnSpPr>
        <p:spPr bwMode="auto">
          <a:xfrm flipV="1">
            <a:off x="6967538" y="5130800"/>
            <a:ext cx="962025" cy="985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8308" name="AutoShape 68"/>
          <p:cNvCxnSpPr>
            <a:cxnSpLocks noChangeShapeType="1"/>
            <a:stCxn id="138289" idx="3"/>
            <a:endCxn id="138302" idx="1"/>
          </p:cNvCxnSpPr>
          <p:nvPr/>
        </p:nvCxnSpPr>
        <p:spPr bwMode="auto">
          <a:xfrm>
            <a:off x="7004050" y="4275138"/>
            <a:ext cx="714375" cy="4984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8309" name="AutoShape 69"/>
          <p:cNvCxnSpPr>
            <a:cxnSpLocks noChangeShapeType="1"/>
            <a:stCxn id="138256" idx="3"/>
            <a:endCxn id="138289" idx="1"/>
          </p:cNvCxnSpPr>
          <p:nvPr/>
        </p:nvCxnSpPr>
        <p:spPr bwMode="auto">
          <a:xfrm>
            <a:off x="5045075" y="2719388"/>
            <a:ext cx="768350" cy="1555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8310" name="AutoShape 70"/>
          <p:cNvCxnSpPr>
            <a:cxnSpLocks noChangeShapeType="1"/>
            <a:stCxn id="138257" idx="3"/>
            <a:endCxn id="138290" idx="1"/>
          </p:cNvCxnSpPr>
          <p:nvPr/>
        </p:nvCxnSpPr>
        <p:spPr bwMode="auto">
          <a:xfrm>
            <a:off x="5110163" y="3176588"/>
            <a:ext cx="657225" cy="708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8311" name="Text Box 71"/>
          <p:cNvSpPr txBox="1">
            <a:spLocks noChangeArrowheads="1"/>
          </p:cNvSpPr>
          <p:nvPr/>
        </p:nvSpPr>
        <p:spPr bwMode="auto">
          <a:xfrm>
            <a:off x="2446338" y="2268538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20</a:t>
            </a:r>
          </a:p>
        </p:txBody>
      </p:sp>
      <p:sp>
        <p:nvSpPr>
          <p:cNvPr id="138312" name="Text Box 72"/>
          <p:cNvSpPr txBox="1">
            <a:spLocks noChangeArrowheads="1"/>
          </p:cNvSpPr>
          <p:nvPr/>
        </p:nvSpPr>
        <p:spPr bwMode="auto">
          <a:xfrm>
            <a:off x="2446338" y="2690813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10</a:t>
            </a:r>
          </a:p>
        </p:txBody>
      </p:sp>
      <p:sp>
        <p:nvSpPr>
          <p:cNvPr id="138313" name="Text Box 73"/>
          <p:cNvSpPr txBox="1">
            <a:spLocks noChangeArrowheads="1"/>
          </p:cNvSpPr>
          <p:nvPr/>
        </p:nvSpPr>
        <p:spPr bwMode="auto">
          <a:xfrm>
            <a:off x="2437198" y="3122613"/>
            <a:ext cx="3802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38314" name="Text Box 74"/>
          <p:cNvSpPr txBox="1">
            <a:spLocks noChangeArrowheads="1"/>
          </p:cNvSpPr>
          <p:nvPr/>
        </p:nvSpPr>
        <p:spPr bwMode="auto">
          <a:xfrm>
            <a:off x="6261100" y="22733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8315" name="Text Box 75"/>
          <p:cNvSpPr txBox="1">
            <a:spLocks noChangeArrowheads="1"/>
          </p:cNvSpPr>
          <p:nvPr/>
        </p:nvSpPr>
        <p:spPr bwMode="auto">
          <a:xfrm>
            <a:off x="6261100" y="2681288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8316" name="Text Box 76"/>
          <p:cNvSpPr txBox="1">
            <a:spLocks noChangeArrowheads="1"/>
          </p:cNvSpPr>
          <p:nvPr/>
        </p:nvSpPr>
        <p:spPr bwMode="auto">
          <a:xfrm>
            <a:off x="6261100" y="3128963"/>
            <a:ext cx="364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30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8317" name="Text Box 77"/>
          <p:cNvSpPr txBox="1">
            <a:spLocks noChangeArrowheads="1"/>
          </p:cNvSpPr>
          <p:nvPr/>
        </p:nvSpPr>
        <p:spPr bwMode="auto">
          <a:xfrm>
            <a:off x="4279900" y="3727387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8318" name="Text Box 78"/>
          <p:cNvSpPr txBox="1">
            <a:spLocks noChangeArrowheads="1"/>
          </p:cNvSpPr>
          <p:nvPr/>
        </p:nvSpPr>
        <p:spPr bwMode="auto">
          <a:xfrm>
            <a:off x="6251959" y="3551238"/>
            <a:ext cx="3802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25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8319" name="Text Box 79"/>
          <p:cNvSpPr txBox="1">
            <a:spLocks noChangeArrowheads="1"/>
          </p:cNvSpPr>
          <p:nvPr/>
        </p:nvSpPr>
        <p:spPr bwMode="auto">
          <a:xfrm>
            <a:off x="4268788" y="4779899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8320" name="Text Box 80"/>
          <p:cNvSpPr txBox="1">
            <a:spLocks noChangeArrowheads="1"/>
          </p:cNvSpPr>
          <p:nvPr/>
        </p:nvSpPr>
        <p:spPr bwMode="auto">
          <a:xfrm>
            <a:off x="4268788" y="5530787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38321" name="Text Box 81"/>
          <p:cNvSpPr txBox="1">
            <a:spLocks noChangeArrowheads="1"/>
          </p:cNvSpPr>
          <p:nvPr/>
        </p:nvSpPr>
        <p:spPr bwMode="auto">
          <a:xfrm>
            <a:off x="6261100" y="390525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38323" name="Text Box 83"/>
          <p:cNvSpPr txBox="1">
            <a:spLocks noChangeArrowheads="1"/>
          </p:cNvSpPr>
          <p:nvPr/>
        </p:nvSpPr>
        <p:spPr bwMode="auto">
          <a:xfrm>
            <a:off x="6261100" y="4662488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8324" name="Text Box 84"/>
          <p:cNvSpPr txBox="1">
            <a:spLocks noChangeArrowheads="1"/>
          </p:cNvSpPr>
          <p:nvPr/>
        </p:nvSpPr>
        <p:spPr bwMode="auto">
          <a:xfrm>
            <a:off x="6261100" y="5027613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38325" name="Text Box 85"/>
          <p:cNvSpPr txBox="1">
            <a:spLocks noChangeArrowheads="1"/>
          </p:cNvSpPr>
          <p:nvPr/>
        </p:nvSpPr>
        <p:spPr bwMode="auto">
          <a:xfrm>
            <a:off x="6261100" y="535305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38326" name="Text Box 86"/>
          <p:cNvSpPr txBox="1">
            <a:spLocks noChangeArrowheads="1"/>
          </p:cNvSpPr>
          <p:nvPr/>
        </p:nvSpPr>
        <p:spPr bwMode="auto">
          <a:xfrm>
            <a:off x="6261100" y="5773738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38327" name="Text Box 87"/>
          <p:cNvSpPr txBox="1">
            <a:spLocks noChangeArrowheads="1"/>
          </p:cNvSpPr>
          <p:nvPr/>
        </p:nvSpPr>
        <p:spPr bwMode="auto">
          <a:xfrm>
            <a:off x="8012113" y="3739579"/>
            <a:ext cx="363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8328" name="Text Box 88"/>
          <p:cNvSpPr txBox="1">
            <a:spLocks noChangeArrowheads="1"/>
          </p:cNvSpPr>
          <p:nvPr/>
        </p:nvSpPr>
        <p:spPr bwMode="auto">
          <a:xfrm>
            <a:off x="8003766" y="4099941"/>
            <a:ext cx="3802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55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8329" name="Text Box 89"/>
          <p:cNvSpPr txBox="1">
            <a:spLocks noChangeArrowheads="1"/>
          </p:cNvSpPr>
          <p:nvPr/>
        </p:nvSpPr>
        <p:spPr bwMode="auto">
          <a:xfrm>
            <a:off x="8003766" y="4461891"/>
            <a:ext cx="3802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45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8330" name="Text Box 90"/>
          <p:cNvSpPr txBox="1">
            <a:spLocks noChangeArrowheads="1"/>
          </p:cNvSpPr>
          <p:nvPr/>
        </p:nvSpPr>
        <p:spPr bwMode="auto">
          <a:xfrm>
            <a:off x="8004175" y="4815904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8331" name="Text Box 91"/>
          <p:cNvSpPr txBox="1">
            <a:spLocks noChangeArrowheads="1"/>
          </p:cNvSpPr>
          <p:nvPr/>
        </p:nvSpPr>
        <p:spPr bwMode="auto">
          <a:xfrm>
            <a:off x="7994650" y="5542979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8332" name="Text Box 92"/>
          <p:cNvSpPr txBox="1">
            <a:spLocks noChangeArrowheads="1"/>
          </p:cNvSpPr>
          <p:nvPr/>
        </p:nvSpPr>
        <p:spPr bwMode="auto">
          <a:xfrm>
            <a:off x="6261100" y="1897063"/>
            <a:ext cx="390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BrushScrD" pitchFamily="64" charset="0"/>
              </a:rPr>
              <a:t>A</a:t>
            </a:r>
            <a:r>
              <a:rPr lang="en-US" sz="1600" baseline="-25000"/>
              <a:t>1</a:t>
            </a:r>
          </a:p>
        </p:txBody>
      </p:sp>
      <p:sp>
        <p:nvSpPr>
          <p:cNvPr id="138333" name="Text Box 93"/>
          <p:cNvSpPr txBox="1">
            <a:spLocks noChangeArrowheads="1"/>
          </p:cNvSpPr>
          <p:nvPr/>
        </p:nvSpPr>
        <p:spPr bwMode="auto">
          <a:xfrm>
            <a:off x="2413000" y="1897063"/>
            <a:ext cx="388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BrushScrD" pitchFamily="64" charset="0"/>
              </a:rPr>
              <a:t>A</a:t>
            </a:r>
            <a:r>
              <a:rPr lang="en-US" sz="1600" baseline="-25000"/>
              <a:t>0</a:t>
            </a:r>
          </a:p>
        </p:txBody>
      </p:sp>
      <p:sp>
        <p:nvSpPr>
          <p:cNvPr id="138334" name="Text Box 94"/>
          <p:cNvSpPr txBox="1">
            <a:spLocks noChangeArrowheads="1"/>
          </p:cNvSpPr>
          <p:nvPr/>
        </p:nvSpPr>
        <p:spPr bwMode="auto">
          <a:xfrm>
            <a:off x="4252913" y="1897063"/>
            <a:ext cx="388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BrushScrD" pitchFamily="64" charset="0"/>
              </a:rPr>
              <a:t>P</a:t>
            </a:r>
            <a:r>
              <a:rPr lang="en-US" sz="1600" baseline="-25000"/>
              <a:t>1</a:t>
            </a:r>
          </a:p>
        </p:txBody>
      </p:sp>
      <p:sp>
        <p:nvSpPr>
          <p:cNvPr id="138335" name="Text Box 95"/>
          <p:cNvSpPr txBox="1">
            <a:spLocks noChangeArrowheads="1"/>
          </p:cNvSpPr>
          <p:nvPr/>
        </p:nvSpPr>
        <p:spPr bwMode="auto">
          <a:xfrm>
            <a:off x="836613" y="1897063"/>
            <a:ext cx="388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BrushScrD" pitchFamily="64" charset="0"/>
              </a:rPr>
              <a:t>P</a:t>
            </a:r>
            <a:r>
              <a:rPr lang="en-US" sz="1600" baseline="-25000"/>
              <a:t>0</a:t>
            </a:r>
          </a:p>
        </p:txBody>
      </p:sp>
      <p:sp>
        <p:nvSpPr>
          <p:cNvPr id="138336" name="Text Box 96"/>
          <p:cNvSpPr txBox="1">
            <a:spLocks noChangeArrowheads="1"/>
          </p:cNvSpPr>
          <p:nvPr/>
        </p:nvSpPr>
        <p:spPr bwMode="auto">
          <a:xfrm>
            <a:off x="7981950" y="1897063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BrushScrD" pitchFamily="64" charset="0"/>
              </a:rPr>
              <a:t>P</a:t>
            </a:r>
            <a:r>
              <a:rPr lang="en-US" sz="1600" baseline="-25000"/>
              <a:t>2</a:t>
            </a:r>
          </a:p>
        </p:txBody>
      </p:sp>
      <p:sp>
        <p:nvSpPr>
          <p:cNvPr id="138357" name="Text Box 117"/>
          <p:cNvSpPr txBox="1">
            <a:spLocks noChangeArrowheads="1"/>
          </p:cNvSpPr>
          <p:nvPr/>
        </p:nvSpPr>
        <p:spPr bwMode="auto">
          <a:xfrm>
            <a:off x="2446338" y="2268538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8358" name="Text Box 118"/>
          <p:cNvSpPr txBox="1">
            <a:spLocks noChangeArrowheads="1"/>
          </p:cNvSpPr>
          <p:nvPr/>
        </p:nvSpPr>
        <p:spPr bwMode="auto">
          <a:xfrm>
            <a:off x="2446338" y="2690813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138359" name="AutoShape 119"/>
          <p:cNvCxnSpPr>
            <a:cxnSpLocks noChangeShapeType="1"/>
          </p:cNvCxnSpPr>
          <p:nvPr/>
        </p:nvCxnSpPr>
        <p:spPr bwMode="auto">
          <a:xfrm flipV="1">
            <a:off x="1304925" y="3603625"/>
            <a:ext cx="2971800" cy="7938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</p:cxnSp>
      <p:cxnSp>
        <p:nvCxnSpPr>
          <p:cNvPr id="138360" name="AutoShape 120"/>
          <p:cNvCxnSpPr>
            <a:cxnSpLocks noChangeShapeType="1"/>
          </p:cNvCxnSpPr>
          <p:nvPr/>
        </p:nvCxnSpPr>
        <p:spPr bwMode="auto">
          <a:xfrm>
            <a:off x="1522413" y="2760663"/>
            <a:ext cx="2400300" cy="4762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</p:cxnSp>
      <p:cxnSp>
        <p:nvCxnSpPr>
          <p:cNvPr id="138361" name="AutoShape 121"/>
          <p:cNvCxnSpPr>
            <a:cxnSpLocks noChangeShapeType="1"/>
          </p:cNvCxnSpPr>
          <p:nvPr/>
        </p:nvCxnSpPr>
        <p:spPr bwMode="auto">
          <a:xfrm flipV="1">
            <a:off x="1504950" y="3209925"/>
            <a:ext cx="2338388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</p:cxnSp>
      <p:sp>
        <p:nvSpPr>
          <p:cNvPr id="138362" name="Line 122"/>
          <p:cNvSpPr>
            <a:spLocks noChangeShapeType="1"/>
          </p:cNvSpPr>
          <p:nvPr/>
        </p:nvSpPr>
        <p:spPr bwMode="auto">
          <a:xfrm>
            <a:off x="2195513" y="2085975"/>
            <a:ext cx="309562" cy="265113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8363" name="Text Box 123"/>
          <p:cNvSpPr txBox="1">
            <a:spLocks noChangeArrowheads="1"/>
          </p:cNvSpPr>
          <p:nvPr/>
        </p:nvSpPr>
        <p:spPr bwMode="auto">
          <a:xfrm>
            <a:off x="1435100" y="1806575"/>
            <a:ext cx="106203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action cost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94265" y="6385036"/>
            <a:ext cx="2689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000" dirty="0" smtClean="0"/>
              <a:t>Heuristic from </a:t>
            </a:r>
            <a:r>
              <a:rPr lang="en-US" sz="2000" dirty="0" err="1" smtClean="0"/>
              <a:t>SapaPS</a:t>
            </a:r>
            <a:endParaRPr lang="en-US" sz="2000" dirty="0" smtClean="0"/>
          </a:p>
        </p:txBody>
      </p:sp>
      <p:grpSp>
        <p:nvGrpSpPr>
          <p:cNvPr id="129" name="Group 128"/>
          <p:cNvGrpSpPr/>
          <p:nvPr/>
        </p:nvGrpSpPr>
        <p:grpSpPr>
          <a:xfrm>
            <a:off x="168804" y="5092811"/>
            <a:ext cx="2286650" cy="1253334"/>
            <a:chOff x="6624688" y="4982025"/>
            <a:chExt cx="2286650" cy="1253334"/>
          </a:xfrm>
        </p:grpSpPr>
        <p:pic>
          <p:nvPicPr>
            <p:cNvPr id="130" name="Picture 6" descr="http://www.melchizedekpriest.com/wp1/wp-content/plugins/RSSPoster_PRO/cache/7b711_mars-twil-peaks1_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6514" y="5715849"/>
              <a:ext cx="611763" cy="458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6" descr="http://www.newscientist.com/data/images/ns/cms/dn9324/dn9324-2_50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9280" y="4982025"/>
              <a:ext cx="552797" cy="552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4" descr="http://cdn.physorg.com/newman/gfx/news/hires/2008/marsrovertea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688" y="5835608"/>
              <a:ext cx="730974" cy="39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" name="Oval 29"/>
            <p:cNvSpPr>
              <a:spLocks noChangeArrowheads="1"/>
            </p:cNvSpPr>
            <p:nvPr/>
          </p:nvSpPr>
          <p:spPr bwMode="auto">
            <a:xfrm>
              <a:off x="7636725" y="5319824"/>
              <a:ext cx="215353" cy="133161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l-GR" sz="20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134" name="Oval 30"/>
            <p:cNvSpPr>
              <a:spLocks noChangeArrowheads="1"/>
            </p:cNvSpPr>
            <p:nvPr/>
          </p:nvSpPr>
          <p:spPr bwMode="auto">
            <a:xfrm>
              <a:off x="7068352" y="5904066"/>
              <a:ext cx="215353" cy="133161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l-GR" sz="20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135" name="Oval 31"/>
            <p:cNvSpPr>
              <a:spLocks noChangeArrowheads="1"/>
            </p:cNvSpPr>
            <p:nvPr/>
          </p:nvSpPr>
          <p:spPr bwMode="auto">
            <a:xfrm>
              <a:off x="8227716" y="5815847"/>
              <a:ext cx="215353" cy="133161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l-GR" sz="20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cxnSp>
          <p:nvCxnSpPr>
            <p:cNvPr id="136" name="AutoShape 32"/>
            <p:cNvCxnSpPr>
              <a:cxnSpLocks noChangeShapeType="1"/>
              <a:stCxn id="134" idx="0"/>
              <a:endCxn id="133" idx="2"/>
            </p:cNvCxnSpPr>
            <p:nvPr/>
          </p:nvCxnSpPr>
          <p:spPr bwMode="auto">
            <a:xfrm rot="16200000">
              <a:off x="7147791" y="5415132"/>
              <a:ext cx="517662" cy="460206"/>
            </a:xfrm>
            <a:prstGeom prst="curvedConnector2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37" name="AutoShape 33"/>
            <p:cNvCxnSpPr>
              <a:cxnSpLocks noChangeShapeType="1"/>
              <a:stCxn id="134" idx="4"/>
              <a:endCxn id="135" idx="4"/>
            </p:cNvCxnSpPr>
            <p:nvPr/>
          </p:nvCxnSpPr>
          <p:spPr bwMode="auto">
            <a:xfrm rot="5400000" flipH="1" flipV="1">
              <a:off x="7712584" y="5413019"/>
              <a:ext cx="88219" cy="1159364"/>
            </a:xfrm>
            <a:prstGeom prst="curvedConnector3">
              <a:avLst>
                <a:gd name="adj1" fmla="val -107463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38" name="AutoShape 34"/>
            <p:cNvCxnSpPr>
              <a:cxnSpLocks noChangeShapeType="1"/>
              <a:stCxn id="133" idx="6"/>
              <a:endCxn id="135" idx="0"/>
            </p:cNvCxnSpPr>
            <p:nvPr/>
          </p:nvCxnSpPr>
          <p:spPr bwMode="auto">
            <a:xfrm>
              <a:off x="7852078" y="5386405"/>
              <a:ext cx="483806" cy="429443"/>
            </a:xfrm>
            <a:prstGeom prst="curvedConnector2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139" name="Picture 35"/>
            <p:cNvPicPr>
              <a:picLocks noChangeAspect="1" noChangeArrowheads="1"/>
            </p:cNvPicPr>
            <p:nvPr/>
          </p:nvPicPr>
          <p:blipFill>
            <a:blip r:embed="rId7" cstate="print"/>
            <a:srcRect l="2875" t="10266" r="73584" b="73511"/>
            <a:stretch>
              <a:fillRect/>
            </a:stretch>
          </p:blipFill>
          <p:spPr bwMode="auto">
            <a:xfrm>
              <a:off x="7852077" y="5065984"/>
              <a:ext cx="467089" cy="188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0" name="Picture 3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8638" b="90618" l="44409" r="56676"/>
                      </a14:imgEffect>
                    </a14:imgLayer>
                  </a14:imgProps>
                </a:ext>
              </a:extLst>
            </a:blip>
            <a:srcRect l="42876" t="77141" r="41791" b="7884"/>
            <a:stretch>
              <a:fillRect/>
            </a:stretch>
          </p:blipFill>
          <p:spPr bwMode="auto">
            <a:xfrm>
              <a:off x="7305818" y="5817095"/>
              <a:ext cx="303854" cy="173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1" name="Picture 37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</a:blip>
            <a:srcRect l="66209" t="6693" r="13333" b="75043"/>
            <a:stretch>
              <a:fillRect/>
            </a:stretch>
          </p:blipFill>
          <p:spPr bwMode="auto">
            <a:xfrm>
              <a:off x="8505216" y="5452985"/>
              <a:ext cx="406122" cy="212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2" name="Oval 38"/>
            <p:cNvSpPr>
              <a:spLocks noChangeArrowheads="1"/>
            </p:cNvSpPr>
            <p:nvPr/>
          </p:nvSpPr>
          <p:spPr bwMode="auto">
            <a:xfrm>
              <a:off x="7636725" y="5319824"/>
              <a:ext cx="215353" cy="133161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l-GR" sz="20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143" name="Oval 39"/>
            <p:cNvSpPr>
              <a:spLocks noChangeArrowheads="1"/>
            </p:cNvSpPr>
            <p:nvPr/>
          </p:nvSpPr>
          <p:spPr bwMode="auto">
            <a:xfrm>
              <a:off x="7068352" y="5904066"/>
              <a:ext cx="215353" cy="133161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l-GR" sz="20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144" name="Oval 40"/>
            <p:cNvSpPr>
              <a:spLocks noChangeArrowheads="1"/>
            </p:cNvSpPr>
            <p:nvPr/>
          </p:nvSpPr>
          <p:spPr bwMode="auto">
            <a:xfrm>
              <a:off x="8227716" y="5815847"/>
              <a:ext cx="215353" cy="133161"/>
            </a:xfrm>
            <a:prstGeom prst="ellipse">
              <a:avLst/>
            </a:prstGeom>
            <a:solidFill>
              <a:schemeClr val="bg1"/>
            </a:solidFill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l-GR" sz="20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145" name="Oval 41"/>
            <p:cNvSpPr>
              <a:spLocks noChangeArrowheads="1"/>
            </p:cNvSpPr>
            <p:nvPr/>
          </p:nvSpPr>
          <p:spPr bwMode="auto">
            <a:xfrm>
              <a:off x="7636725" y="5319824"/>
              <a:ext cx="215353" cy="133161"/>
            </a:xfrm>
            <a:prstGeom prst="ellipse">
              <a:avLst/>
            </a:prstGeom>
            <a:solidFill>
              <a:schemeClr val="bg1"/>
            </a:solidFill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l-GR" sz="20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146" name="Oval 42"/>
            <p:cNvSpPr>
              <a:spLocks noChangeArrowheads="1"/>
            </p:cNvSpPr>
            <p:nvPr/>
          </p:nvSpPr>
          <p:spPr bwMode="auto">
            <a:xfrm>
              <a:off x="7068352" y="5904066"/>
              <a:ext cx="215353" cy="133161"/>
            </a:xfrm>
            <a:prstGeom prst="ellipse">
              <a:avLst/>
            </a:prstGeom>
            <a:solidFill>
              <a:schemeClr val="bg1"/>
            </a:solidFill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l-GR" sz="1000" dirty="0">
                  <a:solidFill>
                    <a:srgbClr val="0000FF"/>
                  </a:solidFill>
                  <a:cs typeface="Times New Roman" pitchFamily="18" charset="0"/>
                </a:rPr>
                <a:t>α</a:t>
              </a:r>
            </a:p>
          </p:txBody>
        </p:sp>
        <p:sp>
          <p:nvSpPr>
            <p:cNvPr id="147" name="Oval 43"/>
            <p:cNvSpPr>
              <a:spLocks noChangeArrowheads="1"/>
            </p:cNvSpPr>
            <p:nvPr/>
          </p:nvSpPr>
          <p:spPr bwMode="auto">
            <a:xfrm>
              <a:off x="8227716" y="5815847"/>
              <a:ext cx="215353" cy="133161"/>
            </a:xfrm>
            <a:prstGeom prst="ellipse">
              <a:avLst/>
            </a:prstGeom>
            <a:solidFill>
              <a:schemeClr val="bg1"/>
            </a:solidFill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l-GR" sz="1000" dirty="0">
                  <a:solidFill>
                    <a:srgbClr val="0000FF"/>
                  </a:solidFill>
                  <a:cs typeface="Times New Roman" pitchFamily="18" charset="0"/>
                </a:rPr>
                <a:t>γ</a:t>
              </a:r>
            </a:p>
          </p:txBody>
        </p:sp>
        <p:sp>
          <p:nvSpPr>
            <p:cNvPr id="148" name="Oval 44"/>
            <p:cNvSpPr>
              <a:spLocks noChangeArrowheads="1"/>
            </p:cNvSpPr>
            <p:nvPr/>
          </p:nvSpPr>
          <p:spPr bwMode="auto">
            <a:xfrm>
              <a:off x="7636725" y="5319824"/>
              <a:ext cx="215353" cy="133161"/>
            </a:xfrm>
            <a:prstGeom prst="ellipse">
              <a:avLst/>
            </a:prstGeom>
            <a:solidFill>
              <a:schemeClr val="bg1"/>
            </a:solidFill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l-GR" sz="1000">
                  <a:solidFill>
                    <a:srgbClr val="0000FF"/>
                  </a:solidFill>
                  <a:cs typeface="Times New Roman" pitchFamily="18" charset="0"/>
                </a:rPr>
                <a:t>β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7976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01"/>
    </mc:Choice>
    <mc:Fallback xmlns="">
      <p:transition spd="slow" advTm="6270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511175"/>
            <a:ext cx="8140700" cy="685800"/>
          </a:xfrm>
        </p:spPr>
        <p:txBody>
          <a:bodyPr/>
          <a:lstStyle/>
          <a:p>
            <a:r>
              <a:rPr lang="en-US" sz="2800" dirty="0" smtClean="0"/>
              <a:t>Heuristic Goal Selection Process: </a:t>
            </a:r>
            <a:r>
              <a:rPr lang="en-US" sz="2000" dirty="0" smtClean="0"/>
              <a:t>No Utility Dependencies</a:t>
            </a:r>
            <a:endParaRPr lang="en-US" sz="2000" dirty="0"/>
          </a:p>
        </p:txBody>
      </p:sp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F7377912-B1B4-45C3-A833-878A62C30E84}" type="slidenum">
              <a:rPr lang="en-US"/>
              <a:pPr/>
              <a:t>16</a:t>
            </a:fld>
            <a:endParaRPr lang="en-US"/>
          </a:p>
        </p:txBody>
      </p:sp>
      <p:sp>
        <p:nvSpPr>
          <p:cNvPr id="138342" name="Text Box 102"/>
          <p:cNvSpPr txBox="1">
            <a:spLocks noChangeArrowheads="1"/>
          </p:cNvSpPr>
          <p:nvPr/>
        </p:nvSpPr>
        <p:spPr bwMode="auto">
          <a:xfrm>
            <a:off x="4854575" y="1310895"/>
            <a:ext cx="3727047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[Benton, Do </a:t>
            </a:r>
            <a:r>
              <a:rPr lang="en-US" sz="1600" dirty="0">
                <a:solidFill>
                  <a:srgbClr val="FF0000"/>
                </a:solidFill>
              </a:rPr>
              <a:t>&amp; </a:t>
            </a:r>
            <a:r>
              <a:rPr lang="en-US" sz="1600" dirty="0" smtClean="0">
                <a:solidFill>
                  <a:srgbClr val="FF0000"/>
                </a:solidFill>
              </a:rPr>
              <a:t>Kambhampati AIJ 2009]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774700" y="3467100"/>
            <a:ext cx="561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at(</a:t>
            </a:r>
            <a:r>
              <a:rPr lang="en-US" sz="1400">
                <a:latin typeface="Symbol" pitchFamily="18" charset="2"/>
                <a:sym typeface="Symbol" pitchFamily="18" charset="2"/>
              </a:rPr>
              <a:t></a:t>
            </a:r>
            <a:r>
              <a:rPr lang="en-US" sz="1400" b="1"/>
              <a:t>)</a:t>
            </a: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1985963" y="2500313"/>
            <a:ext cx="1147762" cy="185737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" b="1" dirty="0"/>
              <a:t>sample(soil, </a:t>
            </a:r>
            <a:r>
              <a:rPr lang="en-US" sz="1100" dirty="0">
                <a:latin typeface="Symbol" pitchFamily="18" charset="2"/>
                <a:sym typeface="Symbol" pitchFamily="18" charset="2"/>
              </a:rPr>
              <a:t></a:t>
            </a:r>
            <a:r>
              <a:rPr lang="en-US" sz="1100" b="1" dirty="0"/>
              <a:t>)</a:t>
            </a: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1978025" y="2914650"/>
            <a:ext cx="1077913" cy="184150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" b="1"/>
              <a:t>drive(</a:t>
            </a:r>
            <a:r>
              <a:rPr lang="en-US" sz="1100">
                <a:latin typeface="Symbol" pitchFamily="18" charset="2"/>
                <a:sym typeface="Symbol" pitchFamily="18" charset="2"/>
              </a:rPr>
              <a:t></a:t>
            </a:r>
            <a:r>
              <a:rPr lang="en-US" sz="1100"/>
              <a:t>, </a:t>
            </a:r>
            <a:r>
              <a:rPr lang="en-US" sz="1100">
                <a:latin typeface="Symbol" pitchFamily="18" charset="2"/>
                <a:sym typeface="Symbol" pitchFamily="18" charset="2"/>
              </a:rPr>
              <a:t></a:t>
            </a:r>
            <a:r>
              <a:rPr lang="en-US" sz="1100" b="1"/>
              <a:t>)</a:t>
            </a:r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2060575" y="3375025"/>
            <a:ext cx="1077913" cy="185738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drive(</a:t>
            </a:r>
            <a:r>
              <a:rPr lang="en-US" sz="1400">
                <a:latin typeface="Symbol" pitchFamily="18" charset="2"/>
                <a:sym typeface="Symbol" pitchFamily="18" charset="2"/>
              </a:rPr>
              <a:t></a:t>
            </a:r>
            <a:r>
              <a:rPr lang="en-US" sz="1400"/>
              <a:t>, </a:t>
            </a:r>
            <a:r>
              <a:rPr lang="en-US" sz="1400">
                <a:latin typeface="Symbol" pitchFamily="18" charset="2"/>
                <a:sym typeface="Symbol" pitchFamily="18" charset="2"/>
              </a:rPr>
              <a:t></a:t>
            </a:r>
            <a:r>
              <a:rPr lang="en-US" sz="1400"/>
              <a:t>)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384175" y="2212975"/>
            <a:ext cx="1125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avail(soil, </a:t>
            </a:r>
            <a:r>
              <a:rPr lang="en-US" sz="1400">
                <a:latin typeface="Symbol" pitchFamily="18" charset="2"/>
                <a:sym typeface="Symbol" pitchFamily="18" charset="2"/>
              </a:rPr>
              <a:t></a:t>
            </a:r>
            <a:r>
              <a:rPr lang="en-US" sz="1400" b="1"/>
              <a:t>)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384175" y="2593975"/>
            <a:ext cx="1198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avail(rock, </a:t>
            </a:r>
            <a:r>
              <a:rPr lang="en-US" sz="1400">
                <a:latin typeface="Symbol" pitchFamily="18" charset="2"/>
                <a:sym typeface="Symbol" pitchFamily="18" charset="2"/>
              </a:rPr>
              <a:t></a:t>
            </a:r>
            <a:r>
              <a:rPr lang="en-US" sz="1400" b="1"/>
              <a:t>)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338138" y="3041650"/>
            <a:ext cx="123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avail(image,</a:t>
            </a:r>
            <a:r>
              <a:rPr lang="en-US" sz="1400">
                <a:latin typeface="Symbol" pitchFamily="18" charset="2"/>
                <a:sym typeface="Symbol" pitchFamily="18" charset="2"/>
              </a:rPr>
              <a:t></a:t>
            </a:r>
            <a:r>
              <a:rPr lang="en-US" sz="1400" b="1"/>
              <a:t>)</a:t>
            </a:r>
          </a:p>
        </p:txBody>
      </p:sp>
      <p:cxnSp>
        <p:nvCxnSpPr>
          <p:cNvPr id="138250" name="AutoShape 10"/>
          <p:cNvCxnSpPr>
            <a:cxnSpLocks noChangeShapeType="1"/>
            <a:stCxn id="138243" idx="3"/>
            <a:endCxn id="138244" idx="1"/>
          </p:cNvCxnSpPr>
          <p:nvPr/>
        </p:nvCxnSpPr>
        <p:spPr bwMode="auto">
          <a:xfrm flipV="1">
            <a:off x="1304925" y="2593975"/>
            <a:ext cx="661988" cy="993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8251" name="AutoShape 11"/>
          <p:cNvCxnSpPr>
            <a:cxnSpLocks noChangeShapeType="1"/>
            <a:stCxn id="138243" idx="3"/>
            <a:endCxn id="138245" idx="1"/>
          </p:cNvCxnSpPr>
          <p:nvPr/>
        </p:nvCxnSpPr>
        <p:spPr bwMode="auto">
          <a:xfrm flipV="1">
            <a:off x="1330325" y="3006725"/>
            <a:ext cx="628650" cy="6016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8252" name="AutoShape 12"/>
          <p:cNvCxnSpPr>
            <a:cxnSpLocks noChangeShapeType="1"/>
            <a:stCxn id="138243" idx="3"/>
            <a:endCxn id="138246" idx="1"/>
          </p:cNvCxnSpPr>
          <p:nvPr/>
        </p:nvCxnSpPr>
        <p:spPr bwMode="auto">
          <a:xfrm flipV="1">
            <a:off x="1330325" y="3467100"/>
            <a:ext cx="711200" cy="1412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8253" name="AutoShape 13"/>
          <p:cNvCxnSpPr>
            <a:cxnSpLocks noChangeShapeType="1"/>
            <a:stCxn id="138247" idx="3"/>
            <a:endCxn id="138244" idx="1"/>
          </p:cNvCxnSpPr>
          <p:nvPr/>
        </p:nvCxnSpPr>
        <p:spPr bwMode="auto">
          <a:xfrm>
            <a:off x="1444625" y="2333625"/>
            <a:ext cx="522288" cy="2603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8256" name="Text Box 16"/>
          <p:cNvSpPr txBox="1">
            <a:spLocks noChangeArrowheads="1"/>
          </p:cNvSpPr>
          <p:nvPr/>
        </p:nvSpPr>
        <p:spPr bwMode="auto">
          <a:xfrm>
            <a:off x="3914775" y="2598738"/>
            <a:ext cx="1198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/>
              <a:t>avail(rock, </a:t>
            </a:r>
            <a:r>
              <a:rPr lang="en-US" sz="1400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sz="1400" b="1" dirty="0"/>
              <a:t>)</a:t>
            </a:r>
          </a:p>
        </p:txBody>
      </p:sp>
      <p:sp>
        <p:nvSpPr>
          <p:cNvPr id="138257" name="Text Box 17"/>
          <p:cNvSpPr txBox="1">
            <a:spLocks noChangeArrowheads="1"/>
          </p:cNvSpPr>
          <p:nvPr/>
        </p:nvSpPr>
        <p:spPr bwMode="auto">
          <a:xfrm>
            <a:off x="3843338" y="3035300"/>
            <a:ext cx="128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avail(image, </a:t>
            </a:r>
            <a:r>
              <a:rPr lang="en-US" sz="1400">
                <a:latin typeface="Symbol" pitchFamily="18" charset="2"/>
                <a:sym typeface="Symbol" pitchFamily="18" charset="2"/>
              </a:rPr>
              <a:t></a:t>
            </a:r>
            <a:r>
              <a:rPr lang="en-US" sz="1400" b="1"/>
              <a:t>)</a:t>
            </a:r>
          </a:p>
        </p:txBody>
      </p:sp>
      <p:sp>
        <p:nvSpPr>
          <p:cNvPr id="138259" name="Text Box 19"/>
          <p:cNvSpPr txBox="1">
            <a:spLocks noChangeArrowheads="1"/>
          </p:cNvSpPr>
          <p:nvPr/>
        </p:nvSpPr>
        <p:spPr bwMode="auto">
          <a:xfrm>
            <a:off x="4108450" y="4979988"/>
            <a:ext cx="546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at(</a:t>
            </a:r>
            <a:r>
              <a:rPr lang="en-US" sz="1400">
                <a:latin typeface="Symbol" pitchFamily="18" charset="2"/>
                <a:sym typeface="Symbol" pitchFamily="18" charset="2"/>
              </a:rPr>
              <a:t></a:t>
            </a:r>
            <a:r>
              <a:rPr lang="en-US" sz="1400" b="1"/>
              <a:t>)</a:t>
            </a:r>
          </a:p>
        </p:txBody>
      </p:sp>
      <p:sp>
        <p:nvSpPr>
          <p:cNvPr id="138261" name="Text Box 21"/>
          <p:cNvSpPr txBox="1">
            <a:spLocks noChangeArrowheads="1"/>
          </p:cNvSpPr>
          <p:nvPr/>
        </p:nvSpPr>
        <p:spPr bwMode="auto">
          <a:xfrm>
            <a:off x="4040188" y="38862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have(soil)</a:t>
            </a:r>
          </a:p>
        </p:txBody>
      </p:sp>
      <p:cxnSp>
        <p:nvCxnSpPr>
          <p:cNvPr id="138262" name="AutoShape 22"/>
          <p:cNvCxnSpPr>
            <a:cxnSpLocks noChangeShapeType="1"/>
            <a:stCxn id="138244" idx="3"/>
            <a:endCxn id="138261" idx="1"/>
          </p:cNvCxnSpPr>
          <p:nvPr/>
        </p:nvCxnSpPr>
        <p:spPr bwMode="auto">
          <a:xfrm>
            <a:off x="3152775" y="2593975"/>
            <a:ext cx="887413" cy="14128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8263" name="AutoShape 23"/>
          <p:cNvCxnSpPr>
            <a:cxnSpLocks noChangeShapeType="1"/>
            <a:stCxn id="138245" idx="3"/>
            <a:endCxn id="138259" idx="1"/>
          </p:cNvCxnSpPr>
          <p:nvPr/>
        </p:nvCxnSpPr>
        <p:spPr bwMode="auto">
          <a:xfrm>
            <a:off x="3073400" y="3006725"/>
            <a:ext cx="1035050" cy="21145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8282" name="Text Box 42"/>
          <p:cNvSpPr txBox="1">
            <a:spLocks noChangeArrowheads="1"/>
          </p:cNvSpPr>
          <p:nvPr/>
        </p:nvSpPr>
        <p:spPr bwMode="auto">
          <a:xfrm>
            <a:off x="7718425" y="3878263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have(soil)</a:t>
            </a:r>
          </a:p>
        </p:txBody>
      </p:sp>
      <p:sp>
        <p:nvSpPr>
          <p:cNvPr id="138289" name="Rectangle 49"/>
          <p:cNvSpPr>
            <a:spLocks noChangeArrowheads="1"/>
          </p:cNvSpPr>
          <p:nvPr/>
        </p:nvSpPr>
        <p:spPr bwMode="auto">
          <a:xfrm>
            <a:off x="5830888" y="4184650"/>
            <a:ext cx="1154112" cy="180975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" b="1" dirty="0"/>
              <a:t>sample(rock, </a:t>
            </a:r>
            <a:r>
              <a:rPr lang="en-US" sz="1100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sz="1100" b="1" dirty="0"/>
              <a:t>)</a:t>
            </a:r>
          </a:p>
        </p:txBody>
      </p:sp>
      <p:sp>
        <p:nvSpPr>
          <p:cNvPr id="138290" name="Rectangle 50"/>
          <p:cNvSpPr>
            <a:spLocks noChangeArrowheads="1"/>
          </p:cNvSpPr>
          <p:nvPr/>
        </p:nvSpPr>
        <p:spPr bwMode="auto">
          <a:xfrm>
            <a:off x="5786438" y="3794125"/>
            <a:ext cx="1220787" cy="180975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" dirty="0"/>
              <a:t>sample(image,</a:t>
            </a:r>
            <a:r>
              <a:rPr lang="en-US" sz="1100" dirty="0">
                <a:latin typeface="Symbol" pitchFamily="18" charset="2"/>
                <a:sym typeface="Symbol" pitchFamily="18" charset="2"/>
              </a:rPr>
              <a:t></a:t>
            </a:r>
            <a:r>
              <a:rPr lang="en-US" sz="1100" dirty="0"/>
              <a:t>)</a:t>
            </a:r>
          </a:p>
        </p:txBody>
      </p:sp>
      <p:cxnSp>
        <p:nvCxnSpPr>
          <p:cNvPr id="138292" name="AutoShape 52"/>
          <p:cNvCxnSpPr>
            <a:cxnSpLocks noChangeShapeType="1"/>
            <a:stCxn id="138259" idx="3"/>
            <a:endCxn id="138289" idx="1"/>
          </p:cNvCxnSpPr>
          <p:nvPr/>
        </p:nvCxnSpPr>
        <p:spPr bwMode="auto">
          <a:xfrm flipV="1">
            <a:off x="4624388" y="4275138"/>
            <a:ext cx="1189037" cy="825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8298" name="AutoShape 58"/>
          <p:cNvCxnSpPr>
            <a:cxnSpLocks noChangeShapeType="1"/>
            <a:stCxn id="138261" idx="3"/>
            <a:endCxn id="138282" idx="1"/>
          </p:cNvCxnSpPr>
          <p:nvPr/>
        </p:nvCxnSpPr>
        <p:spPr bwMode="auto">
          <a:xfrm flipV="1">
            <a:off x="4943475" y="4019550"/>
            <a:ext cx="2774950" cy="793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</p:cxnSp>
      <p:sp>
        <p:nvSpPr>
          <p:cNvPr id="138301" name="Text Box 61"/>
          <p:cNvSpPr txBox="1">
            <a:spLocks noChangeArrowheads="1"/>
          </p:cNvSpPr>
          <p:nvPr/>
        </p:nvSpPr>
        <p:spPr bwMode="auto">
          <a:xfrm>
            <a:off x="7737475" y="4283075"/>
            <a:ext cx="1111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have(image)</a:t>
            </a:r>
          </a:p>
        </p:txBody>
      </p:sp>
      <p:sp>
        <p:nvSpPr>
          <p:cNvPr id="138302" name="Text Box 62"/>
          <p:cNvSpPr txBox="1">
            <a:spLocks noChangeArrowheads="1"/>
          </p:cNvSpPr>
          <p:nvPr/>
        </p:nvSpPr>
        <p:spPr bwMode="auto">
          <a:xfrm>
            <a:off x="7718425" y="4632325"/>
            <a:ext cx="1001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have(rock)</a:t>
            </a:r>
          </a:p>
        </p:txBody>
      </p:sp>
      <p:cxnSp>
        <p:nvCxnSpPr>
          <p:cNvPr id="138303" name="AutoShape 63"/>
          <p:cNvCxnSpPr>
            <a:cxnSpLocks noChangeShapeType="1"/>
            <a:stCxn id="138290" idx="3"/>
            <a:endCxn id="138301" idx="1"/>
          </p:cNvCxnSpPr>
          <p:nvPr/>
        </p:nvCxnSpPr>
        <p:spPr bwMode="auto">
          <a:xfrm>
            <a:off x="7026275" y="3884613"/>
            <a:ext cx="711200" cy="539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8308" name="AutoShape 68"/>
          <p:cNvCxnSpPr>
            <a:cxnSpLocks noChangeShapeType="1"/>
            <a:stCxn id="138289" idx="3"/>
            <a:endCxn id="138302" idx="1"/>
          </p:cNvCxnSpPr>
          <p:nvPr/>
        </p:nvCxnSpPr>
        <p:spPr bwMode="auto">
          <a:xfrm>
            <a:off x="7004050" y="4275138"/>
            <a:ext cx="714375" cy="4984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8309" name="AutoShape 69"/>
          <p:cNvCxnSpPr>
            <a:cxnSpLocks noChangeShapeType="1"/>
            <a:stCxn id="138256" idx="3"/>
            <a:endCxn id="138289" idx="1"/>
          </p:cNvCxnSpPr>
          <p:nvPr/>
        </p:nvCxnSpPr>
        <p:spPr bwMode="auto">
          <a:xfrm>
            <a:off x="5113338" y="2751138"/>
            <a:ext cx="717550" cy="1524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8310" name="AutoShape 70"/>
          <p:cNvCxnSpPr>
            <a:cxnSpLocks noChangeShapeType="1"/>
            <a:stCxn id="138257" idx="3"/>
            <a:endCxn id="138290" idx="1"/>
          </p:cNvCxnSpPr>
          <p:nvPr/>
        </p:nvCxnSpPr>
        <p:spPr bwMode="auto">
          <a:xfrm>
            <a:off x="5110163" y="3176588"/>
            <a:ext cx="657225" cy="708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8311" name="Text Box 71"/>
          <p:cNvSpPr txBox="1">
            <a:spLocks noChangeArrowheads="1"/>
          </p:cNvSpPr>
          <p:nvPr/>
        </p:nvSpPr>
        <p:spPr bwMode="auto">
          <a:xfrm>
            <a:off x="2446338" y="2268538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20</a:t>
            </a:r>
          </a:p>
        </p:txBody>
      </p:sp>
      <p:sp>
        <p:nvSpPr>
          <p:cNvPr id="138312" name="Text Box 72"/>
          <p:cNvSpPr txBox="1">
            <a:spLocks noChangeArrowheads="1"/>
          </p:cNvSpPr>
          <p:nvPr/>
        </p:nvSpPr>
        <p:spPr bwMode="auto">
          <a:xfrm>
            <a:off x="2446338" y="2690813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10</a:t>
            </a:r>
          </a:p>
        </p:txBody>
      </p:sp>
      <p:sp>
        <p:nvSpPr>
          <p:cNvPr id="138313" name="Text Box 73"/>
          <p:cNvSpPr txBox="1">
            <a:spLocks noChangeArrowheads="1"/>
          </p:cNvSpPr>
          <p:nvPr/>
        </p:nvSpPr>
        <p:spPr bwMode="auto">
          <a:xfrm>
            <a:off x="2437198" y="3122613"/>
            <a:ext cx="3802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38317" name="Text Box 77"/>
          <p:cNvSpPr txBox="1">
            <a:spLocks noChangeArrowheads="1"/>
          </p:cNvSpPr>
          <p:nvPr/>
        </p:nvSpPr>
        <p:spPr bwMode="auto">
          <a:xfrm>
            <a:off x="4279900" y="3727387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8318" name="Text Box 78"/>
          <p:cNvSpPr txBox="1">
            <a:spLocks noChangeArrowheads="1"/>
          </p:cNvSpPr>
          <p:nvPr/>
        </p:nvSpPr>
        <p:spPr bwMode="auto">
          <a:xfrm>
            <a:off x="6251959" y="3551238"/>
            <a:ext cx="3802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25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8319" name="Text Box 79"/>
          <p:cNvSpPr txBox="1">
            <a:spLocks noChangeArrowheads="1"/>
          </p:cNvSpPr>
          <p:nvPr/>
        </p:nvSpPr>
        <p:spPr bwMode="auto">
          <a:xfrm>
            <a:off x="4268788" y="4779899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8321" name="Text Box 81"/>
          <p:cNvSpPr txBox="1">
            <a:spLocks noChangeArrowheads="1"/>
          </p:cNvSpPr>
          <p:nvPr/>
        </p:nvSpPr>
        <p:spPr bwMode="auto">
          <a:xfrm>
            <a:off x="6261100" y="390525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38327" name="Text Box 87"/>
          <p:cNvSpPr txBox="1">
            <a:spLocks noChangeArrowheads="1"/>
          </p:cNvSpPr>
          <p:nvPr/>
        </p:nvSpPr>
        <p:spPr bwMode="auto">
          <a:xfrm>
            <a:off x="8012113" y="3739579"/>
            <a:ext cx="363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8328" name="Text Box 88"/>
          <p:cNvSpPr txBox="1">
            <a:spLocks noChangeArrowheads="1"/>
          </p:cNvSpPr>
          <p:nvPr/>
        </p:nvSpPr>
        <p:spPr bwMode="auto">
          <a:xfrm>
            <a:off x="8003766" y="4099941"/>
            <a:ext cx="3802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5</a:t>
            </a:r>
            <a:r>
              <a:rPr lang="en-US" sz="1400" dirty="0" smtClean="0">
                <a:solidFill>
                  <a:srgbClr val="FF0000"/>
                </a:solidFill>
              </a:rPr>
              <a:t>5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8329" name="Text Box 89"/>
          <p:cNvSpPr txBox="1">
            <a:spLocks noChangeArrowheads="1"/>
          </p:cNvSpPr>
          <p:nvPr/>
        </p:nvSpPr>
        <p:spPr bwMode="auto">
          <a:xfrm>
            <a:off x="8003766" y="4461891"/>
            <a:ext cx="3802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45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8357" name="Text Box 117"/>
          <p:cNvSpPr txBox="1">
            <a:spLocks noChangeArrowheads="1"/>
          </p:cNvSpPr>
          <p:nvPr/>
        </p:nvSpPr>
        <p:spPr bwMode="auto">
          <a:xfrm>
            <a:off x="2446338" y="2268538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8358" name="Text Box 118"/>
          <p:cNvSpPr txBox="1">
            <a:spLocks noChangeArrowheads="1"/>
          </p:cNvSpPr>
          <p:nvPr/>
        </p:nvSpPr>
        <p:spPr bwMode="auto">
          <a:xfrm>
            <a:off x="2446338" y="2690813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138360" name="AutoShape 120"/>
          <p:cNvCxnSpPr>
            <a:cxnSpLocks noChangeShapeType="1"/>
          </p:cNvCxnSpPr>
          <p:nvPr/>
        </p:nvCxnSpPr>
        <p:spPr bwMode="auto">
          <a:xfrm>
            <a:off x="1522413" y="2760663"/>
            <a:ext cx="2400300" cy="4762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</p:cxnSp>
      <p:cxnSp>
        <p:nvCxnSpPr>
          <p:cNvPr id="138361" name="AutoShape 121"/>
          <p:cNvCxnSpPr>
            <a:cxnSpLocks noChangeShapeType="1"/>
          </p:cNvCxnSpPr>
          <p:nvPr/>
        </p:nvCxnSpPr>
        <p:spPr bwMode="auto">
          <a:xfrm flipV="1">
            <a:off x="1504950" y="3209925"/>
            <a:ext cx="2338388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</p:cxnSp>
      <p:sp>
        <p:nvSpPr>
          <p:cNvPr id="109" name="Text Box 87"/>
          <p:cNvSpPr txBox="1">
            <a:spLocks noChangeArrowheads="1"/>
          </p:cNvSpPr>
          <p:nvPr/>
        </p:nvSpPr>
        <p:spPr bwMode="auto">
          <a:xfrm>
            <a:off x="8595029" y="3849688"/>
            <a:ext cx="4090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25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10" name="Text Box 87"/>
          <p:cNvSpPr txBox="1">
            <a:spLocks noChangeArrowheads="1"/>
          </p:cNvSpPr>
          <p:nvPr/>
        </p:nvSpPr>
        <p:spPr bwMode="auto">
          <a:xfrm>
            <a:off x="8781527" y="4293814"/>
            <a:ext cx="4090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30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11" name="Text Box 87"/>
          <p:cNvSpPr txBox="1">
            <a:spLocks noChangeArrowheads="1"/>
          </p:cNvSpPr>
          <p:nvPr/>
        </p:nvSpPr>
        <p:spPr bwMode="auto">
          <a:xfrm>
            <a:off x="8644182" y="4618482"/>
            <a:ext cx="4090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50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7920" y="5636158"/>
            <a:ext cx="17604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B050"/>
                </a:solidFill>
              </a:rPr>
              <a:t>25</a:t>
            </a:r>
            <a:r>
              <a:rPr lang="en-US" sz="2000" dirty="0" smtClean="0"/>
              <a:t> – 20 = </a:t>
            </a:r>
            <a:r>
              <a:rPr lang="en-US" sz="2000" dirty="0" smtClean="0">
                <a:solidFill>
                  <a:srgbClr val="00B050"/>
                </a:solidFill>
              </a:rPr>
              <a:t>5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B050"/>
                </a:solidFill>
              </a:rPr>
              <a:t>30</a:t>
            </a:r>
            <a:r>
              <a:rPr lang="en-US" sz="2000" dirty="0" smtClean="0"/>
              <a:t> – 55 = -25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B050"/>
                </a:solidFill>
              </a:rPr>
              <a:t>50</a:t>
            </a:r>
            <a:r>
              <a:rPr lang="en-US" sz="2000" dirty="0" smtClean="0"/>
              <a:t> – 45 = </a:t>
            </a:r>
            <a:r>
              <a:rPr lang="en-US" sz="2000" dirty="0" smtClean="0">
                <a:solidFill>
                  <a:srgbClr val="00B050"/>
                </a:solidFill>
              </a:rPr>
              <a:t>5</a:t>
            </a:r>
          </a:p>
        </p:txBody>
      </p:sp>
      <p:pic>
        <p:nvPicPr>
          <p:cNvPr id="116" name="Picture 2" descr="http://icons.iconarchive.com/icons/deleket/sleek-xp-basic/256/Ok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50" y="5636158"/>
            <a:ext cx="350570" cy="35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http://icons.iconarchive.com/icons/deleket/sleek-xp-basic/256/Ok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50" y="6258458"/>
            <a:ext cx="350570" cy="35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&quot;No&quot; Symbol 117"/>
          <p:cNvSpPr/>
          <p:nvPr/>
        </p:nvSpPr>
        <p:spPr bwMode="auto">
          <a:xfrm>
            <a:off x="6693291" y="6034893"/>
            <a:ext cx="248969" cy="248969"/>
          </a:xfrm>
          <a:prstGeom prst="noSmoking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A500"/>
              </a:buClr>
              <a:buSzTx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75826" y="5882379"/>
            <a:ext cx="1391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h = -15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168804" y="5092811"/>
            <a:ext cx="2286650" cy="1253334"/>
            <a:chOff x="6624688" y="4982025"/>
            <a:chExt cx="2286650" cy="1253334"/>
          </a:xfrm>
        </p:grpSpPr>
        <p:pic>
          <p:nvPicPr>
            <p:cNvPr id="123" name="Picture 6" descr="http://www.melchizedekpriest.com/wp1/wp-content/plugins/RSSPoster_PRO/cache/7b711_mars-twil-peaks1_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6514" y="5715849"/>
              <a:ext cx="611763" cy="458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6" descr="http://www.newscientist.com/data/images/ns/cms/dn9324/dn9324-2_50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9280" y="4982025"/>
              <a:ext cx="552797" cy="552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4" descr="http://cdn.physorg.com/newman/gfx/news/hires/2008/marsroverte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688" y="5835608"/>
              <a:ext cx="730974" cy="39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6" name="Oval 29"/>
            <p:cNvSpPr>
              <a:spLocks noChangeArrowheads="1"/>
            </p:cNvSpPr>
            <p:nvPr/>
          </p:nvSpPr>
          <p:spPr bwMode="auto">
            <a:xfrm>
              <a:off x="7636725" y="5319824"/>
              <a:ext cx="215353" cy="133161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l-GR" sz="20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127" name="Oval 30"/>
            <p:cNvSpPr>
              <a:spLocks noChangeArrowheads="1"/>
            </p:cNvSpPr>
            <p:nvPr/>
          </p:nvSpPr>
          <p:spPr bwMode="auto">
            <a:xfrm>
              <a:off x="7068352" y="5904066"/>
              <a:ext cx="215353" cy="133161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l-GR" sz="20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129" name="Oval 31"/>
            <p:cNvSpPr>
              <a:spLocks noChangeArrowheads="1"/>
            </p:cNvSpPr>
            <p:nvPr/>
          </p:nvSpPr>
          <p:spPr bwMode="auto">
            <a:xfrm>
              <a:off x="8227716" y="5815847"/>
              <a:ext cx="215353" cy="133161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l-GR" sz="20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cxnSp>
          <p:nvCxnSpPr>
            <p:cNvPr id="130" name="AutoShape 32"/>
            <p:cNvCxnSpPr>
              <a:cxnSpLocks noChangeShapeType="1"/>
              <a:stCxn id="127" idx="0"/>
              <a:endCxn id="126" idx="2"/>
            </p:cNvCxnSpPr>
            <p:nvPr/>
          </p:nvCxnSpPr>
          <p:spPr bwMode="auto">
            <a:xfrm rot="16200000">
              <a:off x="7147791" y="5415132"/>
              <a:ext cx="517662" cy="460206"/>
            </a:xfrm>
            <a:prstGeom prst="curvedConnector2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31" name="AutoShape 33"/>
            <p:cNvCxnSpPr>
              <a:cxnSpLocks noChangeShapeType="1"/>
              <a:stCxn id="127" idx="4"/>
              <a:endCxn id="129" idx="4"/>
            </p:cNvCxnSpPr>
            <p:nvPr/>
          </p:nvCxnSpPr>
          <p:spPr bwMode="auto">
            <a:xfrm rot="5400000" flipH="1" flipV="1">
              <a:off x="7712584" y="5413019"/>
              <a:ext cx="88219" cy="1159364"/>
            </a:xfrm>
            <a:prstGeom prst="curvedConnector3">
              <a:avLst>
                <a:gd name="adj1" fmla="val -107463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32" name="AutoShape 34"/>
            <p:cNvCxnSpPr>
              <a:cxnSpLocks noChangeShapeType="1"/>
              <a:stCxn id="126" idx="6"/>
              <a:endCxn id="129" idx="0"/>
            </p:cNvCxnSpPr>
            <p:nvPr/>
          </p:nvCxnSpPr>
          <p:spPr bwMode="auto">
            <a:xfrm>
              <a:off x="7852078" y="5386405"/>
              <a:ext cx="483806" cy="429443"/>
            </a:xfrm>
            <a:prstGeom prst="curvedConnector2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133" name="Picture 35"/>
            <p:cNvPicPr>
              <a:picLocks noChangeAspect="1" noChangeArrowheads="1"/>
            </p:cNvPicPr>
            <p:nvPr/>
          </p:nvPicPr>
          <p:blipFill>
            <a:blip r:embed="rId8" cstate="print"/>
            <a:srcRect l="2875" t="10266" r="73584" b="73511"/>
            <a:stretch>
              <a:fillRect/>
            </a:stretch>
          </p:blipFill>
          <p:spPr bwMode="auto">
            <a:xfrm>
              <a:off x="7852077" y="5065984"/>
              <a:ext cx="467089" cy="188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4" name="Picture 3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8638" b="90618" l="44409" r="56676"/>
                      </a14:imgEffect>
                    </a14:imgLayer>
                  </a14:imgProps>
                </a:ext>
              </a:extLst>
            </a:blip>
            <a:srcRect l="42876" t="77141" r="41791" b="7884"/>
            <a:stretch>
              <a:fillRect/>
            </a:stretch>
          </p:blipFill>
          <p:spPr bwMode="auto">
            <a:xfrm>
              <a:off x="7305818" y="5817095"/>
              <a:ext cx="303854" cy="173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5" name="Picture 37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</a:blip>
            <a:srcRect l="66209" t="6693" r="13333" b="75043"/>
            <a:stretch>
              <a:fillRect/>
            </a:stretch>
          </p:blipFill>
          <p:spPr bwMode="auto">
            <a:xfrm>
              <a:off x="8505216" y="5452985"/>
              <a:ext cx="406122" cy="212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6" name="Oval 38"/>
            <p:cNvSpPr>
              <a:spLocks noChangeArrowheads="1"/>
            </p:cNvSpPr>
            <p:nvPr/>
          </p:nvSpPr>
          <p:spPr bwMode="auto">
            <a:xfrm>
              <a:off x="7636725" y="5319824"/>
              <a:ext cx="215353" cy="133161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l-GR" sz="20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137" name="Oval 39"/>
            <p:cNvSpPr>
              <a:spLocks noChangeArrowheads="1"/>
            </p:cNvSpPr>
            <p:nvPr/>
          </p:nvSpPr>
          <p:spPr bwMode="auto">
            <a:xfrm>
              <a:off x="7068352" y="5904066"/>
              <a:ext cx="215353" cy="133161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l-GR" sz="20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138" name="Oval 40"/>
            <p:cNvSpPr>
              <a:spLocks noChangeArrowheads="1"/>
            </p:cNvSpPr>
            <p:nvPr/>
          </p:nvSpPr>
          <p:spPr bwMode="auto">
            <a:xfrm>
              <a:off x="8227716" y="5815847"/>
              <a:ext cx="215353" cy="133161"/>
            </a:xfrm>
            <a:prstGeom prst="ellipse">
              <a:avLst/>
            </a:prstGeom>
            <a:solidFill>
              <a:schemeClr val="bg1"/>
            </a:solidFill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l-GR" sz="20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139" name="Oval 41"/>
            <p:cNvSpPr>
              <a:spLocks noChangeArrowheads="1"/>
            </p:cNvSpPr>
            <p:nvPr/>
          </p:nvSpPr>
          <p:spPr bwMode="auto">
            <a:xfrm>
              <a:off x="7636725" y="5319824"/>
              <a:ext cx="215353" cy="133161"/>
            </a:xfrm>
            <a:prstGeom prst="ellipse">
              <a:avLst/>
            </a:prstGeom>
            <a:solidFill>
              <a:schemeClr val="bg1"/>
            </a:solidFill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l-GR" sz="20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140" name="Oval 42"/>
            <p:cNvSpPr>
              <a:spLocks noChangeArrowheads="1"/>
            </p:cNvSpPr>
            <p:nvPr/>
          </p:nvSpPr>
          <p:spPr bwMode="auto">
            <a:xfrm>
              <a:off x="7068352" y="5904066"/>
              <a:ext cx="215353" cy="133161"/>
            </a:xfrm>
            <a:prstGeom prst="ellipse">
              <a:avLst/>
            </a:prstGeom>
            <a:solidFill>
              <a:schemeClr val="bg1"/>
            </a:solidFill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l-GR" sz="1000" dirty="0">
                  <a:solidFill>
                    <a:srgbClr val="0000FF"/>
                  </a:solidFill>
                  <a:cs typeface="Times New Roman" pitchFamily="18" charset="0"/>
                </a:rPr>
                <a:t>α</a:t>
              </a:r>
            </a:p>
          </p:txBody>
        </p:sp>
        <p:sp>
          <p:nvSpPr>
            <p:cNvPr id="141" name="Oval 43"/>
            <p:cNvSpPr>
              <a:spLocks noChangeArrowheads="1"/>
            </p:cNvSpPr>
            <p:nvPr/>
          </p:nvSpPr>
          <p:spPr bwMode="auto">
            <a:xfrm>
              <a:off x="8227716" y="5815847"/>
              <a:ext cx="215353" cy="133161"/>
            </a:xfrm>
            <a:prstGeom prst="ellipse">
              <a:avLst/>
            </a:prstGeom>
            <a:solidFill>
              <a:schemeClr val="bg1"/>
            </a:solidFill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l-GR" sz="1000" dirty="0">
                  <a:solidFill>
                    <a:srgbClr val="0000FF"/>
                  </a:solidFill>
                  <a:cs typeface="Times New Roman" pitchFamily="18" charset="0"/>
                </a:rPr>
                <a:t>γ</a:t>
              </a:r>
            </a:p>
          </p:txBody>
        </p:sp>
        <p:sp>
          <p:nvSpPr>
            <p:cNvPr id="142" name="Oval 44"/>
            <p:cNvSpPr>
              <a:spLocks noChangeArrowheads="1"/>
            </p:cNvSpPr>
            <p:nvPr/>
          </p:nvSpPr>
          <p:spPr bwMode="auto">
            <a:xfrm>
              <a:off x="7636725" y="5319824"/>
              <a:ext cx="215353" cy="133161"/>
            </a:xfrm>
            <a:prstGeom prst="ellipse">
              <a:avLst/>
            </a:prstGeom>
            <a:solidFill>
              <a:schemeClr val="bg1"/>
            </a:solidFill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l-GR" sz="1000">
                  <a:solidFill>
                    <a:srgbClr val="0000FF"/>
                  </a:solidFill>
                  <a:cs typeface="Times New Roman" pitchFamily="18" charset="0"/>
                </a:rPr>
                <a:t>β</a:t>
              </a:r>
            </a:p>
          </p:txBody>
        </p:sp>
      </p:grpSp>
      <p:sp>
        <p:nvSpPr>
          <p:cNvPr id="76" name="Text Box 20"/>
          <p:cNvSpPr txBox="1">
            <a:spLocks noChangeArrowheads="1"/>
          </p:cNvSpPr>
          <p:nvPr/>
        </p:nvSpPr>
        <p:spPr bwMode="auto">
          <a:xfrm>
            <a:off x="4178300" y="5694363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at(</a:t>
            </a:r>
            <a:r>
              <a:rPr lang="en-US" sz="1400">
                <a:latin typeface="Symbol" pitchFamily="18" charset="2"/>
                <a:sym typeface="Symbol" pitchFamily="18" charset="2"/>
              </a:rPr>
              <a:t></a:t>
            </a:r>
            <a:r>
              <a:rPr lang="en-US" sz="1400"/>
              <a:t>)</a:t>
            </a:r>
          </a:p>
        </p:txBody>
      </p:sp>
      <p:cxnSp>
        <p:nvCxnSpPr>
          <p:cNvPr id="77" name="AutoShape 24"/>
          <p:cNvCxnSpPr>
            <a:cxnSpLocks noChangeShapeType="1"/>
            <a:endCxn id="76" idx="1"/>
          </p:cNvCxnSpPr>
          <p:nvPr/>
        </p:nvCxnSpPr>
        <p:spPr bwMode="auto">
          <a:xfrm>
            <a:off x="3157538" y="3467100"/>
            <a:ext cx="1020762" cy="23685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8" name="Text Box 80"/>
          <p:cNvSpPr txBox="1">
            <a:spLocks noChangeArrowheads="1"/>
          </p:cNvSpPr>
          <p:nvPr/>
        </p:nvSpPr>
        <p:spPr bwMode="auto">
          <a:xfrm>
            <a:off x="4268788" y="5530787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30</a:t>
            </a:r>
          </a:p>
        </p:txBody>
      </p:sp>
      <p:cxnSp>
        <p:nvCxnSpPr>
          <p:cNvPr id="79" name="AutoShape 53"/>
          <p:cNvCxnSpPr>
            <a:cxnSpLocks noChangeShapeType="1"/>
          </p:cNvCxnSpPr>
          <p:nvPr/>
        </p:nvCxnSpPr>
        <p:spPr bwMode="auto">
          <a:xfrm flipV="1">
            <a:off x="4675188" y="3884613"/>
            <a:ext cx="1092200" cy="1951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2394265" y="6385036"/>
            <a:ext cx="2689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000" dirty="0" smtClean="0"/>
              <a:t>Heuristic from </a:t>
            </a:r>
            <a:r>
              <a:rPr lang="en-US" sz="2000" dirty="0" err="1" smtClean="0"/>
              <a:t>SapaPS</a:t>
            </a:r>
            <a:endParaRPr lang="en-US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517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87"/>
    </mc:Choice>
    <mc:Fallback xmlns="">
      <p:transition spd="slow" advTm="28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1" grpId="0"/>
      <p:bldP spid="7" grpId="0"/>
      <p:bldP spid="118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511175"/>
            <a:ext cx="8140700" cy="685800"/>
          </a:xfrm>
        </p:spPr>
        <p:txBody>
          <a:bodyPr/>
          <a:lstStyle/>
          <a:p>
            <a:r>
              <a:rPr lang="en-US" sz="2800" dirty="0" smtClean="0"/>
              <a:t>Heuristic Goal Selection Process: </a:t>
            </a:r>
            <a:r>
              <a:rPr lang="en-US" sz="2000" dirty="0" smtClean="0"/>
              <a:t>No Utility Dependencies</a:t>
            </a:r>
            <a:endParaRPr lang="en-US" sz="2800" dirty="0"/>
          </a:p>
        </p:txBody>
      </p:sp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F7377912-B1B4-45C3-A833-878A62C30E84}" type="slidenum">
              <a:rPr lang="en-US"/>
              <a:pPr/>
              <a:t>17</a:t>
            </a:fld>
            <a:endParaRPr lang="en-US"/>
          </a:p>
        </p:txBody>
      </p:sp>
      <p:sp>
        <p:nvSpPr>
          <p:cNvPr id="138342" name="Text Box 102"/>
          <p:cNvSpPr txBox="1">
            <a:spLocks noChangeArrowheads="1"/>
          </p:cNvSpPr>
          <p:nvPr/>
        </p:nvSpPr>
        <p:spPr bwMode="auto">
          <a:xfrm>
            <a:off x="4854575" y="1310895"/>
            <a:ext cx="3727047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[Benton, Do </a:t>
            </a:r>
            <a:r>
              <a:rPr lang="en-US" sz="1600" dirty="0">
                <a:solidFill>
                  <a:srgbClr val="FF0000"/>
                </a:solidFill>
              </a:rPr>
              <a:t>&amp; </a:t>
            </a:r>
            <a:r>
              <a:rPr lang="en-US" sz="1600" dirty="0" smtClean="0">
                <a:solidFill>
                  <a:srgbClr val="FF0000"/>
                </a:solidFill>
              </a:rPr>
              <a:t>Kambhampati AIJ 2009]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774700" y="3467100"/>
            <a:ext cx="561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at(</a:t>
            </a:r>
            <a:r>
              <a:rPr lang="en-US" sz="1400">
                <a:latin typeface="Symbol" pitchFamily="18" charset="2"/>
                <a:sym typeface="Symbol" pitchFamily="18" charset="2"/>
              </a:rPr>
              <a:t></a:t>
            </a:r>
            <a:r>
              <a:rPr lang="en-US" sz="1400" b="1"/>
              <a:t>)</a:t>
            </a: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1985963" y="2500313"/>
            <a:ext cx="1147762" cy="185737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" b="1" dirty="0"/>
              <a:t>sample(soil, </a:t>
            </a:r>
            <a:r>
              <a:rPr lang="en-US" sz="1100" dirty="0">
                <a:latin typeface="Symbol" pitchFamily="18" charset="2"/>
                <a:sym typeface="Symbol" pitchFamily="18" charset="2"/>
              </a:rPr>
              <a:t></a:t>
            </a:r>
            <a:r>
              <a:rPr lang="en-US" sz="1100" b="1" dirty="0"/>
              <a:t>)</a:t>
            </a: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1978025" y="2914650"/>
            <a:ext cx="1077913" cy="184150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" b="1"/>
              <a:t>drive(</a:t>
            </a:r>
            <a:r>
              <a:rPr lang="en-US" sz="1100">
                <a:latin typeface="Symbol" pitchFamily="18" charset="2"/>
                <a:sym typeface="Symbol" pitchFamily="18" charset="2"/>
              </a:rPr>
              <a:t></a:t>
            </a:r>
            <a:r>
              <a:rPr lang="en-US" sz="1100"/>
              <a:t>, </a:t>
            </a:r>
            <a:r>
              <a:rPr lang="en-US" sz="1100">
                <a:latin typeface="Symbol" pitchFamily="18" charset="2"/>
                <a:sym typeface="Symbol" pitchFamily="18" charset="2"/>
              </a:rPr>
              <a:t></a:t>
            </a:r>
            <a:r>
              <a:rPr lang="en-US" sz="1100" b="1"/>
              <a:t>)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384175" y="2212975"/>
            <a:ext cx="1125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avail(soil, </a:t>
            </a:r>
            <a:r>
              <a:rPr lang="en-US" sz="1400">
                <a:latin typeface="Symbol" pitchFamily="18" charset="2"/>
                <a:sym typeface="Symbol" pitchFamily="18" charset="2"/>
              </a:rPr>
              <a:t></a:t>
            </a:r>
            <a:r>
              <a:rPr lang="en-US" sz="1400" b="1"/>
              <a:t>)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384175" y="2593975"/>
            <a:ext cx="1198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avail(rock, </a:t>
            </a:r>
            <a:r>
              <a:rPr lang="en-US" sz="1400">
                <a:latin typeface="Symbol" pitchFamily="18" charset="2"/>
                <a:sym typeface="Symbol" pitchFamily="18" charset="2"/>
              </a:rPr>
              <a:t></a:t>
            </a:r>
            <a:r>
              <a:rPr lang="en-US" sz="1400" b="1"/>
              <a:t>)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338138" y="3041650"/>
            <a:ext cx="123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avail(image,</a:t>
            </a:r>
            <a:r>
              <a:rPr lang="en-US" sz="1400">
                <a:latin typeface="Symbol" pitchFamily="18" charset="2"/>
                <a:sym typeface="Symbol" pitchFamily="18" charset="2"/>
              </a:rPr>
              <a:t></a:t>
            </a:r>
            <a:r>
              <a:rPr lang="en-US" sz="1400" b="1"/>
              <a:t>)</a:t>
            </a:r>
          </a:p>
        </p:txBody>
      </p:sp>
      <p:cxnSp>
        <p:nvCxnSpPr>
          <p:cNvPr id="138250" name="AutoShape 10"/>
          <p:cNvCxnSpPr>
            <a:cxnSpLocks noChangeShapeType="1"/>
            <a:stCxn id="138243" idx="3"/>
            <a:endCxn id="138244" idx="1"/>
          </p:cNvCxnSpPr>
          <p:nvPr/>
        </p:nvCxnSpPr>
        <p:spPr bwMode="auto">
          <a:xfrm flipV="1">
            <a:off x="1304925" y="2593975"/>
            <a:ext cx="661988" cy="9937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8251" name="AutoShape 11"/>
          <p:cNvCxnSpPr>
            <a:cxnSpLocks noChangeShapeType="1"/>
            <a:stCxn id="138243" idx="3"/>
            <a:endCxn id="138245" idx="1"/>
          </p:cNvCxnSpPr>
          <p:nvPr/>
        </p:nvCxnSpPr>
        <p:spPr bwMode="auto">
          <a:xfrm flipV="1">
            <a:off x="1330325" y="3006725"/>
            <a:ext cx="628650" cy="6016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8253" name="AutoShape 13"/>
          <p:cNvCxnSpPr>
            <a:cxnSpLocks noChangeShapeType="1"/>
            <a:stCxn id="138247" idx="3"/>
            <a:endCxn id="138244" idx="1"/>
          </p:cNvCxnSpPr>
          <p:nvPr/>
        </p:nvCxnSpPr>
        <p:spPr bwMode="auto">
          <a:xfrm>
            <a:off x="1444625" y="2333625"/>
            <a:ext cx="522288" cy="2603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8256" name="Text Box 16"/>
          <p:cNvSpPr txBox="1">
            <a:spLocks noChangeArrowheads="1"/>
          </p:cNvSpPr>
          <p:nvPr/>
        </p:nvSpPr>
        <p:spPr bwMode="auto">
          <a:xfrm>
            <a:off x="3914775" y="2598738"/>
            <a:ext cx="1198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/>
              <a:t>avail(rock, </a:t>
            </a:r>
            <a:r>
              <a:rPr lang="en-US" sz="1400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sz="1400" b="1" dirty="0"/>
              <a:t>)</a:t>
            </a:r>
          </a:p>
        </p:txBody>
      </p:sp>
      <p:sp>
        <p:nvSpPr>
          <p:cNvPr id="138259" name="Text Box 19"/>
          <p:cNvSpPr txBox="1">
            <a:spLocks noChangeArrowheads="1"/>
          </p:cNvSpPr>
          <p:nvPr/>
        </p:nvSpPr>
        <p:spPr bwMode="auto">
          <a:xfrm>
            <a:off x="4108450" y="4979988"/>
            <a:ext cx="546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at(</a:t>
            </a:r>
            <a:r>
              <a:rPr lang="en-US" sz="1400">
                <a:latin typeface="Symbol" pitchFamily="18" charset="2"/>
                <a:sym typeface="Symbol" pitchFamily="18" charset="2"/>
              </a:rPr>
              <a:t></a:t>
            </a:r>
            <a:r>
              <a:rPr lang="en-US" sz="1400" b="1"/>
              <a:t>)</a:t>
            </a:r>
          </a:p>
        </p:txBody>
      </p:sp>
      <p:sp>
        <p:nvSpPr>
          <p:cNvPr id="138261" name="Text Box 21"/>
          <p:cNvSpPr txBox="1">
            <a:spLocks noChangeArrowheads="1"/>
          </p:cNvSpPr>
          <p:nvPr/>
        </p:nvSpPr>
        <p:spPr bwMode="auto">
          <a:xfrm>
            <a:off x="4040188" y="38862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have(soil)</a:t>
            </a:r>
          </a:p>
        </p:txBody>
      </p:sp>
      <p:cxnSp>
        <p:nvCxnSpPr>
          <p:cNvPr id="138262" name="AutoShape 22"/>
          <p:cNvCxnSpPr>
            <a:cxnSpLocks noChangeShapeType="1"/>
            <a:stCxn id="138244" idx="3"/>
            <a:endCxn id="138261" idx="1"/>
          </p:cNvCxnSpPr>
          <p:nvPr/>
        </p:nvCxnSpPr>
        <p:spPr bwMode="auto">
          <a:xfrm>
            <a:off x="3152775" y="2593975"/>
            <a:ext cx="887413" cy="14128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8263" name="AutoShape 23"/>
          <p:cNvCxnSpPr>
            <a:cxnSpLocks noChangeShapeType="1"/>
            <a:stCxn id="138245" idx="3"/>
            <a:endCxn id="138259" idx="1"/>
          </p:cNvCxnSpPr>
          <p:nvPr/>
        </p:nvCxnSpPr>
        <p:spPr bwMode="auto">
          <a:xfrm>
            <a:off x="3073400" y="3006725"/>
            <a:ext cx="1035050" cy="21145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8282" name="Text Box 42"/>
          <p:cNvSpPr txBox="1">
            <a:spLocks noChangeArrowheads="1"/>
          </p:cNvSpPr>
          <p:nvPr/>
        </p:nvSpPr>
        <p:spPr bwMode="auto">
          <a:xfrm>
            <a:off x="7718425" y="3878263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have(soil)</a:t>
            </a:r>
          </a:p>
        </p:txBody>
      </p:sp>
      <p:sp>
        <p:nvSpPr>
          <p:cNvPr id="138289" name="Rectangle 49"/>
          <p:cNvSpPr>
            <a:spLocks noChangeArrowheads="1"/>
          </p:cNvSpPr>
          <p:nvPr/>
        </p:nvSpPr>
        <p:spPr bwMode="auto">
          <a:xfrm>
            <a:off x="5830888" y="4184650"/>
            <a:ext cx="1154112" cy="180975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" b="1" dirty="0"/>
              <a:t>sample(rock, </a:t>
            </a:r>
            <a:r>
              <a:rPr lang="en-US" sz="1100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sz="1100" b="1" dirty="0"/>
              <a:t>)</a:t>
            </a:r>
          </a:p>
        </p:txBody>
      </p:sp>
      <p:cxnSp>
        <p:nvCxnSpPr>
          <p:cNvPr id="138292" name="AutoShape 52"/>
          <p:cNvCxnSpPr>
            <a:cxnSpLocks noChangeShapeType="1"/>
            <a:stCxn id="138259" idx="3"/>
            <a:endCxn id="138289" idx="1"/>
          </p:cNvCxnSpPr>
          <p:nvPr/>
        </p:nvCxnSpPr>
        <p:spPr bwMode="auto">
          <a:xfrm flipV="1">
            <a:off x="4624388" y="4275138"/>
            <a:ext cx="1189037" cy="825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8298" name="AutoShape 58"/>
          <p:cNvCxnSpPr>
            <a:cxnSpLocks noChangeShapeType="1"/>
            <a:stCxn id="138261" idx="3"/>
            <a:endCxn id="138282" idx="1"/>
          </p:cNvCxnSpPr>
          <p:nvPr/>
        </p:nvCxnSpPr>
        <p:spPr bwMode="auto">
          <a:xfrm flipV="1">
            <a:off x="4943475" y="4019550"/>
            <a:ext cx="2774950" cy="793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</p:cxnSp>
      <p:sp>
        <p:nvSpPr>
          <p:cNvPr id="138302" name="Text Box 62"/>
          <p:cNvSpPr txBox="1">
            <a:spLocks noChangeArrowheads="1"/>
          </p:cNvSpPr>
          <p:nvPr/>
        </p:nvSpPr>
        <p:spPr bwMode="auto">
          <a:xfrm>
            <a:off x="7718425" y="4632325"/>
            <a:ext cx="1001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have(rock)</a:t>
            </a:r>
          </a:p>
        </p:txBody>
      </p:sp>
      <p:cxnSp>
        <p:nvCxnSpPr>
          <p:cNvPr id="138308" name="AutoShape 68"/>
          <p:cNvCxnSpPr>
            <a:cxnSpLocks noChangeShapeType="1"/>
            <a:stCxn id="138289" idx="3"/>
            <a:endCxn id="138302" idx="1"/>
          </p:cNvCxnSpPr>
          <p:nvPr/>
        </p:nvCxnSpPr>
        <p:spPr bwMode="auto">
          <a:xfrm>
            <a:off x="7004050" y="4275138"/>
            <a:ext cx="714375" cy="4984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8309" name="AutoShape 69"/>
          <p:cNvCxnSpPr>
            <a:cxnSpLocks noChangeShapeType="1"/>
            <a:stCxn id="138256" idx="3"/>
            <a:endCxn id="138289" idx="1"/>
          </p:cNvCxnSpPr>
          <p:nvPr/>
        </p:nvCxnSpPr>
        <p:spPr bwMode="auto">
          <a:xfrm>
            <a:off x="5113338" y="2751138"/>
            <a:ext cx="717550" cy="1524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8311" name="Text Box 71"/>
          <p:cNvSpPr txBox="1">
            <a:spLocks noChangeArrowheads="1"/>
          </p:cNvSpPr>
          <p:nvPr/>
        </p:nvSpPr>
        <p:spPr bwMode="auto">
          <a:xfrm>
            <a:off x="2446338" y="2268538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20</a:t>
            </a:r>
          </a:p>
        </p:txBody>
      </p:sp>
      <p:sp>
        <p:nvSpPr>
          <p:cNvPr id="138312" name="Text Box 72"/>
          <p:cNvSpPr txBox="1">
            <a:spLocks noChangeArrowheads="1"/>
          </p:cNvSpPr>
          <p:nvPr/>
        </p:nvSpPr>
        <p:spPr bwMode="auto">
          <a:xfrm>
            <a:off x="2446338" y="2690813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10</a:t>
            </a:r>
          </a:p>
        </p:txBody>
      </p:sp>
      <p:sp>
        <p:nvSpPr>
          <p:cNvPr id="138317" name="Text Box 77"/>
          <p:cNvSpPr txBox="1">
            <a:spLocks noChangeArrowheads="1"/>
          </p:cNvSpPr>
          <p:nvPr/>
        </p:nvSpPr>
        <p:spPr bwMode="auto">
          <a:xfrm>
            <a:off x="4279900" y="3727387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8319" name="Text Box 79"/>
          <p:cNvSpPr txBox="1">
            <a:spLocks noChangeArrowheads="1"/>
          </p:cNvSpPr>
          <p:nvPr/>
        </p:nvSpPr>
        <p:spPr bwMode="auto">
          <a:xfrm>
            <a:off x="4268788" y="4779899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8321" name="Text Box 81"/>
          <p:cNvSpPr txBox="1">
            <a:spLocks noChangeArrowheads="1"/>
          </p:cNvSpPr>
          <p:nvPr/>
        </p:nvSpPr>
        <p:spPr bwMode="auto">
          <a:xfrm>
            <a:off x="6261100" y="390525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38327" name="Text Box 87"/>
          <p:cNvSpPr txBox="1">
            <a:spLocks noChangeArrowheads="1"/>
          </p:cNvSpPr>
          <p:nvPr/>
        </p:nvSpPr>
        <p:spPr bwMode="auto">
          <a:xfrm>
            <a:off x="8012113" y="3739579"/>
            <a:ext cx="363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8329" name="Text Box 89"/>
          <p:cNvSpPr txBox="1">
            <a:spLocks noChangeArrowheads="1"/>
          </p:cNvSpPr>
          <p:nvPr/>
        </p:nvSpPr>
        <p:spPr bwMode="auto">
          <a:xfrm>
            <a:off x="8003766" y="4461891"/>
            <a:ext cx="3802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45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8357" name="Text Box 117"/>
          <p:cNvSpPr txBox="1">
            <a:spLocks noChangeArrowheads="1"/>
          </p:cNvSpPr>
          <p:nvPr/>
        </p:nvSpPr>
        <p:spPr bwMode="auto">
          <a:xfrm>
            <a:off x="2446338" y="2268538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8358" name="Text Box 118"/>
          <p:cNvSpPr txBox="1">
            <a:spLocks noChangeArrowheads="1"/>
          </p:cNvSpPr>
          <p:nvPr/>
        </p:nvSpPr>
        <p:spPr bwMode="auto">
          <a:xfrm>
            <a:off x="2446338" y="2690813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138360" name="AutoShape 120"/>
          <p:cNvCxnSpPr>
            <a:cxnSpLocks noChangeShapeType="1"/>
          </p:cNvCxnSpPr>
          <p:nvPr/>
        </p:nvCxnSpPr>
        <p:spPr bwMode="auto">
          <a:xfrm>
            <a:off x="1522413" y="2760663"/>
            <a:ext cx="2400300" cy="4762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</p:cxnSp>
      <p:sp>
        <p:nvSpPr>
          <p:cNvPr id="109" name="Text Box 87"/>
          <p:cNvSpPr txBox="1">
            <a:spLocks noChangeArrowheads="1"/>
          </p:cNvSpPr>
          <p:nvPr/>
        </p:nvSpPr>
        <p:spPr bwMode="auto">
          <a:xfrm>
            <a:off x="8595029" y="3849688"/>
            <a:ext cx="4090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92D050"/>
                </a:solidFill>
              </a:rPr>
              <a:t>25</a:t>
            </a:r>
            <a:endParaRPr lang="en-US" sz="1600" dirty="0">
              <a:solidFill>
                <a:srgbClr val="92D050"/>
              </a:solidFill>
            </a:endParaRPr>
          </a:p>
        </p:txBody>
      </p:sp>
      <p:sp>
        <p:nvSpPr>
          <p:cNvPr id="111" name="Text Box 87"/>
          <p:cNvSpPr txBox="1">
            <a:spLocks noChangeArrowheads="1"/>
          </p:cNvSpPr>
          <p:nvPr/>
        </p:nvSpPr>
        <p:spPr bwMode="auto">
          <a:xfrm>
            <a:off x="8644182" y="4618482"/>
            <a:ext cx="4090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92D050"/>
                </a:solidFill>
              </a:rPr>
              <a:t>50</a:t>
            </a:r>
            <a:endParaRPr lang="en-US" sz="1600" dirty="0">
              <a:solidFill>
                <a:srgbClr val="92D050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68804" y="5092811"/>
            <a:ext cx="2286650" cy="1253334"/>
            <a:chOff x="6624688" y="4982025"/>
            <a:chExt cx="2286650" cy="1253334"/>
          </a:xfrm>
        </p:grpSpPr>
        <p:pic>
          <p:nvPicPr>
            <p:cNvPr id="65" name="Picture 6" descr="http://www.melchizedekpriest.com/wp1/wp-content/plugins/RSSPoster_PRO/cache/7b711_mars-twil-peaks1_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6514" y="5715849"/>
              <a:ext cx="611763" cy="458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6" descr="http://www.newscientist.com/data/images/ns/cms/dn9324/dn9324-2_5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9280" y="4982025"/>
              <a:ext cx="552797" cy="552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4" descr="http://cdn.physorg.com/newman/gfx/news/hires/2008/marsrovertea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688" y="5835608"/>
              <a:ext cx="730974" cy="39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Oval 29"/>
            <p:cNvSpPr>
              <a:spLocks noChangeArrowheads="1"/>
            </p:cNvSpPr>
            <p:nvPr/>
          </p:nvSpPr>
          <p:spPr bwMode="auto">
            <a:xfrm>
              <a:off x="7636725" y="5319824"/>
              <a:ext cx="215353" cy="133161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l-GR" sz="20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69" name="Oval 30"/>
            <p:cNvSpPr>
              <a:spLocks noChangeArrowheads="1"/>
            </p:cNvSpPr>
            <p:nvPr/>
          </p:nvSpPr>
          <p:spPr bwMode="auto">
            <a:xfrm>
              <a:off x="7068352" y="5904066"/>
              <a:ext cx="215353" cy="133161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l-GR" sz="20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70" name="Oval 31"/>
            <p:cNvSpPr>
              <a:spLocks noChangeArrowheads="1"/>
            </p:cNvSpPr>
            <p:nvPr/>
          </p:nvSpPr>
          <p:spPr bwMode="auto">
            <a:xfrm>
              <a:off x="8227716" y="5815847"/>
              <a:ext cx="215353" cy="133161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l-GR" sz="20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cxnSp>
          <p:nvCxnSpPr>
            <p:cNvPr id="71" name="AutoShape 32"/>
            <p:cNvCxnSpPr>
              <a:cxnSpLocks noChangeShapeType="1"/>
              <a:stCxn id="69" idx="0"/>
              <a:endCxn id="68" idx="2"/>
            </p:cNvCxnSpPr>
            <p:nvPr/>
          </p:nvCxnSpPr>
          <p:spPr bwMode="auto">
            <a:xfrm rot="16200000">
              <a:off x="7147791" y="5415132"/>
              <a:ext cx="517662" cy="460206"/>
            </a:xfrm>
            <a:prstGeom prst="curvedConnector2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2" name="AutoShape 33"/>
            <p:cNvCxnSpPr>
              <a:cxnSpLocks noChangeShapeType="1"/>
              <a:stCxn id="69" idx="4"/>
              <a:endCxn id="70" idx="4"/>
            </p:cNvCxnSpPr>
            <p:nvPr/>
          </p:nvCxnSpPr>
          <p:spPr bwMode="auto">
            <a:xfrm rot="5400000" flipH="1" flipV="1">
              <a:off x="7712584" y="5413019"/>
              <a:ext cx="88219" cy="1159364"/>
            </a:xfrm>
            <a:prstGeom prst="curvedConnector3">
              <a:avLst>
                <a:gd name="adj1" fmla="val -107463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3" name="AutoShape 34"/>
            <p:cNvCxnSpPr>
              <a:cxnSpLocks noChangeShapeType="1"/>
              <a:stCxn id="68" idx="6"/>
              <a:endCxn id="70" idx="0"/>
            </p:cNvCxnSpPr>
            <p:nvPr/>
          </p:nvCxnSpPr>
          <p:spPr bwMode="auto">
            <a:xfrm>
              <a:off x="7852078" y="5386405"/>
              <a:ext cx="483806" cy="429443"/>
            </a:xfrm>
            <a:prstGeom prst="curvedConnector2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74" name="Picture 35"/>
            <p:cNvPicPr>
              <a:picLocks noChangeAspect="1" noChangeArrowheads="1"/>
            </p:cNvPicPr>
            <p:nvPr/>
          </p:nvPicPr>
          <p:blipFill>
            <a:blip r:embed="rId6" cstate="print"/>
            <a:srcRect l="2875" t="10266" r="73584" b="73511"/>
            <a:stretch>
              <a:fillRect/>
            </a:stretch>
          </p:blipFill>
          <p:spPr bwMode="auto">
            <a:xfrm>
              <a:off x="7852077" y="5065984"/>
              <a:ext cx="467089" cy="188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5" name="Picture 3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8638" b="90618" l="44409" r="56676"/>
                      </a14:imgEffect>
                    </a14:imgLayer>
                  </a14:imgProps>
                </a:ext>
              </a:extLst>
            </a:blip>
            <a:srcRect l="42876" t="77141" r="41791" b="7884"/>
            <a:stretch>
              <a:fillRect/>
            </a:stretch>
          </p:blipFill>
          <p:spPr bwMode="auto">
            <a:xfrm>
              <a:off x="7305818" y="5817095"/>
              <a:ext cx="303854" cy="173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" name="Picture 3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</a:blip>
            <a:srcRect l="66209" t="6693" r="13333" b="75043"/>
            <a:stretch>
              <a:fillRect/>
            </a:stretch>
          </p:blipFill>
          <p:spPr bwMode="auto">
            <a:xfrm>
              <a:off x="8505216" y="5452985"/>
              <a:ext cx="406122" cy="212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7" name="Oval 38"/>
            <p:cNvSpPr>
              <a:spLocks noChangeArrowheads="1"/>
            </p:cNvSpPr>
            <p:nvPr/>
          </p:nvSpPr>
          <p:spPr bwMode="auto">
            <a:xfrm>
              <a:off x="7636725" y="5319824"/>
              <a:ext cx="215353" cy="133161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l-GR" sz="20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78" name="Oval 39"/>
            <p:cNvSpPr>
              <a:spLocks noChangeArrowheads="1"/>
            </p:cNvSpPr>
            <p:nvPr/>
          </p:nvSpPr>
          <p:spPr bwMode="auto">
            <a:xfrm>
              <a:off x="7068352" y="5904066"/>
              <a:ext cx="215353" cy="133161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l-GR" sz="20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79" name="Oval 40"/>
            <p:cNvSpPr>
              <a:spLocks noChangeArrowheads="1"/>
            </p:cNvSpPr>
            <p:nvPr/>
          </p:nvSpPr>
          <p:spPr bwMode="auto">
            <a:xfrm>
              <a:off x="8227716" y="5815847"/>
              <a:ext cx="215353" cy="133161"/>
            </a:xfrm>
            <a:prstGeom prst="ellipse">
              <a:avLst/>
            </a:prstGeom>
            <a:solidFill>
              <a:schemeClr val="bg1"/>
            </a:solidFill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l-GR" sz="20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80" name="Oval 41"/>
            <p:cNvSpPr>
              <a:spLocks noChangeArrowheads="1"/>
            </p:cNvSpPr>
            <p:nvPr/>
          </p:nvSpPr>
          <p:spPr bwMode="auto">
            <a:xfrm>
              <a:off x="7636725" y="5319824"/>
              <a:ext cx="215353" cy="133161"/>
            </a:xfrm>
            <a:prstGeom prst="ellipse">
              <a:avLst/>
            </a:prstGeom>
            <a:solidFill>
              <a:schemeClr val="bg1"/>
            </a:solidFill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l-GR" sz="20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81" name="Oval 42"/>
            <p:cNvSpPr>
              <a:spLocks noChangeArrowheads="1"/>
            </p:cNvSpPr>
            <p:nvPr/>
          </p:nvSpPr>
          <p:spPr bwMode="auto">
            <a:xfrm>
              <a:off x="7068352" y="5904066"/>
              <a:ext cx="215353" cy="133161"/>
            </a:xfrm>
            <a:prstGeom prst="ellipse">
              <a:avLst/>
            </a:prstGeom>
            <a:solidFill>
              <a:schemeClr val="bg1"/>
            </a:solidFill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l-GR" sz="1000" dirty="0">
                  <a:solidFill>
                    <a:srgbClr val="0000FF"/>
                  </a:solidFill>
                  <a:cs typeface="Times New Roman" pitchFamily="18" charset="0"/>
                </a:rPr>
                <a:t>α</a:t>
              </a:r>
            </a:p>
          </p:txBody>
        </p:sp>
        <p:sp>
          <p:nvSpPr>
            <p:cNvPr id="82" name="Oval 43"/>
            <p:cNvSpPr>
              <a:spLocks noChangeArrowheads="1"/>
            </p:cNvSpPr>
            <p:nvPr/>
          </p:nvSpPr>
          <p:spPr bwMode="auto">
            <a:xfrm>
              <a:off x="8227716" y="5815847"/>
              <a:ext cx="215353" cy="133161"/>
            </a:xfrm>
            <a:prstGeom prst="ellipse">
              <a:avLst/>
            </a:prstGeom>
            <a:solidFill>
              <a:schemeClr val="bg1"/>
            </a:solidFill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l-GR" sz="1000" dirty="0">
                  <a:solidFill>
                    <a:srgbClr val="0000FF"/>
                  </a:solidFill>
                  <a:cs typeface="Times New Roman" pitchFamily="18" charset="0"/>
                </a:rPr>
                <a:t>γ</a:t>
              </a:r>
            </a:p>
          </p:txBody>
        </p:sp>
        <p:sp>
          <p:nvSpPr>
            <p:cNvPr id="83" name="Oval 44"/>
            <p:cNvSpPr>
              <a:spLocks noChangeArrowheads="1"/>
            </p:cNvSpPr>
            <p:nvPr/>
          </p:nvSpPr>
          <p:spPr bwMode="auto">
            <a:xfrm>
              <a:off x="7636725" y="5319824"/>
              <a:ext cx="215353" cy="133161"/>
            </a:xfrm>
            <a:prstGeom prst="ellipse">
              <a:avLst/>
            </a:prstGeom>
            <a:solidFill>
              <a:schemeClr val="bg1"/>
            </a:solidFill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l-GR" sz="1000">
                  <a:solidFill>
                    <a:srgbClr val="0000FF"/>
                  </a:solidFill>
                  <a:cs typeface="Times New Roman" pitchFamily="18" charset="0"/>
                </a:rPr>
                <a:t>β</a:t>
              </a: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5064137" y="5636158"/>
            <a:ext cx="15279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B050"/>
                </a:solidFill>
              </a:rPr>
              <a:t>25</a:t>
            </a:r>
            <a:r>
              <a:rPr lang="en-US" sz="2000" dirty="0" smtClean="0"/>
              <a:t> – 20 = </a:t>
            </a:r>
            <a:r>
              <a:rPr lang="en-US" sz="2000" dirty="0" smtClean="0">
                <a:solidFill>
                  <a:srgbClr val="00B050"/>
                </a:solidFill>
              </a:rPr>
              <a:t>5</a:t>
            </a:r>
          </a:p>
          <a:p>
            <a:pPr>
              <a:spcBef>
                <a:spcPts val="0"/>
              </a:spcBef>
            </a:pPr>
            <a:endParaRPr lang="en-US" sz="2000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B050"/>
                </a:solidFill>
              </a:rPr>
              <a:t>50</a:t>
            </a:r>
            <a:r>
              <a:rPr lang="en-US" sz="2000" dirty="0" smtClean="0"/>
              <a:t> – 45 = </a:t>
            </a:r>
            <a:r>
              <a:rPr lang="en-US" sz="2000" dirty="0" smtClean="0">
                <a:solidFill>
                  <a:srgbClr val="00B050"/>
                </a:solidFill>
              </a:rPr>
              <a:t>5</a:t>
            </a:r>
          </a:p>
        </p:txBody>
      </p:sp>
      <p:pic>
        <p:nvPicPr>
          <p:cNvPr id="85" name="Picture 2" descr="http://icons.iconarchive.com/icons/deleket/sleek-xp-basic/256/Ok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50" y="5636158"/>
            <a:ext cx="350570" cy="35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http://icons.iconarchive.com/icons/deleket/sleek-xp-basic/256/Ok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50" y="6258458"/>
            <a:ext cx="350570" cy="35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7540747" y="5882379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h = 10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394265" y="6385036"/>
            <a:ext cx="2689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000" dirty="0" smtClean="0"/>
              <a:t>Heuristic from </a:t>
            </a:r>
            <a:r>
              <a:rPr lang="en-US" sz="2000" dirty="0" err="1" smtClean="0"/>
              <a:t>SapaPS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189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"/>
    </mc:Choice>
    <mc:Fallback xmlns="">
      <p:transition spd="slow" advTm="51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Goal selection with Dependencies: SPUDS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17083BB3-7338-4326-AE03-7768C66FA0D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79572" y="1663226"/>
            <a:ext cx="71576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+mn-lt"/>
              </a:rPr>
              <a:t>Step 1</a:t>
            </a:r>
            <a:r>
              <a:rPr lang="en-US" sz="1800" dirty="0">
                <a:latin typeface="+mn-lt"/>
              </a:rPr>
              <a:t>: </a:t>
            </a:r>
            <a:r>
              <a:rPr lang="en-US" sz="1800" dirty="0" smtClean="0">
                <a:latin typeface="+mn-lt"/>
              </a:rPr>
              <a:t>Estimate </a:t>
            </a:r>
            <a:r>
              <a:rPr lang="en-US" sz="1800" dirty="0">
                <a:latin typeface="+mn-lt"/>
              </a:rPr>
              <a:t>the </a:t>
            </a:r>
            <a:r>
              <a:rPr lang="en-US" sz="1800" i="1" dirty="0" smtClean="0">
                <a:solidFill>
                  <a:srgbClr val="000099"/>
                </a:solidFill>
                <a:latin typeface="+mn-lt"/>
              </a:rPr>
              <a:t>lowest cost relaxed </a:t>
            </a:r>
            <a:r>
              <a:rPr lang="en-US" sz="1800" i="1" dirty="0">
                <a:solidFill>
                  <a:srgbClr val="000099"/>
                </a:solidFill>
                <a:latin typeface="+mn-lt"/>
              </a:rPr>
              <a:t>plan </a:t>
            </a:r>
            <a:r>
              <a:rPr lang="en-US" sz="1800" b="1" i="1" dirty="0">
                <a:solidFill>
                  <a:srgbClr val="000099"/>
                </a:solidFill>
                <a:latin typeface="+mn-lt"/>
              </a:rPr>
              <a:t>P</a:t>
            </a:r>
            <a:r>
              <a:rPr lang="en-US" sz="1800" b="1" i="1" baseline="30000" dirty="0">
                <a:solidFill>
                  <a:srgbClr val="000099"/>
                </a:solidFill>
                <a:latin typeface="+mn-lt"/>
              </a:rPr>
              <a:t>+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achieving all goals</a:t>
            </a:r>
            <a:endParaRPr lang="en-US" sz="1800" dirty="0">
              <a:latin typeface="+mn-lt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5400000">
            <a:off x="4317680" y="2211546"/>
            <a:ext cx="250825" cy="206094"/>
          </a:xfrm>
          <a:prstGeom prst="notchedRightArrow">
            <a:avLst>
              <a:gd name="adj1" fmla="val 50000"/>
              <a:gd name="adj2" fmla="val 5374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800">
              <a:latin typeface="+mn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18428" y="2430382"/>
            <a:ext cx="56799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+mn-lt"/>
              </a:rPr>
              <a:t>Step 2</a:t>
            </a:r>
            <a:r>
              <a:rPr lang="en-US" sz="1800" dirty="0">
                <a:latin typeface="+mn-lt"/>
              </a:rPr>
              <a:t>: Build </a:t>
            </a:r>
            <a:r>
              <a:rPr lang="en-US" sz="1800" i="1" dirty="0">
                <a:solidFill>
                  <a:srgbClr val="000099"/>
                </a:solidFill>
                <a:latin typeface="+mn-lt"/>
              </a:rPr>
              <a:t>cost-dependencies</a:t>
            </a:r>
            <a:r>
              <a:rPr lang="en-US" sz="1800" dirty="0">
                <a:latin typeface="+mn-lt"/>
              </a:rPr>
              <a:t> between goals in </a:t>
            </a:r>
            <a:r>
              <a:rPr lang="en-US" sz="1800" b="1" i="1" dirty="0">
                <a:solidFill>
                  <a:srgbClr val="000099"/>
                </a:solidFill>
                <a:latin typeface="+mn-lt"/>
              </a:rPr>
              <a:t>P</a:t>
            </a:r>
            <a:r>
              <a:rPr lang="en-US" sz="1800" b="1" i="1" baseline="30000" dirty="0">
                <a:solidFill>
                  <a:srgbClr val="000099"/>
                </a:solidFill>
                <a:latin typeface="+mn-lt"/>
              </a:rPr>
              <a:t>+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5400000">
            <a:off x="4317678" y="2820469"/>
            <a:ext cx="250826" cy="233363"/>
          </a:xfrm>
          <a:prstGeom prst="notchedRightArrow">
            <a:avLst>
              <a:gd name="adj1" fmla="val 50000"/>
              <a:gd name="adj2" fmla="val 5374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800">
              <a:latin typeface="+mn-lt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64337" y="3133203"/>
            <a:ext cx="63575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+mn-lt"/>
              </a:rPr>
              <a:t>Step 3</a:t>
            </a:r>
            <a:r>
              <a:rPr lang="en-US" sz="1800" dirty="0">
                <a:latin typeface="+mn-lt"/>
              </a:rPr>
              <a:t>: Find the </a:t>
            </a:r>
            <a:r>
              <a:rPr lang="en-US" sz="1800" i="1" dirty="0" smtClean="0">
                <a:solidFill>
                  <a:srgbClr val="000099"/>
                </a:solidFill>
                <a:latin typeface="+mn-lt"/>
              </a:rPr>
              <a:t>optimize relaxed plan </a:t>
            </a:r>
            <a:r>
              <a:rPr lang="en-US" sz="1800" b="1" i="1" dirty="0">
                <a:solidFill>
                  <a:srgbClr val="000099"/>
                </a:solidFill>
              </a:rPr>
              <a:t>P</a:t>
            </a:r>
            <a:r>
              <a:rPr lang="en-US" sz="1800" b="1" i="1" baseline="30000" dirty="0">
                <a:solidFill>
                  <a:srgbClr val="000099"/>
                </a:solidFill>
              </a:rPr>
              <a:t>+</a:t>
            </a:r>
            <a:r>
              <a:rPr lang="en-US" sz="1800" i="1" dirty="0" smtClean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1800" dirty="0" smtClean="0"/>
              <a:t>using goal utilities</a:t>
            </a:r>
            <a:endParaRPr lang="en-US" sz="1800" b="1" i="1" baseline="30000" dirty="0">
              <a:solidFill>
                <a:srgbClr val="000099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97291" y="4530715"/>
                <a:ext cx="1134092" cy="571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𝑟𝑒𝑙𝑎𝑥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𝐺𝐴𝐼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91" y="4530715"/>
                <a:ext cx="1134092" cy="5715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23152" y="6195820"/>
            <a:ext cx="8045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 smtClean="0"/>
              <a:t>Use IP Formulation to maximize net benefit.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Encode relaxed plan &amp; GUD.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351053" y="1019837"/>
            <a:ext cx="4653710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[Do, Benton, van den </a:t>
            </a:r>
            <a:r>
              <a:rPr lang="en-US" sz="1400" dirty="0" err="1" smtClean="0">
                <a:solidFill>
                  <a:srgbClr val="FF0000"/>
                </a:solidFill>
              </a:rPr>
              <a:t>Briel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&amp; Kambhampati, IJCAI 2007</a:t>
            </a:r>
            <a:r>
              <a:rPr lang="en-US" sz="1400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15" name="Left Brace 14"/>
          <p:cNvSpPr/>
          <p:nvPr/>
        </p:nvSpPr>
        <p:spPr bwMode="auto">
          <a:xfrm rot="16200000">
            <a:off x="7565774" y="711426"/>
            <a:ext cx="216825" cy="1414020"/>
          </a:xfrm>
          <a:prstGeom prst="leftBrace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8078" y="1442006"/>
            <a:ext cx="1954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Sapa</a:t>
            </a:r>
            <a:r>
              <a:rPr lang="en-US" sz="1200" baseline="30000" dirty="0" smtClean="0"/>
              <a:t>Ps</a:t>
            </a:r>
            <a:r>
              <a:rPr lang="en-US" sz="1200" dirty="0" smtClean="0"/>
              <a:t> Utility </a:t>
            </a:r>
            <a:r>
              <a:rPr lang="en-US" sz="1200" dirty="0" err="1" smtClean="0"/>
              <a:t>DependencieS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03254" y="3595578"/>
            <a:ext cx="4685771" cy="2488031"/>
            <a:chOff x="2203254" y="3595578"/>
            <a:chExt cx="4685771" cy="2488031"/>
          </a:xfrm>
        </p:grpSpPr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2515781" y="4290735"/>
              <a:ext cx="297275" cy="154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/>
                <a:t>at(</a:t>
              </a:r>
              <a:r>
                <a:rPr lang="en-US" sz="900">
                  <a:latin typeface="Symbol" pitchFamily="18" charset="2"/>
                  <a:sym typeface="Symbol" pitchFamily="18" charset="2"/>
                </a:rPr>
                <a:t></a:t>
              </a:r>
              <a:r>
                <a:rPr lang="en-US" sz="900" b="1"/>
                <a:t>)</a:t>
              </a:r>
            </a:p>
          </p:txBody>
        </p:sp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3148145" y="3754849"/>
              <a:ext cx="596816" cy="102953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700" b="1" dirty="0"/>
                <a:t>sample(soil, </a:t>
              </a:r>
              <a:r>
                <a:rPr lang="en-US" sz="700" dirty="0">
                  <a:latin typeface="Symbol" pitchFamily="18" charset="2"/>
                  <a:sym typeface="Symbol" pitchFamily="18" charset="2"/>
                </a:rPr>
                <a:t></a:t>
              </a:r>
              <a:r>
                <a:rPr lang="en-US" sz="700" b="1" dirty="0"/>
                <a:t>)</a:t>
              </a:r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3144018" y="3984514"/>
              <a:ext cx="560496" cy="102074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700" b="1"/>
                <a:t>drive(</a:t>
              </a:r>
              <a:r>
                <a:rPr lang="en-US" sz="700">
                  <a:latin typeface="Symbol" pitchFamily="18" charset="2"/>
                  <a:sym typeface="Symbol" pitchFamily="18" charset="2"/>
                </a:rPr>
                <a:t></a:t>
              </a:r>
              <a:r>
                <a:rPr lang="en-US" sz="700"/>
                <a:t>, </a:t>
              </a:r>
              <a:r>
                <a:rPr lang="en-US" sz="700">
                  <a:latin typeface="Symbol" pitchFamily="18" charset="2"/>
                  <a:sym typeface="Symbol" pitchFamily="18" charset="2"/>
                </a:rPr>
                <a:t></a:t>
              </a:r>
              <a:r>
                <a:rPr lang="en-US" sz="700" b="1"/>
                <a:t>)</a:t>
              </a:r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3186942" y="4239699"/>
              <a:ext cx="560496" cy="102954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900" dirty="0"/>
                <a:t>drive(</a:t>
              </a:r>
              <a:r>
                <a:rPr lang="en-US" sz="900" dirty="0">
                  <a:latin typeface="Symbol" pitchFamily="18" charset="2"/>
                  <a:sym typeface="Symbol" pitchFamily="18" charset="2"/>
                </a:rPr>
                <a:t></a:t>
              </a:r>
              <a:r>
                <a:rPr lang="en-US" sz="900" dirty="0"/>
                <a:t>, </a:t>
              </a:r>
              <a:r>
                <a:rPr lang="en-US" sz="900" dirty="0">
                  <a:latin typeface="Symbol" pitchFamily="18" charset="2"/>
                  <a:sym typeface="Symbol" pitchFamily="18" charset="2"/>
                </a:rPr>
                <a:t></a:t>
              </a:r>
              <a:r>
                <a:rPr lang="en-US" sz="900" dirty="0"/>
                <a:t>)</a:t>
              </a: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2326098" y="3595578"/>
              <a:ext cx="563551" cy="154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/>
                <a:t>avail(soil, </a:t>
              </a:r>
              <a:r>
                <a:rPr lang="en-US" sz="900">
                  <a:latin typeface="Symbol" pitchFamily="18" charset="2"/>
                  <a:sym typeface="Symbol" pitchFamily="18" charset="2"/>
                </a:rPr>
                <a:t></a:t>
              </a:r>
              <a:r>
                <a:rPr lang="en-US" sz="900" b="1"/>
                <a:t>)</a:t>
              </a: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2332167" y="3806765"/>
              <a:ext cx="589384" cy="154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/>
                <a:t>avail(rock, </a:t>
              </a:r>
              <a:r>
                <a:rPr lang="en-US" sz="900">
                  <a:latin typeface="Symbol" pitchFamily="18" charset="2"/>
                  <a:sym typeface="Symbol" pitchFamily="18" charset="2"/>
                </a:rPr>
                <a:t></a:t>
              </a:r>
              <a:r>
                <a:rPr lang="en-US" sz="900" b="1"/>
                <a:t>)</a:t>
              </a: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2301159" y="4054909"/>
              <a:ext cx="624159" cy="154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/>
                <a:t>avail(image,</a:t>
              </a:r>
              <a:r>
                <a:rPr lang="en-US" sz="900">
                  <a:latin typeface="Symbol" pitchFamily="18" charset="2"/>
                  <a:sym typeface="Symbol" pitchFamily="18" charset="2"/>
                </a:rPr>
                <a:t></a:t>
              </a:r>
              <a:r>
                <a:rPr lang="en-US" sz="900" b="1"/>
                <a:t>)</a:t>
              </a:r>
            </a:p>
          </p:txBody>
        </p:sp>
        <p:cxnSp>
          <p:nvCxnSpPr>
            <p:cNvPr id="25" name="AutoShape 10"/>
            <p:cNvCxnSpPr>
              <a:cxnSpLocks noChangeShapeType="1"/>
              <a:stCxn id="18" idx="3"/>
              <a:endCxn id="19" idx="1"/>
            </p:cNvCxnSpPr>
            <p:nvPr/>
          </p:nvCxnSpPr>
          <p:spPr bwMode="auto">
            <a:xfrm flipV="1">
              <a:off x="2813056" y="3806325"/>
              <a:ext cx="335089" cy="5618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6" name="AutoShape 11"/>
            <p:cNvCxnSpPr>
              <a:cxnSpLocks noChangeShapeType="1"/>
              <a:stCxn id="18" idx="3"/>
              <a:endCxn id="20" idx="1"/>
            </p:cNvCxnSpPr>
            <p:nvPr/>
          </p:nvCxnSpPr>
          <p:spPr bwMode="auto">
            <a:xfrm flipV="1">
              <a:off x="2813056" y="4035551"/>
              <a:ext cx="330962" cy="33259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7" name="AutoShape 12"/>
            <p:cNvCxnSpPr>
              <a:cxnSpLocks noChangeShapeType="1"/>
              <a:stCxn id="18" idx="3"/>
              <a:endCxn id="21" idx="1"/>
            </p:cNvCxnSpPr>
            <p:nvPr/>
          </p:nvCxnSpPr>
          <p:spPr bwMode="auto">
            <a:xfrm flipV="1">
              <a:off x="2813056" y="4291176"/>
              <a:ext cx="373886" cy="7697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8" name="AutoShape 13"/>
            <p:cNvCxnSpPr>
              <a:cxnSpLocks noChangeShapeType="1"/>
              <a:stCxn id="22" idx="3"/>
              <a:endCxn id="19" idx="1"/>
            </p:cNvCxnSpPr>
            <p:nvPr/>
          </p:nvCxnSpPr>
          <p:spPr bwMode="auto">
            <a:xfrm>
              <a:off x="2889649" y="3672992"/>
              <a:ext cx="258496" cy="13333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>
              <a:off x="4168017" y="3809405"/>
              <a:ext cx="589384" cy="154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 dirty="0"/>
                <a:t>avail(rock, </a:t>
              </a:r>
              <a:r>
                <a:rPr lang="en-US" sz="900" dirty="0">
                  <a:latin typeface="Symbol" pitchFamily="18" charset="2"/>
                  <a:sym typeface="Symbol" pitchFamily="18" charset="2"/>
                </a:rPr>
                <a:t></a:t>
              </a:r>
              <a:r>
                <a:rPr lang="en-US" sz="900" b="1" dirty="0"/>
                <a:t>)</a:t>
              </a:r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4124926" y="4051390"/>
              <a:ext cx="645024" cy="154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/>
                <a:t>avail(image, </a:t>
              </a:r>
              <a:r>
                <a:rPr lang="en-US" sz="900">
                  <a:latin typeface="Symbol" pitchFamily="18" charset="2"/>
                  <a:sym typeface="Symbol" pitchFamily="18" charset="2"/>
                </a:rPr>
                <a:t></a:t>
              </a:r>
              <a:r>
                <a:rPr lang="en-US" sz="900" b="1"/>
                <a:t>)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4247629" y="5129324"/>
              <a:ext cx="292308" cy="154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/>
                <a:t>at(</a:t>
              </a:r>
              <a:r>
                <a:rPr lang="en-US" sz="900">
                  <a:latin typeface="Symbol" pitchFamily="18" charset="2"/>
                  <a:sym typeface="Symbol" pitchFamily="18" charset="2"/>
                </a:rPr>
                <a:t></a:t>
              </a:r>
              <a:r>
                <a:rPr lang="en-US" sz="900" b="1"/>
                <a:t>)</a:t>
              </a:r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4215486" y="4523041"/>
              <a:ext cx="477111" cy="154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>
                  <a:solidFill>
                    <a:schemeClr val="hlink"/>
                  </a:solidFill>
                </a:rPr>
                <a:t>have(soil)</a:t>
              </a:r>
            </a:p>
          </p:txBody>
        </p:sp>
        <p:cxnSp>
          <p:nvCxnSpPr>
            <p:cNvPr id="33" name="AutoShape 22"/>
            <p:cNvCxnSpPr>
              <a:cxnSpLocks noChangeShapeType="1"/>
              <a:stCxn id="19" idx="3"/>
              <a:endCxn id="32" idx="1"/>
            </p:cNvCxnSpPr>
            <p:nvPr/>
          </p:nvCxnSpPr>
          <p:spPr bwMode="auto">
            <a:xfrm>
              <a:off x="3744961" y="3806325"/>
              <a:ext cx="470526" cy="79413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4" name="AutoShape 23"/>
            <p:cNvCxnSpPr>
              <a:cxnSpLocks noChangeShapeType="1"/>
              <a:stCxn id="20" idx="3"/>
              <a:endCxn id="31" idx="1"/>
            </p:cNvCxnSpPr>
            <p:nvPr/>
          </p:nvCxnSpPr>
          <p:spPr bwMode="auto">
            <a:xfrm>
              <a:off x="3704514" y="4035551"/>
              <a:ext cx="543115" cy="11711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5" name="Text Box 42"/>
            <p:cNvSpPr txBox="1">
              <a:spLocks noChangeArrowheads="1"/>
            </p:cNvSpPr>
            <p:nvPr/>
          </p:nvSpPr>
          <p:spPr bwMode="auto">
            <a:xfrm>
              <a:off x="6128106" y="4518642"/>
              <a:ext cx="477111" cy="154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>
                  <a:solidFill>
                    <a:schemeClr val="hlink"/>
                  </a:solidFill>
                </a:rPr>
                <a:t>have(soil)</a:t>
              </a:r>
            </a:p>
          </p:txBody>
        </p:sp>
        <p:sp>
          <p:nvSpPr>
            <p:cNvPr id="36" name="Rectangle 49"/>
            <p:cNvSpPr>
              <a:spLocks noChangeArrowheads="1"/>
            </p:cNvSpPr>
            <p:nvPr/>
          </p:nvSpPr>
          <p:spPr bwMode="auto">
            <a:xfrm>
              <a:off x="5147439" y="4688471"/>
              <a:ext cx="600118" cy="100314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700" b="1" dirty="0"/>
                <a:t>sample(rock, </a:t>
              </a:r>
              <a:r>
                <a:rPr lang="en-US" sz="700" dirty="0">
                  <a:latin typeface="Symbol" pitchFamily="18" charset="2"/>
                  <a:sym typeface="Symbol" pitchFamily="18" charset="2"/>
                </a:rPr>
                <a:t></a:t>
              </a:r>
              <a:r>
                <a:rPr lang="en-US" sz="700" b="1" dirty="0"/>
                <a:t>)</a:t>
              </a:r>
            </a:p>
          </p:txBody>
        </p:sp>
        <p:sp>
          <p:nvSpPr>
            <p:cNvPr id="37" name="Rectangle 50"/>
            <p:cNvSpPr>
              <a:spLocks noChangeArrowheads="1"/>
            </p:cNvSpPr>
            <p:nvPr/>
          </p:nvSpPr>
          <p:spPr bwMode="auto">
            <a:xfrm>
              <a:off x="5124326" y="4472004"/>
              <a:ext cx="634788" cy="100314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700" dirty="0"/>
                <a:t>sample(image,</a:t>
              </a:r>
              <a:r>
                <a:rPr lang="en-US" sz="700" dirty="0">
                  <a:latin typeface="Symbol" pitchFamily="18" charset="2"/>
                  <a:sym typeface="Symbol" pitchFamily="18" charset="2"/>
                </a:rPr>
                <a:t></a:t>
              </a:r>
              <a:r>
                <a:rPr lang="en-US" sz="700" dirty="0"/>
                <a:t>)</a:t>
              </a:r>
            </a:p>
          </p:txBody>
        </p:sp>
        <p:cxnSp>
          <p:nvCxnSpPr>
            <p:cNvPr id="38" name="AutoShape 52"/>
            <p:cNvCxnSpPr>
              <a:cxnSpLocks noChangeShapeType="1"/>
              <a:stCxn id="31" idx="3"/>
              <a:endCxn id="36" idx="1"/>
            </p:cNvCxnSpPr>
            <p:nvPr/>
          </p:nvCxnSpPr>
          <p:spPr bwMode="auto">
            <a:xfrm flipV="1">
              <a:off x="4539937" y="4738628"/>
              <a:ext cx="607503" cy="4681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9" name="AutoShape 58"/>
            <p:cNvCxnSpPr>
              <a:cxnSpLocks noChangeShapeType="1"/>
              <a:stCxn id="32" idx="3"/>
              <a:endCxn id="35" idx="1"/>
            </p:cNvCxnSpPr>
            <p:nvPr/>
          </p:nvCxnSpPr>
          <p:spPr bwMode="auto">
            <a:xfrm flipV="1">
              <a:off x="4692598" y="4596056"/>
              <a:ext cx="1435509" cy="43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</p:cxnSp>
        <p:sp>
          <p:nvSpPr>
            <p:cNvPr id="40" name="Text Box 61"/>
            <p:cNvSpPr txBox="1">
              <a:spLocks noChangeArrowheads="1"/>
            </p:cNvSpPr>
            <p:nvPr/>
          </p:nvSpPr>
          <p:spPr bwMode="auto">
            <a:xfrm>
              <a:off x="6141003" y="4743027"/>
              <a:ext cx="573487" cy="154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>
                  <a:solidFill>
                    <a:schemeClr val="hlink"/>
                  </a:solidFill>
                </a:rPr>
                <a:t>have(image)</a:t>
              </a:r>
            </a:p>
          </p:txBody>
        </p:sp>
        <p:sp>
          <p:nvSpPr>
            <p:cNvPr id="41" name="Text Box 62"/>
            <p:cNvSpPr txBox="1">
              <a:spLocks noChangeArrowheads="1"/>
            </p:cNvSpPr>
            <p:nvPr/>
          </p:nvSpPr>
          <p:spPr bwMode="auto">
            <a:xfrm>
              <a:off x="6135408" y="4936616"/>
              <a:ext cx="507911" cy="154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>
                  <a:solidFill>
                    <a:schemeClr val="hlink"/>
                  </a:solidFill>
                </a:rPr>
                <a:t>have(rock)</a:t>
              </a:r>
            </a:p>
          </p:txBody>
        </p:sp>
        <p:cxnSp>
          <p:nvCxnSpPr>
            <p:cNvPr id="42" name="AutoShape 63"/>
            <p:cNvCxnSpPr>
              <a:cxnSpLocks noChangeShapeType="1"/>
              <a:stCxn id="37" idx="3"/>
              <a:endCxn id="40" idx="1"/>
            </p:cNvCxnSpPr>
            <p:nvPr/>
          </p:nvCxnSpPr>
          <p:spPr bwMode="auto">
            <a:xfrm>
              <a:off x="5759114" y="4522162"/>
              <a:ext cx="381889" cy="29827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" name="AutoShape 68"/>
            <p:cNvCxnSpPr>
              <a:cxnSpLocks noChangeShapeType="1"/>
              <a:stCxn id="36" idx="3"/>
              <a:endCxn id="41" idx="1"/>
            </p:cNvCxnSpPr>
            <p:nvPr/>
          </p:nvCxnSpPr>
          <p:spPr bwMode="auto">
            <a:xfrm>
              <a:off x="5747558" y="4738628"/>
              <a:ext cx="387850" cy="27540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4" name="AutoShape 69"/>
            <p:cNvCxnSpPr>
              <a:cxnSpLocks noChangeShapeType="1"/>
              <a:stCxn id="29" idx="3"/>
              <a:endCxn id="36" idx="1"/>
            </p:cNvCxnSpPr>
            <p:nvPr/>
          </p:nvCxnSpPr>
          <p:spPr bwMode="auto">
            <a:xfrm>
              <a:off x="4757401" y="3886819"/>
              <a:ext cx="390038" cy="85180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5" name="AutoShape 70"/>
            <p:cNvCxnSpPr>
              <a:cxnSpLocks noChangeShapeType="1"/>
              <a:stCxn id="30" idx="3"/>
              <a:endCxn id="37" idx="1"/>
            </p:cNvCxnSpPr>
            <p:nvPr/>
          </p:nvCxnSpPr>
          <p:spPr bwMode="auto">
            <a:xfrm>
              <a:off x="4769950" y="4128804"/>
              <a:ext cx="354376" cy="3933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6" name="Text Box 71"/>
            <p:cNvSpPr txBox="1">
              <a:spLocks noChangeArrowheads="1"/>
            </p:cNvSpPr>
            <p:nvPr/>
          </p:nvSpPr>
          <p:spPr bwMode="auto">
            <a:xfrm>
              <a:off x="3385658" y="3626376"/>
              <a:ext cx="191957" cy="154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/>
                <a:t>20</a:t>
              </a:r>
            </a:p>
          </p:txBody>
        </p:sp>
        <p:sp>
          <p:nvSpPr>
            <p:cNvPr id="47" name="Text Box 72"/>
            <p:cNvSpPr txBox="1">
              <a:spLocks noChangeArrowheads="1"/>
            </p:cNvSpPr>
            <p:nvPr/>
          </p:nvSpPr>
          <p:spPr bwMode="auto">
            <a:xfrm>
              <a:off x="3385658" y="3860441"/>
              <a:ext cx="191957" cy="154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/>
                <a:t>10</a:t>
              </a:r>
            </a:p>
          </p:txBody>
        </p:sp>
        <p:sp>
          <p:nvSpPr>
            <p:cNvPr id="48" name="Text Box 73"/>
            <p:cNvSpPr txBox="1">
              <a:spLocks noChangeArrowheads="1"/>
            </p:cNvSpPr>
            <p:nvPr/>
          </p:nvSpPr>
          <p:spPr bwMode="auto">
            <a:xfrm>
              <a:off x="3385658" y="4099787"/>
              <a:ext cx="191957" cy="154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dirty="0">
                  <a:solidFill>
                    <a:srgbClr val="FF0000"/>
                  </a:solidFill>
                </a:rPr>
                <a:t>30</a:t>
              </a:r>
            </a:p>
          </p:txBody>
        </p:sp>
        <p:sp>
          <p:nvSpPr>
            <p:cNvPr id="49" name="Text Box 77"/>
            <p:cNvSpPr txBox="1">
              <a:spLocks noChangeArrowheads="1"/>
            </p:cNvSpPr>
            <p:nvPr/>
          </p:nvSpPr>
          <p:spPr bwMode="auto">
            <a:xfrm>
              <a:off x="4339079" y="4435012"/>
              <a:ext cx="191957" cy="154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dirty="0">
                  <a:solidFill>
                    <a:srgbClr val="FF0000"/>
                  </a:solidFill>
                </a:rPr>
                <a:t>20</a:t>
              </a:r>
            </a:p>
          </p:txBody>
        </p:sp>
        <p:sp>
          <p:nvSpPr>
            <p:cNvPr id="50" name="Text Box 78"/>
            <p:cNvSpPr txBox="1">
              <a:spLocks noChangeArrowheads="1"/>
            </p:cNvSpPr>
            <p:nvPr/>
          </p:nvSpPr>
          <p:spPr bwMode="auto">
            <a:xfrm>
              <a:off x="5369268" y="4337373"/>
              <a:ext cx="191957" cy="154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dirty="0" smtClean="0">
                  <a:solidFill>
                    <a:srgbClr val="FF0000"/>
                  </a:solidFill>
                </a:rPr>
                <a:t>25</a:t>
              </a:r>
              <a:endParaRPr lang="en-US" sz="900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 Box 79"/>
            <p:cNvSpPr txBox="1">
              <a:spLocks noChangeArrowheads="1"/>
            </p:cNvSpPr>
            <p:nvPr/>
          </p:nvSpPr>
          <p:spPr bwMode="auto">
            <a:xfrm>
              <a:off x="4333300" y="5018416"/>
              <a:ext cx="191957" cy="154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52" name="Text Box 81"/>
            <p:cNvSpPr txBox="1">
              <a:spLocks noChangeArrowheads="1"/>
            </p:cNvSpPr>
            <p:nvPr/>
          </p:nvSpPr>
          <p:spPr bwMode="auto">
            <a:xfrm>
              <a:off x="5369268" y="4533600"/>
              <a:ext cx="191957" cy="154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dirty="0">
                  <a:solidFill>
                    <a:srgbClr val="FF0000"/>
                  </a:solidFill>
                </a:rPr>
                <a:t>35</a:t>
              </a:r>
            </a:p>
          </p:txBody>
        </p:sp>
        <p:sp>
          <p:nvSpPr>
            <p:cNvPr id="53" name="Text Box 87"/>
            <p:cNvSpPr txBox="1">
              <a:spLocks noChangeArrowheads="1"/>
            </p:cNvSpPr>
            <p:nvPr/>
          </p:nvSpPr>
          <p:spPr bwMode="auto">
            <a:xfrm>
              <a:off x="6280176" y="4441770"/>
              <a:ext cx="191957" cy="154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>
                  <a:solidFill>
                    <a:srgbClr val="FF0000"/>
                  </a:solidFill>
                </a:rPr>
                <a:t>20</a:t>
              </a:r>
            </a:p>
          </p:txBody>
        </p:sp>
        <p:sp>
          <p:nvSpPr>
            <p:cNvPr id="54" name="Text Box 88"/>
            <p:cNvSpPr txBox="1">
              <a:spLocks noChangeArrowheads="1"/>
            </p:cNvSpPr>
            <p:nvPr/>
          </p:nvSpPr>
          <p:spPr bwMode="auto">
            <a:xfrm>
              <a:off x="6280176" y="4641517"/>
              <a:ext cx="191957" cy="154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dirty="0">
                  <a:solidFill>
                    <a:srgbClr val="FF0000"/>
                  </a:solidFill>
                </a:rPr>
                <a:t>5</a:t>
              </a:r>
              <a:r>
                <a:rPr lang="en-US" sz="900" dirty="0" smtClean="0">
                  <a:solidFill>
                    <a:srgbClr val="FF0000"/>
                  </a:solidFill>
                </a:rPr>
                <a:t>5</a:t>
              </a:r>
              <a:endParaRPr lang="en-US" sz="900" dirty="0">
                <a:solidFill>
                  <a:srgbClr val="FF0000"/>
                </a:solidFill>
              </a:endParaRPr>
            </a:p>
          </p:txBody>
        </p:sp>
        <p:sp>
          <p:nvSpPr>
            <p:cNvPr id="55" name="Text Box 89"/>
            <p:cNvSpPr txBox="1">
              <a:spLocks noChangeArrowheads="1"/>
            </p:cNvSpPr>
            <p:nvPr/>
          </p:nvSpPr>
          <p:spPr bwMode="auto">
            <a:xfrm>
              <a:off x="6280176" y="4842145"/>
              <a:ext cx="191957" cy="154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dirty="0" smtClean="0">
                  <a:solidFill>
                    <a:srgbClr val="FF0000"/>
                  </a:solidFill>
                </a:rPr>
                <a:t>45</a:t>
              </a:r>
              <a:endParaRPr lang="en-US" sz="900" dirty="0">
                <a:solidFill>
                  <a:srgbClr val="FF0000"/>
                </a:solidFill>
              </a:endParaRPr>
            </a:p>
          </p:txBody>
        </p:sp>
        <p:sp>
          <p:nvSpPr>
            <p:cNvPr id="56" name="Text Box 117"/>
            <p:cNvSpPr txBox="1">
              <a:spLocks noChangeArrowheads="1"/>
            </p:cNvSpPr>
            <p:nvPr/>
          </p:nvSpPr>
          <p:spPr bwMode="auto">
            <a:xfrm>
              <a:off x="3385658" y="3626376"/>
              <a:ext cx="191957" cy="154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>
                  <a:solidFill>
                    <a:srgbClr val="FF0000"/>
                  </a:solidFill>
                </a:rPr>
                <a:t>20</a:t>
              </a:r>
            </a:p>
          </p:txBody>
        </p:sp>
        <p:sp>
          <p:nvSpPr>
            <p:cNvPr id="57" name="Text Box 118"/>
            <p:cNvSpPr txBox="1">
              <a:spLocks noChangeArrowheads="1"/>
            </p:cNvSpPr>
            <p:nvPr/>
          </p:nvSpPr>
          <p:spPr bwMode="auto">
            <a:xfrm>
              <a:off x="3385658" y="3860441"/>
              <a:ext cx="191957" cy="154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dirty="0">
                  <a:solidFill>
                    <a:srgbClr val="FF0000"/>
                  </a:solidFill>
                </a:rPr>
                <a:t>10</a:t>
              </a:r>
            </a:p>
          </p:txBody>
        </p:sp>
        <p:cxnSp>
          <p:nvCxnSpPr>
            <p:cNvPr id="58" name="AutoShape 120"/>
            <p:cNvCxnSpPr>
              <a:cxnSpLocks noChangeShapeType="1"/>
            </p:cNvCxnSpPr>
            <p:nvPr/>
          </p:nvCxnSpPr>
          <p:spPr bwMode="auto">
            <a:xfrm>
              <a:off x="2907107" y="3899160"/>
              <a:ext cx="1248114" cy="26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59" name="AutoShape 121"/>
            <p:cNvCxnSpPr>
              <a:cxnSpLocks noChangeShapeType="1"/>
            </p:cNvCxnSpPr>
            <p:nvPr/>
          </p:nvCxnSpPr>
          <p:spPr bwMode="auto">
            <a:xfrm flipV="1">
              <a:off x="2898027" y="4148184"/>
              <a:ext cx="1215921" cy="352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</p:cxnSp>
        <p:sp>
          <p:nvSpPr>
            <p:cNvPr id="60" name="Text Box 87"/>
            <p:cNvSpPr txBox="1">
              <a:spLocks noChangeArrowheads="1"/>
            </p:cNvSpPr>
            <p:nvPr/>
          </p:nvSpPr>
          <p:spPr bwMode="auto">
            <a:xfrm>
              <a:off x="6590157" y="4502802"/>
              <a:ext cx="201893" cy="165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solidFill>
                    <a:srgbClr val="00B050"/>
                  </a:solidFill>
                </a:rPr>
                <a:t>25</a:t>
              </a:r>
              <a:endParaRPr lang="en-US" sz="1000" dirty="0">
                <a:solidFill>
                  <a:srgbClr val="00B050"/>
                </a:solidFill>
              </a:endParaRPr>
            </a:p>
          </p:txBody>
        </p:sp>
        <p:sp>
          <p:nvSpPr>
            <p:cNvPr id="61" name="Text Box 87"/>
            <p:cNvSpPr txBox="1">
              <a:spLocks noChangeArrowheads="1"/>
            </p:cNvSpPr>
            <p:nvPr/>
          </p:nvSpPr>
          <p:spPr bwMode="auto">
            <a:xfrm>
              <a:off x="6687132" y="4748980"/>
              <a:ext cx="201893" cy="165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solidFill>
                    <a:srgbClr val="00B050"/>
                  </a:solidFill>
                </a:rPr>
                <a:t>30</a:t>
              </a:r>
              <a:endParaRPr lang="en-US" sz="1000" dirty="0">
                <a:solidFill>
                  <a:srgbClr val="00B050"/>
                </a:solidFill>
              </a:endParaRPr>
            </a:p>
          </p:txBody>
        </p:sp>
        <p:sp>
          <p:nvSpPr>
            <p:cNvPr id="62" name="Text Box 87"/>
            <p:cNvSpPr txBox="1">
              <a:spLocks noChangeArrowheads="1"/>
            </p:cNvSpPr>
            <p:nvPr/>
          </p:nvSpPr>
          <p:spPr bwMode="auto">
            <a:xfrm>
              <a:off x="6615715" y="4928942"/>
              <a:ext cx="201893" cy="165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solidFill>
                    <a:srgbClr val="00B050"/>
                  </a:solidFill>
                </a:rPr>
                <a:t>50</a:t>
              </a:r>
              <a:endParaRPr lang="en-US" sz="1000" dirty="0">
                <a:solidFill>
                  <a:srgbClr val="00B05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818524" y="5493037"/>
              <a:ext cx="654960" cy="402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100" dirty="0" smtClean="0">
                  <a:solidFill>
                    <a:srgbClr val="00B050"/>
                  </a:solidFill>
                </a:rPr>
                <a:t>25</a:t>
              </a:r>
              <a:r>
                <a:rPr lang="en-US" sz="1100" dirty="0" smtClean="0"/>
                <a:t> – 20 = </a:t>
              </a:r>
              <a:r>
                <a:rPr lang="en-US" sz="1100" dirty="0" smtClean="0">
                  <a:solidFill>
                    <a:srgbClr val="00B050"/>
                  </a:solidFill>
                </a:rPr>
                <a:t>5</a:t>
              </a:r>
            </a:p>
            <a:p>
              <a:pPr>
                <a:spcBef>
                  <a:spcPts val="0"/>
                </a:spcBef>
              </a:pPr>
              <a:r>
                <a:rPr lang="en-US" sz="1100" dirty="0" smtClean="0">
                  <a:solidFill>
                    <a:srgbClr val="00B050"/>
                  </a:solidFill>
                </a:rPr>
                <a:t>30</a:t>
              </a:r>
              <a:r>
                <a:rPr lang="en-US" sz="1100" dirty="0" smtClean="0"/>
                <a:t> – 55 = -25</a:t>
              </a:r>
            </a:p>
            <a:p>
              <a:pPr>
                <a:spcBef>
                  <a:spcPts val="0"/>
                </a:spcBef>
              </a:pPr>
              <a:r>
                <a:rPr lang="en-US" sz="1100" dirty="0" smtClean="0">
                  <a:solidFill>
                    <a:srgbClr val="00B050"/>
                  </a:solidFill>
                </a:rPr>
                <a:t>50</a:t>
              </a:r>
              <a:r>
                <a:rPr lang="en-US" sz="1100" dirty="0" smtClean="0"/>
                <a:t> – 45 = </a:t>
              </a:r>
              <a:r>
                <a:rPr lang="en-US" sz="1100" dirty="0" smtClean="0">
                  <a:solidFill>
                    <a:srgbClr val="00B050"/>
                  </a:solidFill>
                </a:rPr>
                <a:t>5</a:t>
              </a:r>
            </a:p>
          </p:txBody>
        </p:sp>
        <p:pic>
          <p:nvPicPr>
            <p:cNvPr id="64" name="Picture 2" descr="http://icons.iconarchive.com/icons/deleket/sleek-xp-basic/256/O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9525" y="5493037"/>
              <a:ext cx="182290" cy="19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http://icons.iconarchive.com/icons/deleket/sleek-xp-basic/256/O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9525" y="5880180"/>
              <a:ext cx="182290" cy="19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&quot;No&quot; Symbol 65"/>
            <p:cNvSpPr/>
            <p:nvPr/>
          </p:nvSpPr>
          <p:spPr bwMode="auto">
            <a:xfrm>
              <a:off x="5595873" y="5685920"/>
              <a:ext cx="165941" cy="194082"/>
            </a:xfrm>
            <a:prstGeom prst="noSmoking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A500"/>
                </a:buClr>
                <a:buSzTx/>
                <a:buFont typeface="Wingdings" pitchFamily="2" charset="2"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120596" y="5629517"/>
              <a:ext cx="488040" cy="206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400" dirty="0" smtClean="0"/>
                <a:t>h = -15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360455" y="5908137"/>
              <a:ext cx="447304" cy="175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100" dirty="0" smtClean="0"/>
                <a:t>Heuristic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2203254" y="5191862"/>
              <a:ext cx="1189018" cy="694719"/>
              <a:chOff x="6624688" y="4982025"/>
              <a:chExt cx="2286650" cy="1253334"/>
            </a:xfrm>
          </p:grpSpPr>
          <p:pic>
            <p:nvPicPr>
              <p:cNvPr id="74" name="Picture 6" descr="http://www.melchizedekpriest.com/wp1/wp-content/plugins/RSSPoster_PRO/cache/7b711_mars-twil-peaks1_l.jpg"/>
              <p:cNvPicPr>
                <a:picLocks noChangeAspect="1" noChangeArrowheads="1"/>
              </p:cNvPicPr>
              <p:nvPr/>
            </p:nvPicPr>
            <p:blipFill>
              <a:blip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96514" y="5715849"/>
                <a:ext cx="611763" cy="4588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6" descr="http://www.newscientist.com/data/images/ns/cms/dn9324/dn9324-2_500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9280" y="4982025"/>
                <a:ext cx="552797" cy="5527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4" descr="http://cdn.physorg.com/newman/gfx/news/hires/2008/marsrovertea.jpg"/>
              <p:cNvPicPr>
                <a:picLocks noChangeAspect="1" noChangeArrowheads="1"/>
              </p:cNvPicPr>
              <p:nvPr/>
            </p:nvPicPr>
            <p:blipFill>
              <a:blip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4688" y="5835608"/>
                <a:ext cx="730974" cy="3997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7" name="Oval 29"/>
              <p:cNvSpPr>
                <a:spLocks noChangeArrowheads="1"/>
              </p:cNvSpPr>
              <p:nvPr/>
            </p:nvSpPr>
            <p:spPr bwMode="auto">
              <a:xfrm>
                <a:off x="7636725" y="5319824"/>
                <a:ext cx="215353" cy="133161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l-GR" sz="1100" b="1" dirty="0">
                  <a:solidFill>
                    <a:srgbClr val="0000FF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78" name="Oval 30"/>
              <p:cNvSpPr>
                <a:spLocks noChangeArrowheads="1"/>
              </p:cNvSpPr>
              <p:nvPr/>
            </p:nvSpPr>
            <p:spPr bwMode="auto">
              <a:xfrm>
                <a:off x="7068352" y="5904066"/>
                <a:ext cx="215353" cy="133161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l-GR" sz="1100" b="1" dirty="0">
                  <a:solidFill>
                    <a:srgbClr val="0000FF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79" name="Oval 31"/>
              <p:cNvSpPr>
                <a:spLocks noChangeArrowheads="1"/>
              </p:cNvSpPr>
              <p:nvPr/>
            </p:nvSpPr>
            <p:spPr bwMode="auto">
              <a:xfrm>
                <a:off x="8227716" y="5815847"/>
                <a:ext cx="215353" cy="133161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l-GR" sz="1100" b="1" dirty="0">
                  <a:solidFill>
                    <a:srgbClr val="0000FF"/>
                  </a:solidFill>
                  <a:cs typeface="Times New Roman" pitchFamily="18" charset="0"/>
                </a:endParaRPr>
              </a:p>
            </p:txBody>
          </p:sp>
          <p:cxnSp>
            <p:nvCxnSpPr>
              <p:cNvPr id="80" name="AutoShape 32"/>
              <p:cNvCxnSpPr>
                <a:cxnSpLocks noChangeShapeType="1"/>
                <a:stCxn id="78" idx="0"/>
                <a:endCxn id="77" idx="2"/>
              </p:cNvCxnSpPr>
              <p:nvPr/>
            </p:nvCxnSpPr>
            <p:spPr bwMode="auto">
              <a:xfrm rot="16200000">
                <a:off x="7147791" y="5415132"/>
                <a:ext cx="517662" cy="460206"/>
              </a:xfrm>
              <a:prstGeom prst="curvedConnector2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81" name="AutoShape 33"/>
              <p:cNvCxnSpPr>
                <a:cxnSpLocks noChangeShapeType="1"/>
                <a:stCxn id="78" idx="4"/>
                <a:endCxn id="79" idx="4"/>
              </p:cNvCxnSpPr>
              <p:nvPr/>
            </p:nvCxnSpPr>
            <p:spPr bwMode="auto">
              <a:xfrm rot="5400000" flipH="1" flipV="1">
                <a:off x="7712584" y="5413019"/>
                <a:ext cx="88219" cy="1159364"/>
              </a:xfrm>
              <a:prstGeom prst="curvedConnector3">
                <a:avLst>
                  <a:gd name="adj1" fmla="val -107463"/>
                </a:avLst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82" name="AutoShape 34"/>
              <p:cNvCxnSpPr>
                <a:cxnSpLocks noChangeShapeType="1"/>
                <a:stCxn id="77" idx="6"/>
                <a:endCxn id="79" idx="0"/>
              </p:cNvCxnSpPr>
              <p:nvPr/>
            </p:nvCxnSpPr>
            <p:spPr bwMode="auto">
              <a:xfrm>
                <a:off x="7852078" y="5386405"/>
                <a:ext cx="483806" cy="429443"/>
              </a:xfrm>
              <a:prstGeom prst="curvedConnector2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</p:cxnSp>
          <p:pic>
            <p:nvPicPr>
              <p:cNvPr id="83" name="Picture 3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2875" t="10266" r="73584" b="73511"/>
              <a:stretch>
                <a:fillRect/>
              </a:stretch>
            </p:blipFill>
            <p:spPr bwMode="auto">
              <a:xfrm>
                <a:off x="7852077" y="5065984"/>
                <a:ext cx="467089" cy="1889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4" name="Picture 3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78638" b="90618" l="44409" r="56676"/>
                        </a14:imgEffect>
                      </a14:imgLayer>
                    </a14:imgProps>
                  </a:ext>
                </a:extLst>
              </a:blip>
              <a:srcRect l="42876" t="77141" r="41791" b="7884"/>
              <a:stretch>
                <a:fillRect/>
              </a:stretch>
            </p:blipFill>
            <p:spPr bwMode="auto">
              <a:xfrm>
                <a:off x="7305818" y="5817095"/>
                <a:ext cx="303854" cy="173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5" name="Picture 37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D9D9D9"/>
                  </a:clrFrom>
                  <a:clrTo>
                    <a:srgbClr val="D9D9D9">
                      <a:alpha val="0"/>
                    </a:srgbClr>
                  </a:clrTo>
                </a:clrChange>
              </a:blip>
              <a:srcRect l="66209" t="6693" r="13333" b="75043"/>
              <a:stretch>
                <a:fillRect/>
              </a:stretch>
            </p:blipFill>
            <p:spPr bwMode="auto">
              <a:xfrm>
                <a:off x="8505216" y="5452985"/>
                <a:ext cx="406122" cy="212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6" name="Oval 38"/>
              <p:cNvSpPr>
                <a:spLocks noChangeArrowheads="1"/>
              </p:cNvSpPr>
              <p:nvPr/>
            </p:nvSpPr>
            <p:spPr bwMode="auto">
              <a:xfrm>
                <a:off x="7636725" y="5319824"/>
                <a:ext cx="215353" cy="133161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l-GR" sz="1100" b="1" dirty="0">
                  <a:solidFill>
                    <a:srgbClr val="0000FF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87" name="Oval 39"/>
              <p:cNvSpPr>
                <a:spLocks noChangeArrowheads="1"/>
              </p:cNvSpPr>
              <p:nvPr/>
            </p:nvSpPr>
            <p:spPr bwMode="auto">
              <a:xfrm>
                <a:off x="7068352" y="5904066"/>
                <a:ext cx="215353" cy="133161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l-GR" sz="1100" b="1" dirty="0">
                  <a:solidFill>
                    <a:srgbClr val="0000FF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88" name="Oval 40"/>
              <p:cNvSpPr>
                <a:spLocks noChangeArrowheads="1"/>
              </p:cNvSpPr>
              <p:nvPr/>
            </p:nvSpPr>
            <p:spPr bwMode="auto">
              <a:xfrm>
                <a:off x="8227716" y="5815847"/>
                <a:ext cx="215353" cy="133161"/>
              </a:xfrm>
              <a:prstGeom prst="ellipse">
                <a:avLst/>
              </a:prstGeom>
              <a:solidFill>
                <a:schemeClr val="bg1"/>
              </a:solidFill>
              <a:ln w="254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l-GR" sz="1100" b="1" dirty="0">
                  <a:solidFill>
                    <a:srgbClr val="0000FF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89" name="Oval 41"/>
              <p:cNvSpPr>
                <a:spLocks noChangeArrowheads="1"/>
              </p:cNvSpPr>
              <p:nvPr/>
            </p:nvSpPr>
            <p:spPr bwMode="auto">
              <a:xfrm>
                <a:off x="7636725" y="5319824"/>
                <a:ext cx="215353" cy="133161"/>
              </a:xfrm>
              <a:prstGeom prst="ellipse">
                <a:avLst/>
              </a:prstGeom>
              <a:solidFill>
                <a:schemeClr val="bg1"/>
              </a:solidFill>
              <a:ln w="254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l-GR" sz="1100" b="1" dirty="0">
                  <a:solidFill>
                    <a:srgbClr val="0000FF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90" name="Oval 42"/>
              <p:cNvSpPr>
                <a:spLocks noChangeArrowheads="1"/>
              </p:cNvSpPr>
              <p:nvPr/>
            </p:nvSpPr>
            <p:spPr bwMode="auto">
              <a:xfrm>
                <a:off x="7068352" y="5904066"/>
                <a:ext cx="215353" cy="133161"/>
              </a:xfrm>
              <a:prstGeom prst="ellipse">
                <a:avLst/>
              </a:prstGeom>
              <a:solidFill>
                <a:schemeClr val="bg1"/>
              </a:solidFill>
              <a:ln w="254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l-GR" sz="500" dirty="0">
                    <a:solidFill>
                      <a:srgbClr val="0000FF"/>
                    </a:solidFill>
                    <a:cs typeface="Times New Roman" pitchFamily="18" charset="0"/>
                  </a:rPr>
                  <a:t>α</a:t>
                </a:r>
              </a:p>
            </p:txBody>
          </p:sp>
          <p:sp>
            <p:nvSpPr>
              <p:cNvPr id="91" name="Oval 43"/>
              <p:cNvSpPr>
                <a:spLocks noChangeArrowheads="1"/>
              </p:cNvSpPr>
              <p:nvPr/>
            </p:nvSpPr>
            <p:spPr bwMode="auto">
              <a:xfrm>
                <a:off x="8227716" y="5815847"/>
                <a:ext cx="215353" cy="133161"/>
              </a:xfrm>
              <a:prstGeom prst="ellipse">
                <a:avLst/>
              </a:prstGeom>
              <a:solidFill>
                <a:schemeClr val="bg1"/>
              </a:solidFill>
              <a:ln w="254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l-GR" sz="500" dirty="0">
                    <a:solidFill>
                      <a:srgbClr val="0000FF"/>
                    </a:solidFill>
                    <a:cs typeface="Times New Roman" pitchFamily="18" charset="0"/>
                  </a:rPr>
                  <a:t>γ</a:t>
                </a:r>
              </a:p>
            </p:txBody>
          </p:sp>
          <p:sp>
            <p:nvSpPr>
              <p:cNvPr id="92" name="Oval 44"/>
              <p:cNvSpPr>
                <a:spLocks noChangeArrowheads="1"/>
              </p:cNvSpPr>
              <p:nvPr/>
            </p:nvSpPr>
            <p:spPr bwMode="auto">
              <a:xfrm>
                <a:off x="7636725" y="5319824"/>
                <a:ext cx="215353" cy="133161"/>
              </a:xfrm>
              <a:prstGeom prst="ellipse">
                <a:avLst/>
              </a:prstGeom>
              <a:solidFill>
                <a:schemeClr val="bg1"/>
              </a:solidFill>
              <a:ln w="254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l-GR" sz="500">
                    <a:solidFill>
                      <a:srgbClr val="0000FF"/>
                    </a:solidFill>
                    <a:cs typeface="Times New Roman" pitchFamily="18" charset="0"/>
                  </a:rPr>
                  <a:t>β</a:t>
                </a:r>
              </a:p>
            </p:txBody>
          </p:sp>
        </p:grpSp>
        <p:sp>
          <p:nvSpPr>
            <p:cNvPr id="70" name="Text Box 20"/>
            <p:cNvSpPr txBox="1">
              <a:spLocks noChangeArrowheads="1"/>
            </p:cNvSpPr>
            <p:nvPr/>
          </p:nvSpPr>
          <p:spPr bwMode="auto">
            <a:xfrm>
              <a:off x="4288206" y="5525301"/>
              <a:ext cx="261507" cy="154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/>
                <a:t>at(</a:t>
              </a:r>
              <a:r>
                <a:rPr lang="en-US" sz="900">
                  <a:latin typeface="Symbol" pitchFamily="18" charset="2"/>
                  <a:sym typeface="Symbol" pitchFamily="18" charset="2"/>
                </a:rPr>
                <a:t></a:t>
              </a:r>
              <a:r>
                <a:rPr lang="en-US" sz="900"/>
                <a:t>)</a:t>
              </a:r>
            </a:p>
          </p:txBody>
        </p:sp>
        <p:cxnSp>
          <p:nvCxnSpPr>
            <p:cNvPr id="71" name="AutoShape 24"/>
            <p:cNvCxnSpPr>
              <a:cxnSpLocks noChangeShapeType="1"/>
              <a:endCxn id="70" idx="1"/>
            </p:cNvCxnSpPr>
            <p:nvPr/>
          </p:nvCxnSpPr>
          <p:spPr bwMode="auto">
            <a:xfrm>
              <a:off x="3757344" y="4290735"/>
              <a:ext cx="530862" cy="13119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Text Box 80"/>
            <p:cNvSpPr txBox="1">
              <a:spLocks noChangeArrowheads="1"/>
            </p:cNvSpPr>
            <p:nvPr/>
          </p:nvSpPr>
          <p:spPr bwMode="auto">
            <a:xfrm>
              <a:off x="4333300" y="5434631"/>
              <a:ext cx="191957" cy="154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>
                  <a:solidFill>
                    <a:srgbClr val="FF0000"/>
                  </a:solidFill>
                </a:rPr>
                <a:t>30</a:t>
              </a:r>
            </a:p>
          </p:txBody>
        </p:sp>
        <p:cxnSp>
          <p:nvCxnSpPr>
            <p:cNvPr id="73" name="AutoShape 53"/>
            <p:cNvCxnSpPr>
              <a:cxnSpLocks noChangeShapeType="1"/>
            </p:cNvCxnSpPr>
            <p:nvPr/>
          </p:nvCxnSpPr>
          <p:spPr bwMode="auto">
            <a:xfrm flipV="1">
              <a:off x="4546495" y="4522162"/>
              <a:ext cx="567925" cy="1081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3" name="Rectangle 2"/>
          <p:cNvSpPr/>
          <p:nvPr/>
        </p:nvSpPr>
        <p:spPr bwMode="auto">
          <a:xfrm>
            <a:off x="1927274" y="3502535"/>
            <a:ext cx="5092504" cy="2693285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A500"/>
              </a:buClr>
              <a:buSzTx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4091" y="3445168"/>
            <a:ext cx="172354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000" dirty="0" smtClean="0"/>
              <a:t>Encodes our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/>
              <a:t>the previous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/>
              <a:t>pruning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</a:t>
            </a:r>
            <a:r>
              <a:rPr lang="en-US" sz="2000" dirty="0" smtClean="0"/>
              <a:t>pproach as 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/>
              <a:t>an IP, and</a:t>
            </a:r>
            <a:br>
              <a:rPr lang="en-US" sz="2000" dirty="0" smtClean="0"/>
            </a:br>
            <a:r>
              <a:rPr lang="en-US" sz="2000" dirty="0" smtClean="0"/>
              <a:t>including 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g</a:t>
            </a:r>
            <a:r>
              <a:rPr lang="en-US" sz="2000" dirty="0" smtClean="0"/>
              <a:t>oal utility 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/>
              <a:t>dependencies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675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54"/>
    </mc:Choice>
    <mc:Fallback xmlns="">
      <p:transition spd="slow" advTm="4805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Classical vs. Partial Satisfaction Planning (PSP)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17083BB3-7338-4326-AE03-7768C66FA0D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00050" y="1758950"/>
            <a:ext cx="412432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BC331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2661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99908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2400" smtClean="0"/>
              <a:t>Classical Planning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 smtClean="0"/>
              <a:t>Initial state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 smtClean="0"/>
              <a:t>Set of goals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 smtClean="0"/>
              <a:t>Actions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smtClean="0">
              <a:solidFill>
                <a:srgbClr val="0099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smtClean="0">
              <a:solidFill>
                <a:srgbClr val="0099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400" smtClean="0">
              <a:solidFill>
                <a:srgbClr val="0099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400" smtClean="0">
              <a:solidFill>
                <a:srgbClr val="0099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solidFill>
                  <a:srgbClr val="009900"/>
                </a:solidFill>
              </a:rPr>
              <a:t>Find a plan that achieves </a:t>
            </a:r>
            <a:r>
              <a:rPr lang="en-US" sz="2000" i="1" smtClean="0">
                <a:solidFill>
                  <a:srgbClr val="000099"/>
                </a:solidFill>
              </a:rPr>
              <a:t>all</a:t>
            </a:r>
            <a:r>
              <a:rPr lang="en-US" sz="2000" smtClean="0">
                <a:solidFill>
                  <a:srgbClr val="009900"/>
                </a:solidFill>
              </a:rPr>
              <a:t> goals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smtClean="0"/>
          </a:p>
          <a:p>
            <a:pPr>
              <a:lnSpc>
                <a:spcPct val="90000"/>
              </a:lnSpc>
              <a:buFontTx/>
              <a:buNone/>
            </a:pPr>
            <a:endParaRPr lang="en-US" sz="14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/>
              <a:t>(prefer plans with fewer actions)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515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45"/>
    </mc:Choice>
    <mc:Fallback xmlns="">
      <p:transition spd="slow" advTm="3294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BBOP-LP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17083BB3-7338-4326-AE03-7768C66FA0D2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039816" y="2460133"/>
            <a:ext cx="2266950" cy="1802675"/>
            <a:chOff x="1039816" y="2460133"/>
            <a:chExt cx="2266950" cy="1802675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995491" y="2980108"/>
              <a:ext cx="333375" cy="3365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 b="0">
                  <a:latin typeface="Times New Roman" pitchFamily="18" charset="0"/>
                  <a:cs typeface="Arial" charset="0"/>
                </a:rPr>
                <a:t>1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995491" y="3742108"/>
              <a:ext cx="333375" cy="3365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 b="0">
                  <a:latin typeface="Times New Roman" pitchFamily="18" charset="0"/>
                  <a:cs typeface="Arial" charset="0"/>
                </a:rPr>
                <a:t>2</a:t>
              </a: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2030416" y="2460133"/>
              <a:ext cx="333375" cy="33655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 b="0" i="1">
                  <a:latin typeface="Times New Roman" pitchFamily="18" charset="0"/>
                  <a:cs typeface="Arial" charset="0"/>
                </a:rPr>
                <a:t>DTG</a:t>
              </a:r>
              <a:r>
                <a:rPr lang="en-US" sz="1600" b="0" i="1" baseline="-25000">
                  <a:latin typeface="Times New Roman" pitchFamily="18" charset="0"/>
                  <a:cs typeface="Arial" charset="0"/>
                </a:rPr>
                <a:t>Truck</a:t>
              </a:r>
              <a:r>
                <a:rPr lang="en-US" sz="1600" b="0" baseline="-25000">
                  <a:latin typeface="Times New Roman" pitchFamily="18" charset="0"/>
                  <a:cs typeface="Arial" charset="0"/>
                </a:rPr>
                <a:t>1</a:t>
              </a:r>
            </a:p>
          </p:txBody>
        </p:sp>
        <p:cxnSp>
          <p:nvCxnSpPr>
            <p:cNvPr id="16" name="AutoShape 15"/>
            <p:cNvCxnSpPr>
              <a:cxnSpLocks noChangeShapeType="1"/>
              <a:stCxn id="8" idx="2"/>
              <a:endCxn id="9" idx="2"/>
            </p:cNvCxnSpPr>
            <p:nvPr/>
          </p:nvCxnSpPr>
          <p:spPr bwMode="auto">
            <a:xfrm rot="10800000" flipH="1" flipV="1">
              <a:off x="1995491" y="3148383"/>
              <a:ext cx="1587" cy="762000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7" name="AutoShape 16"/>
            <p:cNvCxnSpPr>
              <a:cxnSpLocks noChangeShapeType="1"/>
              <a:stCxn id="9" idx="6"/>
              <a:endCxn id="8" idx="6"/>
            </p:cNvCxnSpPr>
            <p:nvPr/>
          </p:nvCxnSpPr>
          <p:spPr bwMode="auto">
            <a:xfrm flipV="1">
              <a:off x="2328866" y="3148383"/>
              <a:ext cx="1587" cy="762000"/>
            </a:xfrm>
            <a:prstGeom prst="curvedConnector3">
              <a:avLst>
                <a:gd name="adj1" fmla="val 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220791" y="3361108"/>
              <a:ext cx="333375" cy="33655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200" b="0" i="1">
                  <a:latin typeface="Times New Roman" pitchFamily="18" charset="0"/>
                  <a:cs typeface="Arial" charset="0"/>
                </a:rPr>
                <a:t>Drive</a:t>
              </a:r>
              <a:r>
                <a:rPr lang="en-US" sz="1200" b="0">
                  <a:latin typeface="Times New Roman" pitchFamily="18" charset="0"/>
                  <a:cs typeface="Arial" charset="0"/>
                </a:rPr>
                <a:t>(</a:t>
              </a:r>
              <a:r>
                <a:rPr lang="en-US" sz="1200" b="0" i="1">
                  <a:latin typeface="Times New Roman" pitchFamily="18" charset="0"/>
                  <a:cs typeface="Arial" charset="0"/>
                </a:rPr>
                <a:t>l</a:t>
              </a:r>
              <a:r>
                <a:rPr lang="en-US" sz="1200" b="0">
                  <a:latin typeface="Times New Roman" pitchFamily="18" charset="0"/>
                  <a:cs typeface="Arial" charset="0"/>
                </a:rPr>
                <a:t>1,</a:t>
              </a:r>
              <a:r>
                <a:rPr lang="en-US" sz="1200" b="0" i="1">
                  <a:latin typeface="Times New Roman" pitchFamily="18" charset="0"/>
                  <a:cs typeface="Arial" charset="0"/>
                </a:rPr>
                <a:t>l</a:t>
              </a:r>
              <a:r>
                <a:rPr lang="en-US" sz="1200" b="0">
                  <a:latin typeface="Times New Roman" pitchFamily="18" charset="0"/>
                  <a:cs typeface="Arial" charset="0"/>
                </a:rPr>
                <a:t>2)</a:t>
              </a: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792416" y="3361108"/>
              <a:ext cx="333375" cy="33655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200" b="0" i="1">
                  <a:latin typeface="Times New Roman" pitchFamily="18" charset="0"/>
                  <a:cs typeface="Arial" charset="0"/>
                </a:rPr>
                <a:t>Drive</a:t>
              </a:r>
              <a:r>
                <a:rPr lang="en-US" sz="1200" b="0">
                  <a:latin typeface="Times New Roman" pitchFamily="18" charset="0"/>
                  <a:cs typeface="Arial" charset="0"/>
                </a:rPr>
                <a:t>(</a:t>
              </a:r>
              <a:r>
                <a:rPr lang="en-US" sz="1200" b="0" i="1">
                  <a:latin typeface="Times New Roman" pitchFamily="18" charset="0"/>
                  <a:cs typeface="Arial" charset="0"/>
                </a:rPr>
                <a:t>l</a:t>
              </a:r>
              <a:r>
                <a:rPr lang="en-US" sz="1200" b="0">
                  <a:latin typeface="Times New Roman" pitchFamily="18" charset="0"/>
                  <a:cs typeface="Arial" charset="0"/>
                </a:rPr>
                <a:t>2,</a:t>
              </a:r>
              <a:r>
                <a:rPr lang="en-US" sz="1200" b="0" i="1">
                  <a:latin typeface="Times New Roman" pitchFamily="18" charset="0"/>
                  <a:cs typeface="Arial" charset="0"/>
                </a:rPr>
                <a:t>l</a:t>
              </a:r>
              <a:r>
                <a:rPr lang="en-US" sz="1200" b="0">
                  <a:latin typeface="Times New Roman" pitchFamily="18" charset="0"/>
                  <a:cs typeface="Arial" charset="0"/>
                </a:rPr>
                <a:t>1)</a:t>
              </a:r>
            </a:p>
          </p:txBody>
        </p:sp>
        <p:cxnSp>
          <p:nvCxnSpPr>
            <p:cNvPr id="24" name="AutoShape 23"/>
            <p:cNvCxnSpPr>
              <a:cxnSpLocks noChangeShapeType="1"/>
              <a:stCxn id="9" idx="4"/>
              <a:endCxn id="9" idx="6"/>
            </p:cNvCxnSpPr>
            <p:nvPr/>
          </p:nvCxnSpPr>
          <p:spPr bwMode="auto">
            <a:xfrm rot="5400000" flipH="1" flipV="1">
              <a:off x="2161384" y="3911177"/>
              <a:ext cx="168275" cy="166688"/>
            </a:xfrm>
            <a:prstGeom prst="curvedConnector4">
              <a:avLst>
                <a:gd name="adj1" fmla="val -135847"/>
                <a:gd name="adj2" fmla="val 237144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cxnSp>
          <p:nvCxnSpPr>
            <p:cNvPr id="25" name="AutoShape 24"/>
            <p:cNvCxnSpPr>
              <a:cxnSpLocks noChangeShapeType="1"/>
              <a:stCxn id="8" idx="0"/>
              <a:endCxn id="8" idx="2"/>
            </p:cNvCxnSpPr>
            <p:nvPr/>
          </p:nvCxnSpPr>
          <p:spPr bwMode="auto">
            <a:xfrm rot="16200000" flipH="1" flipV="1">
              <a:off x="1994697" y="2980902"/>
              <a:ext cx="168275" cy="166687"/>
            </a:xfrm>
            <a:prstGeom prst="curvedConnector4">
              <a:avLst>
                <a:gd name="adj1" fmla="val -135847"/>
                <a:gd name="adj2" fmla="val 237144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1039816" y="2783258"/>
              <a:ext cx="333375" cy="33655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200" b="0" i="1">
                  <a:latin typeface="Times New Roman" pitchFamily="18" charset="0"/>
                  <a:cs typeface="Arial" charset="0"/>
                </a:rPr>
                <a:t>Load</a:t>
              </a:r>
              <a:r>
                <a:rPr lang="en-US" sz="1200" b="0">
                  <a:latin typeface="Times New Roman" pitchFamily="18" charset="0"/>
                  <a:cs typeface="Arial" charset="0"/>
                </a:rPr>
                <a:t>(</a:t>
              </a:r>
              <a:r>
                <a:rPr lang="en-US" sz="1200" b="0" i="1">
                  <a:latin typeface="Times New Roman" pitchFamily="18" charset="0"/>
                  <a:cs typeface="Arial" charset="0"/>
                </a:rPr>
                <a:t>p</a:t>
              </a:r>
              <a:r>
                <a:rPr lang="en-US" sz="1200" b="0">
                  <a:latin typeface="Times New Roman" pitchFamily="18" charset="0"/>
                  <a:cs typeface="Arial" charset="0"/>
                </a:rPr>
                <a:t>1,</a:t>
              </a:r>
              <a:r>
                <a:rPr lang="en-US" sz="1200" b="0" i="1">
                  <a:latin typeface="Times New Roman" pitchFamily="18" charset="0"/>
                  <a:cs typeface="Arial" charset="0"/>
                </a:rPr>
                <a:t>t</a:t>
              </a:r>
              <a:r>
                <a:rPr lang="en-US" sz="1200" b="0">
                  <a:latin typeface="Times New Roman" pitchFamily="18" charset="0"/>
                  <a:cs typeface="Arial" charset="0"/>
                </a:rPr>
                <a:t>1,</a:t>
              </a:r>
              <a:r>
                <a:rPr lang="en-US" sz="1200" b="0" i="1">
                  <a:latin typeface="Times New Roman" pitchFamily="18" charset="0"/>
                  <a:cs typeface="Arial" charset="0"/>
                </a:rPr>
                <a:t>l</a:t>
              </a:r>
              <a:r>
                <a:rPr lang="en-US" sz="1200" b="0">
                  <a:latin typeface="Times New Roman" pitchFamily="18" charset="0"/>
                  <a:cs typeface="Arial" charset="0"/>
                </a:rPr>
                <a:t>1)</a:t>
              </a:r>
              <a:br>
                <a:rPr lang="en-US" sz="1200" b="0">
                  <a:latin typeface="Times New Roman" pitchFamily="18" charset="0"/>
                  <a:cs typeface="Arial" charset="0"/>
                </a:rPr>
              </a:br>
              <a:r>
                <a:rPr lang="en-US" sz="1200" b="0" i="1">
                  <a:latin typeface="Times New Roman" pitchFamily="18" charset="0"/>
                  <a:cs typeface="Arial" charset="0"/>
                </a:rPr>
                <a:t>Unload</a:t>
              </a:r>
              <a:r>
                <a:rPr lang="en-US" sz="1200" b="0">
                  <a:latin typeface="Times New Roman" pitchFamily="18" charset="0"/>
                  <a:cs typeface="Arial" charset="0"/>
                </a:rPr>
                <a:t>(</a:t>
              </a:r>
              <a:r>
                <a:rPr lang="en-US" sz="1200" b="0" i="1">
                  <a:latin typeface="Times New Roman" pitchFamily="18" charset="0"/>
                  <a:cs typeface="Arial" charset="0"/>
                </a:rPr>
                <a:t>p</a:t>
              </a:r>
              <a:r>
                <a:rPr lang="en-US" sz="1200" b="0">
                  <a:latin typeface="Times New Roman" pitchFamily="18" charset="0"/>
                  <a:cs typeface="Arial" charset="0"/>
                </a:rPr>
                <a:t>1,</a:t>
              </a:r>
              <a:r>
                <a:rPr lang="en-US" sz="1200" b="0" i="1">
                  <a:latin typeface="Times New Roman" pitchFamily="18" charset="0"/>
                  <a:cs typeface="Arial" charset="0"/>
                </a:rPr>
                <a:t>t</a:t>
              </a:r>
              <a:r>
                <a:rPr lang="en-US" sz="1200" b="0">
                  <a:latin typeface="Times New Roman" pitchFamily="18" charset="0"/>
                  <a:cs typeface="Arial" charset="0"/>
                </a:rPr>
                <a:t>1,</a:t>
              </a:r>
              <a:r>
                <a:rPr lang="en-US" sz="1200" b="0" i="1">
                  <a:latin typeface="Times New Roman" pitchFamily="18" charset="0"/>
                  <a:cs typeface="Arial" charset="0"/>
                </a:rPr>
                <a:t>l</a:t>
              </a:r>
              <a:r>
                <a:rPr lang="en-US" sz="1200" b="0">
                  <a:latin typeface="Times New Roman" pitchFamily="18" charset="0"/>
                  <a:cs typeface="Arial" charset="0"/>
                </a:rPr>
                <a:t>1)</a:t>
              </a: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2973391" y="3926258"/>
              <a:ext cx="333375" cy="33655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200" b="0" i="1">
                  <a:latin typeface="Times New Roman" pitchFamily="18" charset="0"/>
                  <a:cs typeface="Arial" charset="0"/>
                </a:rPr>
                <a:t>Load</a:t>
              </a:r>
              <a:r>
                <a:rPr lang="en-US" sz="1200" b="0">
                  <a:latin typeface="Times New Roman" pitchFamily="18" charset="0"/>
                  <a:cs typeface="Arial" charset="0"/>
                </a:rPr>
                <a:t>(</a:t>
              </a:r>
              <a:r>
                <a:rPr lang="en-US" sz="1200" b="0" i="1">
                  <a:latin typeface="Times New Roman" pitchFamily="18" charset="0"/>
                  <a:cs typeface="Arial" charset="0"/>
                </a:rPr>
                <a:t>p</a:t>
              </a:r>
              <a:r>
                <a:rPr lang="en-US" sz="1200" b="0">
                  <a:latin typeface="Times New Roman" pitchFamily="18" charset="0"/>
                  <a:cs typeface="Arial" charset="0"/>
                </a:rPr>
                <a:t>1,</a:t>
              </a:r>
              <a:r>
                <a:rPr lang="en-US" sz="1200" b="0" i="1">
                  <a:latin typeface="Times New Roman" pitchFamily="18" charset="0"/>
                  <a:cs typeface="Arial" charset="0"/>
                </a:rPr>
                <a:t>t</a:t>
              </a:r>
              <a:r>
                <a:rPr lang="en-US" sz="1200" b="0">
                  <a:latin typeface="Times New Roman" pitchFamily="18" charset="0"/>
                  <a:cs typeface="Arial" charset="0"/>
                </a:rPr>
                <a:t>1,</a:t>
              </a:r>
              <a:r>
                <a:rPr lang="en-US" sz="1200" b="0" i="1">
                  <a:latin typeface="Times New Roman" pitchFamily="18" charset="0"/>
                  <a:cs typeface="Arial" charset="0"/>
                </a:rPr>
                <a:t>l</a:t>
              </a:r>
              <a:r>
                <a:rPr lang="en-US" sz="1200" b="0">
                  <a:latin typeface="Times New Roman" pitchFamily="18" charset="0"/>
                  <a:cs typeface="Arial" charset="0"/>
                </a:rPr>
                <a:t>1)</a:t>
              </a:r>
              <a:br>
                <a:rPr lang="en-US" sz="1200" b="0">
                  <a:latin typeface="Times New Roman" pitchFamily="18" charset="0"/>
                  <a:cs typeface="Arial" charset="0"/>
                </a:rPr>
              </a:br>
              <a:r>
                <a:rPr lang="en-US" sz="1200" b="0" i="1">
                  <a:latin typeface="Times New Roman" pitchFamily="18" charset="0"/>
                  <a:cs typeface="Arial" charset="0"/>
                </a:rPr>
                <a:t>Unload</a:t>
              </a:r>
              <a:r>
                <a:rPr lang="en-US" sz="1200" b="0">
                  <a:latin typeface="Times New Roman" pitchFamily="18" charset="0"/>
                  <a:cs typeface="Arial" charset="0"/>
                </a:rPr>
                <a:t>(</a:t>
              </a:r>
              <a:r>
                <a:rPr lang="en-US" sz="1200" b="0" i="1">
                  <a:latin typeface="Times New Roman" pitchFamily="18" charset="0"/>
                  <a:cs typeface="Arial" charset="0"/>
                </a:rPr>
                <a:t>p</a:t>
              </a:r>
              <a:r>
                <a:rPr lang="en-US" sz="1200" b="0">
                  <a:latin typeface="Times New Roman" pitchFamily="18" charset="0"/>
                  <a:cs typeface="Arial" charset="0"/>
                </a:rPr>
                <a:t>1,</a:t>
              </a:r>
              <a:r>
                <a:rPr lang="en-US" sz="1200" b="0" i="1">
                  <a:latin typeface="Times New Roman" pitchFamily="18" charset="0"/>
                  <a:cs typeface="Arial" charset="0"/>
                </a:rPr>
                <a:t>t</a:t>
              </a:r>
              <a:r>
                <a:rPr lang="en-US" sz="1200" b="0">
                  <a:latin typeface="Times New Roman" pitchFamily="18" charset="0"/>
                  <a:cs typeface="Arial" charset="0"/>
                </a:rPr>
                <a:t>1,</a:t>
              </a:r>
              <a:r>
                <a:rPr lang="en-US" sz="1200" b="0" i="1">
                  <a:latin typeface="Times New Roman" pitchFamily="18" charset="0"/>
                  <a:cs typeface="Arial" charset="0"/>
                </a:rPr>
                <a:t>l</a:t>
              </a:r>
              <a:r>
                <a:rPr lang="en-US" sz="1200" b="0">
                  <a:latin typeface="Times New Roman" pitchFamily="18" charset="0"/>
                  <a:cs typeface="Arial" charset="0"/>
                </a:rPr>
                <a:t>1)</a:t>
              </a:r>
            </a:p>
          </p:txBody>
        </p:sp>
        <p:cxnSp>
          <p:nvCxnSpPr>
            <p:cNvPr id="29" name="AutoShape 28"/>
            <p:cNvCxnSpPr>
              <a:cxnSpLocks noChangeShapeType="1"/>
            </p:cNvCxnSpPr>
            <p:nvPr/>
          </p:nvCxnSpPr>
          <p:spPr bwMode="auto">
            <a:xfrm flipH="1">
              <a:off x="1705613" y="4019921"/>
              <a:ext cx="339091" cy="1317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1101728" y="4403016"/>
            <a:ext cx="2219325" cy="2362200"/>
            <a:chOff x="1101728" y="4403016"/>
            <a:chExt cx="2219325" cy="2362200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995491" y="4936416"/>
              <a:ext cx="333375" cy="3365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 b="0">
                  <a:latin typeface="Times New Roman" pitchFamily="18" charset="0"/>
                  <a:cs typeface="Arial" charset="0"/>
                </a:rPr>
                <a:t>1</a:t>
              </a: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995491" y="5698416"/>
              <a:ext cx="333375" cy="3365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 b="0">
                  <a:latin typeface="Times New Roman" pitchFamily="18" charset="0"/>
                  <a:cs typeface="Arial" charset="0"/>
                </a:rPr>
                <a:t>2</a:t>
              </a: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995491" y="6428666"/>
              <a:ext cx="333375" cy="3365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 b="0" i="1">
                  <a:latin typeface="Times New Roman" pitchFamily="18" charset="0"/>
                  <a:cs typeface="Arial" charset="0"/>
                </a:rPr>
                <a:t>T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2030416" y="4403016"/>
              <a:ext cx="333375" cy="33655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 b="0" i="1" dirty="0">
                  <a:latin typeface="Times New Roman" pitchFamily="18" charset="0"/>
                  <a:cs typeface="Arial" charset="0"/>
                </a:rPr>
                <a:t>DTG</a:t>
              </a:r>
              <a:r>
                <a:rPr lang="en-US" sz="1600" b="0" i="1" baseline="-25000" dirty="0">
                  <a:latin typeface="Times New Roman" pitchFamily="18" charset="0"/>
                  <a:cs typeface="Arial" charset="0"/>
                </a:rPr>
                <a:t>Package</a:t>
              </a:r>
              <a:r>
                <a:rPr lang="en-US" sz="1600" b="0" baseline="-25000" dirty="0">
                  <a:latin typeface="Times New Roman" pitchFamily="18" charset="0"/>
                  <a:cs typeface="Arial" charset="0"/>
                </a:rPr>
                <a:t>1</a:t>
              </a:r>
            </a:p>
          </p:txBody>
        </p:sp>
        <p:cxnSp>
          <p:nvCxnSpPr>
            <p:cNvPr id="12" name="AutoShape 11"/>
            <p:cNvCxnSpPr>
              <a:cxnSpLocks noChangeShapeType="1"/>
              <a:stCxn id="5" idx="2"/>
              <a:endCxn id="7" idx="2"/>
            </p:cNvCxnSpPr>
            <p:nvPr/>
          </p:nvCxnSpPr>
          <p:spPr bwMode="auto">
            <a:xfrm rot="10800000" flipH="1" flipV="1">
              <a:off x="1995491" y="5104691"/>
              <a:ext cx="1587" cy="1492250"/>
            </a:xfrm>
            <a:prstGeom prst="curvedConnector3">
              <a:avLst>
                <a:gd name="adj1" fmla="val -312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3" name="AutoShape 12"/>
            <p:cNvCxnSpPr>
              <a:cxnSpLocks noChangeShapeType="1"/>
              <a:stCxn id="6" idx="2"/>
              <a:endCxn id="7" idx="2"/>
            </p:cNvCxnSpPr>
            <p:nvPr/>
          </p:nvCxnSpPr>
          <p:spPr bwMode="auto">
            <a:xfrm rot="10800000" flipH="1" flipV="1">
              <a:off x="1995491" y="5866691"/>
              <a:ext cx="1587" cy="730250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" name="AutoShape 13"/>
            <p:cNvCxnSpPr>
              <a:cxnSpLocks noChangeShapeType="1"/>
              <a:stCxn id="7" idx="6"/>
              <a:endCxn id="6" idx="6"/>
            </p:cNvCxnSpPr>
            <p:nvPr/>
          </p:nvCxnSpPr>
          <p:spPr bwMode="auto">
            <a:xfrm flipV="1">
              <a:off x="2328866" y="5866691"/>
              <a:ext cx="1587" cy="730250"/>
            </a:xfrm>
            <a:prstGeom prst="curvedConnector3">
              <a:avLst>
                <a:gd name="adj1" fmla="val 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" name="AutoShape 14"/>
            <p:cNvCxnSpPr>
              <a:cxnSpLocks noChangeShapeType="1"/>
              <a:stCxn id="7" idx="6"/>
              <a:endCxn id="5" idx="6"/>
            </p:cNvCxnSpPr>
            <p:nvPr/>
          </p:nvCxnSpPr>
          <p:spPr bwMode="auto">
            <a:xfrm flipV="1">
              <a:off x="2328866" y="5104691"/>
              <a:ext cx="1587" cy="1492250"/>
            </a:xfrm>
            <a:prstGeom prst="curvedConnector3">
              <a:avLst>
                <a:gd name="adj1" fmla="val 302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101728" y="5012616"/>
              <a:ext cx="333375" cy="33655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200" b="0" i="1">
                  <a:latin typeface="Times New Roman" pitchFamily="18" charset="0"/>
                  <a:cs typeface="Arial" charset="0"/>
                </a:rPr>
                <a:t>Load</a:t>
              </a:r>
              <a:r>
                <a:rPr lang="en-US" sz="1200" b="0">
                  <a:latin typeface="Times New Roman" pitchFamily="18" charset="0"/>
                  <a:cs typeface="Arial" charset="0"/>
                </a:rPr>
                <a:t>(</a:t>
              </a:r>
              <a:r>
                <a:rPr lang="en-US" sz="1200" b="0" i="1">
                  <a:latin typeface="Times New Roman" pitchFamily="18" charset="0"/>
                  <a:cs typeface="Arial" charset="0"/>
                </a:rPr>
                <a:t>p</a:t>
              </a:r>
              <a:r>
                <a:rPr lang="en-US" sz="1200" b="0">
                  <a:latin typeface="Times New Roman" pitchFamily="18" charset="0"/>
                  <a:cs typeface="Arial" charset="0"/>
                </a:rPr>
                <a:t>1,</a:t>
              </a:r>
              <a:r>
                <a:rPr lang="en-US" sz="1200" b="0" i="1">
                  <a:latin typeface="Times New Roman" pitchFamily="18" charset="0"/>
                  <a:cs typeface="Arial" charset="0"/>
                </a:rPr>
                <a:t>t</a:t>
              </a:r>
              <a:r>
                <a:rPr lang="en-US" sz="1200" b="0">
                  <a:latin typeface="Times New Roman" pitchFamily="18" charset="0"/>
                  <a:cs typeface="Arial" charset="0"/>
                </a:rPr>
                <a:t>1,</a:t>
              </a:r>
              <a:r>
                <a:rPr lang="en-US" sz="1200" b="0" i="1">
                  <a:latin typeface="Times New Roman" pitchFamily="18" charset="0"/>
                  <a:cs typeface="Arial" charset="0"/>
                </a:rPr>
                <a:t>l</a:t>
              </a:r>
              <a:r>
                <a:rPr lang="en-US" sz="1200" b="0">
                  <a:latin typeface="Times New Roman" pitchFamily="18" charset="0"/>
                  <a:cs typeface="Arial" charset="0"/>
                </a:rPr>
                <a:t>1)</a:t>
              </a: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192216" y="5774616"/>
              <a:ext cx="333375" cy="33655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200" b="0" i="1" dirty="0">
                  <a:latin typeface="Times New Roman" pitchFamily="18" charset="0"/>
                  <a:cs typeface="Arial" charset="0"/>
                </a:rPr>
                <a:t>Load</a:t>
              </a:r>
              <a:r>
                <a:rPr lang="en-US" sz="1200" b="0" dirty="0">
                  <a:latin typeface="Times New Roman" pitchFamily="18" charset="0"/>
                  <a:cs typeface="Arial" charset="0"/>
                </a:rPr>
                <a:t>(</a:t>
              </a:r>
              <a:r>
                <a:rPr lang="en-US" sz="1200" b="0" i="1" dirty="0">
                  <a:latin typeface="Times New Roman" pitchFamily="18" charset="0"/>
                  <a:cs typeface="Arial" charset="0"/>
                </a:rPr>
                <a:t>p</a:t>
              </a:r>
              <a:r>
                <a:rPr lang="en-US" sz="1200" b="0" dirty="0">
                  <a:latin typeface="Times New Roman" pitchFamily="18" charset="0"/>
                  <a:cs typeface="Arial" charset="0"/>
                </a:rPr>
                <a:t>1,</a:t>
              </a:r>
              <a:r>
                <a:rPr lang="en-US" sz="1200" b="0" i="1" dirty="0">
                  <a:latin typeface="Times New Roman" pitchFamily="18" charset="0"/>
                  <a:cs typeface="Arial" charset="0"/>
                </a:rPr>
                <a:t>t</a:t>
              </a:r>
              <a:r>
                <a:rPr lang="en-US" sz="1200" b="0" dirty="0">
                  <a:latin typeface="Times New Roman" pitchFamily="18" charset="0"/>
                  <a:cs typeface="Arial" charset="0"/>
                </a:rPr>
                <a:t>1,</a:t>
              </a:r>
              <a:r>
                <a:rPr lang="en-US" sz="1200" b="0" i="1" dirty="0">
                  <a:latin typeface="Times New Roman" pitchFamily="18" charset="0"/>
                  <a:cs typeface="Arial" charset="0"/>
                </a:rPr>
                <a:t>l</a:t>
              </a:r>
              <a:r>
                <a:rPr lang="en-US" sz="1200" b="0" dirty="0">
                  <a:latin typeface="Times New Roman" pitchFamily="18" charset="0"/>
                  <a:cs typeface="Arial" charset="0"/>
                </a:rPr>
                <a:t>2)</a:t>
              </a: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987678" y="5012616"/>
              <a:ext cx="333375" cy="33655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200" b="0" i="1">
                  <a:latin typeface="Times New Roman" pitchFamily="18" charset="0"/>
                  <a:cs typeface="Arial" charset="0"/>
                </a:rPr>
                <a:t>Unload</a:t>
              </a:r>
              <a:r>
                <a:rPr lang="en-US" sz="1200" b="0">
                  <a:latin typeface="Times New Roman" pitchFamily="18" charset="0"/>
                  <a:cs typeface="Arial" charset="0"/>
                </a:rPr>
                <a:t>(</a:t>
              </a:r>
              <a:r>
                <a:rPr lang="en-US" sz="1200" b="0" i="1">
                  <a:latin typeface="Times New Roman" pitchFamily="18" charset="0"/>
                  <a:cs typeface="Arial" charset="0"/>
                </a:rPr>
                <a:t>p</a:t>
              </a:r>
              <a:r>
                <a:rPr lang="en-US" sz="1200" b="0">
                  <a:latin typeface="Times New Roman" pitchFamily="18" charset="0"/>
                  <a:cs typeface="Arial" charset="0"/>
                </a:rPr>
                <a:t>1,</a:t>
              </a:r>
              <a:r>
                <a:rPr lang="en-US" sz="1200" b="0" i="1">
                  <a:latin typeface="Times New Roman" pitchFamily="18" charset="0"/>
                  <a:cs typeface="Arial" charset="0"/>
                </a:rPr>
                <a:t>t</a:t>
              </a:r>
              <a:r>
                <a:rPr lang="en-US" sz="1200" b="0">
                  <a:latin typeface="Times New Roman" pitchFamily="18" charset="0"/>
                  <a:cs typeface="Arial" charset="0"/>
                </a:rPr>
                <a:t>1,</a:t>
              </a:r>
              <a:r>
                <a:rPr lang="en-US" sz="1200" b="0" i="1">
                  <a:latin typeface="Times New Roman" pitchFamily="18" charset="0"/>
                  <a:cs typeface="Arial" charset="0"/>
                </a:rPr>
                <a:t>l</a:t>
              </a:r>
              <a:r>
                <a:rPr lang="en-US" sz="1200" b="0">
                  <a:latin typeface="Times New Roman" pitchFamily="18" charset="0"/>
                  <a:cs typeface="Arial" charset="0"/>
                </a:rPr>
                <a:t>1)</a:t>
              </a: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2911478" y="5774616"/>
              <a:ext cx="333375" cy="33655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200" b="0" i="1" dirty="0">
                  <a:latin typeface="Times New Roman" pitchFamily="18" charset="0"/>
                  <a:cs typeface="Arial" charset="0"/>
                </a:rPr>
                <a:t>Unload</a:t>
              </a:r>
              <a:r>
                <a:rPr lang="en-US" sz="1200" b="0" dirty="0">
                  <a:latin typeface="Times New Roman" pitchFamily="18" charset="0"/>
                  <a:cs typeface="Arial" charset="0"/>
                </a:rPr>
                <a:t>(</a:t>
              </a:r>
              <a:r>
                <a:rPr lang="en-US" sz="1200" b="0" i="1" dirty="0">
                  <a:latin typeface="Times New Roman" pitchFamily="18" charset="0"/>
                  <a:cs typeface="Arial" charset="0"/>
                </a:rPr>
                <a:t>p</a:t>
              </a:r>
              <a:r>
                <a:rPr lang="en-US" sz="1200" b="0" dirty="0">
                  <a:latin typeface="Times New Roman" pitchFamily="18" charset="0"/>
                  <a:cs typeface="Arial" charset="0"/>
                </a:rPr>
                <a:t>1,</a:t>
              </a:r>
              <a:r>
                <a:rPr lang="en-US" sz="1200" b="0" i="1" dirty="0">
                  <a:latin typeface="Times New Roman" pitchFamily="18" charset="0"/>
                  <a:cs typeface="Arial" charset="0"/>
                </a:rPr>
                <a:t>t</a:t>
              </a:r>
              <a:r>
                <a:rPr lang="en-US" sz="1200" b="0" dirty="0">
                  <a:latin typeface="Times New Roman" pitchFamily="18" charset="0"/>
                  <a:cs typeface="Arial" charset="0"/>
                </a:rPr>
                <a:t>1,</a:t>
              </a:r>
              <a:r>
                <a:rPr lang="en-US" sz="1200" b="0" i="1" dirty="0">
                  <a:latin typeface="Times New Roman" pitchFamily="18" charset="0"/>
                  <a:cs typeface="Arial" charset="0"/>
                </a:rPr>
                <a:t>l</a:t>
              </a:r>
              <a:r>
                <a:rPr lang="en-US" sz="1200" b="0" dirty="0">
                  <a:latin typeface="Times New Roman" pitchFamily="18" charset="0"/>
                  <a:cs typeface="Arial" charset="0"/>
                </a:rPr>
                <a:t>2)</a:t>
              </a: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2025653" y="5738104"/>
              <a:ext cx="265113" cy="2651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0" name="AutoShape 29"/>
            <p:cNvCxnSpPr>
              <a:cxnSpLocks noChangeShapeType="1"/>
              <a:endCxn id="5" idx="7"/>
            </p:cNvCxnSpPr>
            <p:nvPr/>
          </p:nvCxnSpPr>
          <p:spPr bwMode="auto">
            <a:xfrm flipH="1">
              <a:off x="2280044" y="4853866"/>
              <a:ext cx="413122" cy="1318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990600" y="2401935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5" y="1997785"/>
            <a:ext cx="504825" cy="352425"/>
          </a:xfrm>
          <a:prstGeom prst="rect">
            <a:avLst/>
          </a:prstGeom>
          <a:noFill/>
        </p:spPr>
      </p:pic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694573"/>
            <a:ext cx="1695450" cy="666750"/>
          </a:xfrm>
          <a:prstGeom prst="rect">
            <a:avLst/>
          </a:prstGeom>
          <a:noFill/>
        </p:spPr>
      </p:pic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1952625" y="1311985"/>
            <a:ext cx="333375" cy="33655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600" b="0" i="1">
                <a:latin typeface="Times New Roman" pitchFamily="18" charset="0"/>
                <a:cs typeface="Arial" charset="0"/>
              </a:rPr>
              <a:t>loc</a:t>
            </a:r>
            <a:r>
              <a:rPr lang="en-US" sz="1600" b="0"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838200" y="1616785"/>
            <a:ext cx="2514600" cy="838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6753225" y="1311985"/>
            <a:ext cx="333375" cy="33655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600" b="0" i="1">
                <a:latin typeface="Times New Roman" pitchFamily="18" charset="0"/>
                <a:cs typeface="Arial" charset="0"/>
              </a:rPr>
              <a:t>loc</a:t>
            </a:r>
            <a:r>
              <a:rPr lang="en-US" sz="1600" b="0"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638800" y="1616785"/>
            <a:ext cx="2514600" cy="838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081186" y="2857922"/>
            <a:ext cx="5019003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/>
              <a:t>Network </a:t>
            </a:r>
            <a:r>
              <a:rPr lang="en-US" sz="2400" dirty="0" smtClean="0"/>
              <a:t>flow</a:t>
            </a:r>
          </a:p>
          <a:p>
            <a:pPr marL="457200" indent="-457200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Multi-valued (captures </a:t>
            </a:r>
            <a:r>
              <a:rPr lang="en-US" sz="2400" dirty="0" err="1" smtClean="0"/>
              <a:t>mutexes</a:t>
            </a:r>
            <a:r>
              <a:rPr lang="en-US" sz="2400" dirty="0" smtClean="0"/>
              <a:t>)</a:t>
            </a:r>
          </a:p>
          <a:p>
            <a:pPr marL="457200" indent="-457200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Relaxes action order</a:t>
            </a:r>
          </a:p>
          <a:p>
            <a:pPr marL="457200" indent="-457200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Solves LP-relaxation</a:t>
            </a:r>
          </a:p>
          <a:p>
            <a:pPr marL="457200" indent="-457200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Generates admissible heuristic</a:t>
            </a:r>
            <a:endParaRPr lang="en-US" sz="2400" dirty="0"/>
          </a:p>
          <a:p>
            <a:pPr marL="457200" indent="-457200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Each state keeps same model</a:t>
            </a:r>
            <a:endParaRPr lang="en-US" sz="2400" dirty="0"/>
          </a:p>
          <a:p>
            <a:pPr marL="914400" lvl="1" indent="-457200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smtClean="0"/>
              <a:t>Updates only initial flow per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772206" y="558545"/>
                <a:ext cx="941732" cy="571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𝐿𝑃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𝐺𝐴𝐼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206" y="558545"/>
                <a:ext cx="941732" cy="57150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4462960" y="1004208"/>
            <a:ext cx="4438266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[Benton, van den </a:t>
            </a:r>
            <a:r>
              <a:rPr lang="en-US" sz="1400" dirty="0" err="1" smtClean="0">
                <a:solidFill>
                  <a:srgbClr val="FF0000"/>
                </a:solidFill>
              </a:rPr>
              <a:t>Briel</a:t>
            </a:r>
            <a:r>
              <a:rPr lang="en-US" sz="1400" dirty="0" smtClean="0">
                <a:solidFill>
                  <a:srgbClr val="FF0000"/>
                </a:solidFill>
              </a:rPr>
              <a:t> &amp; Kambhampati ICAPS 2007]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78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699"/>
    </mc:Choice>
    <mc:Fallback xmlns="">
      <p:transition spd="slow" advTm="148699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as an Integer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17083BB3-7338-4326-AE03-7768C66FA0D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9" name="Rectangle 18"/>
          <p:cNvSpPr>
            <a:spLocks/>
          </p:cNvSpPr>
          <p:nvPr/>
        </p:nvSpPr>
        <p:spPr bwMode="auto">
          <a:xfrm>
            <a:off x="398554" y="1395115"/>
            <a:ext cx="37478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9pPr>
          </a:lstStyle>
          <a:p>
            <a:pPr algn="l"/>
            <a:r>
              <a:rPr lang="en-US" sz="2400" dirty="0">
                <a:solidFill>
                  <a:schemeClr val="tx1"/>
                </a:solidFill>
              </a:rPr>
              <a:t>Constraints of this </a:t>
            </a:r>
            <a:r>
              <a:rPr lang="en-US" sz="2400" dirty="0" smtClean="0">
                <a:solidFill>
                  <a:schemeClr val="tx1"/>
                </a:solidFill>
              </a:rPr>
              <a:t>Heuristic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296776" y="1736548"/>
            <a:ext cx="8170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9pPr>
          </a:lstStyle>
          <a:p>
            <a:pPr algn="l"/>
            <a:r>
              <a:rPr lang="en-US" sz="1800">
                <a:solidFill>
                  <a:schemeClr val="tx1"/>
                </a:solidFill>
              </a:rPr>
              <a:t>1. If an action executes, then all of its effects and prevail conditions must also.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335434" y="2079448"/>
            <a:ext cx="66040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9pPr>
          </a:lstStyle>
          <a:p>
            <a:pPr marL="39688">
              <a:spcBef>
                <a:spcPts val="1150"/>
              </a:spcBef>
            </a:pPr>
            <a:r>
              <a:rPr lang="en-US" sz="1400" dirty="0">
                <a:solidFill>
                  <a:schemeClr val="tx1"/>
                </a:solidFill>
              </a:rPr>
              <a:t>action(a)  =  </a:t>
            </a:r>
            <a:r>
              <a:rPr lang="en-US" sz="1400" dirty="0" err="1">
                <a:solidFill>
                  <a:schemeClr val="tx1"/>
                </a:solidFill>
                <a:latin typeface="Lucida Grande" pitchFamily="16" charset="0"/>
              </a:rPr>
              <a:t>Σ</a:t>
            </a:r>
            <a:r>
              <a:rPr lang="en-US" sz="1400" baseline="-27000" dirty="0" err="1">
                <a:solidFill>
                  <a:schemeClr val="tx1"/>
                </a:solidFill>
              </a:rPr>
              <a:t>effects</a:t>
            </a:r>
            <a:r>
              <a:rPr lang="en-US" sz="1400" baseline="-27000" dirty="0">
                <a:solidFill>
                  <a:schemeClr val="tx1"/>
                </a:solidFill>
              </a:rPr>
              <a:t> of a in v</a:t>
            </a:r>
            <a:r>
              <a:rPr lang="en-US" sz="1400" dirty="0">
                <a:solidFill>
                  <a:schemeClr val="tx1"/>
                </a:solidFill>
              </a:rPr>
              <a:t> effect(</a:t>
            </a:r>
            <a:r>
              <a:rPr lang="en-US" sz="1400" dirty="0" err="1">
                <a:solidFill>
                  <a:schemeClr val="tx1"/>
                </a:solidFill>
              </a:rPr>
              <a:t>a,v,e</a:t>
            </a:r>
            <a:r>
              <a:rPr lang="en-US" sz="1400" dirty="0">
                <a:solidFill>
                  <a:schemeClr val="tx1"/>
                </a:solidFill>
              </a:rPr>
              <a:t>) + </a:t>
            </a:r>
            <a:r>
              <a:rPr lang="en-US" sz="1400" dirty="0" err="1">
                <a:solidFill>
                  <a:schemeClr val="tx1"/>
                </a:solidFill>
                <a:latin typeface="Lucida Grande" pitchFamily="16" charset="0"/>
              </a:rPr>
              <a:t>Σ</a:t>
            </a:r>
            <a:r>
              <a:rPr lang="en-US" sz="1400" baseline="-27000" dirty="0" err="1">
                <a:solidFill>
                  <a:schemeClr val="tx1"/>
                </a:solidFill>
              </a:rPr>
              <a:t>prevails</a:t>
            </a:r>
            <a:r>
              <a:rPr lang="en-US" sz="1400" baseline="-27000" dirty="0">
                <a:solidFill>
                  <a:schemeClr val="tx1"/>
                </a:solidFill>
              </a:rPr>
              <a:t> of a in v</a:t>
            </a:r>
            <a:r>
              <a:rPr lang="en-US" sz="1400" dirty="0">
                <a:solidFill>
                  <a:schemeClr val="tx1"/>
                </a:solidFill>
              </a:rPr>
              <a:t> prevail(</a:t>
            </a:r>
            <a:r>
              <a:rPr lang="en-US" sz="1400" dirty="0" err="1">
                <a:solidFill>
                  <a:schemeClr val="tx1"/>
                </a:solidFill>
              </a:rPr>
              <a:t>a,v,f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296776" y="2339868"/>
            <a:ext cx="66813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9pPr>
          </a:lstStyle>
          <a:p>
            <a:pPr algn="l"/>
            <a:r>
              <a:rPr lang="en-US" sz="1800" dirty="0">
                <a:solidFill>
                  <a:schemeClr val="tx1"/>
                </a:solidFill>
              </a:rPr>
              <a:t>2. If a fact is deleted, then it must be added to re-achieve a value.</a:t>
            </a:r>
          </a:p>
        </p:txBody>
      </p:sp>
      <p:sp>
        <p:nvSpPr>
          <p:cNvPr id="23" name="Rectangle 22"/>
          <p:cNvSpPr>
            <a:spLocks/>
          </p:cNvSpPr>
          <p:nvPr/>
        </p:nvSpPr>
        <p:spPr bwMode="auto">
          <a:xfrm>
            <a:off x="678507" y="2663173"/>
            <a:ext cx="7551111" cy="33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9pPr>
          </a:lstStyle>
          <a:p>
            <a:pPr marL="39688">
              <a:spcBef>
                <a:spcPts val="1150"/>
              </a:spcBef>
            </a:pPr>
            <a:r>
              <a:rPr lang="en-US" sz="1400" dirty="0">
                <a:solidFill>
                  <a:schemeClr val="tx1"/>
                </a:solidFill>
              </a:rPr>
              <a:t>1{if f ∈ s</a:t>
            </a:r>
            <a:r>
              <a:rPr lang="en-US" sz="1400" baseline="-27000" dirty="0">
                <a:solidFill>
                  <a:schemeClr val="tx1"/>
                </a:solidFill>
              </a:rPr>
              <a:t>0</a:t>
            </a:r>
            <a:r>
              <a:rPr lang="en-US" sz="1400" dirty="0">
                <a:solidFill>
                  <a:schemeClr val="tx1"/>
                </a:solidFill>
              </a:rPr>
              <a:t>[v]} + </a:t>
            </a:r>
            <a:r>
              <a:rPr lang="en-US" sz="1400" dirty="0" err="1">
                <a:solidFill>
                  <a:schemeClr val="tx1"/>
                </a:solidFill>
                <a:latin typeface="Lucida Grande" pitchFamily="16" charset="0"/>
              </a:rPr>
              <a:t>Σ</a:t>
            </a:r>
            <a:r>
              <a:rPr lang="en-US" sz="1400" baseline="-27000" dirty="0" err="1">
                <a:solidFill>
                  <a:schemeClr val="tx1"/>
                </a:solidFill>
              </a:rPr>
              <a:t>effects</a:t>
            </a:r>
            <a:r>
              <a:rPr lang="en-US" sz="1400" baseline="-27000" dirty="0">
                <a:solidFill>
                  <a:schemeClr val="tx1"/>
                </a:solidFill>
              </a:rPr>
              <a:t> that add f</a:t>
            </a:r>
            <a:r>
              <a:rPr lang="en-US" sz="1400" dirty="0">
                <a:solidFill>
                  <a:schemeClr val="tx1"/>
                </a:solidFill>
              </a:rPr>
              <a:t> effect(</a:t>
            </a:r>
            <a:r>
              <a:rPr lang="en-US" sz="1400" dirty="0" err="1">
                <a:solidFill>
                  <a:schemeClr val="tx1"/>
                </a:solidFill>
              </a:rPr>
              <a:t>a,v,e</a:t>
            </a:r>
            <a:r>
              <a:rPr lang="en-US" sz="1400" dirty="0">
                <a:solidFill>
                  <a:schemeClr val="tx1"/>
                </a:solidFill>
              </a:rPr>
              <a:t>)  =  </a:t>
            </a:r>
            <a:r>
              <a:rPr lang="en-US" sz="1400" dirty="0" err="1">
                <a:solidFill>
                  <a:schemeClr val="tx1"/>
                </a:solidFill>
                <a:latin typeface="Lucida Grande" pitchFamily="16" charset="0"/>
              </a:rPr>
              <a:t>Σ</a:t>
            </a:r>
            <a:r>
              <a:rPr lang="en-US" sz="1400" baseline="-27000" dirty="0" err="1">
                <a:solidFill>
                  <a:schemeClr val="tx1"/>
                </a:solidFill>
              </a:rPr>
              <a:t>effects</a:t>
            </a:r>
            <a:r>
              <a:rPr lang="en-US" sz="1400" baseline="-27000" dirty="0">
                <a:solidFill>
                  <a:schemeClr val="tx1"/>
                </a:solidFill>
              </a:rPr>
              <a:t> that delete f</a:t>
            </a:r>
            <a:r>
              <a:rPr lang="en-US" sz="1400" dirty="0">
                <a:solidFill>
                  <a:schemeClr val="tx1"/>
                </a:solidFill>
              </a:rPr>
              <a:t> effect(</a:t>
            </a:r>
            <a:r>
              <a:rPr lang="en-US" sz="1400" dirty="0" err="1">
                <a:solidFill>
                  <a:schemeClr val="tx1"/>
                </a:solidFill>
              </a:rPr>
              <a:t>a,v,e</a:t>
            </a:r>
            <a:r>
              <a:rPr lang="en-US" sz="1400" dirty="0">
                <a:solidFill>
                  <a:schemeClr val="tx1"/>
                </a:solidFill>
              </a:rPr>
              <a:t>) + </a:t>
            </a:r>
            <a:r>
              <a:rPr lang="en-US" sz="1400" dirty="0" err="1">
                <a:solidFill>
                  <a:schemeClr val="tx1"/>
                </a:solidFill>
              </a:rPr>
              <a:t>endvalue</a:t>
            </a:r>
            <a:r>
              <a:rPr lang="en-US" sz="1400" dirty="0">
                <a:solidFill>
                  <a:schemeClr val="tx1"/>
                </a:solidFill>
              </a:rPr>
              <a:t>(</a:t>
            </a:r>
            <a:r>
              <a:rPr lang="en-US" sz="1400" dirty="0" err="1">
                <a:solidFill>
                  <a:schemeClr val="tx1"/>
                </a:solidFill>
              </a:rPr>
              <a:t>v,f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4" name="Rectangle 23"/>
          <p:cNvSpPr>
            <a:spLocks/>
          </p:cNvSpPr>
          <p:nvPr/>
        </p:nvSpPr>
        <p:spPr bwMode="auto">
          <a:xfrm>
            <a:off x="302298" y="2920810"/>
            <a:ext cx="61427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9pPr>
          </a:lstStyle>
          <a:p>
            <a:pPr algn="l"/>
            <a:r>
              <a:rPr lang="en-US" sz="1800">
                <a:solidFill>
                  <a:schemeClr val="tx1"/>
                </a:solidFill>
              </a:rPr>
              <a:t>3. If a prevail condition is required, then it must be achieved.</a:t>
            </a:r>
          </a:p>
        </p:txBody>
      </p:sp>
      <p:sp>
        <p:nvSpPr>
          <p:cNvPr id="25" name="Rectangle 24"/>
          <p:cNvSpPr>
            <a:spLocks/>
          </p:cNvSpPr>
          <p:nvPr/>
        </p:nvSpPr>
        <p:spPr bwMode="auto">
          <a:xfrm>
            <a:off x="393032" y="3259334"/>
            <a:ext cx="6079039" cy="31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9pPr>
          </a:lstStyle>
          <a:p>
            <a:pPr marL="39688">
              <a:spcBef>
                <a:spcPts val="1150"/>
              </a:spcBef>
            </a:pPr>
            <a:r>
              <a:rPr lang="en-US" sz="1400" dirty="0">
                <a:solidFill>
                  <a:schemeClr val="tx1"/>
                </a:solidFill>
              </a:rPr>
              <a:t>1{if f ∈ s</a:t>
            </a:r>
            <a:r>
              <a:rPr lang="en-US" sz="1400" baseline="-27000" dirty="0">
                <a:solidFill>
                  <a:schemeClr val="tx1"/>
                </a:solidFill>
              </a:rPr>
              <a:t>0</a:t>
            </a:r>
            <a:r>
              <a:rPr lang="en-US" sz="1400" dirty="0">
                <a:solidFill>
                  <a:schemeClr val="tx1"/>
                </a:solidFill>
              </a:rPr>
              <a:t>[v]} + </a:t>
            </a:r>
            <a:r>
              <a:rPr lang="en-US" sz="1400" dirty="0" err="1">
                <a:solidFill>
                  <a:schemeClr val="tx1"/>
                </a:solidFill>
                <a:latin typeface="Lucida Grande" pitchFamily="16" charset="0"/>
              </a:rPr>
              <a:t>Σ</a:t>
            </a:r>
            <a:r>
              <a:rPr lang="en-US" sz="1400" baseline="-27000" dirty="0" err="1">
                <a:solidFill>
                  <a:schemeClr val="tx1"/>
                </a:solidFill>
              </a:rPr>
              <a:t>effects</a:t>
            </a:r>
            <a:r>
              <a:rPr lang="en-US" sz="1400" baseline="-27000" dirty="0">
                <a:solidFill>
                  <a:schemeClr val="tx1"/>
                </a:solidFill>
              </a:rPr>
              <a:t> that add f</a:t>
            </a:r>
            <a:r>
              <a:rPr lang="en-US" sz="1400" dirty="0">
                <a:solidFill>
                  <a:schemeClr val="tx1"/>
                </a:solidFill>
              </a:rPr>
              <a:t> effect(</a:t>
            </a:r>
            <a:r>
              <a:rPr lang="en-US" sz="1400" dirty="0" err="1">
                <a:solidFill>
                  <a:schemeClr val="tx1"/>
                </a:solidFill>
              </a:rPr>
              <a:t>a,v,e</a:t>
            </a:r>
            <a:r>
              <a:rPr lang="en-US" sz="1400" dirty="0">
                <a:solidFill>
                  <a:schemeClr val="tx1"/>
                </a:solidFill>
              </a:rPr>
              <a:t>)  ≥  prevail(</a:t>
            </a:r>
            <a:r>
              <a:rPr lang="en-US" sz="1400" dirty="0" err="1">
                <a:solidFill>
                  <a:schemeClr val="tx1"/>
                </a:solidFill>
              </a:rPr>
              <a:t>a,v,f</a:t>
            </a:r>
            <a:r>
              <a:rPr lang="en-US" sz="1400" dirty="0">
                <a:solidFill>
                  <a:schemeClr val="tx1"/>
                </a:solidFill>
              </a:rPr>
              <a:t>) / M</a:t>
            </a:r>
          </a:p>
        </p:txBody>
      </p:sp>
      <p:sp>
        <p:nvSpPr>
          <p:cNvPr id="26" name="Rectangle 25"/>
          <p:cNvSpPr>
            <a:spLocks/>
          </p:cNvSpPr>
          <p:nvPr/>
        </p:nvSpPr>
        <p:spPr bwMode="auto">
          <a:xfrm>
            <a:off x="302298" y="3436335"/>
            <a:ext cx="674573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9pPr>
          </a:lstStyle>
          <a:p>
            <a:pPr algn="l"/>
            <a:r>
              <a:rPr lang="en-US" sz="1800" dirty="0">
                <a:solidFill>
                  <a:schemeClr val="tx1"/>
                </a:solidFill>
              </a:rPr>
              <a:t>4. A goal utility dependency is achieved </a:t>
            </a:r>
            <a:r>
              <a:rPr lang="en-US" sz="1800" dirty="0" err="1">
                <a:solidFill>
                  <a:schemeClr val="tx1"/>
                </a:solidFill>
              </a:rPr>
              <a:t>iff</a:t>
            </a:r>
            <a:r>
              <a:rPr lang="en-US" sz="1800" dirty="0">
                <a:solidFill>
                  <a:schemeClr val="tx1"/>
                </a:solidFill>
              </a:rPr>
              <a:t> its goals are achieved.</a:t>
            </a:r>
          </a:p>
        </p:txBody>
      </p:sp>
      <p:sp>
        <p:nvSpPr>
          <p:cNvPr id="27" name="Rectangle 26"/>
          <p:cNvSpPr>
            <a:spLocks/>
          </p:cNvSpPr>
          <p:nvPr/>
        </p:nvSpPr>
        <p:spPr bwMode="auto">
          <a:xfrm>
            <a:off x="1053721" y="3851090"/>
            <a:ext cx="5154569" cy="44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9pPr>
          </a:lstStyle>
          <a:p>
            <a:pPr marL="39688" algn="l">
              <a:spcBef>
                <a:spcPts val="1150"/>
              </a:spcBef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53721" y="3770354"/>
            <a:ext cx="4639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9688" algn="l">
              <a:spcBef>
                <a:spcPts val="1150"/>
              </a:spcBef>
            </a:pPr>
            <a:r>
              <a:rPr lang="en-US" sz="1400" dirty="0" err="1">
                <a:solidFill>
                  <a:schemeClr val="tx1"/>
                </a:solidFill>
              </a:rPr>
              <a:t>goaldep</a:t>
            </a:r>
            <a:r>
              <a:rPr lang="en-US" sz="1400" dirty="0">
                <a:solidFill>
                  <a:schemeClr val="tx1"/>
                </a:solidFill>
              </a:rPr>
              <a:t>(k) ≥  </a:t>
            </a:r>
            <a:r>
              <a:rPr lang="en-US" sz="1400" dirty="0" err="1">
                <a:solidFill>
                  <a:schemeClr val="tx1"/>
                </a:solidFill>
                <a:latin typeface="Lucida Grande" pitchFamily="16" charset="0"/>
              </a:rPr>
              <a:t>Σ</a:t>
            </a:r>
            <a:r>
              <a:rPr lang="en-US" sz="1400" baseline="-27000" dirty="0" err="1">
                <a:solidFill>
                  <a:schemeClr val="tx1"/>
                </a:solidFill>
              </a:rPr>
              <a:t>f</a:t>
            </a:r>
            <a:r>
              <a:rPr lang="en-US" sz="1400" baseline="-27000" dirty="0">
                <a:solidFill>
                  <a:schemeClr val="tx1"/>
                </a:solidFill>
              </a:rPr>
              <a:t> in dependency 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endvalue</a:t>
            </a:r>
            <a:r>
              <a:rPr lang="en-US" sz="1400" dirty="0">
                <a:solidFill>
                  <a:schemeClr val="tx1"/>
                </a:solidFill>
              </a:rPr>
              <a:t>(</a:t>
            </a:r>
            <a:r>
              <a:rPr lang="en-US" sz="1400" dirty="0" err="1">
                <a:solidFill>
                  <a:schemeClr val="tx1"/>
                </a:solidFill>
              </a:rPr>
              <a:t>v,f</a:t>
            </a:r>
            <a:r>
              <a:rPr lang="en-US" sz="1400" dirty="0">
                <a:solidFill>
                  <a:schemeClr val="tx1"/>
                </a:solidFill>
              </a:rPr>
              <a:t>)  –  |</a:t>
            </a:r>
            <a:r>
              <a:rPr lang="en-US" sz="1400" dirty="0" err="1">
                <a:solidFill>
                  <a:schemeClr val="tx1"/>
                </a:solidFill>
              </a:rPr>
              <a:t>G</a:t>
            </a:r>
            <a:r>
              <a:rPr lang="en-US" sz="1400" baseline="-27000" dirty="0" err="1">
                <a:solidFill>
                  <a:schemeClr val="tx1"/>
                </a:solidFill>
              </a:rPr>
              <a:t>k</a:t>
            </a:r>
            <a:r>
              <a:rPr lang="en-US" sz="1400" dirty="0">
                <a:solidFill>
                  <a:schemeClr val="tx1"/>
                </a:solidFill>
              </a:rPr>
              <a:t>|  –  1 </a:t>
            </a:r>
          </a:p>
          <a:p>
            <a:pPr marL="39688" algn="l">
              <a:spcBef>
                <a:spcPts val="0"/>
              </a:spcBef>
            </a:pPr>
            <a:r>
              <a:rPr lang="en-US" sz="1400" dirty="0" err="1">
                <a:solidFill>
                  <a:schemeClr val="tx1"/>
                </a:solidFill>
              </a:rPr>
              <a:t>goaldep</a:t>
            </a:r>
            <a:r>
              <a:rPr lang="en-US" sz="1400" dirty="0">
                <a:solidFill>
                  <a:schemeClr val="tx1"/>
                </a:solidFill>
              </a:rPr>
              <a:t>(k) ≤  </a:t>
            </a:r>
            <a:r>
              <a:rPr lang="en-US" sz="1400" dirty="0" err="1">
                <a:solidFill>
                  <a:schemeClr val="tx1"/>
                </a:solidFill>
              </a:rPr>
              <a:t>endvalue</a:t>
            </a:r>
            <a:r>
              <a:rPr lang="en-US" sz="1400" dirty="0">
                <a:solidFill>
                  <a:schemeClr val="tx1"/>
                </a:solidFill>
              </a:rPr>
              <a:t>(</a:t>
            </a:r>
            <a:r>
              <a:rPr lang="en-US" sz="1400" dirty="0" err="1">
                <a:solidFill>
                  <a:schemeClr val="tx1"/>
                </a:solidFill>
              </a:rPr>
              <a:t>v,f</a:t>
            </a:r>
            <a:r>
              <a:rPr lang="en-US" sz="1400" dirty="0">
                <a:solidFill>
                  <a:schemeClr val="tx1"/>
                </a:solidFill>
              </a:rPr>
              <a:t>) 	∀ f in dependency k</a:t>
            </a:r>
          </a:p>
        </p:txBody>
      </p:sp>
      <p:sp>
        <p:nvSpPr>
          <p:cNvPr id="29" name="Rectangle 28"/>
          <p:cNvSpPr>
            <a:spLocks/>
          </p:cNvSpPr>
          <p:nvPr/>
        </p:nvSpPr>
        <p:spPr bwMode="auto">
          <a:xfrm>
            <a:off x="755931" y="4602195"/>
            <a:ext cx="7836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Variables</a:t>
            </a:r>
          </a:p>
        </p:txBody>
      </p:sp>
      <p:pic>
        <p:nvPicPr>
          <p:cNvPr id="30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463" y="4389830"/>
            <a:ext cx="5765673" cy="1444002"/>
          </a:xfrm>
          <a:prstGeom prst="rect">
            <a:avLst/>
          </a:prstGeom>
        </p:spPr>
      </p:pic>
      <p:sp>
        <p:nvSpPr>
          <p:cNvPr id="31" name="Rectangle 30"/>
          <p:cNvSpPr>
            <a:spLocks/>
          </p:cNvSpPr>
          <p:nvPr/>
        </p:nvSpPr>
        <p:spPr bwMode="auto">
          <a:xfrm>
            <a:off x="231369" y="5864032"/>
            <a:ext cx="9865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pitchFamily="16" charset="0"/>
                <a:ea typeface="ヒラギノ角ゴ Pro W3" pitchFamily="16" charset="-128"/>
                <a:cs typeface="+mn-cs"/>
                <a:sym typeface="Marker Felt" pitchFamily="16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Parameters</a:t>
            </a:r>
          </a:p>
        </p:txBody>
      </p:sp>
      <p:pic>
        <p:nvPicPr>
          <p:cNvPr id="32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755" y="5862479"/>
            <a:ext cx="6422372" cy="876196"/>
          </a:xfrm>
          <a:prstGeom prst="rect">
            <a:avLst/>
          </a:prstGeom>
        </p:spPr>
      </p:pic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4491012" y="1004208"/>
            <a:ext cx="4382162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[Benton, van den </a:t>
            </a:r>
            <a:r>
              <a:rPr lang="en-US" sz="1400" dirty="0" err="1" smtClean="0">
                <a:solidFill>
                  <a:srgbClr val="FF0000"/>
                </a:solidFill>
              </a:rPr>
              <a:t>Briel</a:t>
            </a:r>
            <a:r>
              <a:rPr lang="en-US" sz="1400" dirty="0" smtClean="0">
                <a:solidFill>
                  <a:srgbClr val="FF0000"/>
                </a:solidFill>
              </a:rPr>
              <a:t> &amp; Kambhampati ICAPS 2007]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570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86"/>
    </mc:Choice>
    <mc:Fallback xmlns="">
      <p:transition spd="slow" advTm="384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28" grpId="0"/>
      <p:bldP spid="29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Relaxed Plan </a:t>
            </a:r>
            <a:r>
              <a:rPr lang="en-US" dirty="0" err="1" smtClean="0"/>
              <a:t>Lookahead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3BB3-7338-4326-AE03-7768C66FA0D2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4440346" y="1742281"/>
            <a:ext cx="347662" cy="254000"/>
          </a:xfrm>
          <a:prstGeom prst="ellipse">
            <a:avLst/>
          </a:prstGeom>
          <a:solidFill>
            <a:schemeClr val="bg1"/>
          </a:solidFill>
          <a:ln w="25400" cap="sq">
            <a:solidFill>
              <a:srgbClr val="D2661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l-GR" sz="1400" b="1">
                <a:solidFill>
                  <a:srgbClr val="0000FF"/>
                </a:solidFill>
                <a:latin typeface="Tahoma"/>
                <a:cs typeface="Times New Roman" pitchFamily="18" charset="0"/>
              </a:rPr>
              <a:t>α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78145" y="2267598"/>
            <a:ext cx="836613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A50021"/>
                </a:solidFill>
                <a:latin typeface="Tahoma"/>
              </a:rPr>
              <a:t>Move(</a:t>
            </a:r>
            <a:r>
              <a:rPr lang="el-GR" sz="1200">
                <a:solidFill>
                  <a:srgbClr val="A50021"/>
                </a:solidFill>
                <a:latin typeface="Tahoma"/>
                <a:cs typeface="Times New Roman" pitchFamily="18" charset="0"/>
              </a:rPr>
              <a:t>α</a:t>
            </a:r>
            <a:r>
              <a:rPr lang="en-US" sz="1200">
                <a:solidFill>
                  <a:srgbClr val="A50021"/>
                </a:solidFill>
                <a:latin typeface="Tahoma"/>
                <a:cs typeface="Times New Roman" pitchFamily="18" charset="0"/>
              </a:rPr>
              <a:t>,</a:t>
            </a:r>
            <a:r>
              <a:rPr lang="el-GR" sz="1200">
                <a:solidFill>
                  <a:srgbClr val="A50021"/>
                </a:solidFill>
                <a:latin typeface=""/>
                <a:cs typeface="Times New Roman" pitchFamily="18" charset="0"/>
              </a:rPr>
              <a:t>β</a:t>
            </a:r>
            <a:r>
              <a:rPr lang="en-US" sz="1200">
                <a:solidFill>
                  <a:srgbClr val="A50021"/>
                </a:solidFill>
                <a:latin typeface="Tahoma"/>
              </a:rPr>
              <a:t>)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229878" y="2343943"/>
            <a:ext cx="1108075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A50021"/>
                </a:solidFill>
                <a:latin typeface="Tahoma"/>
              </a:rPr>
              <a:t>Sample(Soil,</a:t>
            </a:r>
            <a:r>
              <a:rPr lang="el-GR" sz="1200" dirty="0">
                <a:solidFill>
                  <a:srgbClr val="A50021"/>
                </a:solidFill>
                <a:latin typeface="Tahoma"/>
                <a:cs typeface="Times New Roman" pitchFamily="18" charset="0"/>
              </a:rPr>
              <a:t>α</a:t>
            </a:r>
            <a:r>
              <a:rPr lang="en-US" sz="1200" dirty="0">
                <a:solidFill>
                  <a:srgbClr val="A50021"/>
                </a:solidFill>
                <a:latin typeface="Tahoma"/>
              </a:rPr>
              <a:t>)</a:t>
            </a: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3941871" y="2605881"/>
            <a:ext cx="792163" cy="328612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l-GR" sz="1400" b="1" dirty="0">
                <a:solidFill>
                  <a:srgbClr val="0000FF"/>
                </a:solidFill>
                <a:latin typeface="Tahoma"/>
                <a:cs typeface="Times New Roman" pitchFamily="18" charset="0"/>
              </a:rPr>
              <a:t>α</a:t>
            </a:r>
            <a:r>
              <a:rPr lang="en-US" sz="1400" b="1" dirty="0">
                <a:solidFill>
                  <a:srgbClr val="0000FF"/>
                </a:solidFill>
                <a:latin typeface="Tahoma"/>
                <a:cs typeface="Times New Roman" pitchFamily="18" charset="0"/>
              </a:rPr>
              <a:t>,Soil</a:t>
            </a:r>
            <a:endParaRPr lang="el-GR" sz="1400" b="1" dirty="0">
              <a:solidFill>
                <a:srgbClr val="0000FF"/>
              </a:solidFill>
              <a:latin typeface="Tahoma"/>
              <a:cs typeface="Times New Roman" pitchFamily="18" charset="0"/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5237099" y="2663792"/>
            <a:ext cx="347663" cy="254000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l-GR" sz="1400" b="1" dirty="0" smtClean="0">
                <a:solidFill>
                  <a:srgbClr val="0000FF"/>
                </a:solidFill>
                <a:latin typeface="Tahoma"/>
                <a:cs typeface="Times New Roman" pitchFamily="18" charset="0"/>
              </a:rPr>
              <a:t>γ</a:t>
            </a:r>
            <a:endParaRPr lang="el-GR" sz="1400" b="1" dirty="0">
              <a:solidFill>
                <a:srgbClr val="0000FF"/>
              </a:solidFill>
              <a:latin typeface="Tahoma"/>
              <a:cs typeface="Times New Roman" pitchFamily="18" charset="0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032902" y="2618581"/>
            <a:ext cx="347662" cy="254000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l-GR" sz="1400" b="1">
                <a:solidFill>
                  <a:srgbClr val="0000FF"/>
                </a:solidFill>
                <a:latin typeface="Tahoma"/>
                <a:cs typeface="Times New Roman" pitchFamily="18" charset="0"/>
              </a:rPr>
              <a:t>β</a:t>
            </a:r>
          </a:p>
        </p:txBody>
      </p:sp>
      <p:cxnSp>
        <p:nvCxnSpPr>
          <p:cNvPr id="11" name="AutoShape 13"/>
          <p:cNvCxnSpPr>
            <a:cxnSpLocks noChangeShapeType="1"/>
            <a:stCxn id="5" idx="4"/>
            <a:endCxn id="8" idx="0"/>
          </p:cNvCxnSpPr>
          <p:nvPr/>
        </p:nvCxnSpPr>
        <p:spPr bwMode="auto">
          <a:xfrm flipH="1">
            <a:off x="4337953" y="1996281"/>
            <a:ext cx="276224" cy="6096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12" name="AutoShape 14"/>
          <p:cNvCxnSpPr>
            <a:cxnSpLocks noChangeShapeType="1"/>
            <a:stCxn id="5" idx="3"/>
            <a:endCxn id="10" idx="7"/>
          </p:cNvCxnSpPr>
          <p:nvPr/>
        </p:nvCxnSpPr>
        <p:spPr bwMode="auto">
          <a:xfrm flipH="1">
            <a:off x="2329650" y="1959084"/>
            <a:ext cx="2161610" cy="696694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956919" y="2069305"/>
            <a:ext cx="8255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A50021"/>
                </a:solidFill>
                <a:latin typeface="Tahoma"/>
              </a:rPr>
              <a:t>Move(</a:t>
            </a:r>
            <a:r>
              <a:rPr lang="el-GR" sz="1200" dirty="0">
                <a:solidFill>
                  <a:srgbClr val="A50021"/>
                </a:solidFill>
                <a:latin typeface="Tahoma"/>
                <a:cs typeface="Times New Roman" pitchFamily="18" charset="0"/>
              </a:rPr>
              <a:t>α</a:t>
            </a:r>
            <a:r>
              <a:rPr lang="en-US" sz="1200" dirty="0">
                <a:solidFill>
                  <a:srgbClr val="A50021"/>
                </a:solidFill>
                <a:latin typeface="Tahoma"/>
                <a:cs typeface="Times New Roman" pitchFamily="18" charset="0"/>
              </a:rPr>
              <a:t>,</a:t>
            </a:r>
            <a:r>
              <a:rPr lang="el-GR" sz="1200" dirty="0">
                <a:solidFill>
                  <a:srgbClr val="A50021"/>
                </a:solidFill>
                <a:latin typeface="Tahoma"/>
                <a:cs typeface="Times New Roman" pitchFamily="18" charset="0"/>
              </a:rPr>
              <a:t>γ</a:t>
            </a:r>
            <a:r>
              <a:rPr lang="en-US" sz="1200" dirty="0">
                <a:solidFill>
                  <a:srgbClr val="A50021"/>
                </a:solidFill>
                <a:latin typeface="Tahoma"/>
              </a:rPr>
              <a:t>)</a:t>
            </a: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2786171" y="3377660"/>
            <a:ext cx="882650" cy="328612"/>
          </a:xfrm>
          <a:prstGeom prst="ellipse">
            <a:avLst/>
          </a:prstGeom>
          <a:solidFill>
            <a:schemeClr val="bg1"/>
          </a:solidFill>
          <a:ln w="25400" cap="sq">
            <a:solidFill>
              <a:srgbClr val="BC331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l-GR" sz="1400" b="1">
                <a:solidFill>
                  <a:srgbClr val="0000FF"/>
                </a:solidFill>
                <a:latin typeface="Tahoma"/>
                <a:cs typeface="Times New Roman" pitchFamily="18" charset="0"/>
              </a:rPr>
              <a:t>β </a:t>
            </a:r>
            <a:r>
              <a:rPr lang="en-US" sz="1400" b="1">
                <a:solidFill>
                  <a:srgbClr val="0000FF"/>
                </a:solidFill>
                <a:latin typeface="Tahoma"/>
              </a:rPr>
              <a:t>,Soil</a:t>
            </a:r>
            <a:endParaRPr lang="el-GR" sz="1400" b="1">
              <a:solidFill>
                <a:srgbClr val="0000FF"/>
              </a:solidFill>
              <a:latin typeface="Tahoma"/>
            </a:endParaRPr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3975267" y="3261675"/>
            <a:ext cx="741363" cy="328613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l-GR" sz="1400" b="1">
                <a:solidFill>
                  <a:srgbClr val="0000FF"/>
                </a:solidFill>
                <a:latin typeface="Tahoma"/>
                <a:cs typeface="Times New Roman" pitchFamily="18" charset="0"/>
              </a:rPr>
              <a:t>γ</a:t>
            </a:r>
            <a:r>
              <a:rPr lang="en-US" sz="1400" b="1">
                <a:solidFill>
                  <a:srgbClr val="0000FF"/>
                </a:solidFill>
                <a:latin typeface="Tahoma"/>
                <a:cs typeface="Times New Roman" pitchFamily="18" charset="0"/>
              </a:rPr>
              <a:t>,</a:t>
            </a:r>
            <a:r>
              <a:rPr lang="en-US" sz="1400" b="1">
                <a:solidFill>
                  <a:srgbClr val="0000FF"/>
                </a:solidFill>
                <a:latin typeface="Tahoma"/>
              </a:rPr>
              <a:t> Soil</a:t>
            </a:r>
            <a:endParaRPr lang="el-GR" sz="1400" b="1">
              <a:solidFill>
                <a:srgbClr val="0000FF"/>
              </a:solidFill>
              <a:latin typeface="Tahoma"/>
            </a:endParaRPr>
          </a:p>
        </p:txBody>
      </p:sp>
      <p:cxnSp>
        <p:nvCxnSpPr>
          <p:cNvPr id="17" name="AutoShape 19"/>
          <p:cNvCxnSpPr>
            <a:cxnSpLocks noChangeShapeType="1"/>
            <a:stCxn id="8" idx="4"/>
            <a:endCxn id="15" idx="0"/>
          </p:cNvCxnSpPr>
          <p:nvPr/>
        </p:nvCxnSpPr>
        <p:spPr bwMode="auto">
          <a:xfrm flipH="1">
            <a:off x="3227496" y="2934493"/>
            <a:ext cx="1110457" cy="443167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18" name="AutoShape 20"/>
          <p:cNvCxnSpPr>
            <a:cxnSpLocks noChangeShapeType="1"/>
            <a:stCxn id="8" idx="4"/>
            <a:endCxn id="16" idx="0"/>
          </p:cNvCxnSpPr>
          <p:nvPr/>
        </p:nvCxnSpPr>
        <p:spPr bwMode="auto">
          <a:xfrm>
            <a:off x="4337953" y="2934493"/>
            <a:ext cx="7996" cy="32718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2947300" y="2985293"/>
            <a:ext cx="836613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A50021"/>
                </a:solidFill>
                <a:latin typeface="Tahoma"/>
              </a:rPr>
              <a:t>Move(</a:t>
            </a:r>
            <a:r>
              <a:rPr lang="el-GR" sz="1200" dirty="0">
                <a:solidFill>
                  <a:srgbClr val="A50021"/>
                </a:solidFill>
                <a:latin typeface="Tahoma"/>
                <a:cs typeface="Times New Roman" pitchFamily="18" charset="0"/>
              </a:rPr>
              <a:t>α</a:t>
            </a:r>
            <a:r>
              <a:rPr lang="en-US" sz="1200" dirty="0">
                <a:solidFill>
                  <a:srgbClr val="A50021"/>
                </a:solidFill>
                <a:latin typeface="Tahoma"/>
                <a:cs typeface="Times New Roman" pitchFamily="18" charset="0"/>
              </a:rPr>
              <a:t>,</a:t>
            </a:r>
            <a:r>
              <a:rPr lang="el-GR" sz="1200" dirty="0">
                <a:solidFill>
                  <a:srgbClr val="A50021"/>
                </a:solidFill>
                <a:latin typeface=""/>
                <a:cs typeface="Times New Roman" pitchFamily="18" charset="0"/>
              </a:rPr>
              <a:t>β</a:t>
            </a:r>
            <a:r>
              <a:rPr lang="en-US" sz="1200" dirty="0">
                <a:solidFill>
                  <a:srgbClr val="A50021"/>
                </a:solidFill>
                <a:latin typeface="Tahoma"/>
              </a:rPr>
              <a:t>)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4406374" y="3018757"/>
            <a:ext cx="8255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A50021"/>
                </a:solidFill>
                <a:latin typeface="Tahoma"/>
              </a:rPr>
              <a:t>Move(</a:t>
            </a:r>
            <a:r>
              <a:rPr lang="el-GR" sz="1200" dirty="0">
                <a:solidFill>
                  <a:srgbClr val="A50021"/>
                </a:solidFill>
                <a:latin typeface="Tahoma"/>
                <a:cs typeface="Times New Roman" pitchFamily="18" charset="0"/>
              </a:rPr>
              <a:t>α</a:t>
            </a:r>
            <a:r>
              <a:rPr lang="en-US" sz="1200" dirty="0">
                <a:solidFill>
                  <a:srgbClr val="A50021"/>
                </a:solidFill>
                <a:latin typeface="Tahoma"/>
                <a:cs typeface="Times New Roman" pitchFamily="18" charset="0"/>
              </a:rPr>
              <a:t>,</a:t>
            </a:r>
            <a:r>
              <a:rPr lang="el-GR" sz="1200" dirty="0">
                <a:solidFill>
                  <a:srgbClr val="A50021"/>
                </a:solidFill>
                <a:latin typeface="Tahoma"/>
                <a:cs typeface="Times New Roman" pitchFamily="18" charset="0"/>
              </a:rPr>
              <a:t>γ</a:t>
            </a:r>
            <a:r>
              <a:rPr lang="en-US" sz="1200" dirty="0">
                <a:solidFill>
                  <a:srgbClr val="A50021"/>
                </a:solidFill>
                <a:latin typeface="Tahoma"/>
              </a:rPr>
              <a:t>)</a:t>
            </a:r>
          </a:p>
        </p:txBody>
      </p:sp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1395520" y="4685506"/>
            <a:ext cx="1970087" cy="338137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l-GR" sz="1400" b="1" dirty="0">
                <a:solidFill>
                  <a:srgbClr val="0000FF"/>
                </a:solidFill>
                <a:latin typeface="Tahoma"/>
                <a:cs typeface="Times New Roman" pitchFamily="18" charset="0"/>
              </a:rPr>
              <a:t>β </a:t>
            </a:r>
            <a:r>
              <a:rPr lang="en-US" sz="1400" b="1" dirty="0">
                <a:solidFill>
                  <a:srgbClr val="0000FF"/>
                </a:solidFill>
                <a:latin typeface="Tahoma"/>
              </a:rPr>
              <a:t>,</a:t>
            </a:r>
            <a:r>
              <a:rPr lang="en-US" sz="1400" b="1" dirty="0" err="1">
                <a:solidFill>
                  <a:srgbClr val="0000FF"/>
                </a:solidFill>
                <a:latin typeface="Tahoma"/>
              </a:rPr>
              <a:t>Soil,Rock</a:t>
            </a:r>
            <a:endParaRPr lang="el-GR" sz="1400" b="1" dirty="0">
              <a:solidFill>
                <a:srgbClr val="0000FF"/>
              </a:solidFill>
              <a:latin typeface="Tahoma"/>
            </a:endParaRPr>
          </a:p>
        </p:txBody>
      </p:sp>
      <p:cxnSp>
        <p:nvCxnSpPr>
          <p:cNvPr id="22" name="AutoShape 24"/>
          <p:cNvCxnSpPr>
            <a:cxnSpLocks noChangeShapeType="1"/>
            <a:stCxn id="15" idx="4"/>
            <a:endCxn id="21" idx="0"/>
          </p:cNvCxnSpPr>
          <p:nvPr/>
        </p:nvCxnSpPr>
        <p:spPr bwMode="auto">
          <a:xfrm flipH="1">
            <a:off x="2380564" y="3706272"/>
            <a:ext cx="846932" cy="979234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527158" y="4296568"/>
            <a:ext cx="792163" cy="328613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l-GR" sz="1400" b="1">
                <a:solidFill>
                  <a:srgbClr val="0000FF"/>
                </a:solidFill>
                <a:latin typeface="Tahoma"/>
                <a:cs typeface="Times New Roman" pitchFamily="18" charset="0"/>
              </a:rPr>
              <a:t>α</a:t>
            </a:r>
            <a:r>
              <a:rPr lang="en-US" sz="1400" b="1">
                <a:solidFill>
                  <a:srgbClr val="0000FF"/>
                </a:solidFill>
                <a:latin typeface="Tahoma"/>
                <a:cs typeface="Times New Roman" pitchFamily="18" charset="0"/>
              </a:rPr>
              <a:t>,Soil</a:t>
            </a:r>
            <a:endParaRPr lang="el-GR" sz="1400" b="1">
              <a:solidFill>
                <a:srgbClr val="0000FF"/>
              </a:solidFill>
              <a:latin typeface="Tahoma"/>
              <a:cs typeface="Times New Roman" pitchFamily="18" charset="0"/>
            </a:endParaRPr>
          </a:p>
        </p:txBody>
      </p:sp>
      <p:cxnSp>
        <p:nvCxnSpPr>
          <p:cNvPr id="24" name="AutoShape 26"/>
          <p:cNvCxnSpPr>
            <a:cxnSpLocks noChangeShapeType="1"/>
            <a:stCxn id="15" idx="3"/>
            <a:endCxn id="23" idx="0"/>
          </p:cNvCxnSpPr>
          <p:nvPr/>
        </p:nvCxnSpPr>
        <p:spPr bwMode="auto">
          <a:xfrm flipH="1">
            <a:off x="923240" y="3658148"/>
            <a:ext cx="1992192" cy="63842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25" name="Oval 27"/>
          <p:cNvSpPr>
            <a:spLocks noChangeArrowheads="1"/>
          </p:cNvSpPr>
          <p:nvPr/>
        </p:nvSpPr>
        <p:spPr bwMode="auto">
          <a:xfrm>
            <a:off x="3229878" y="4253482"/>
            <a:ext cx="741363" cy="328613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l-GR" sz="1400" b="1" dirty="0">
                <a:solidFill>
                  <a:srgbClr val="0000FF"/>
                </a:solidFill>
                <a:latin typeface="Tahoma"/>
                <a:cs typeface="Times New Roman" pitchFamily="18" charset="0"/>
              </a:rPr>
              <a:t>γ</a:t>
            </a:r>
            <a:r>
              <a:rPr lang="en-US" sz="1400" b="1" dirty="0">
                <a:solidFill>
                  <a:srgbClr val="0000FF"/>
                </a:solidFill>
                <a:latin typeface="Tahoma"/>
                <a:cs typeface="Times New Roman" pitchFamily="18" charset="0"/>
              </a:rPr>
              <a:t>,</a:t>
            </a:r>
            <a:r>
              <a:rPr lang="en-US" sz="1400" b="1" dirty="0">
                <a:solidFill>
                  <a:srgbClr val="0000FF"/>
                </a:solidFill>
                <a:latin typeface="Tahoma"/>
              </a:rPr>
              <a:t> Soil</a:t>
            </a:r>
            <a:endParaRPr lang="el-GR" sz="1400" b="1" dirty="0">
              <a:solidFill>
                <a:srgbClr val="0000FF"/>
              </a:solidFill>
              <a:latin typeface="Tahoma"/>
            </a:endParaRPr>
          </a:p>
        </p:txBody>
      </p:sp>
      <p:cxnSp>
        <p:nvCxnSpPr>
          <p:cNvPr id="26" name="AutoShape 28"/>
          <p:cNvCxnSpPr>
            <a:cxnSpLocks noChangeShapeType="1"/>
            <a:stCxn id="15" idx="5"/>
            <a:endCxn id="25" idx="0"/>
          </p:cNvCxnSpPr>
          <p:nvPr/>
        </p:nvCxnSpPr>
        <p:spPr bwMode="auto">
          <a:xfrm>
            <a:off x="3539560" y="3658148"/>
            <a:ext cx="61000" cy="595334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1365358" y="3744118"/>
            <a:ext cx="841375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A50021"/>
                </a:solidFill>
                <a:latin typeface="Tahoma"/>
              </a:rPr>
              <a:t>Move(</a:t>
            </a:r>
            <a:r>
              <a:rPr lang="el-GR" sz="1200">
                <a:solidFill>
                  <a:srgbClr val="A50021"/>
                </a:solidFill>
                <a:latin typeface=""/>
                <a:cs typeface="Times New Roman" pitchFamily="18" charset="0"/>
              </a:rPr>
              <a:t>β</a:t>
            </a:r>
            <a:r>
              <a:rPr lang="en-US" sz="1200">
                <a:solidFill>
                  <a:srgbClr val="A50021"/>
                </a:solidFill>
                <a:latin typeface=""/>
                <a:cs typeface="Times New Roman" pitchFamily="18" charset="0"/>
              </a:rPr>
              <a:t>,</a:t>
            </a:r>
            <a:r>
              <a:rPr lang="el-GR" sz="1200">
                <a:solidFill>
                  <a:srgbClr val="A50021"/>
                </a:solidFill>
                <a:latin typeface="Tahoma"/>
              </a:rPr>
              <a:t>α</a:t>
            </a:r>
            <a:r>
              <a:rPr lang="en-US" sz="1200">
                <a:solidFill>
                  <a:srgbClr val="A50021"/>
                </a:solidFill>
                <a:latin typeface="Tahoma"/>
              </a:rPr>
              <a:t>)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1471969" y="4263230"/>
            <a:ext cx="1192212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A50021"/>
                </a:solidFill>
                <a:latin typeface="Tahoma"/>
              </a:rPr>
              <a:t>Sample(Rock,</a:t>
            </a:r>
            <a:r>
              <a:rPr lang="el-GR" sz="1200" dirty="0">
                <a:solidFill>
                  <a:srgbClr val="A50021"/>
                </a:solidFill>
                <a:latin typeface=""/>
              </a:rPr>
              <a:t>β</a:t>
            </a:r>
            <a:r>
              <a:rPr lang="en-US" sz="1200" dirty="0">
                <a:solidFill>
                  <a:srgbClr val="A50021"/>
                </a:solidFill>
                <a:latin typeface="Tahoma"/>
              </a:rPr>
              <a:t>)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3593581" y="3978845"/>
            <a:ext cx="823913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A50021"/>
                </a:solidFill>
                <a:latin typeface="Tahoma"/>
              </a:rPr>
              <a:t>Move(</a:t>
            </a:r>
            <a:r>
              <a:rPr lang="el-GR" sz="1200" dirty="0">
                <a:solidFill>
                  <a:srgbClr val="A50021"/>
                </a:solidFill>
                <a:latin typeface="Tahoma"/>
                <a:cs typeface="Times New Roman" pitchFamily="18" charset="0"/>
              </a:rPr>
              <a:t>β</a:t>
            </a:r>
            <a:r>
              <a:rPr lang="en-US" sz="1200" dirty="0">
                <a:solidFill>
                  <a:srgbClr val="A50021"/>
                </a:solidFill>
                <a:latin typeface="Tahoma"/>
                <a:cs typeface="Times New Roman" pitchFamily="18" charset="0"/>
              </a:rPr>
              <a:t>,</a:t>
            </a:r>
            <a:r>
              <a:rPr lang="el-GR" sz="1200" dirty="0">
                <a:solidFill>
                  <a:srgbClr val="A50021"/>
                </a:solidFill>
                <a:latin typeface="Tahoma"/>
                <a:cs typeface="Times New Roman" pitchFamily="18" charset="0"/>
              </a:rPr>
              <a:t>γ</a:t>
            </a:r>
            <a:r>
              <a:rPr lang="en-US" sz="1200" dirty="0">
                <a:solidFill>
                  <a:srgbClr val="A50021"/>
                </a:solidFill>
                <a:latin typeface="Tahoma"/>
              </a:rPr>
              <a:t>)</a:t>
            </a:r>
          </a:p>
        </p:txBody>
      </p:sp>
      <p:cxnSp>
        <p:nvCxnSpPr>
          <p:cNvPr id="82" name="AutoShape 15"/>
          <p:cNvCxnSpPr>
            <a:cxnSpLocks noChangeShapeType="1"/>
            <a:stCxn id="5" idx="5"/>
            <a:endCxn id="9" idx="0"/>
          </p:cNvCxnSpPr>
          <p:nvPr/>
        </p:nvCxnSpPr>
        <p:spPr bwMode="auto">
          <a:xfrm>
            <a:off x="4737094" y="1959084"/>
            <a:ext cx="673837" cy="704708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92" name="Oval 11"/>
          <p:cNvSpPr>
            <a:spLocks noChangeArrowheads="1"/>
          </p:cNvSpPr>
          <p:nvPr/>
        </p:nvSpPr>
        <p:spPr bwMode="auto">
          <a:xfrm>
            <a:off x="6349301" y="4929527"/>
            <a:ext cx="347663" cy="254000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sz="1400" b="1" dirty="0" smtClean="0">
                <a:solidFill>
                  <a:srgbClr val="0000FF"/>
                </a:solidFill>
                <a:latin typeface="Tahoma"/>
                <a:cs typeface="Times New Roman" pitchFamily="18" charset="0"/>
              </a:rPr>
              <a:t>…</a:t>
            </a:r>
            <a:endParaRPr lang="el-GR" sz="1400" b="1" dirty="0">
              <a:solidFill>
                <a:srgbClr val="0000FF"/>
              </a:solidFill>
              <a:latin typeface="Tahoma"/>
              <a:cs typeface="Times New Roman" pitchFamily="18" charset="0"/>
            </a:endParaRPr>
          </a:p>
        </p:txBody>
      </p:sp>
      <p:cxnSp>
        <p:nvCxnSpPr>
          <p:cNvPr id="95" name="Curved Connector 94"/>
          <p:cNvCxnSpPr>
            <a:stCxn id="5" idx="7"/>
            <a:endCxn id="92" idx="0"/>
          </p:cNvCxnSpPr>
          <p:nvPr/>
        </p:nvCxnSpPr>
        <p:spPr bwMode="auto">
          <a:xfrm rot="16200000" flipH="1">
            <a:off x="4055088" y="2461483"/>
            <a:ext cx="3150049" cy="1786039"/>
          </a:xfrm>
          <a:prstGeom prst="curvedConnector3">
            <a:avLst>
              <a:gd name="adj1" fmla="val -8438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" name="Oval 11"/>
          <p:cNvSpPr>
            <a:spLocks noChangeArrowheads="1"/>
          </p:cNvSpPr>
          <p:nvPr/>
        </p:nvSpPr>
        <p:spPr bwMode="auto">
          <a:xfrm>
            <a:off x="5990938" y="5826933"/>
            <a:ext cx="347663" cy="254000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sz="1400" b="1" dirty="0" smtClean="0">
                <a:solidFill>
                  <a:srgbClr val="0000FF"/>
                </a:solidFill>
                <a:latin typeface="Tahoma"/>
                <a:cs typeface="Times New Roman" pitchFamily="18" charset="0"/>
              </a:rPr>
              <a:t>…</a:t>
            </a:r>
            <a:endParaRPr lang="el-GR" sz="1400" b="1" dirty="0">
              <a:solidFill>
                <a:srgbClr val="0000FF"/>
              </a:solidFill>
              <a:latin typeface="Tahoma"/>
              <a:cs typeface="Times New Roman" pitchFamily="18" charset="0"/>
            </a:endParaRPr>
          </a:p>
        </p:txBody>
      </p:sp>
      <p:cxnSp>
        <p:nvCxnSpPr>
          <p:cNvPr id="109" name="Curved Connector 108"/>
          <p:cNvCxnSpPr>
            <a:stCxn id="8" idx="6"/>
            <a:endCxn id="108" idx="0"/>
          </p:cNvCxnSpPr>
          <p:nvPr/>
        </p:nvCxnSpPr>
        <p:spPr bwMode="auto">
          <a:xfrm>
            <a:off x="4734034" y="2770187"/>
            <a:ext cx="1430736" cy="3056746"/>
          </a:xfrm>
          <a:prstGeom prst="curvedConnector2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" name="Oval 11"/>
          <p:cNvSpPr>
            <a:spLocks noChangeArrowheads="1"/>
          </p:cNvSpPr>
          <p:nvPr/>
        </p:nvSpPr>
        <p:spPr bwMode="auto">
          <a:xfrm>
            <a:off x="5403574" y="5941727"/>
            <a:ext cx="347663" cy="254000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sz="1400" b="1" dirty="0" smtClean="0">
                <a:solidFill>
                  <a:srgbClr val="0000FF"/>
                </a:solidFill>
                <a:latin typeface="Tahoma"/>
                <a:cs typeface="Times New Roman" pitchFamily="18" charset="0"/>
              </a:rPr>
              <a:t>…</a:t>
            </a:r>
            <a:endParaRPr lang="el-GR" sz="1400" b="1" dirty="0">
              <a:solidFill>
                <a:srgbClr val="0000FF"/>
              </a:solidFill>
              <a:latin typeface="Tahoma"/>
              <a:cs typeface="Times New Roman" pitchFamily="18" charset="0"/>
            </a:endParaRPr>
          </a:p>
        </p:txBody>
      </p:sp>
      <p:cxnSp>
        <p:nvCxnSpPr>
          <p:cNvPr id="124" name="Curved Connector 123"/>
          <p:cNvCxnSpPr>
            <a:stCxn id="15" idx="6"/>
            <a:endCxn id="123" idx="0"/>
          </p:cNvCxnSpPr>
          <p:nvPr/>
        </p:nvCxnSpPr>
        <p:spPr bwMode="auto">
          <a:xfrm>
            <a:off x="3668821" y="3541966"/>
            <a:ext cx="1908585" cy="2399761"/>
          </a:xfrm>
          <a:prstGeom prst="curvedConnector2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Oval 11"/>
          <p:cNvSpPr>
            <a:spLocks noChangeArrowheads="1"/>
          </p:cNvSpPr>
          <p:nvPr/>
        </p:nvSpPr>
        <p:spPr bwMode="auto">
          <a:xfrm>
            <a:off x="4765157" y="6081151"/>
            <a:ext cx="347663" cy="254000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sz="1400" b="1" dirty="0" smtClean="0">
                <a:solidFill>
                  <a:srgbClr val="0000FF"/>
                </a:solidFill>
                <a:latin typeface="Tahoma"/>
                <a:cs typeface="Times New Roman" pitchFamily="18" charset="0"/>
              </a:rPr>
              <a:t>…</a:t>
            </a:r>
            <a:endParaRPr lang="el-GR" sz="1400" b="1" dirty="0">
              <a:solidFill>
                <a:srgbClr val="0000FF"/>
              </a:solidFill>
              <a:latin typeface="Tahoma"/>
              <a:cs typeface="Times New Roman" pitchFamily="18" charset="0"/>
            </a:endParaRPr>
          </a:p>
        </p:txBody>
      </p:sp>
      <p:cxnSp>
        <p:nvCxnSpPr>
          <p:cNvPr id="128" name="Curved Connector 127"/>
          <p:cNvCxnSpPr>
            <a:stCxn id="21" idx="6"/>
            <a:endCxn id="127" idx="0"/>
          </p:cNvCxnSpPr>
          <p:nvPr/>
        </p:nvCxnSpPr>
        <p:spPr bwMode="auto">
          <a:xfrm>
            <a:off x="3365607" y="4854575"/>
            <a:ext cx="1573382" cy="1226576"/>
          </a:xfrm>
          <a:prstGeom prst="curvedConnector2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1" name="Text Box 8"/>
          <p:cNvSpPr txBox="1">
            <a:spLocks noChangeArrowheads="1"/>
          </p:cNvSpPr>
          <p:nvPr/>
        </p:nvSpPr>
        <p:spPr bwMode="auto">
          <a:xfrm>
            <a:off x="6063712" y="1858962"/>
            <a:ext cx="918841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err="1" smtClean="0">
                <a:solidFill>
                  <a:srgbClr val="A50021"/>
                </a:solidFill>
                <a:latin typeface="Tahoma"/>
              </a:rPr>
              <a:t>Lookahead</a:t>
            </a:r>
            <a:endParaRPr lang="en-US" sz="1200" dirty="0" smtClean="0">
              <a:solidFill>
                <a:srgbClr val="A50021"/>
              </a:solidFill>
              <a:latin typeface="Tahoma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A50021"/>
                </a:solidFill>
                <a:latin typeface="Tahoma"/>
              </a:rPr>
              <a:t>Actions</a:t>
            </a:r>
          </a:p>
        </p:txBody>
      </p:sp>
      <p:sp>
        <p:nvSpPr>
          <p:cNvPr id="132" name="Text Box 8"/>
          <p:cNvSpPr txBox="1">
            <a:spLocks noChangeArrowheads="1"/>
          </p:cNvSpPr>
          <p:nvPr/>
        </p:nvSpPr>
        <p:spPr bwMode="auto">
          <a:xfrm>
            <a:off x="5492857" y="3055333"/>
            <a:ext cx="918841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err="1" smtClean="0">
                <a:solidFill>
                  <a:srgbClr val="A50021"/>
                </a:solidFill>
                <a:latin typeface="Tahoma"/>
              </a:rPr>
              <a:t>Lookahead</a:t>
            </a:r>
            <a:endParaRPr lang="en-US" sz="1200" dirty="0" smtClean="0">
              <a:solidFill>
                <a:srgbClr val="A50021"/>
              </a:solidFill>
              <a:latin typeface="Tahoma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A50021"/>
                </a:solidFill>
                <a:latin typeface="Tahoma"/>
              </a:rPr>
              <a:t>Actions</a:t>
            </a:r>
          </a:p>
        </p:txBody>
      </p:sp>
      <p:sp>
        <p:nvSpPr>
          <p:cNvPr id="133" name="Text Box 8"/>
          <p:cNvSpPr txBox="1">
            <a:spLocks noChangeArrowheads="1"/>
          </p:cNvSpPr>
          <p:nvPr/>
        </p:nvSpPr>
        <p:spPr bwMode="auto">
          <a:xfrm>
            <a:off x="4777678" y="3620236"/>
            <a:ext cx="918841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err="1" smtClean="0">
                <a:solidFill>
                  <a:srgbClr val="A50021"/>
                </a:solidFill>
                <a:latin typeface="Tahoma"/>
              </a:rPr>
              <a:t>Lookahead</a:t>
            </a:r>
            <a:endParaRPr lang="en-US" sz="1200" dirty="0" smtClean="0">
              <a:solidFill>
                <a:srgbClr val="A50021"/>
              </a:solidFill>
              <a:latin typeface="Tahoma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A50021"/>
                </a:solidFill>
                <a:latin typeface="Tahoma"/>
              </a:rPr>
              <a:t>Actions</a:t>
            </a:r>
          </a:p>
        </p:txBody>
      </p:sp>
      <p:sp>
        <p:nvSpPr>
          <p:cNvPr id="134" name="Text Box 8"/>
          <p:cNvSpPr txBox="1">
            <a:spLocks noChangeArrowheads="1"/>
          </p:cNvSpPr>
          <p:nvPr/>
        </p:nvSpPr>
        <p:spPr bwMode="auto">
          <a:xfrm>
            <a:off x="4103130" y="4663885"/>
            <a:ext cx="918841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err="1" smtClean="0">
                <a:solidFill>
                  <a:srgbClr val="A50021"/>
                </a:solidFill>
                <a:latin typeface="Tahoma"/>
              </a:rPr>
              <a:t>Lookahead</a:t>
            </a:r>
            <a:endParaRPr lang="en-US" sz="1200" dirty="0" smtClean="0">
              <a:solidFill>
                <a:srgbClr val="A50021"/>
              </a:solidFill>
              <a:latin typeface="Tahoma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A50021"/>
                </a:solidFill>
                <a:latin typeface="Tahoma"/>
              </a:rPr>
              <a:t>Actions</a:t>
            </a:r>
          </a:p>
        </p:txBody>
      </p:sp>
      <p:sp>
        <p:nvSpPr>
          <p:cNvPr id="135" name="Oval 32"/>
          <p:cNvSpPr>
            <a:spLocks noChangeArrowheads="1"/>
          </p:cNvSpPr>
          <p:nvPr/>
        </p:nvSpPr>
        <p:spPr bwMode="auto">
          <a:xfrm>
            <a:off x="763023" y="5679767"/>
            <a:ext cx="792162" cy="328613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l-GR" sz="1400" b="1">
                <a:solidFill>
                  <a:srgbClr val="0000FF"/>
                </a:solidFill>
                <a:latin typeface="Tahoma"/>
                <a:cs typeface="Times New Roman" pitchFamily="18" charset="0"/>
              </a:rPr>
              <a:t>α</a:t>
            </a:r>
            <a:r>
              <a:rPr lang="en-US" sz="1400" b="1">
                <a:solidFill>
                  <a:srgbClr val="0000FF"/>
                </a:solidFill>
                <a:latin typeface="Tahoma"/>
                <a:cs typeface="Times New Roman" pitchFamily="18" charset="0"/>
              </a:rPr>
              <a:t>,Soil</a:t>
            </a:r>
            <a:endParaRPr lang="el-GR" sz="1400" b="1">
              <a:solidFill>
                <a:srgbClr val="0000FF"/>
              </a:solidFill>
              <a:latin typeface="Tahoma"/>
              <a:cs typeface="Times New Roman" pitchFamily="18" charset="0"/>
            </a:endParaRPr>
          </a:p>
        </p:txBody>
      </p:sp>
      <p:sp>
        <p:nvSpPr>
          <p:cNvPr id="136" name="Text Box 33"/>
          <p:cNvSpPr txBox="1">
            <a:spLocks noChangeArrowheads="1"/>
          </p:cNvSpPr>
          <p:nvPr/>
        </p:nvSpPr>
        <p:spPr bwMode="auto">
          <a:xfrm>
            <a:off x="777355" y="5214386"/>
            <a:ext cx="841375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A50021"/>
                </a:solidFill>
                <a:latin typeface="Tahoma"/>
              </a:rPr>
              <a:t>Move(</a:t>
            </a:r>
            <a:r>
              <a:rPr lang="el-GR" sz="1200">
                <a:solidFill>
                  <a:srgbClr val="A50021"/>
                </a:solidFill>
                <a:latin typeface=""/>
                <a:cs typeface="Times New Roman" pitchFamily="18" charset="0"/>
              </a:rPr>
              <a:t>β</a:t>
            </a:r>
            <a:r>
              <a:rPr lang="en-US" sz="1200">
                <a:solidFill>
                  <a:srgbClr val="A50021"/>
                </a:solidFill>
                <a:latin typeface=""/>
                <a:cs typeface="Times New Roman" pitchFamily="18" charset="0"/>
              </a:rPr>
              <a:t>,</a:t>
            </a:r>
            <a:r>
              <a:rPr lang="el-GR" sz="1200">
                <a:solidFill>
                  <a:srgbClr val="A50021"/>
                </a:solidFill>
                <a:latin typeface="Tahoma"/>
              </a:rPr>
              <a:t>α</a:t>
            </a:r>
            <a:r>
              <a:rPr lang="en-US" sz="1200">
                <a:solidFill>
                  <a:srgbClr val="A50021"/>
                </a:solidFill>
                <a:latin typeface="Tahoma"/>
              </a:rPr>
              <a:t>)</a:t>
            </a:r>
          </a:p>
        </p:txBody>
      </p:sp>
      <p:sp>
        <p:nvSpPr>
          <p:cNvPr id="137" name="Oval 34"/>
          <p:cNvSpPr>
            <a:spLocks noChangeArrowheads="1"/>
          </p:cNvSpPr>
          <p:nvPr/>
        </p:nvSpPr>
        <p:spPr bwMode="auto">
          <a:xfrm>
            <a:off x="3168085" y="5743267"/>
            <a:ext cx="741363" cy="328613"/>
          </a:xfrm>
          <a:prstGeom prst="ellipse">
            <a:avLst/>
          </a:prstGeom>
          <a:solidFill>
            <a:schemeClr val="bg1"/>
          </a:solidFill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l-GR" sz="1400" b="1" dirty="0">
                <a:solidFill>
                  <a:srgbClr val="0000FF"/>
                </a:solidFill>
                <a:latin typeface="Tahoma"/>
                <a:cs typeface="Times New Roman" pitchFamily="18" charset="0"/>
              </a:rPr>
              <a:t>γ</a:t>
            </a:r>
            <a:r>
              <a:rPr lang="en-US" sz="1400" b="1" dirty="0">
                <a:solidFill>
                  <a:srgbClr val="0000FF"/>
                </a:solidFill>
                <a:latin typeface="Tahoma"/>
                <a:cs typeface="Times New Roman" pitchFamily="18" charset="0"/>
              </a:rPr>
              <a:t>,</a:t>
            </a:r>
            <a:r>
              <a:rPr lang="en-US" sz="1400" b="1" dirty="0">
                <a:solidFill>
                  <a:srgbClr val="0000FF"/>
                </a:solidFill>
                <a:latin typeface="Tahoma"/>
              </a:rPr>
              <a:t> Soil</a:t>
            </a:r>
            <a:endParaRPr lang="el-GR" sz="1400" b="1" dirty="0">
              <a:solidFill>
                <a:srgbClr val="0000FF"/>
              </a:solidFill>
              <a:latin typeface="Tahoma"/>
            </a:endParaRPr>
          </a:p>
        </p:txBody>
      </p:sp>
      <p:sp>
        <p:nvSpPr>
          <p:cNvPr id="138" name="Text Box 35"/>
          <p:cNvSpPr txBox="1">
            <a:spLocks noChangeArrowheads="1"/>
          </p:cNvSpPr>
          <p:nvPr/>
        </p:nvSpPr>
        <p:spPr bwMode="auto">
          <a:xfrm>
            <a:off x="3024620" y="5231052"/>
            <a:ext cx="823913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A50021"/>
                </a:solidFill>
                <a:latin typeface="Tahoma"/>
              </a:rPr>
              <a:t>Move(</a:t>
            </a:r>
            <a:r>
              <a:rPr lang="el-GR" sz="1200">
                <a:solidFill>
                  <a:srgbClr val="A50021"/>
                </a:solidFill>
                <a:latin typeface="Tahoma"/>
                <a:cs typeface="Times New Roman" pitchFamily="18" charset="0"/>
              </a:rPr>
              <a:t>β</a:t>
            </a:r>
            <a:r>
              <a:rPr lang="en-US" sz="1200">
                <a:solidFill>
                  <a:srgbClr val="A50021"/>
                </a:solidFill>
                <a:latin typeface="Tahoma"/>
                <a:cs typeface="Times New Roman" pitchFamily="18" charset="0"/>
              </a:rPr>
              <a:t>,</a:t>
            </a:r>
            <a:r>
              <a:rPr lang="el-GR" sz="1200">
                <a:solidFill>
                  <a:srgbClr val="A50021"/>
                </a:solidFill>
                <a:latin typeface="Tahoma"/>
                <a:cs typeface="Times New Roman" pitchFamily="18" charset="0"/>
              </a:rPr>
              <a:t>γ</a:t>
            </a:r>
            <a:r>
              <a:rPr lang="en-US" sz="1200">
                <a:solidFill>
                  <a:srgbClr val="A50021"/>
                </a:solidFill>
                <a:latin typeface="Tahoma"/>
              </a:rPr>
              <a:t>)</a:t>
            </a:r>
          </a:p>
        </p:txBody>
      </p:sp>
      <p:cxnSp>
        <p:nvCxnSpPr>
          <p:cNvPr id="139" name="AutoShape 36"/>
          <p:cNvCxnSpPr>
            <a:cxnSpLocks noChangeShapeType="1"/>
            <a:stCxn id="21" idx="4"/>
            <a:endCxn id="135" idx="0"/>
          </p:cNvCxnSpPr>
          <p:nvPr/>
        </p:nvCxnSpPr>
        <p:spPr bwMode="auto">
          <a:xfrm flipH="1">
            <a:off x="1159104" y="5023643"/>
            <a:ext cx="1221460" cy="656124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cxnSp>
        <p:nvCxnSpPr>
          <p:cNvPr id="140" name="AutoShape 37"/>
          <p:cNvCxnSpPr>
            <a:cxnSpLocks noChangeShapeType="1"/>
            <a:stCxn id="21" idx="4"/>
            <a:endCxn id="137" idx="0"/>
          </p:cNvCxnSpPr>
          <p:nvPr/>
        </p:nvCxnSpPr>
        <p:spPr bwMode="auto">
          <a:xfrm>
            <a:off x="2380564" y="5023643"/>
            <a:ext cx="1158203" cy="719624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</p:cxnSp>
      <p:sp>
        <p:nvSpPr>
          <p:cNvPr id="145" name="Text Box 102"/>
          <p:cNvSpPr txBox="1">
            <a:spLocks noChangeArrowheads="1"/>
          </p:cNvSpPr>
          <p:nvPr/>
        </p:nvSpPr>
        <p:spPr bwMode="auto">
          <a:xfrm>
            <a:off x="6958594" y="2849480"/>
            <a:ext cx="2185406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Tahoma"/>
              </a:rPr>
              <a:t>[similar to Vidal 2004]</a:t>
            </a:r>
            <a:endParaRPr lang="en-US" sz="1600" dirty="0">
              <a:solidFill>
                <a:schemeClr val="tx1"/>
              </a:solidFill>
              <a:latin typeface="Tahoma"/>
            </a:endParaRPr>
          </a:p>
        </p:txBody>
      </p:sp>
      <p:sp>
        <p:nvSpPr>
          <p:cNvPr id="146" name="Oval 145"/>
          <p:cNvSpPr/>
          <p:nvPr/>
        </p:nvSpPr>
        <p:spPr bwMode="auto">
          <a:xfrm>
            <a:off x="6376964" y="3762882"/>
            <a:ext cx="196949" cy="17637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A50021"/>
              </a:solidFill>
              <a:latin typeface="Tahoma"/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6180015" y="2671253"/>
            <a:ext cx="196949" cy="17637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A50021"/>
              </a:solidFill>
              <a:latin typeface="Tahoma"/>
            </a:endParaRPr>
          </a:p>
        </p:txBody>
      </p:sp>
      <p:sp>
        <p:nvSpPr>
          <p:cNvPr id="148" name="Oval 147"/>
          <p:cNvSpPr/>
          <p:nvPr/>
        </p:nvSpPr>
        <p:spPr bwMode="auto">
          <a:xfrm>
            <a:off x="5775870" y="4027977"/>
            <a:ext cx="196949" cy="17637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A50021"/>
              </a:solidFill>
              <a:latin typeface="Tahoma"/>
            </a:endParaRPr>
          </a:p>
        </p:txBody>
      </p:sp>
      <p:sp>
        <p:nvSpPr>
          <p:cNvPr id="149" name="Oval 148"/>
          <p:cNvSpPr/>
          <p:nvPr/>
        </p:nvSpPr>
        <p:spPr bwMode="auto">
          <a:xfrm>
            <a:off x="5312456" y="3130039"/>
            <a:ext cx="196949" cy="17637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A50021"/>
              </a:solidFill>
              <a:latin typeface="Tahoma"/>
            </a:endParaRPr>
          </a:p>
        </p:txBody>
      </p:sp>
      <p:sp>
        <p:nvSpPr>
          <p:cNvPr id="150" name="Oval 149"/>
          <p:cNvSpPr/>
          <p:nvPr/>
        </p:nvSpPr>
        <p:spPr bwMode="auto">
          <a:xfrm>
            <a:off x="5108150" y="4487513"/>
            <a:ext cx="196949" cy="17637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A50021"/>
              </a:solidFill>
              <a:latin typeface="Tahoma"/>
            </a:endParaRPr>
          </a:p>
        </p:txBody>
      </p:sp>
      <p:sp>
        <p:nvSpPr>
          <p:cNvPr id="151" name="Oval 150"/>
          <p:cNvSpPr/>
          <p:nvPr/>
        </p:nvSpPr>
        <p:spPr bwMode="auto">
          <a:xfrm>
            <a:off x="4524638" y="3843622"/>
            <a:ext cx="196949" cy="17637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A50021"/>
              </a:solidFill>
              <a:latin typeface="Tahoma"/>
            </a:endParaRPr>
          </a:p>
        </p:txBody>
      </p:sp>
      <p:sp>
        <p:nvSpPr>
          <p:cNvPr id="152" name="Oval 151"/>
          <p:cNvSpPr/>
          <p:nvPr/>
        </p:nvSpPr>
        <p:spPr bwMode="auto">
          <a:xfrm>
            <a:off x="4298915" y="5125550"/>
            <a:ext cx="196949" cy="17637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A50021"/>
              </a:solidFill>
              <a:latin typeface="Tahoma"/>
            </a:endParaRPr>
          </a:p>
        </p:txBody>
      </p:sp>
      <p:sp>
        <p:nvSpPr>
          <p:cNvPr id="153" name="Oval 152"/>
          <p:cNvSpPr/>
          <p:nvPr/>
        </p:nvSpPr>
        <p:spPr bwMode="auto">
          <a:xfrm>
            <a:off x="3685440" y="4806531"/>
            <a:ext cx="196949" cy="17637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A50021"/>
              </a:solidFill>
              <a:latin typeface="Tahoma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6608476" y="4836027"/>
            <a:ext cx="2447036" cy="1494637"/>
            <a:chOff x="6624688" y="4982025"/>
            <a:chExt cx="2286650" cy="1253334"/>
          </a:xfrm>
        </p:grpSpPr>
        <p:pic>
          <p:nvPicPr>
            <p:cNvPr id="69" name="Picture 6" descr="http://www.melchizedekpriest.com/wp1/wp-content/plugins/RSSPoster_PRO/cache/7b711_mars-twil-peaks1_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6514" y="5715849"/>
              <a:ext cx="611763" cy="458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" descr="http://www.newscientist.com/data/images/ns/cms/dn9324/dn9324-2_5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9280" y="4982025"/>
              <a:ext cx="552797" cy="552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4" descr="http://cdn.physorg.com/newman/gfx/news/hires/2008/marsrovertea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688" y="5835608"/>
              <a:ext cx="730974" cy="39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Oval 29"/>
            <p:cNvSpPr>
              <a:spLocks noChangeArrowheads="1"/>
            </p:cNvSpPr>
            <p:nvPr/>
          </p:nvSpPr>
          <p:spPr bwMode="auto">
            <a:xfrm>
              <a:off x="7636725" y="5319824"/>
              <a:ext cx="215353" cy="133161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l-GR" sz="20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73" name="Oval 30"/>
            <p:cNvSpPr>
              <a:spLocks noChangeArrowheads="1"/>
            </p:cNvSpPr>
            <p:nvPr/>
          </p:nvSpPr>
          <p:spPr bwMode="auto">
            <a:xfrm>
              <a:off x="7068352" y="5904066"/>
              <a:ext cx="215353" cy="133161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l-GR" sz="20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74" name="Oval 31"/>
            <p:cNvSpPr>
              <a:spLocks noChangeArrowheads="1"/>
            </p:cNvSpPr>
            <p:nvPr/>
          </p:nvSpPr>
          <p:spPr bwMode="auto">
            <a:xfrm>
              <a:off x="8227716" y="5815847"/>
              <a:ext cx="215353" cy="133161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l-GR" sz="20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cxnSp>
          <p:nvCxnSpPr>
            <p:cNvPr id="75" name="AutoShape 32"/>
            <p:cNvCxnSpPr>
              <a:cxnSpLocks noChangeShapeType="1"/>
              <a:stCxn id="73" idx="0"/>
              <a:endCxn id="72" idx="2"/>
            </p:cNvCxnSpPr>
            <p:nvPr/>
          </p:nvCxnSpPr>
          <p:spPr bwMode="auto">
            <a:xfrm rot="16200000">
              <a:off x="7147791" y="5415132"/>
              <a:ext cx="517662" cy="460206"/>
            </a:xfrm>
            <a:prstGeom prst="curvedConnector2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6" name="AutoShape 33"/>
            <p:cNvCxnSpPr>
              <a:cxnSpLocks noChangeShapeType="1"/>
              <a:stCxn id="73" idx="4"/>
              <a:endCxn id="74" idx="4"/>
            </p:cNvCxnSpPr>
            <p:nvPr/>
          </p:nvCxnSpPr>
          <p:spPr bwMode="auto">
            <a:xfrm rot="5400000" flipH="1" flipV="1">
              <a:off x="7712584" y="5413019"/>
              <a:ext cx="88219" cy="1159364"/>
            </a:xfrm>
            <a:prstGeom prst="curvedConnector3">
              <a:avLst>
                <a:gd name="adj1" fmla="val -107463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7" name="AutoShape 34"/>
            <p:cNvCxnSpPr>
              <a:cxnSpLocks noChangeShapeType="1"/>
              <a:stCxn id="72" idx="6"/>
              <a:endCxn id="74" idx="0"/>
            </p:cNvCxnSpPr>
            <p:nvPr/>
          </p:nvCxnSpPr>
          <p:spPr bwMode="auto">
            <a:xfrm>
              <a:off x="7852078" y="5386405"/>
              <a:ext cx="483806" cy="429443"/>
            </a:xfrm>
            <a:prstGeom prst="curvedConnector2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78" name="Picture 35"/>
            <p:cNvPicPr>
              <a:picLocks noChangeAspect="1" noChangeArrowheads="1"/>
            </p:cNvPicPr>
            <p:nvPr/>
          </p:nvPicPr>
          <p:blipFill>
            <a:blip r:embed="rId6" cstate="print"/>
            <a:srcRect l="2875" t="10266" r="73584" b="73511"/>
            <a:stretch>
              <a:fillRect/>
            </a:stretch>
          </p:blipFill>
          <p:spPr bwMode="auto">
            <a:xfrm>
              <a:off x="7852077" y="5065984"/>
              <a:ext cx="467089" cy="188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9" name="Picture 3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8638" b="90618" l="44409" r="56676"/>
                      </a14:imgEffect>
                    </a14:imgLayer>
                  </a14:imgProps>
                </a:ext>
              </a:extLst>
            </a:blip>
            <a:srcRect l="42876" t="77141" r="41791" b="7884"/>
            <a:stretch>
              <a:fillRect/>
            </a:stretch>
          </p:blipFill>
          <p:spPr bwMode="auto">
            <a:xfrm>
              <a:off x="7305818" y="5817095"/>
              <a:ext cx="303854" cy="173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0" name="Picture 3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</a:blip>
            <a:srcRect l="66209" t="6693" r="13333" b="75043"/>
            <a:stretch>
              <a:fillRect/>
            </a:stretch>
          </p:blipFill>
          <p:spPr bwMode="auto">
            <a:xfrm>
              <a:off x="8505216" y="5452985"/>
              <a:ext cx="406122" cy="212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1" name="Oval 38"/>
            <p:cNvSpPr>
              <a:spLocks noChangeArrowheads="1"/>
            </p:cNvSpPr>
            <p:nvPr/>
          </p:nvSpPr>
          <p:spPr bwMode="auto">
            <a:xfrm>
              <a:off x="7636725" y="5319824"/>
              <a:ext cx="215353" cy="133161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l-GR" sz="20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83" name="Oval 39"/>
            <p:cNvSpPr>
              <a:spLocks noChangeArrowheads="1"/>
            </p:cNvSpPr>
            <p:nvPr/>
          </p:nvSpPr>
          <p:spPr bwMode="auto">
            <a:xfrm>
              <a:off x="7068352" y="5904066"/>
              <a:ext cx="215353" cy="133161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l-GR" sz="20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84" name="Oval 40"/>
            <p:cNvSpPr>
              <a:spLocks noChangeArrowheads="1"/>
            </p:cNvSpPr>
            <p:nvPr/>
          </p:nvSpPr>
          <p:spPr bwMode="auto">
            <a:xfrm>
              <a:off x="8227716" y="5815847"/>
              <a:ext cx="215353" cy="133161"/>
            </a:xfrm>
            <a:prstGeom prst="ellipse">
              <a:avLst/>
            </a:prstGeom>
            <a:solidFill>
              <a:schemeClr val="bg1"/>
            </a:solidFill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l-GR" sz="20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85" name="Oval 41"/>
            <p:cNvSpPr>
              <a:spLocks noChangeArrowheads="1"/>
            </p:cNvSpPr>
            <p:nvPr/>
          </p:nvSpPr>
          <p:spPr bwMode="auto">
            <a:xfrm>
              <a:off x="7636725" y="5319824"/>
              <a:ext cx="215353" cy="133161"/>
            </a:xfrm>
            <a:prstGeom prst="ellipse">
              <a:avLst/>
            </a:prstGeom>
            <a:solidFill>
              <a:schemeClr val="bg1"/>
            </a:solidFill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l-GR" sz="20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86" name="Oval 42"/>
            <p:cNvSpPr>
              <a:spLocks noChangeArrowheads="1"/>
            </p:cNvSpPr>
            <p:nvPr/>
          </p:nvSpPr>
          <p:spPr bwMode="auto">
            <a:xfrm>
              <a:off x="7068352" y="5904066"/>
              <a:ext cx="215353" cy="133161"/>
            </a:xfrm>
            <a:prstGeom prst="ellipse">
              <a:avLst/>
            </a:prstGeom>
            <a:solidFill>
              <a:schemeClr val="bg1"/>
            </a:solidFill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l-GR" sz="1000" dirty="0">
                  <a:solidFill>
                    <a:srgbClr val="0000FF"/>
                  </a:solidFill>
                  <a:cs typeface="Times New Roman" pitchFamily="18" charset="0"/>
                </a:rPr>
                <a:t>α</a:t>
              </a:r>
            </a:p>
          </p:txBody>
        </p:sp>
        <p:sp>
          <p:nvSpPr>
            <p:cNvPr id="87" name="Oval 43"/>
            <p:cNvSpPr>
              <a:spLocks noChangeArrowheads="1"/>
            </p:cNvSpPr>
            <p:nvPr/>
          </p:nvSpPr>
          <p:spPr bwMode="auto">
            <a:xfrm>
              <a:off x="8227716" y="5815847"/>
              <a:ext cx="215353" cy="133161"/>
            </a:xfrm>
            <a:prstGeom prst="ellipse">
              <a:avLst/>
            </a:prstGeom>
            <a:solidFill>
              <a:schemeClr val="bg1"/>
            </a:solidFill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l-GR" sz="1000" dirty="0">
                  <a:solidFill>
                    <a:srgbClr val="0000FF"/>
                  </a:solidFill>
                  <a:cs typeface="Times New Roman" pitchFamily="18" charset="0"/>
                </a:rPr>
                <a:t>γ</a:t>
              </a:r>
            </a:p>
          </p:txBody>
        </p:sp>
        <p:sp>
          <p:nvSpPr>
            <p:cNvPr id="88" name="Oval 44"/>
            <p:cNvSpPr>
              <a:spLocks noChangeArrowheads="1"/>
            </p:cNvSpPr>
            <p:nvPr/>
          </p:nvSpPr>
          <p:spPr bwMode="auto">
            <a:xfrm>
              <a:off x="7636725" y="5319824"/>
              <a:ext cx="215353" cy="133161"/>
            </a:xfrm>
            <a:prstGeom prst="ellipse">
              <a:avLst/>
            </a:prstGeom>
            <a:solidFill>
              <a:schemeClr val="bg1"/>
            </a:solidFill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l-GR" sz="1000">
                  <a:solidFill>
                    <a:srgbClr val="0000FF"/>
                  </a:solidFill>
                  <a:cs typeface="Times New Roman" pitchFamily="18" charset="0"/>
                </a:rPr>
                <a:t>β</a:t>
              </a:r>
            </a:p>
          </p:txBody>
        </p:sp>
      </p:grpSp>
      <p:sp>
        <p:nvSpPr>
          <p:cNvPr id="90" name="Text Box 11"/>
          <p:cNvSpPr txBox="1">
            <a:spLocks noChangeArrowheads="1"/>
          </p:cNvSpPr>
          <p:nvPr/>
        </p:nvSpPr>
        <p:spPr bwMode="auto">
          <a:xfrm>
            <a:off x="4491012" y="1004208"/>
            <a:ext cx="4382162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[Benton, van den </a:t>
            </a:r>
            <a:r>
              <a:rPr lang="en-US" sz="1400" dirty="0" err="1" smtClean="0">
                <a:solidFill>
                  <a:srgbClr val="FF0000"/>
                </a:solidFill>
              </a:rPr>
              <a:t>Briel</a:t>
            </a:r>
            <a:r>
              <a:rPr lang="en-US" sz="1400" dirty="0" smtClean="0">
                <a:solidFill>
                  <a:srgbClr val="FF0000"/>
                </a:solidFill>
              </a:rPr>
              <a:t> &amp; Kambhampati ICAPS 2007]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413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37"/>
    </mc:Choice>
    <mc:Fallback xmlns="">
      <p:transition spd="slow" advTm="30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08" grpId="0" animBg="1"/>
      <p:bldP spid="123" grpId="0" animBg="1"/>
      <p:bldP spid="127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3BB3-7338-4326-AE03-7768C66FA0D2}" type="slidenum">
              <a:rPr lang="en-US" smtClean="0"/>
              <a:pPr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455214" y="522737"/>
                <a:ext cx="941732" cy="571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𝐿𝑃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𝐺𝐴𝐼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214" y="522737"/>
                <a:ext cx="941732" cy="57150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0" name="Picture 1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49" y="1413212"/>
            <a:ext cx="4274929" cy="2708725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064" y="1543073"/>
            <a:ext cx="4207620" cy="2726726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885" y="4025684"/>
            <a:ext cx="4550653" cy="2736063"/>
          </a:xfrm>
          <a:prstGeom prst="rect">
            <a:avLst/>
          </a:prstGeom>
        </p:spPr>
      </p:pic>
      <p:sp>
        <p:nvSpPr>
          <p:cNvPr id="178" name="TextBox 177"/>
          <p:cNvSpPr txBox="1"/>
          <p:nvPr/>
        </p:nvSpPr>
        <p:spPr>
          <a:xfrm>
            <a:off x="2565134" y="1816769"/>
            <a:ext cx="1479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 smtClean="0"/>
              <a:t>Rovers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5653239" y="1969167"/>
            <a:ext cx="1479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 smtClean="0"/>
              <a:t>Satellite</a:t>
            </a:r>
          </a:p>
        </p:txBody>
      </p:sp>
      <p:sp>
        <p:nvSpPr>
          <p:cNvPr id="181" name="Rectangle 180"/>
          <p:cNvSpPr/>
          <p:nvPr/>
        </p:nvSpPr>
        <p:spPr bwMode="auto">
          <a:xfrm>
            <a:off x="3095836" y="4221088"/>
            <a:ext cx="1764197" cy="12795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A500"/>
              </a:buClr>
              <a:buSzTx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3113127" y="4367959"/>
            <a:ext cx="1479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 err="1" smtClean="0"/>
              <a:t>Zenotravel</a:t>
            </a:r>
            <a:endParaRPr lang="en-US" sz="1400" dirty="0" smtClean="0"/>
          </a:p>
        </p:txBody>
      </p:sp>
      <p:cxnSp>
        <p:nvCxnSpPr>
          <p:cNvPr id="183" name="Straight Arrow Connector 182"/>
          <p:cNvCxnSpPr/>
          <p:nvPr/>
        </p:nvCxnSpPr>
        <p:spPr bwMode="auto">
          <a:xfrm flipV="1">
            <a:off x="1203158" y="3633538"/>
            <a:ext cx="132348" cy="636261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" name="Straight Arrow Connector 183"/>
          <p:cNvCxnSpPr/>
          <p:nvPr/>
        </p:nvCxnSpPr>
        <p:spPr bwMode="auto">
          <a:xfrm flipV="1">
            <a:off x="1876926" y="3633537"/>
            <a:ext cx="3633537" cy="827240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Straight Arrow Connector 187"/>
          <p:cNvCxnSpPr/>
          <p:nvPr/>
        </p:nvCxnSpPr>
        <p:spPr bwMode="auto">
          <a:xfrm>
            <a:off x="1648326" y="4860887"/>
            <a:ext cx="1277754" cy="1058650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2" name="TextBox 191"/>
          <p:cNvSpPr txBox="1"/>
          <p:nvPr/>
        </p:nvSpPr>
        <p:spPr>
          <a:xfrm>
            <a:off x="83887" y="4295767"/>
            <a:ext cx="1897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Found Optimal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i</a:t>
            </a:r>
            <a:r>
              <a:rPr lang="en-US" sz="2000" dirty="0" smtClean="0"/>
              <a:t>n 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9365" y="6246898"/>
            <a:ext cx="2101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000" dirty="0" smtClean="0"/>
              <a:t>(higher is better)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491012" y="1004208"/>
            <a:ext cx="4382162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[Benton, van den </a:t>
            </a:r>
            <a:r>
              <a:rPr lang="en-US" sz="1400" dirty="0" err="1" smtClean="0">
                <a:solidFill>
                  <a:srgbClr val="FF0000"/>
                </a:solidFill>
              </a:rPr>
              <a:t>Briel</a:t>
            </a:r>
            <a:r>
              <a:rPr lang="en-US" sz="1400" dirty="0" smtClean="0">
                <a:solidFill>
                  <a:srgbClr val="FF0000"/>
                </a:solidFill>
              </a:rPr>
              <a:t> &amp; Kambhampati ICAPS 2007]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9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62" y="1452845"/>
            <a:ext cx="4453253" cy="3506688"/>
          </a:xfrm>
        </p:spPr>
        <p:txBody>
          <a:bodyPr/>
          <a:lstStyle/>
          <a:p>
            <a:r>
              <a:rPr lang="en-US" sz="2000" dirty="0" smtClean="0"/>
              <a:t>Adopts Stage algorithm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1800" dirty="0" smtClean="0"/>
              <a:t>Originally used for optimization problems</a:t>
            </a:r>
          </a:p>
          <a:p>
            <a:pPr lvl="1"/>
            <a:r>
              <a:rPr lang="en-US" sz="1800" dirty="0" smtClean="0"/>
              <a:t>Combines a </a:t>
            </a:r>
            <a:r>
              <a:rPr lang="en-US" sz="1800" dirty="0"/>
              <a:t>search strategy with restarts</a:t>
            </a:r>
          </a:p>
          <a:p>
            <a:pPr lvl="1"/>
            <a:r>
              <a:rPr lang="en-US" sz="1800" dirty="0"/>
              <a:t>Restart points come from value function learned via previous </a:t>
            </a:r>
            <a:r>
              <a:rPr lang="en-US" sz="1800" dirty="0" smtClean="0"/>
              <a:t>search</a:t>
            </a:r>
          </a:p>
          <a:p>
            <a:pPr lvl="2"/>
            <a:r>
              <a:rPr lang="en-US" sz="1600" dirty="0" smtClean="0"/>
              <a:t>First used hand-crafted features</a:t>
            </a:r>
          </a:p>
          <a:p>
            <a:pPr lvl="2"/>
            <a:r>
              <a:rPr lang="en-US" sz="1600" dirty="0" smtClean="0"/>
              <a:t>We use automatically derived features</a:t>
            </a:r>
            <a:endParaRPr lang="en-US" sz="1600" dirty="0"/>
          </a:p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3BB3-7338-4326-AE03-7768C66FA0D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193" y="842211"/>
            <a:ext cx="609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PSP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902301" y="961325"/>
            <a:ext cx="3559565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[Yoon, Benton, Kambhampati ICAPS 2008]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83868" y="1543581"/>
            <a:ext cx="17229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[</a:t>
            </a:r>
            <a:r>
              <a:rPr lang="en-US" sz="1200" dirty="0" err="1">
                <a:solidFill>
                  <a:srgbClr val="FF0000"/>
                </a:solidFill>
              </a:rPr>
              <a:t>Boyan</a:t>
            </a:r>
            <a:r>
              <a:rPr lang="en-US" sz="1200" dirty="0">
                <a:solidFill>
                  <a:srgbClr val="FF0000"/>
                </a:solidFill>
              </a:rPr>
              <a:t> &amp; Moore 2000]</a:t>
            </a:r>
            <a:endParaRPr lang="en-US" sz="1200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4735814" y="1996579"/>
            <a:ext cx="4408185" cy="238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BC3319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2661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99908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O-Search:</a:t>
            </a:r>
          </a:p>
          <a:p>
            <a:pPr lvl="1"/>
            <a:r>
              <a:rPr lang="en-US" sz="1600" dirty="0" smtClean="0"/>
              <a:t>A* Search</a:t>
            </a:r>
          </a:p>
          <a:p>
            <a:pPr lvl="1"/>
            <a:r>
              <a:rPr lang="en-US" sz="1600" dirty="0" smtClean="0"/>
              <a:t>Use tree to learn new value function V</a:t>
            </a:r>
          </a:p>
          <a:p>
            <a:r>
              <a:rPr lang="en-US" sz="1800" dirty="0" smtClean="0"/>
              <a:t>S-Search:</a:t>
            </a:r>
          </a:p>
          <a:p>
            <a:pPr lvl="1"/>
            <a:r>
              <a:rPr lang="en-US" sz="1600" dirty="0" smtClean="0"/>
              <a:t>Hill-climbing search</a:t>
            </a:r>
          </a:p>
          <a:p>
            <a:pPr lvl="1"/>
            <a:r>
              <a:rPr lang="en-US" sz="1600" dirty="0" smtClean="0"/>
              <a:t>Using V, find a state S for restarting </a:t>
            </a:r>
            <a:br>
              <a:rPr lang="en-US" sz="1600" dirty="0" smtClean="0"/>
            </a:br>
            <a:r>
              <a:rPr lang="en-US" sz="1600" dirty="0" smtClean="0"/>
              <a:t>O-Search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680288" y="1948451"/>
            <a:ext cx="0" cy="2587453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604" y="4141542"/>
            <a:ext cx="2750604" cy="2596142"/>
          </a:xfrm>
          <a:prstGeom prst="rect">
            <a:avLst/>
          </a:prstGeom>
        </p:spPr>
      </p:pic>
      <p:pic>
        <p:nvPicPr>
          <p:cNvPr id="1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810" y="4767126"/>
            <a:ext cx="3366653" cy="204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65353" y="4838718"/>
            <a:ext cx="1479551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dirty="0" smtClean="0"/>
              <a:t>Rovers</a:t>
            </a:r>
          </a:p>
        </p:txBody>
      </p:sp>
    </p:spTree>
    <p:extLst>
      <p:ext uri="{BB962C8B-B14F-4D97-AF65-F5344CB8AC3E}">
        <p14:creationId xmlns:p14="http://schemas.microsoft.com/office/powerpoint/2010/main" val="9929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17083BB3-7338-4326-AE03-7768C66FA0D2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32166" y="3307470"/>
            <a:ext cx="450850" cy="0"/>
          </a:xfrm>
          <a:prstGeom prst="straightConnector1">
            <a:avLst/>
          </a:prstGeom>
          <a:solidFill>
            <a:schemeClr val="accent2"/>
          </a:solidFill>
          <a:ln w="635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3016" y="1624819"/>
            <a:ext cx="8243570" cy="324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BC3319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2661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99908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In Proposal:</a:t>
            </a:r>
          </a:p>
          <a:p>
            <a:r>
              <a:rPr lang="en-US" sz="2800" dirty="0" smtClean="0"/>
              <a:t>Partial Satisfaction Planning – A Quick History</a:t>
            </a:r>
          </a:p>
          <a:p>
            <a:r>
              <a:rPr lang="en-US" sz="2400" dirty="0" smtClean="0"/>
              <a:t>PSP and Utility Dependencies </a:t>
            </a:r>
            <a:r>
              <a:rPr lang="en-US" sz="1400" b="1" dirty="0" smtClean="0">
                <a:solidFill>
                  <a:srgbClr val="FF0000"/>
                </a:solidFill>
              </a:rPr>
              <a:t>[IPC 2006; IJCAI 2007; ICAPS 2007] 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Study of </a:t>
            </a:r>
            <a:r>
              <a:rPr lang="en-US" sz="2400" dirty="0"/>
              <a:t>Compilation Methods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[</a:t>
            </a:r>
            <a:r>
              <a:rPr lang="en-US" sz="1600" b="1" dirty="0">
                <a:solidFill>
                  <a:srgbClr val="FF0000"/>
                </a:solidFill>
              </a:rPr>
              <a:t>AIJ 2009]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Completed Proposed Work: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Time-dependent goals </a:t>
            </a:r>
            <a:r>
              <a:rPr lang="en-US" sz="1400" b="1" dirty="0" smtClean="0">
                <a:solidFill>
                  <a:srgbClr val="FF0000"/>
                </a:solidFill>
              </a:rPr>
              <a:t>[ICAPS 2012, best student paper award]</a:t>
            </a:r>
          </a:p>
        </p:txBody>
      </p:sp>
    </p:spTree>
    <p:extLst>
      <p:ext uri="{BB962C8B-B14F-4D97-AF65-F5344CB8AC3E}">
        <p14:creationId xmlns:p14="http://schemas.microsoft.com/office/powerpoint/2010/main" val="294280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829"/>
    </mc:Choice>
    <mc:Fallback xmlns="">
      <p:transition spd="slow" advTm="113829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33137" y="1540042"/>
            <a:ext cx="8361947" cy="2740137"/>
          </a:xfrm>
          <a:prstGeom prst="rect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A500"/>
              </a:buClr>
              <a:buSzTx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3BB3-7338-4326-AE03-7768C66FA0D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790177" y="3479959"/>
            <a:ext cx="2010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PDDL3-SP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2698" y="3880069"/>
            <a:ext cx="2105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/>
              <a:t>Planning Competition </a:t>
            </a:r>
          </a:p>
          <a:p>
            <a:pPr>
              <a:spcBef>
                <a:spcPts val="0"/>
              </a:spcBef>
            </a:pPr>
            <a:r>
              <a:rPr lang="en-US" sz="1000" dirty="0" smtClean="0"/>
              <a:t>“simple preferences” language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3441873" y="3439111"/>
            <a:ext cx="2104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PSP 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Net Benefit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952432" y="3403015"/>
            <a:ext cx="2192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Cost-based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Planning</a:t>
            </a:r>
          </a:p>
        </p:txBody>
      </p:sp>
      <p:cxnSp>
        <p:nvCxnSpPr>
          <p:cNvPr id="12" name="Curved Connector 11"/>
          <p:cNvCxnSpPr>
            <a:stCxn id="5" idx="0"/>
            <a:endCxn id="7" idx="0"/>
          </p:cNvCxnSpPr>
          <p:nvPr/>
        </p:nvCxnSpPr>
        <p:spPr bwMode="auto">
          <a:xfrm rot="5400000" flipH="1" flipV="1">
            <a:off x="3124414" y="2110158"/>
            <a:ext cx="40848" cy="2698755"/>
          </a:xfrm>
          <a:prstGeom prst="curvedConnector3">
            <a:avLst>
              <a:gd name="adj1" fmla="val 777448"/>
            </a:avLst>
          </a:prstGeom>
          <a:solidFill>
            <a:schemeClr val="accent2"/>
          </a:solidFill>
          <a:ln w="4445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urved Connector 14"/>
          <p:cNvCxnSpPr>
            <a:stCxn id="7" idx="0"/>
            <a:endCxn id="10" idx="0"/>
          </p:cNvCxnSpPr>
          <p:nvPr/>
        </p:nvCxnSpPr>
        <p:spPr bwMode="auto">
          <a:xfrm rot="5400000" flipH="1" flipV="1">
            <a:off x="5753510" y="2143721"/>
            <a:ext cx="36096" cy="2554684"/>
          </a:xfrm>
          <a:prstGeom prst="curvedConnector3">
            <a:avLst>
              <a:gd name="adj1" fmla="val 733311"/>
            </a:avLst>
          </a:prstGeom>
          <a:solidFill>
            <a:schemeClr val="accent2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urved Connector 19"/>
          <p:cNvCxnSpPr>
            <a:stCxn id="5" idx="0"/>
            <a:endCxn id="10" idx="0"/>
          </p:cNvCxnSpPr>
          <p:nvPr/>
        </p:nvCxnSpPr>
        <p:spPr bwMode="auto">
          <a:xfrm rot="5400000" flipH="1" flipV="1">
            <a:off x="4383708" y="814768"/>
            <a:ext cx="76944" cy="5253439"/>
          </a:xfrm>
          <a:prstGeom prst="curvedConnector3">
            <a:avLst>
              <a:gd name="adj1" fmla="val 1788776"/>
            </a:avLst>
          </a:prstGeom>
          <a:solidFill>
            <a:schemeClr val="accent2"/>
          </a:solidFill>
          <a:ln w="4445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4622290" y="2872760"/>
            <a:ext cx="2274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/>
              <a:t>[</a:t>
            </a:r>
            <a:r>
              <a:rPr lang="en-US" sz="1200" dirty="0" err="1" smtClean="0"/>
              <a:t>Keyder</a:t>
            </a:r>
            <a:r>
              <a:rPr lang="en-US" sz="1200" dirty="0" smtClean="0"/>
              <a:t> &amp; </a:t>
            </a:r>
            <a:r>
              <a:rPr lang="en-US" sz="1200" dirty="0" err="1" smtClean="0"/>
              <a:t>Geffner</a:t>
            </a:r>
            <a:r>
              <a:rPr lang="en-US" sz="1200" dirty="0" smtClean="0"/>
              <a:t> 2007, 2009]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13850" y="2917569"/>
            <a:ext cx="2504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/>
              <a:t>[Benton, Do &amp; Kambhampati 2006,2009]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04956" y="1774237"/>
            <a:ext cx="2578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/>
              <a:t>[Benton, Do &amp; Kambhampati 2009]</a:t>
            </a:r>
          </a:p>
        </p:txBody>
      </p:sp>
      <p:cxnSp>
        <p:nvCxnSpPr>
          <p:cNvPr id="31" name="Curved Connector 30"/>
          <p:cNvCxnSpPr>
            <a:stCxn id="7" idx="2"/>
            <a:endCxn id="42" idx="1"/>
          </p:cNvCxnSpPr>
          <p:nvPr/>
        </p:nvCxnSpPr>
        <p:spPr bwMode="auto">
          <a:xfrm rot="5400000">
            <a:off x="3135658" y="3814876"/>
            <a:ext cx="903327" cy="1813791"/>
          </a:xfrm>
          <a:prstGeom prst="curvedConnector2">
            <a:avLst/>
          </a:prstGeom>
          <a:solidFill>
            <a:schemeClr val="accent2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Curved Connector 35"/>
          <p:cNvCxnSpPr>
            <a:stCxn id="7" idx="2"/>
            <a:endCxn id="44" idx="3"/>
          </p:cNvCxnSpPr>
          <p:nvPr/>
        </p:nvCxnSpPr>
        <p:spPr bwMode="auto">
          <a:xfrm rot="16200000" flipH="1">
            <a:off x="5025862" y="3738461"/>
            <a:ext cx="867367" cy="1930659"/>
          </a:xfrm>
          <a:prstGeom prst="curvedConnector2">
            <a:avLst/>
          </a:prstGeom>
          <a:solidFill>
            <a:schemeClr val="accent2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/>
          <p:cNvSpPr txBox="1"/>
          <p:nvPr/>
        </p:nvSpPr>
        <p:spPr>
          <a:xfrm flipH="1">
            <a:off x="575738" y="4757936"/>
            <a:ext cx="2104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Integer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Programming</a:t>
            </a:r>
          </a:p>
        </p:txBody>
      </p:sp>
      <p:sp>
        <p:nvSpPr>
          <p:cNvPr id="44" name="TextBox 43"/>
          <p:cNvSpPr txBox="1"/>
          <p:nvPr/>
        </p:nvSpPr>
        <p:spPr>
          <a:xfrm flipH="1">
            <a:off x="6424875" y="4721976"/>
            <a:ext cx="2104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Weighted</a:t>
            </a:r>
          </a:p>
          <a:p>
            <a:pPr>
              <a:spcBef>
                <a:spcPts val="0"/>
              </a:spcBef>
            </a:pPr>
            <a:r>
              <a:rPr lang="en-US" sz="2400" dirty="0" err="1" smtClean="0"/>
              <a:t>MaxSAT</a:t>
            </a:r>
            <a:endParaRPr lang="en-US" sz="2400" dirty="0" smtClean="0"/>
          </a:p>
        </p:txBody>
      </p:sp>
      <p:sp>
        <p:nvSpPr>
          <p:cNvPr id="50" name="TextBox 49"/>
          <p:cNvSpPr txBox="1"/>
          <p:nvPr/>
        </p:nvSpPr>
        <p:spPr>
          <a:xfrm flipH="1">
            <a:off x="3453905" y="5444549"/>
            <a:ext cx="2104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Markov</a:t>
            </a:r>
            <a:r>
              <a:rPr lang="en-US" sz="2400" dirty="0"/>
              <a:t> </a:t>
            </a:r>
            <a:r>
              <a:rPr lang="en-US" sz="2400" dirty="0" smtClean="0"/>
              <a:t>Decision Process</a:t>
            </a:r>
          </a:p>
        </p:txBody>
      </p:sp>
      <p:cxnSp>
        <p:nvCxnSpPr>
          <p:cNvPr id="56" name="Straight Arrow Connector 55"/>
          <p:cNvCxnSpPr>
            <a:stCxn id="7" idx="2"/>
            <a:endCxn id="50" idx="0"/>
          </p:cNvCxnSpPr>
          <p:nvPr/>
        </p:nvCxnSpPr>
        <p:spPr bwMode="auto">
          <a:xfrm>
            <a:off x="4494216" y="4270108"/>
            <a:ext cx="12032" cy="1174441"/>
          </a:xfrm>
          <a:prstGeom prst="straightConnector1">
            <a:avLst/>
          </a:prstGeom>
          <a:solidFill>
            <a:schemeClr val="accent2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Box 56"/>
          <p:cNvSpPr txBox="1"/>
          <p:nvPr/>
        </p:nvSpPr>
        <p:spPr>
          <a:xfrm>
            <a:off x="2253379" y="4709680"/>
            <a:ext cx="17107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/>
              <a:t>[van den </a:t>
            </a:r>
            <a:r>
              <a:rPr lang="en-US" sz="1000" dirty="0" err="1" smtClean="0"/>
              <a:t>Briel</a:t>
            </a:r>
            <a:r>
              <a:rPr lang="en-US" sz="1000" dirty="0" smtClean="0"/>
              <a:t>, et al. 2004]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61377" y="4735332"/>
            <a:ext cx="1560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/>
              <a:t>[Russell &amp; Holden 2010]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783490" y="5173435"/>
            <a:ext cx="17107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/>
              <a:t>[van den </a:t>
            </a:r>
            <a:r>
              <a:rPr lang="en-US" sz="1000" dirty="0" err="1" smtClean="0"/>
              <a:t>Briel</a:t>
            </a:r>
            <a:r>
              <a:rPr lang="en-US" sz="1000" dirty="0" smtClean="0"/>
              <a:t>, et al. 2004]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2680427" y="3854609"/>
            <a:ext cx="1133584" cy="1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29419" y="6581001"/>
            <a:ext cx="6098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200" dirty="0" smtClean="0"/>
              <a:t>Also: Full PDDL3 to metric planning for symbolic breadth-first search [</a:t>
            </a:r>
            <a:r>
              <a:rPr lang="en-US" sz="1200" dirty="0" err="1" smtClean="0"/>
              <a:t>Edelkamp</a:t>
            </a:r>
            <a:r>
              <a:rPr lang="en-US" sz="1200" dirty="0" smtClean="0"/>
              <a:t> 2006]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10" y="1574182"/>
            <a:ext cx="2513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000" dirty="0" smtClean="0"/>
              <a:t>Directly Use 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/>
              <a:t>AI Planning Methods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69373" y="5486126"/>
            <a:ext cx="1815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200" dirty="0" smtClean="0"/>
              <a:t>Bounded-length optimal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0236" y="5479972"/>
            <a:ext cx="1815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200" dirty="0" smtClean="0"/>
              <a:t>Bounded-length optimal</a:t>
            </a:r>
          </a:p>
        </p:txBody>
      </p:sp>
    </p:spTree>
    <p:extLst>
      <p:ext uri="{BB962C8B-B14F-4D97-AF65-F5344CB8AC3E}">
        <p14:creationId xmlns:p14="http://schemas.microsoft.com/office/powerpoint/2010/main" val="204876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PDDL3-SP to PSP / Cost-based Planning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3BB3-7338-4326-AE03-7768C66FA0D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5909" y="2144331"/>
            <a:ext cx="426088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(: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goal (preference P0A (stored goods1 level1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)))</a:t>
            </a:r>
          </a:p>
          <a:p>
            <a:pPr algn="l">
              <a:spcBef>
                <a:spcPts val="0"/>
              </a:spcBef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(:metric</a:t>
            </a:r>
          </a:p>
          <a:p>
            <a:pPr algn="l">
              <a:spcBef>
                <a:spcPts val="0"/>
              </a:spcBef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	(+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(× 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5 (is-violated P0A)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)))</a:t>
            </a:r>
            <a:endParaRPr lang="en-US" sz="11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5909" y="4086763"/>
            <a:ext cx="38272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(:action p0a</a:t>
            </a:r>
          </a:p>
          <a:p>
            <a:pPr algn="l">
              <a:spcBef>
                <a:spcPts val="0"/>
              </a:spcBef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: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parameters ()</a:t>
            </a:r>
          </a:p>
          <a:p>
            <a:pPr algn="l">
              <a:spcBef>
                <a:spcPts val="0"/>
              </a:spcBef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: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precondition (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and (stored 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goods1 level1))</a:t>
            </a:r>
          </a:p>
          <a:p>
            <a:pPr algn="l">
              <a:spcBef>
                <a:spcPts val="0"/>
              </a:spcBef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: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effect (and (hasPref-p0a)))</a:t>
            </a:r>
          </a:p>
          <a:p>
            <a:pPr algn="l">
              <a:spcBef>
                <a:spcPts val="0"/>
              </a:spcBef>
            </a:pPr>
            <a:endParaRPr lang="en-US" sz="1100" dirty="0" smtClean="0">
              <a:latin typeface="Courier New" pitchFamily="49" charset="0"/>
              <a:cs typeface="Courier New" pitchFamily="49" charset="0"/>
            </a:endParaRPr>
          </a:p>
          <a:p>
            <a:pPr algn="l">
              <a:spcBef>
                <a:spcPts val="0"/>
              </a:spcBef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(:goal ((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hasPref-p0a) 5.0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))</a:t>
            </a:r>
            <a:endParaRPr lang="en-US" sz="11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2" name="Straight Arrow Connector 11"/>
          <p:cNvCxnSpPr>
            <a:endCxn id="10" idx="0"/>
          </p:cNvCxnSpPr>
          <p:nvPr/>
        </p:nvCxnSpPr>
        <p:spPr bwMode="auto">
          <a:xfrm>
            <a:off x="2099537" y="2851484"/>
            <a:ext cx="0" cy="1235279"/>
          </a:xfrm>
          <a:prstGeom prst="straightConnector1">
            <a:avLst/>
          </a:prstGeom>
          <a:solidFill>
            <a:schemeClr val="accent2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2316352" y="2744495"/>
            <a:ext cx="178209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Minimizes violation cost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73899" y="5357348"/>
            <a:ext cx="166699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Maximizes net benefit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9319" y="1407160"/>
            <a:ext cx="179478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Soft Goals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70225" y="6357479"/>
            <a:ext cx="375314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Actions that delete goal also delete “has preference”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4446796" y="1668770"/>
            <a:ext cx="0" cy="4082325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26"/>
          <p:cNvSpPr/>
          <p:nvPr/>
        </p:nvSpPr>
        <p:spPr>
          <a:xfrm>
            <a:off x="4751260" y="1930380"/>
            <a:ext cx="41521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(: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goal (preference P0A (stored goods1 level1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)))</a:t>
            </a:r>
          </a:p>
          <a:p>
            <a:pPr algn="l">
              <a:spcBef>
                <a:spcPts val="0"/>
              </a:spcBef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(:metric</a:t>
            </a:r>
          </a:p>
          <a:p>
            <a:pPr algn="l">
              <a:spcBef>
                <a:spcPts val="0"/>
              </a:spcBef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	(+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(× 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5 (is-violated P0A)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)))</a:t>
            </a:r>
            <a:endParaRPr lang="en-US" sz="11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15164" y="3321729"/>
            <a:ext cx="424171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(:action p0a-0</a:t>
            </a:r>
          </a:p>
          <a:p>
            <a:pPr algn="l">
              <a:spcBef>
                <a:spcPts val="0"/>
              </a:spcBef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: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parameters ()</a:t>
            </a:r>
          </a:p>
          <a:p>
            <a:pPr algn="l">
              <a:spcBef>
                <a:spcPts val="0"/>
              </a:spcBef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: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cost 0.0</a:t>
            </a:r>
          </a:p>
          <a:p>
            <a:pPr algn="l">
              <a:spcBef>
                <a:spcPts val="0"/>
              </a:spcBef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: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precondition (and (stored goods1 level1))</a:t>
            </a:r>
          </a:p>
          <a:p>
            <a:pPr algn="l">
              <a:spcBef>
                <a:spcPts val="0"/>
              </a:spcBef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: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effect (and (hasPref-p0a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)))</a:t>
            </a:r>
          </a:p>
          <a:p>
            <a:pPr algn="l">
              <a:spcBef>
                <a:spcPts val="0"/>
              </a:spcBef>
            </a:pPr>
            <a:endParaRPr lang="en-US" sz="1100" dirty="0">
              <a:latin typeface="Courier New" pitchFamily="49" charset="0"/>
              <a:cs typeface="Courier New" pitchFamily="49" charset="0"/>
            </a:endParaRPr>
          </a:p>
          <a:p>
            <a:pPr algn="l">
              <a:spcBef>
                <a:spcPts val="0"/>
              </a:spcBef>
            </a:pPr>
            <a:r>
              <a:rPr lang="en-US" sz="1100" dirty="0">
                <a:latin typeface="Courier New" pitchFamily="49" charset="0"/>
                <a:cs typeface="Courier New" pitchFamily="49" charset="0"/>
              </a:rPr>
              <a:t>(:action p0a-1</a:t>
            </a:r>
          </a:p>
          <a:p>
            <a:pPr algn="l">
              <a:spcBef>
                <a:spcPts val="0"/>
              </a:spcBef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: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parameters ()</a:t>
            </a:r>
          </a:p>
          <a:p>
            <a:pPr algn="l">
              <a:spcBef>
                <a:spcPts val="0"/>
              </a:spcBef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: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cost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5.0</a:t>
            </a:r>
            <a:endParaRPr lang="en-US" sz="1100" dirty="0">
              <a:latin typeface="Courier New" pitchFamily="49" charset="0"/>
              <a:cs typeface="Courier New" pitchFamily="49" charset="0"/>
            </a:endParaRPr>
          </a:p>
          <a:p>
            <a:pPr algn="l">
              <a:spcBef>
                <a:spcPts val="0"/>
              </a:spcBef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: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precondition (and</a:t>
            </a:r>
          </a:p>
          <a:p>
            <a:pPr algn="l">
              <a:spcBef>
                <a:spcPts val="0"/>
              </a:spcBef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(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not (stored goods1 level1)))</a:t>
            </a:r>
          </a:p>
          <a:p>
            <a:pPr algn="l">
              <a:spcBef>
                <a:spcPts val="0"/>
              </a:spcBef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:</a:t>
            </a:r>
            <a:r>
              <a:rPr lang="en-US" sz="1100" dirty="0">
                <a:latin typeface="Courier New" pitchFamily="49" charset="0"/>
                <a:cs typeface="Courier New" pitchFamily="49" charset="0"/>
              </a:rPr>
              <a:t>effect (and (hasPref-p0a)))</a:t>
            </a:r>
          </a:p>
          <a:p>
            <a:pPr algn="l">
              <a:spcBef>
                <a:spcPts val="0"/>
              </a:spcBef>
            </a:pPr>
            <a:endParaRPr lang="en-US" sz="1100" dirty="0" smtClean="0">
              <a:latin typeface="Courier New" pitchFamily="49" charset="0"/>
              <a:cs typeface="Courier New" pitchFamily="49" charset="0"/>
            </a:endParaRPr>
          </a:p>
          <a:p>
            <a:pPr algn="l">
              <a:spcBef>
                <a:spcPts val="0"/>
              </a:spcBef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(:goal (hasPref-p0a))</a:t>
            </a:r>
            <a:endParaRPr lang="en-US" sz="11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9" name="Straight Arrow Connector 28"/>
          <p:cNvCxnSpPr>
            <a:stCxn id="27" idx="2"/>
            <a:endCxn id="28" idx="0"/>
          </p:cNvCxnSpPr>
          <p:nvPr/>
        </p:nvCxnSpPr>
        <p:spPr bwMode="auto">
          <a:xfrm>
            <a:off x="6827314" y="2530544"/>
            <a:ext cx="8706" cy="791185"/>
          </a:xfrm>
          <a:prstGeom prst="straightConnector1">
            <a:avLst/>
          </a:prstGeom>
          <a:solidFill>
            <a:schemeClr val="accent2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6345263" y="5725785"/>
            <a:ext cx="261161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tx1"/>
                </a:solidFill>
              </a:rPr>
              <a:t>1-to-1 mapping</a:t>
            </a: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tx1"/>
                </a:solidFill>
              </a:rPr>
              <a:t>between optimal solutions that achieve</a:t>
            </a:r>
          </a:p>
          <a:p>
            <a:pPr>
              <a:spcBef>
                <a:spcPts val="0"/>
              </a:spcBef>
            </a:pPr>
            <a:r>
              <a:rPr lang="en-US" sz="1100" dirty="0" smtClean="0">
                <a:solidFill>
                  <a:schemeClr val="tx1"/>
                </a:solidFill>
              </a:rPr>
              <a:t>“has preference” goal once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56801" y="1284049"/>
            <a:ext cx="2958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[Benton, Do &amp; Kambhampati 2006,2009]</a:t>
            </a:r>
          </a:p>
        </p:txBody>
      </p:sp>
    </p:spTree>
    <p:extLst>
      <p:ext uri="{BB962C8B-B14F-4D97-AF65-F5344CB8AC3E}">
        <p14:creationId xmlns:p14="http://schemas.microsoft.com/office/powerpoint/2010/main" val="17353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3BB3-7338-4326-AE03-7768C66FA0D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72" y="1571171"/>
            <a:ext cx="4077506" cy="27108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54" y="1607268"/>
            <a:ext cx="4523135" cy="2710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84" y="4342201"/>
            <a:ext cx="4141182" cy="23896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8655" y="1652772"/>
            <a:ext cx="147955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 smtClean="0"/>
              <a:t>Rovers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4075" y="1640740"/>
            <a:ext cx="1479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 smtClean="0"/>
              <a:t>Trucks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91782" y="4342201"/>
            <a:ext cx="147955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 smtClean="0"/>
              <a:t>Storage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9365" y="6246898"/>
            <a:ext cx="2005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000" dirty="0" smtClean="0"/>
              <a:t>(lower is better)</a:t>
            </a:r>
          </a:p>
        </p:txBody>
      </p:sp>
    </p:spTree>
    <p:extLst>
      <p:ext uri="{BB962C8B-B14F-4D97-AF65-F5344CB8AC3E}">
        <p14:creationId xmlns:p14="http://schemas.microsoft.com/office/powerpoint/2010/main" val="65621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17083BB3-7338-4326-AE03-7768C66FA0D2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32166" y="4179667"/>
            <a:ext cx="450850" cy="0"/>
          </a:xfrm>
          <a:prstGeom prst="straightConnector1">
            <a:avLst/>
          </a:prstGeom>
          <a:solidFill>
            <a:schemeClr val="accent2"/>
          </a:solidFill>
          <a:ln w="635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3016" y="1624819"/>
            <a:ext cx="8243570" cy="324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BC3319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2661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99908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In Proposal:</a:t>
            </a:r>
          </a:p>
          <a:p>
            <a:r>
              <a:rPr lang="en-US" sz="2800" dirty="0" smtClean="0"/>
              <a:t>Partial Satisfaction Planning – A Quick History</a:t>
            </a:r>
          </a:p>
          <a:p>
            <a:r>
              <a:rPr lang="en-US" sz="2400" dirty="0" smtClean="0"/>
              <a:t>PSP and Utility Dependencies </a:t>
            </a:r>
            <a:r>
              <a:rPr lang="en-US" sz="1400" b="1" dirty="0" smtClean="0">
                <a:solidFill>
                  <a:srgbClr val="FF0000"/>
                </a:solidFill>
              </a:rPr>
              <a:t>[IPC 2006; IJCAI 2007; ICAPS 2007] 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Study of </a:t>
            </a:r>
            <a:r>
              <a:rPr lang="en-US" sz="2400" dirty="0"/>
              <a:t>Compilation Methods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[</a:t>
            </a:r>
            <a:r>
              <a:rPr lang="en-US" sz="1600" b="1" dirty="0">
                <a:solidFill>
                  <a:srgbClr val="FF0000"/>
                </a:solidFill>
              </a:rPr>
              <a:t>AIJ 2009]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Completed Proposed Work: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Time-dependent goals </a:t>
            </a:r>
            <a:r>
              <a:rPr lang="en-US" sz="1400" b="1" dirty="0" smtClean="0">
                <a:solidFill>
                  <a:srgbClr val="FF0000"/>
                </a:solidFill>
              </a:rPr>
              <a:t>[ICAPS 2012, best student paper award]</a:t>
            </a:r>
          </a:p>
        </p:txBody>
      </p:sp>
    </p:spTree>
    <p:extLst>
      <p:ext uri="{BB962C8B-B14F-4D97-AF65-F5344CB8AC3E}">
        <p14:creationId xmlns:p14="http://schemas.microsoft.com/office/powerpoint/2010/main" val="280970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829"/>
    </mc:Choice>
    <mc:Fallback xmlns="">
      <p:transition spd="slow" advTm="11382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17083BB3-7338-4326-AE03-7768C66FA0D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mutex-dilbe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089" y="401725"/>
            <a:ext cx="6857938" cy="639665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 bwMode="auto">
          <a:xfrm>
            <a:off x="3221502" y="2644726"/>
            <a:ext cx="4473525" cy="1997612"/>
          </a:xfrm>
          <a:prstGeom prst="rect">
            <a:avLst/>
          </a:prstGeom>
          <a:noFill/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A500"/>
              </a:buClr>
              <a:buSzTx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45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24"/>
    </mc:Choice>
    <mc:Fallback xmlns="">
      <p:transition spd="slow" advTm="53424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Planning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17083BB3-7338-4326-AE03-7768C66FA0D2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2120516" y="4666243"/>
            <a:ext cx="4055268" cy="1945114"/>
            <a:chOff x="2120516" y="2590800"/>
            <a:chExt cx="4055268" cy="1945114"/>
          </a:xfrm>
        </p:grpSpPr>
        <p:sp>
          <p:nvSpPr>
            <p:cNvPr id="37" name="Text Box 8"/>
            <p:cNvSpPr txBox="1">
              <a:spLocks noChangeArrowheads="1"/>
            </p:cNvSpPr>
            <p:nvPr/>
          </p:nvSpPr>
          <p:spPr bwMode="auto">
            <a:xfrm rot="18798919">
              <a:off x="1761543" y="3469064"/>
              <a:ext cx="1425823" cy="707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2" tIns="45716" rIns="91432" bIns="45716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2000" dirty="0" smtClean="0">
                  <a:solidFill>
                    <a:srgbClr val="333399"/>
                  </a:solidFill>
                  <a:latin typeface="Arial" pitchFamily="34" charset="0"/>
                </a:rPr>
                <a:t>Temporally</a:t>
              </a:r>
            </a:p>
            <a:p>
              <a:pPr>
                <a:spcBef>
                  <a:spcPts val="0"/>
                </a:spcBef>
              </a:pPr>
              <a:r>
                <a:rPr lang="en-US" sz="2000" dirty="0" smtClean="0">
                  <a:solidFill>
                    <a:srgbClr val="333399"/>
                  </a:solidFill>
                  <a:latin typeface="Arial" pitchFamily="34" charset="0"/>
                </a:rPr>
                <a:t>Simple</a:t>
              </a:r>
            </a:p>
          </p:txBody>
        </p:sp>
        <p:sp>
          <p:nvSpPr>
            <p:cNvPr id="38" name="Line 10"/>
            <p:cNvSpPr>
              <a:spLocks noChangeShapeType="1"/>
            </p:cNvSpPr>
            <p:nvPr/>
          </p:nvSpPr>
          <p:spPr bwMode="auto">
            <a:xfrm>
              <a:off x="2679081" y="2590800"/>
              <a:ext cx="0" cy="470689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 rot="18798919">
              <a:off x="5101944" y="3362384"/>
              <a:ext cx="1439802" cy="707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2" tIns="45716" rIns="91432" bIns="45716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2000" dirty="0" smtClean="0">
                  <a:solidFill>
                    <a:srgbClr val="333399"/>
                  </a:solidFill>
                  <a:latin typeface="Arial" pitchFamily="34" charset="0"/>
                </a:rPr>
                <a:t>Temporally</a:t>
              </a:r>
            </a:p>
            <a:p>
              <a:pPr>
                <a:spcBef>
                  <a:spcPts val="0"/>
                </a:spcBef>
              </a:pPr>
              <a:r>
                <a:rPr lang="en-US" sz="2000" dirty="0" smtClean="0">
                  <a:solidFill>
                    <a:srgbClr val="333399"/>
                  </a:solidFill>
                  <a:latin typeface="Arial" pitchFamily="34" charset="0"/>
                </a:rPr>
                <a:t>Expressive</a:t>
              </a:r>
            </a:p>
          </p:txBody>
        </p:sp>
        <p:sp>
          <p:nvSpPr>
            <p:cNvPr id="40" name="Line 10"/>
            <p:cNvSpPr>
              <a:spLocks noChangeShapeType="1"/>
            </p:cNvSpPr>
            <p:nvPr/>
          </p:nvSpPr>
          <p:spPr bwMode="auto">
            <a:xfrm>
              <a:off x="6127437" y="2590800"/>
              <a:ext cx="0" cy="470689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2" name="Line 3"/>
          <p:cNvSpPr>
            <a:spLocks noChangeShapeType="1"/>
          </p:cNvSpPr>
          <p:nvPr/>
        </p:nvSpPr>
        <p:spPr bwMode="auto">
          <a:xfrm flipV="1">
            <a:off x="1798320" y="1463040"/>
            <a:ext cx="0" cy="345052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1645920" y="4085635"/>
            <a:ext cx="33528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820219" y="3793251"/>
            <a:ext cx="763333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333399"/>
                </a:solidFill>
                <a:latin typeface="Arial" pitchFamily="34" charset="0"/>
              </a:rPr>
              <a:t>Any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333399"/>
                </a:solidFill>
                <a:latin typeface="Arial" pitchFamily="34" charset="0"/>
              </a:rPr>
              <a:t>Feasible</a:t>
            </a: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1645920" y="3394040"/>
            <a:ext cx="33528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40858" y="3147376"/>
            <a:ext cx="891575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333399"/>
                </a:solidFill>
                <a:latin typeface="Arial" pitchFamily="34" charset="0"/>
              </a:rPr>
              <a:t>Shortest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333399"/>
                </a:solidFill>
                <a:latin typeface="Arial" pitchFamily="34" charset="0"/>
              </a:rPr>
              <a:t>Makespan</a:t>
            </a: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1645920" y="2708240"/>
            <a:ext cx="33528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754482" y="2400616"/>
            <a:ext cx="864323" cy="64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333399"/>
                </a:solidFill>
                <a:latin typeface="Arial" pitchFamily="34" charset="0"/>
              </a:rPr>
              <a:t>Discrete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333399"/>
                </a:solidFill>
                <a:latin typeface="Arial" pitchFamily="34" charset="0"/>
              </a:rPr>
              <a:t>Cost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333399"/>
                </a:solidFill>
                <a:latin typeface="Arial" pitchFamily="34" charset="0"/>
              </a:rPr>
              <a:t>Deadlines</a:t>
            </a:r>
            <a:endParaRPr lang="en-US" sz="1200" dirty="0">
              <a:solidFill>
                <a:srgbClr val="333399"/>
              </a:solidFill>
              <a:latin typeface="Arial" pitchFamily="34" charset="0"/>
            </a:endParaRP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1630680" y="2022440"/>
            <a:ext cx="33528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730506" y="1699576"/>
            <a:ext cx="958901" cy="64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333399"/>
                </a:solidFill>
                <a:latin typeface="Arial" pitchFamily="34" charset="0"/>
              </a:rPr>
              <a:t>Continuous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333399"/>
                </a:solidFill>
                <a:latin typeface="Arial" pitchFamily="34" charset="0"/>
              </a:rPr>
              <a:t>Cost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333399"/>
                </a:solidFill>
                <a:latin typeface="Arial" pitchFamily="34" charset="0"/>
              </a:rPr>
              <a:t>Deadlines</a:t>
            </a:r>
            <a:endParaRPr lang="en-US" sz="1200" dirty="0">
              <a:solidFill>
                <a:srgbClr val="333399"/>
              </a:solidFill>
              <a:latin typeface="Arial" pitchFamily="34" charset="0"/>
            </a:endParaRPr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>
            <a:off x="1813560" y="4886557"/>
            <a:ext cx="670560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 rot="16200000">
            <a:off x="-1105081" y="3037045"/>
            <a:ext cx="3209517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>
            <a:spAutoFit/>
          </a:bodyPr>
          <a:lstStyle/>
          <a:p>
            <a:r>
              <a:rPr lang="en-US" sz="2400" b="1" dirty="0" smtClean="0">
                <a:solidFill>
                  <a:srgbClr val="333399"/>
                </a:solidFill>
                <a:latin typeface="Arial" pitchFamily="34" charset="0"/>
              </a:rPr>
              <a:t>Optimization Metrics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679081" y="6327537"/>
            <a:ext cx="2821589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>
            <a:spAutoFit/>
          </a:bodyPr>
          <a:lstStyle/>
          <a:p>
            <a:r>
              <a:rPr lang="en-US" sz="2400" b="1" dirty="0" smtClean="0">
                <a:solidFill>
                  <a:srgbClr val="333399"/>
                </a:solidFill>
                <a:latin typeface="Arial" pitchFamily="34" charset="0"/>
              </a:rPr>
              <a:t>System Dynamics</a:t>
            </a: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4027606" y="1738254"/>
            <a:ext cx="1371600" cy="2402305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lIns="91432" tIns="45716" rIns="91432" bIns="45716" anchor="ctr"/>
          <a:lstStyle/>
          <a:p>
            <a:pPr algn="ctr"/>
            <a:r>
              <a:rPr lang="en-US" sz="1700" dirty="0" smtClean="0">
                <a:solidFill>
                  <a:schemeClr val="bg1"/>
                </a:solidFill>
                <a:latin typeface="Arial" pitchFamily="34" charset="0"/>
              </a:rPr>
              <a:t>PSP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41780" y="1037555"/>
            <a:ext cx="362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[Benton, Coles and Coles ICAPS 2012; best paper]</a:t>
            </a:r>
          </a:p>
        </p:txBody>
      </p:sp>
    </p:spTree>
    <p:extLst>
      <p:ext uri="{BB962C8B-B14F-4D97-AF65-F5344CB8AC3E}">
        <p14:creationId xmlns:p14="http://schemas.microsoft.com/office/powerpoint/2010/main" val="203402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222">
        <p:fade/>
      </p:transition>
    </mc:Choice>
    <mc:Fallback xmlns="">
      <p:transition spd="med" advTm="322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65150"/>
            <a:ext cx="7762875" cy="631825"/>
          </a:xfrm>
        </p:spPr>
        <p:txBody>
          <a:bodyPr tIns="25602"/>
          <a:lstStyle/>
          <a:p>
            <a:pPr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smtClean="0"/>
              <a:t>Continuous Case</a:t>
            </a:r>
          </a:p>
        </p:txBody>
      </p:sp>
      <p:sp>
        <p:nvSpPr>
          <p:cNvPr id="61442" name="TextBox 48"/>
          <p:cNvSpPr txBox="1">
            <a:spLocks noChangeArrowheads="1"/>
          </p:cNvSpPr>
          <p:nvPr/>
        </p:nvSpPr>
        <p:spPr bwMode="auto">
          <a:xfrm>
            <a:off x="517525" y="5284788"/>
            <a:ext cx="30575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Apples last ~20 days </a:t>
            </a:r>
          </a:p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Oranges last ~15 days</a:t>
            </a:r>
          </a:p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Blueberries last ~10 days</a:t>
            </a:r>
          </a:p>
        </p:txBody>
      </p:sp>
      <p:sp>
        <p:nvSpPr>
          <p:cNvPr id="61443" name="TextBox 86"/>
          <p:cNvSpPr txBox="1">
            <a:spLocks noChangeArrowheads="1"/>
          </p:cNvSpPr>
          <p:nvPr/>
        </p:nvSpPr>
        <p:spPr bwMode="auto">
          <a:xfrm>
            <a:off x="279400" y="1646238"/>
            <a:ext cx="3879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CA500"/>
              </a:buClr>
              <a:buFont typeface="Wingdings" pitchFamily="2" charset="2"/>
              <a:buNone/>
            </a:pPr>
            <a:r>
              <a:rPr lang="en-US" sz="1800"/>
              <a:t>The Dilemma of the Perishable Food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11850" y="4575175"/>
            <a:ext cx="2349500" cy="29845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400" b="1" dirty="0">
                <a:latin typeface="+mn-lt"/>
                <a:ea typeface="DejaVu Sans" pitchFamily="2"/>
                <a:cs typeface="Lohit Hindi" pitchFamily="2"/>
              </a:rPr>
              <a:t>Goal Achievement Time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79975" y="2906713"/>
            <a:ext cx="874713" cy="29845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400" b="1" dirty="0">
                <a:latin typeface="+mn-lt"/>
                <a:ea typeface="DejaVu Sans" pitchFamily="2"/>
                <a:cs typeface="Lohit Hindi" pitchFamily="2"/>
              </a:rPr>
              <a:t>Cost</a:t>
            </a:r>
          </a:p>
        </p:txBody>
      </p:sp>
      <p:sp>
        <p:nvSpPr>
          <p:cNvPr id="41" name="Straight Connector 40"/>
          <p:cNvSpPr/>
          <p:nvPr/>
        </p:nvSpPr>
        <p:spPr>
          <a:xfrm>
            <a:off x="5856288" y="1970088"/>
            <a:ext cx="0" cy="1919287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16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42" name="Straight Connector 41"/>
          <p:cNvSpPr/>
          <p:nvPr/>
        </p:nvSpPr>
        <p:spPr>
          <a:xfrm flipH="1">
            <a:off x="5856288" y="3889375"/>
            <a:ext cx="276225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16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43" name="Straight Connector 42"/>
          <p:cNvSpPr/>
          <p:nvPr/>
        </p:nvSpPr>
        <p:spPr>
          <a:xfrm>
            <a:off x="5842000" y="3859213"/>
            <a:ext cx="12446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16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44" name="Straight Connector 43"/>
          <p:cNvSpPr/>
          <p:nvPr/>
        </p:nvSpPr>
        <p:spPr>
          <a:xfrm flipV="1">
            <a:off x="7086600" y="2233613"/>
            <a:ext cx="1174750" cy="1646237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16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45" name="Straight Connector 44"/>
          <p:cNvSpPr/>
          <p:nvPr/>
        </p:nvSpPr>
        <p:spPr>
          <a:xfrm>
            <a:off x="7100888" y="3662363"/>
            <a:ext cx="0" cy="414337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16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30988" y="4116388"/>
            <a:ext cx="911225" cy="423862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100" dirty="0">
                <a:latin typeface="+mn-lt"/>
                <a:ea typeface="DejaVu Sans" pitchFamily="2"/>
                <a:cs typeface="Lohit Hindi" pitchFamily="2"/>
              </a:rPr>
              <a:t>soft</a:t>
            </a:r>
          </a:p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100" dirty="0">
                <a:latin typeface="+mn-lt"/>
                <a:ea typeface="DejaVu Sans" pitchFamily="2"/>
                <a:cs typeface="Lohit Hindi" pitchFamily="2"/>
              </a:rPr>
              <a:t>deadline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16575" y="3825875"/>
            <a:ext cx="277813" cy="319088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600">
                <a:latin typeface="Arial" pitchFamily="18"/>
                <a:ea typeface="DejaVu Sans" pitchFamily="2"/>
                <a:cs typeface="Lohit Hindi" pitchFamily="2"/>
              </a:rPr>
              <a:t>0</a:t>
            </a:r>
          </a:p>
        </p:txBody>
      </p:sp>
      <p:sp>
        <p:nvSpPr>
          <p:cNvPr id="48" name="Straight Connector 47"/>
          <p:cNvSpPr/>
          <p:nvPr/>
        </p:nvSpPr>
        <p:spPr>
          <a:xfrm>
            <a:off x="8261350" y="2238375"/>
            <a:ext cx="46355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16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50" name="Straight Connector 49"/>
          <p:cNvSpPr/>
          <p:nvPr/>
        </p:nvSpPr>
        <p:spPr>
          <a:xfrm>
            <a:off x="8213725" y="3671888"/>
            <a:ext cx="0" cy="415925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16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780338" y="4098925"/>
            <a:ext cx="912812" cy="42386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100" dirty="0">
                <a:latin typeface="+mn-lt"/>
                <a:ea typeface="DejaVu Sans" pitchFamily="2"/>
                <a:cs typeface="Lohit Hindi" pitchFamily="2"/>
              </a:rPr>
              <a:t>max cost</a:t>
            </a:r>
          </a:p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100" dirty="0">
                <a:latin typeface="+mn-lt"/>
                <a:ea typeface="DejaVu Sans" pitchFamily="2"/>
                <a:cs typeface="Lohit Hindi" pitchFamily="2"/>
              </a:rPr>
              <a:t>deadline</a:t>
            </a:r>
          </a:p>
        </p:txBody>
      </p:sp>
      <p:sp>
        <p:nvSpPr>
          <p:cNvPr id="61456" name="Rectangle 51"/>
          <p:cNvSpPr>
            <a:spLocks noChangeArrowheads="1"/>
          </p:cNvSpPr>
          <p:nvPr/>
        </p:nvSpPr>
        <p:spPr bwMode="auto">
          <a:xfrm>
            <a:off x="1098550" y="4768850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CCA500"/>
              </a:buClr>
              <a:buFont typeface="Wingdings" pitchFamily="2" charset="2"/>
              <a:buNone/>
            </a:pPr>
            <a:r>
              <a:rPr lang="el-GR" sz="1600"/>
              <a:t>α</a:t>
            </a:r>
            <a:endParaRPr lang="en-US" sz="1600"/>
          </a:p>
        </p:txBody>
      </p:sp>
      <p:sp>
        <p:nvSpPr>
          <p:cNvPr id="61457" name="Rectangle 52"/>
          <p:cNvSpPr>
            <a:spLocks noChangeArrowheads="1"/>
          </p:cNvSpPr>
          <p:nvPr/>
        </p:nvSpPr>
        <p:spPr bwMode="auto">
          <a:xfrm>
            <a:off x="2301875" y="372745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CCA500"/>
              </a:buClr>
              <a:buFont typeface="Wingdings" pitchFamily="2" charset="2"/>
              <a:buNone/>
            </a:pPr>
            <a:r>
              <a:rPr lang="el-GR" sz="1600"/>
              <a:t>β</a:t>
            </a:r>
            <a:endParaRPr lang="en-US" sz="1600"/>
          </a:p>
        </p:txBody>
      </p:sp>
      <p:sp>
        <p:nvSpPr>
          <p:cNvPr id="61458" name="Rectangle 53"/>
          <p:cNvSpPr>
            <a:spLocks noChangeArrowheads="1"/>
          </p:cNvSpPr>
          <p:nvPr/>
        </p:nvSpPr>
        <p:spPr bwMode="auto">
          <a:xfrm>
            <a:off x="3432175" y="4659313"/>
            <a:ext cx="2873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CCA500"/>
              </a:buClr>
              <a:buFont typeface="Wingdings" pitchFamily="2" charset="2"/>
              <a:buNone/>
            </a:pPr>
            <a:r>
              <a:rPr lang="el-GR" sz="1600"/>
              <a:t>γ</a:t>
            </a:r>
          </a:p>
        </p:txBody>
      </p:sp>
      <p:grpSp>
        <p:nvGrpSpPr>
          <p:cNvPr id="61459" name="Group 54"/>
          <p:cNvGrpSpPr>
            <a:grpSpLocks/>
          </p:cNvGrpSpPr>
          <p:nvPr/>
        </p:nvGrpSpPr>
        <p:grpSpPr bwMode="auto">
          <a:xfrm>
            <a:off x="155575" y="2230438"/>
            <a:ext cx="4056063" cy="2984500"/>
            <a:chOff x="156010" y="2229869"/>
            <a:chExt cx="4055307" cy="2985812"/>
          </a:xfrm>
        </p:grpSpPr>
        <p:pic>
          <p:nvPicPr>
            <p:cNvPr id="61462" name="Picture 5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36342" y="2229869"/>
              <a:ext cx="1445911" cy="568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63" name="Oval 58"/>
            <p:cNvSpPr>
              <a:spLocks noChangeArrowheads="1"/>
            </p:cNvSpPr>
            <p:nvPr/>
          </p:nvSpPr>
          <p:spPr bwMode="auto">
            <a:xfrm>
              <a:off x="1187479" y="2912251"/>
              <a:ext cx="202970" cy="202970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A500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61464" name="Oval 68"/>
            <p:cNvSpPr>
              <a:spLocks noChangeArrowheads="1"/>
            </p:cNvSpPr>
            <p:nvPr/>
          </p:nvSpPr>
          <p:spPr bwMode="auto">
            <a:xfrm>
              <a:off x="3283934" y="4684853"/>
              <a:ext cx="202970" cy="202970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A500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61465" name="Oval 70"/>
            <p:cNvSpPr>
              <a:spLocks noChangeArrowheads="1"/>
            </p:cNvSpPr>
            <p:nvPr/>
          </p:nvSpPr>
          <p:spPr bwMode="auto">
            <a:xfrm>
              <a:off x="1279717" y="4622080"/>
              <a:ext cx="202970" cy="202970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A500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61466" name="Oval 71"/>
            <p:cNvSpPr>
              <a:spLocks noChangeArrowheads="1"/>
            </p:cNvSpPr>
            <p:nvPr/>
          </p:nvSpPr>
          <p:spPr bwMode="auto">
            <a:xfrm>
              <a:off x="2600664" y="3862339"/>
              <a:ext cx="202970" cy="202970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A500"/>
                </a:buClr>
                <a:buFont typeface="Wingdings" pitchFamily="2" charset="2"/>
                <a:buNone/>
              </a:pPr>
              <a:endParaRPr lang="en-US"/>
            </a:p>
          </p:txBody>
        </p:sp>
        <p:cxnSp>
          <p:nvCxnSpPr>
            <p:cNvPr id="61467" name="Curved Connector 72"/>
            <p:cNvCxnSpPr>
              <a:cxnSpLocks noChangeShapeType="1"/>
              <a:stCxn id="61466" idx="4"/>
              <a:endCxn id="61464" idx="2"/>
            </p:cNvCxnSpPr>
            <p:nvPr/>
          </p:nvCxnSpPr>
          <p:spPr bwMode="auto">
            <a:xfrm rot="16200000" flipH="1">
              <a:off x="2632527" y="4134930"/>
              <a:ext cx="721029" cy="581785"/>
            </a:xfrm>
            <a:prstGeom prst="curvedConnector2">
              <a:avLst/>
            </a:prstGeom>
            <a:noFill/>
            <a:ln w="9525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61468" name="Curved Connector 73"/>
            <p:cNvCxnSpPr>
              <a:cxnSpLocks noChangeShapeType="1"/>
              <a:stCxn id="61465" idx="6"/>
              <a:endCxn id="61466" idx="4"/>
            </p:cNvCxnSpPr>
            <p:nvPr/>
          </p:nvCxnSpPr>
          <p:spPr bwMode="auto">
            <a:xfrm flipV="1">
              <a:off x="1482687" y="4065309"/>
              <a:ext cx="1219462" cy="658256"/>
            </a:xfrm>
            <a:prstGeom prst="curvedConnector2">
              <a:avLst/>
            </a:prstGeom>
            <a:noFill/>
            <a:ln w="9525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61469" name="Curved Connector 74"/>
            <p:cNvCxnSpPr>
              <a:cxnSpLocks noChangeShapeType="1"/>
              <a:stCxn id="61463" idx="6"/>
              <a:endCxn id="61466" idx="0"/>
            </p:cNvCxnSpPr>
            <p:nvPr/>
          </p:nvCxnSpPr>
          <p:spPr bwMode="auto">
            <a:xfrm>
              <a:off x="1390449" y="3013736"/>
              <a:ext cx="1311700" cy="848603"/>
            </a:xfrm>
            <a:prstGeom prst="curvedConnector2">
              <a:avLst/>
            </a:prstGeom>
            <a:noFill/>
            <a:ln w="9525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61470" name="Curved Connector 75"/>
            <p:cNvCxnSpPr>
              <a:cxnSpLocks noChangeShapeType="1"/>
              <a:stCxn id="61463" idx="4"/>
              <a:endCxn id="61465" idx="0"/>
            </p:cNvCxnSpPr>
            <p:nvPr/>
          </p:nvCxnSpPr>
          <p:spPr bwMode="auto">
            <a:xfrm rot="16200000" flipH="1">
              <a:off x="581654" y="3822531"/>
              <a:ext cx="1506859" cy="92238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</p:spPr>
        </p:cxnSp>
        <p:pic>
          <p:nvPicPr>
            <p:cNvPr id="61471" name="Picture 7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07604" y="2402666"/>
              <a:ext cx="252412" cy="176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2" name="Picture 7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47736" y="2399474"/>
              <a:ext cx="252412" cy="176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3" name="Picture 7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00148" y="2397478"/>
              <a:ext cx="252412" cy="176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74" name="Rectangle 79"/>
            <p:cNvSpPr>
              <a:spLocks noChangeArrowheads="1"/>
            </p:cNvSpPr>
            <p:nvPr/>
          </p:nvSpPr>
          <p:spPr bwMode="auto">
            <a:xfrm>
              <a:off x="156010" y="4603696"/>
              <a:ext cx="115178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A500"/>
                </a:buClr>
                <a:buFont typeface="Wingdings" pitchFamily="2" charset="2"/>
                <a:buNone/>
              </a:pPr>
              <a:r>
                <a:rPr lang="en-US" sz="1200">
                  <a:solidFill>
                    <a:schemeClr val="tx1"/>
                  </a:solidFill>
                </a:rPr>
                <a:t>Deliver Apples</a:t>
              </a:r>
              <a:endParaRPr lang="en-US" sz="1200"/>
            </a:p>
          </p:txBody>
        </p:sp>
        <p:sp>
          <p:nvSpPr>
            <p:cNvPr id="61475" name="Rectangle 80"/>
            <p:cNvSpPr>
              <a:spLocks noChangeArrowheads="1"/>
            </p:cNvSpPr>
            <p:nvPr/>
          </p:nvSpPr>
          <p:spPr bwMode="auto">
            <a:xfrm>
              <a:off x="2747647" y="3591651"/>
              <a:ext cx="14636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A500"/>
                </a:buClr>
                <a:buFont typeface="Wingdings" pitchFamily="2" charset="2"/>
                <a:buNone/>
              </a:pPr>
              <a:r>
                <a:rPr lang="en-US" sz="1200">
                  <a:solidFill>
                    <a:schemeClr val="tx1"/>
                  </a:solidFill>
                </a:rPr>
                <a:t>Deliver Blueberries</a:t>
              </a:r>
              <a:endParaRPr lang="en-US" sz="1200"/>
            </a:p>
          </p:txBody>
        </p:sp>
        <p:sp>
          <p:nvSpPr>
            <p:cNvPr id="61476" name="Rectangle 81"/>
            <p:cNvSpPr>
              <a:spLocks noChangeArrowheads="1"/>
            </p:cNvSpPr>
            <p:nvPr/>
          </p:nvSpPr>
          <p:spPr bwMode="auto">
            <a:xfrm>
              <a:off x="2068257" y="4938682"/>
              <a:ext cx="126778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A500"/>
                </a:buClr>
                <a:buFont typeface="Wingdings" pitchFamily="2" charset="2"/>
                <a:buNone/>
              </a:pPr>
              <a:r>
                <a:rPr lang="en-US" sz="1200">
                  <a:solidFill>
                    <a:schemeClr val="tx1"/>
                  </a:solidFill>
                </a:rPr>
                <a:t>Deliver Oranges</a:t>
              </a:r>
              <a:endParaRPr lang="en-US" sz="1200"/>
            </a:p>
          </p:txBody>
        </p:sp>
        <p:sp>
          <p:nvSpPr>
            <p:cNvPr id="61477" name="Rectangle 83"/>
            <p:cNvSpPr>
              <a:spLocks noChangeArrowheads="1"/>
            </p:cNvSpPr>
            <p:nvPr/>
          </p:nvSpPr>
          <p:spPr bwMode="auto">
            <a:xfrm>
              <a:off x="645876" y="3982084"/>
              <a:ext cx="62606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A500"/>
                </a:buClr>
                <a:buFont typeface="Wingdings" pitchFamily="2" charset="2"/>
                <a:buNone/>
              </a:pPr>
              <a:r>
                <a:rPr lang="en-US" sz="1200">
                  <a:solidFill>
                    <a:schemeClr val="tx1"/>
                  </a:solidFill>
                </a:rPr>
                <a:t>7 days</a:t>
              </a:r>
            </a:p>
          </p:txBody>
        </p:sp>
        <p:sp>
          <p:nvSpPr>
            <p:cNvPr id="61478" name="Rectangle 84"/>
            <p:cNvSpPr>
              <a:spLocks noChangeArrowheads="1"/>
            </p:cNvSpPr>
            <p:nvPr/>
          </p:nvSpPr>
          <p:spPr bwMode="auto">
            <a:xfrm>
              <a:off x="1733264" y="4317360"/>
              <a:ext cx="62606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A500"/>
                </a:buClr>
                <a:buFont typeface="Wingdings" pitchFamily="2" charset="2"/>
                <a:buNone/>
              </a:pPr>
              <a:r>
                <a:rPr lang="en-US" sz="1200">
                  <a:solidFill>
                    <a:schemeClr val="tx1"/>
                  </a:solidFill>
                </a:rPr>
                <a:t>5 days</a:t>
              </a:r>
            </a:p>
          </p:txBody>
        </p:sp>
        <p:sp>
          <p:nvSpPr>
            <p:cNvPr id="61479" name="Rectangle 85"/>
            <p:cNvSpPr>
              <a:spLocks noChangeArrowheads="1"/>
            </p:cNvSpPr>
            <p:nvPr/>
          </p:nvSpPr>
          <p:spPr bwMode="auto">
            <a:xfrm>
              <a:off x="2234766" y="2976720"/>
              <a:ext cx="62606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A500"/>
                </a:buClr>
                <a:buFont typeface="Wingdings" pitchFamily="2" charset="2"/>
                <a:buNone/>
              </a:pPr>
              <a:r>
                <a:rPr lang="en-US" sz="1200">
                  <a:solidFill>
                    <a:schemeClr val="tx1"/>
                  </a:solidFill>
                </a:rPr>
                <a:t>6 days</a:t>
              </a:r>
            </a:p>
          </p:txBody>
        </p:sp>
        <p:sp>
          <p:nvSpPr>
            <p:cNvPr id="61480" name="Rectangle 88"/>
            <p:cNvSpPr>
              <a:spLocks noChangeArrowheads="1"/>
            </p:cNvSpPr>
            <p:nvPr/>
          </p:nvSpPr>
          <p:spPr bwMode="auto">
            <a:xfrm>
              <a:off x="2762643" y="4265120"/>
              <a:ext cx="62606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A500"/>
                </a:buClr>
                <a:buFont typeface="Wingdings" pitchFamily="2" charset="2"/>
                <a:buNone/>
              </a:pPr>
              <a:r>
                <a:rPr lang="en-US" sz="1200">
                  <a:solidFill>
                    <a:schemeClr val="tx1"/>
                  </a:solidFill>
                </a:rPr>
                <a:t>3 days</a:t>
              </a:r>
            </a:p>
          </p:txBody>
        </p:sp>
      </p:grpSp>
      <p:cxnSp>
        <p:nvCxnSpPr>
          <p:cNvPr id="61460" name="Curved Connector 89"/>
          <p:cNvCxnSpPr>
            <a:cxnSpLocks noChangeShapeType="1"/>
            <a:stCxn id="61465" idx="6"/>
            <a:endCxn id="61464" idx="2"/>
          </p:cNvCxnSpPr>
          <p:nvPr/>
        </p:nvCxnSpPr>
        <p:spPr bwMode="auto">
          <a:xfrm>
            <a:off x="1482725" y="4722813"/>
            <a:ext cx="1801813" cy="635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2"/>
            </a:solidFill>
            <a:round/>
            <a:headEnd type="arrow" w="med" len="med"/>
            <a:tailEnd type="arrow" w="med" len="med"/>
          </a:ln>
        </p:spPr>
      </p:cxnSp>
      <p:sp>
        <p:nvSpPr>
          <p:cNvPr id="61461" name="Rectangle 92"/>
          <p:cNvSpPr>
            <a:spLocks noChangeArrowheads="1"/>
          </p:cNvSpPr>
          <p:nvPr/>
        </p:nvSpPr>
        <p:spPr bwMode="auto">
          <a:xfrm>
            <a:off x="2287588" y="4722813"/>
            <a:ext cx="6254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CCA500"/>
              </a:buClr>
              <a:buFont typeface="Wingdings" pitchFamily="2" charset="2"/>
              <a:buNone/>
            </a:pPr>
            <a:r>
              <a:rPr lang="en-US" sz="1200">
                <a:solidFill>
                  <a:schemeClr val="tx1"/>
                </a:solidFill>
              </a:rPr>
              <a:t>7 days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41780" y="1037555"/>
            <a:ext cx="362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[Benton, Coles and Coles ICAPS 2012; best paper]</a:t>
            </a:r>
          </a:p>
        </p:txBody>
      </p:sp>
    </p:spTree>
    <p:extLst>
      <p:ext uri="{BB962C8B-B14F-4D97-AF65-F5344CB8AC3E}">
        <p14:creationId xmlns:p14="http://schemas.microsoft.com/office/powerpoint/2010/main" val="2709928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65150"/>
            <a:ext cx="7762875" cy="631825"/>
          </a:xfrm>
        </p:spPr>
        <p:txBody>
          <a:bodyPr tIns="25602"/>
          <a:lstStyle/>
          <a:p>
            <a:pPr eaLnBrk="1" hangingPunct="1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 dirty="0" smtClean="0"/>
              <a:t>Makespan != Plan Utility</a:t>
            </a:r>
          </a:p>
        </p:txBody>
      </p:sp>
      <p:sp>
        <p:nvSpPr>
          <p:cNvPr id="63490" name="TextBox 48"/>
          <p:cNvSpPr txBox="1">
            <a:spLocks noChangeArrowheads="1"/>
          </p:cNvSpPr>
          <p:nvPr/>
        </p:nvSpPr>
        <p:spPr bwMode="auto">
          <a:xfrm>
            <a:off x="517525" y="5284788"/>
            <a:ext cx="30575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Apples last ~20 days </a:t>
            </a:r>
          </a:p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Oranges last ~15 days</a:t>
            </a:r>
          </a:p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Blueberries last ~10 days</a:t>
            </a:r>
          </a:p>
        </p:txBody>
      </p:sp>
      <p:grpSp>
        <p:nvGrpSpPr>
          <p:cNvPr id="63491" name="Group 4"/>
          <p:cNvGrpSpPr>
            <a:grpSpLocks/>
          </p:cNvGrpSpPr>
          <p:nvPr/>
        </p:nvGrpSpPr>
        <p:grpSpPr bwMode="auto">
          <a:xfrm>
            <a:off x="155575" y="2230438"/>
            <a:ext cx="4056063" cy="2984500"/>
            <a:chOff x="156010" y="2229869"/>
            <a:chExt cx="4055307" cy="2985812"/>
          </a:xfrm>
        </p:grpSpPr>
        <p:pic>
          <p:nvPicPr>
            <p:cNvPr id="63521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36342" y="2229869"/>
              <a:ext cx="1445911" cy="568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22" name="Oval 1"/>
            <p:cNvSpPr>
              <a:spLocks noChangeArrowheads="1"/>
            </p:cNvSpPr>
            <p:nvPr/>
          </p:nvSpPr>
          <p:spPr bwMode="auto">
            <a:xfrm>
              <a:off x="1187479" y="2912251"/>
              <a:ext cx="202970" cy="202970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A500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63523" name="Oval 17"/>
            <p:cNvSpPr>
              <a:spLocks noChangeArrowheads="1"/>
            </p:cNvSpPr>
            <p:nvPr/>
          </p:nvSpPr>
          <p:spPr bwMode="auto">
            <a:xfrm>
              <a:off x="3283934" y="4684853"/>
              <a:ext cx="202970" cy="202970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A500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63524" name="Oval 18"/>
            <p:cNvSpPr>
              <a:spLocks noChangeArrowheads="1"/>
            </p:cNvSpPr>
            <p:nvPr/>
          </p:nvSpPr>
          <p:spPr bwMode="auto">
            <a:xfrm>
              <a:off x="1279717" y="4622080"/>
              <a:ext cx="202970" cy="202970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A500"/>
                </a:buClr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63525" name="Oval 19"/>
            <p:cNvSpPr>
              <a:spLocks noChangeArrowheads="1"/>
            </p:cNvSpPr>
            <p:nvPr/>
          </p:nvSpPr>
          <p:spPr bwMode="auto">
            <a:xfrm>
              <a:off x="2600664" y="3862339"/>
              <a:ext cx="202970" cy="202970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A500"/>
                </a:buClr>
                <a:buFont typeface="Wingdings" pitchFamily="2" charset="2"/>
                <a:buNone/>
              </a:pPr>
              <a:endParaRPr lang="en-US"/>
            </a:p>
          </p:txBody>
        </p:sp>
        <p:cxnSp>
          <p:nvCxnSpPr>
            <p:cNvPr id="63526" name="Curved Connector 30"/>
            <p:cNvCxnSpPr>
              <a:cxnSpLocks noChangeShapeType="1"/>
              <a:stCxn id="63525" idx="4"/>
              <a:endCxn id="63523" idx="2"/>
            </p:cNvCxnSpPr>
            <p:nvPr/>
          </p:nvCxnSpPr>
          <p:spPr bwMode="auto">
            <a:xfrm rot="16200000" flipH="1">
              <a:off x="2632527" y="4134930"/>
              <a:ext cx="721029" cy="581785"/>
            </a:xfrm>
            <a:prstGeom prst="curvedConnector2">
              <a:avLst/>
            </a:prstGeom>
            <a:noFill/>
            <a:ln w="9525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63527" name="Curved Connector 33"/>
            <p:cNvCxnSpPr>
              <a:cxnSpLocks noChangeShapeType="1"/>
              <a:stCxn id="63524" idx="6"/>
              <a:endCxn id="63525" idx="4"/>
            </p:cNvCxnSpPr>
            <p:nvPr/>
          </p:nvCxnSpPr>
          <p:spPr bwMode="auto">
            <a:xfrm flipV="1">
              <a:off x="1482687" y="4065309"/>
              <a:ext cx="1219462" cy="658256"/>
            </a:xfrm>
            <a:prstGeom prst="curvedConnector2">
              <a:avLst/>
            </a:prstGeom>
            <a:noFill/>
            <a:ln w="9525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63528" name="Curved Connector 36"/>
            <p:cNvCxnSpPr>
              <a:cxnSpLocks noChangeShapeType="1"/>
              <a:stCxn id="63522" idx="6"/>
              <a:endCxn id="63525" idx="0"/>
            </p:cNvCxnSpPr>
            <p:nvPr/>
          </p:nvCxnSpPr>
          <p:spPr bwMode="auto">
            <a:xfrm>
              <a:off x="1390449" y="3013736"/>
              <a:ext cx="1311700" cy="848603"/>
            </a:xfrm>
            <a:prstGeom prst="curvedConnector2">
              <a:avLst/>
            </a:prstGeom>
            <a:noFill/>
            <a:ln w="9525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63529" name="Curved Connector 39"/>
            <p:cNvCxnSpPr>
              <a:cxnSpLocks noChangeShapeType="1"/>
              <a:stCxn id="63522" idx="4"/>
              <a:endCxn id="63524" idx="0"/>
            </p:cNvCxnSpPr>
            <p:nvPr/>
          </p:nvCxnSpPr>
          <p:spPr bwMode="auto">
            <a:xfrm rot="16200000" flipH="1">
              <a:off x="581654" y="3822531"/>
              <a:ext cx="1506859" cy="92238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</p:spPr>
        </p:cxnSp>
        <p:pic>
          <p:nvPicPr>
            <p:cNvPr id="63530" name="Picture 5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07604" y="2402666"/>
              <a:ext cx="252412" cy="176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31" name="Picture 5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47736" y="2399474"/>
              <a:ext cx="252412" cy="176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32" name="Picture 6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00148" y="2397478"/>
              <a:ext cx="252412" cy="176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33" name="Rectangle 82"/>
            <p:cNvSpPr>
              <a:spLocks noChangeArrowheads="1"/>
            </p:cNvSpPr>
            <p:nvPr/>
          </p:nvSpPr>
          <p:spPr bwMode="auto">
            <a:xfrm>
              <a:off x="156010" y="4603696"/>
              <a:ext cx="115178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A500"/>
                </a:buClr>
                <a:buFont typeface="Wingdings" pitchFamily="2" charset="2"/>
                <a:buNone/>
              </a:pPr>
              <a:r>
                <a:rPr lang="en-US" sz="1200">
                  <a:solidFill>
                    <a:schemeClr val="tx1"/>
                  </a:solidFill>
                </a:rPr>
                <a:t>Deliver Apples</a:t>
              </a:r>
              <a:endParaRPr lang="en-US" sz="1200"/>
            </a:p>
          </p:txBody>
        </p:sp>
        <p:sp>
          <p:nvSpPr>
            <p:cNvPr id="63534" name="Rectangle 90"/>
            <p:cNvSpPr>
              <a:spLocks noChangeArrowheads="1"/>
            </p:cNvSpPr>
            <p:nvPr/>
          </p:nvSpPr>
          <p:spPr bwMode="auto">
            <a:xfrm>
              <a:off x="2747647" y="3591651"/>
              <a:ext cx="14636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A500"/>
                </a:buClr>
                <a:buFont typeface="Wingdings" pitchFamily="2" charset="2"/>
                <a:buNone/>
              </a:pPr>
              <a:r>
                <a:rPr lang="en-US" sz="1200">
                  <a:solidFill>
                    <a:schemeClr val="tx1"/>
                  </a:solidFill>
                </a:rPr>
                <a:t>Deliver Blueberries</a:t>
              </a:r>
              <a:endParaRPr lang="en-US" sz="1200"/>
            </a:p>
          </p:txBody>
        </p:sp>
        <p:sp>
          <p:nvSpPr>
            <p:cNvPr id="63535" name="Rectangle 91"/>
            <p:cNvSpPr>
              <a:spLocks noChangeArrowheads="1"/>
            </p:cNvSpPr>
            <p:nvPr/>
          </p:nvSpPr>
          <p:spPr bwMode="auto">
            <a:xfrm>
              <a:off x="2068257" y="4938682"/>
              <a:ext cx="126778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A500"/>
                </a:buClr>
                <a:buFont typeface="Wingdings" pitchFamily="2" charset="2"/>
                <a:buNone/>
              </a:pPr>
              <a:r>
                <a:rPr lang="en-US" sz="1200">
                  <a:solidFill>
                    <a:schemeClr val="tx1"/>
                  </a:solidFill>
                </a:rPr>
                <a:t>Deliver Oranges</a:t>
              </a:r>
              <a:endParaRPr lang="en-US" sz="1200"/>
            </a:p>
          </p:txBody>
        </p:sp>
        <p:sp>
          <p:nvSpPr>
            <p:cNvPr id="63536" name="Rectangle 93"/>
            <p:cNvSpPr>
              <a:spLocks noChangeArrowheads="1"/>
            </p:cNvSpPr>
            <p:nvPr/>
          </p:nvSpPr>
          <p:spPr bwMode="auto">
            <a:xfrm>
              <a:off x="645876" y="3982084"/>
              <a:ext cx="62606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A500"/>
                </a:buClr>
                <a:buFont typeface="Wingdings" pitchFamily="2" charset="2"/>
                <a:buNone/>
              </a:pPr>
              <a:r>
                <a:rPr lang="en-US" sz="1200">
                  <a:solidFill>
                    <a:schemeClr val="tx1"/>
                  </a:solidFill>
                </a:rPr>
                <a:t>7 days</a:t>
              </a:r>
            </a:p>
          </p:txBody>
        </p:sp>
        <p:sp>
          <p:nvSpPr>
            <p:cNvPr id="63537" name="Rectangle 94"/>
            <p:cNvSpPr>
              <a:spLocks noChangeArrowheads="1"/>
            </p:cNvSpPr>
            <p:nvPr/>
          </p:nvSpPr>
          <p:spPr bwMode="auto">
            <a:xfrm>
              <a:off x="1733264" y="4317360"/>
              <a:ext cx="62606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A500"/>
                </a:buClr>
                <a:buFont typeface="Wingdings" pitchFamily="2" charset="2"/>
                <a:buNone/>
              </a:pPr>
              <a:r>
                <a:rPr lang="en-US" sz="1200">
                  <a:solidFill>
                    <a:schemeClr val="tx1"/>
                  </a:solidFill>
                </a:rPr>
                <a:t>5 days</a:t>
              </a:r>
            </a:p>
          </p:txBody>
        </p:sp>
        <p:sp>
          <p:nvSpPr>
            <p:cNvPr id="63538" name="Rectangle 97"/>
            <p:cNvSpPr>
              <a:spLocks noChangeArrowheads="1"/>
            </p:cNvSpPr>
            <p:nvPr/>
          </p:nvSpPr>
          <p:spPr bwMode="auto">
            <a:xfrm>
              <a:off x="2234766" y="2976720"/>
              <a:ext cx="62606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A500"/>
                </a:buClr>
                <a:buFont typeface="Wingdings" pitchFamily="2" charset="2"/>
                <a:buNone/>
              </a:pPr>
              <a:r>
                <a:rPr lang="en-US" sz="1200">
                  <a:solidFill>
                    <a:schemeClr val="tx1"/>
                  </a:solidFill>
                </a:rPr>
                <a:t>6 days</a:t>
              </a:r>
            </a:p>
          </p:txBody>
        </p:sp>
        <p:sp>
          <p:nvSpPr>
            <p:cNvPr id="63539" name="Rectangle 98"/>
            <p:cNvSpPr>
              <a:spLocks noChangeArrowheads="1"/>
            </p:cNvSpPr>
            <p:nvPr/>
          </p:nvSpPr>
          <p:spPr bwMode="auto">
            <a:xfrm>
              <a:off x="2762643" y="4265120"/>
              <a:ext cx="62606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A500"/>
                </a:buClr>
                <a:buFont typeface="Wingdings" pitchFamily="2" charset="2"/>
                <a:buNone/>
              </a:pPr>
              <a:r>
                <a:rPr lang="en-US" sz="1200">
                  <a:solidFill>
                    <a:schemeClr val="tx1"/>
                  </a:solidFill>
                </a:rPr>
                <a:t>3 days</a:t>
              </a:r>
            </a:p>
          </p:txBody>
        </p:sp>
      </p:grpSp>
      <p:sp>
        <p:nvSpPr>
          <p:cNvPr id="63492" name="TextBox 86"/>
          <p:cNvSpPr txBox="1">
            <a:spLocks noChangeArrowheads="1"/>
          </p:cNvSpPr>
          <p:nvPr/>
        </p:nvSpPr>
        <p:spPr bwMode="auto">
          <a:xfrm>
            <a:off x="279400" y="1646238"/>
            <a:ext cx="3879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CA500"/>
              </a:buClr>
              <a:buFont typeface="Wingdings" pitchFamily="2" charset="2"/>
              <a:buNone/>
            </a:pPr>
            <a:r>
              <a:rPr lang="en-US" sz="1800"/>
              <a:t>The Dilemma of the Perishable Food</a:t>
            </a:r>
          </a:p>
        </p:txBody>
      </p:sp>
      <p:sp>
        <p:nvSpPr>
          <p:cNvPr id="63493" name="TextBox 51"/>
          <p:cNvSpPr txBox="1">
            <a:spLocks noChangeArrowheads="1"/>
          </p:cNvSpPr>
          <p:nvPr/>
        </p:nvSpPr>
        <p:spPr bwMode="auto">
          <a:xfrm>
            <a:off x="6297613" y="5353050"/>
            <a:ext cx="2444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CA500"/>
              </a:buClr>
              <a:buFont typeface="Wingdings" pitchFamily="2" charset="2"/>
              <a:buNone/>
            </a:pPr>
            <a:r>
              <a:rPr lang="en-US" sz="2400"/>
              <a:t>13 + 0 + 0 = 13</a:t>
            </a:r>
          </a:p>
        </p:txBody>
      </p:sp>
      <p:sp>
        <p:nvSpPr>
          <p:cNvPr id="63494" name="TextBox 52"/>
          <p:cNvSpPr txBox="1">
            <a:spLocks noChangeArrowheads="1"/>
          </p:cNvSpPr>
          <p:nvPr/>
        </p:nvSpPr>
        <p:spPr bwMode="auto">
          <a:xfrm>
            <a:off x="6294438" y="5878513"/>
            <a:ext cx="2276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CA500"/>
              </a:buClr>
              <a:buFont typeface="Wingdings" pitchFamily="2" charset="2"/>
              <a:buNone/>
            </a:pPr>
            <a:r>
              <a:rPr lang="en-US" sz="2400"/>
              <a:t>4 + 6 + 4 = 14</a:t>
            </a:r>
          </a:p>
        </p:txBody>
      </p:sp>
      <p:sp>
        <p:nvSpPr>
          <p:cNvPr id="63495" name="Rectangle 53"/>
          <p:cNvSpPr>
            <a:spLocks noChangeArrowheads="1"/>
          </p:cNvSpPr>
          <p:nvPr/>
        </p:nvSpPr>
        <p:spPr bwMode="auto">
          <a:xfrm>
            <a:off x="3457575" y="5324475"/>
            <a:ext cx="20478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CA500"/>
              </a:buClr>
              <a:buFont typeface="Wingdings" pitchFamily="2" charset="2"/>
              <a:buNone/>
            </a:pPr>
            <a:r>
              <a:rPr lang="el-GR">
                <a:solidFill>
                  <a:srgbClr val="0000FF"/>
                </a:solidFill>
                <a:cs typeface="Times New Roman" pitchFamily="18" charset="0"/>
              </a:rPr>
              <a:t>α</a:t>
            </a:r>
            <a:r>
              <a:rPr lang="en-US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</a:t>
            </a:r>
            <a:r>
              <a:rPr lang="el-GR">
                <a:solidFill>
                  <a:srgbClr val="0000FF"/>
                </a:solidFill>
                <a:cs typeface="Times New Roman" pitchFamily="18" charset="0"/>
              </a:rPr>
              <a:t>β</a:t>
            </a:r>
            <a:r>
              <a:rPr lang="en-US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</a:t>
            </a:r>
            <a:r>
              <a:rPr lang="el-GR">
                <a:solidFill>
                  <a:srgbClr val="0000FF"/>
                </a:solidFill>
                <a:cs typeface="Times New Roman" pitchFamily="18" charset="0"/>
              </a:rPr>
              <a:t>γ</a:t>
            </a:r>
          </a:p>
        </p:txBody>
      </p:sp>
      <p:sp>
        <p:nvSpPr>
          <p:cNvPr id="63496" name="Rectangle 54"/>
          <p:cNvSpPr>
            <a:spLocks noChangeArrowheads="1"/>
          </p:cNvSpPr>
          <p:nvPr/>
        </p:nvSpPr>
        <p:spPr bwMode="auto">
          <a:xfrm>
            <a:off x="3449638" y="5807075"/>
            <a:ext cx="2049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CA500"/>
              </a:buClr>
              <a:buFont typeface="Wingdings" pitchFamily="2" charset="2"/>
              <a:buNone/>
            </a:pPr>
            <a:r>
              <a:rPr lang="el-GR">
                <a:solidFill>
                  <a:srgbClr val="0000FF"/>
                </a:solidFill>
                <a:cs typeface="Times New Roman" pitchFamily="18" charset="0"/>
              </a:rPr>
              <a:t>β</a:t>
            </a:r>
            <a:r>
              <a:rPr lang="en-US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</a:t>
            </a:r>
            <a:r>
              <a:rPr lang="el-GR">
                <a:solidFill>
                  <a:srgbClr val="0000FF"/>
                </a:solidFill>
                <a:cs typeface="Times New Roman" pitchFamily="18" charset="0"/>
              </a:rPr>
              <a:t>γ</a:t>
            </a:r>
            <a:r>
              <a:rPr lang="en-US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</a:t>
            </a:r>
            <a:r>
              <a:rPr lang="el-GR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α</a:t>
            </a:r>
            <a:endParaRPr lang="el-GR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63497" name="TextBox 55"/>
          <p:cNvSpPr txBox="1">
            <a:spLocks noChangeArrowheads="1"/>
          </p:cNvSpPr>
          <p:nvPr/>
        </p:nvSpPr>
        <p:spPr bwMode="auto">
          <a:xfrm>
            <a:off x="5514975" y="5373688"/>
            <a:ext cx="5222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sz="2400">
                <a:solidFill>
                  <a:srgbClr val="00B050"/>
                </a:solidFill>
              </a:rPr>
              <a:t>15</a:t>
            </a:r>
          </a:p>
        </p:txBody>
      </p:sp>
      <p:sp>
        <p:nvSpPr>
          <p:cNvPr id="63498" name="TextBox 58"/>
          <p:cNvSpPr txBox="1">
            <a:spLocks noChangeArrowheads="1"/>
          </p:cNvSpPr>
          <p:nvPr/>
        </p:nvSpPr>
        <p:spPr bwMode="auto">
          <a:xfrm>
            <a:off x="5513388" y="5903913"/>
            <a:ext cx="520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sz="2400">
                <a:solidFill>
                  <a:srgbClr val="00B050"/>
                </a:solidFill>
              </a:rPr>
              <a:t>16</a:t>
            </a:r>
          </a:p>
        </p:txBody>
      </p:sp>
      <p:sp>
        <p:nvSpPr>
          <p:cNvPr id="63499" name="TextBox 59"/>
          <p:cNvSpPr txBox="1">
            <a:spLocks noChangeArrowheads="1"/>
          </p:cNvSpPr>
          <p:nvPr/>
        </p:nvSpPr>
        <p:spPr bwMode="auto">
          <a:xfrm>
            <a:off x="5087938" y="4983163"/>
            <a:ext cx="1327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sz="2000"/>
              <a:t>makespan</a:t>
            </a:r>
          </a:p>
        </p:txBody>
      </p:sp>
      <p:sp>
        <p:nvSpPr>
          <p:cNvPr id="61" name="Straight Connector 60"/>
          <p:cNvSpPr/>
          <p:nvPr/>
        </p:nvSpPr>
        <p:spPr>
          <a:xfrm>
            <a:off x="5222875" y="5435600"/>
            <a:ext cx="0" cy="866775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16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62" name="Straight Connector 61"/>
          <p:cNvSpPr/>
          <p:nvPr/>
        </p:nvSpPr>
        <p:spPr>
          <a:xfrm>
            <a:off x="6283325" y="5437188"/>
            <a:ext cx="0" cy="866775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16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63502" name="TextBox 62"/>
          <p:cNvSpPr txBox="1">
            <a:spLocks noChangeArrowheads="1"/>
          </p:cNvSpPr>
          <p:nvPr/>
        </p:nvSpPr>
        <p:spPr bwMode="auto">
          <a:xfrm>
            <a:off x="4157663" y="4986338"/>
            <a:ext cx="661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sz="2000"/>
              <a:t>plan</a:t>
            </a:r>
          </a:p>
        </p:txBody>
      </p:sp>
      <p:sp>
        <p:nvSpPr>
          <p:cNvPr id="63503" name="TextBox 63"/>
          <p:cNvSpPr txBox="1">
            <a:spLocks noChangeArrowheads="1"/>
          </p:cNvSpPr>
          <p:nvPr/>
        </p:nvSpPr>
        <p:spPr bwMode="auto">
          <a:xfrm>
            <a:off x="6604000" y="4994275"/>
            <a:ext cx="1743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sz="2000"/>
              <a:t>time-on-shelf</a:t>
            </a:r>
          </a:p>
        </p:txBody>
      </p:sp>
      <p:sp>
        <p:nvSpPr>
          <p:cNvPr id="65" name="Straight Connector 64"/>
          <p:cNvSpPr/>
          <p:nvPr/>
        </p:nvSpPr>
        <p:spPr>
          <a:xfrm flipH="1">
            <a:off x="3829050" y="5868988"/>
            <a:ext cx="497205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16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879975" y="2906713"/>
            <a:ext cx="874713" cy="29845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400" b="1" dirty="0">
                <a:latin typeface="+mn-lt"/>
                <a:ea typeface="DejaVu Sans" pitchFamily="2"/>
                <a:cs typeface="Lohit Hindi" pitchFamily="2"/>
              </a:rPr>
              <a:t>Cost</a:t>
            </a:r>
          </a:p>
        </p:txBody>
      </p:sp>
      <p:sp>
        <p:nvSpPr>
          <p:cNvPr id="67" name="Straight Connector 66"/>
          <p:cNvSpPr/>
          <p:nvPr/>
        </p:nvSpPr>
        <p:spPr>
          <a:xfrm>
            <a:off x="5856288" y="1970088"/>
            <a:ext cx="0" cy="1919287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16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68" name="Straight Connector 67"/>
          <p:cNvSpPr/>
          <p:nvPr/>
        </p:nvSpPr>
        <p:spPr>
          <a:xfrm flipH="1">
            <a:off x="5856288" y="3889375"/>
            <a:ext cx="276225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16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69" name="Straight Connector 68"/>
          <p:cNvSpPr/>
          <p:nvPr/>
        </p:nvSpPr>
        <p:spPr>
          <a:xfrm flipV="1">
            <a:off x="5856288" y="2249488"/>
            <a:ext cx="1174750" cy="1646237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16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71" name="Straight Connector 70"/>
          <p:cNvSpPr/>
          <p:nvPr/>
        </p:nvSpPr>
        <p:spPr>
          <a:xfrm>
            <a:off x="5856288" y="3687763"/>
            <a:ext cx="0" cy="414337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16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616575" y="3825875"/>
            <a:ext cx="277813" cy="319088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600">
                <a:latin typeface="Arial" pitchFamily="18"/>
                <a:ea typeface="DejaVu Sans" pitchFamily="2"/>
                <a:cs typeface="Lohit Hindi" pitchFamily="2"/>
              </a:rPr>
              <a:t>0</a:t>
            </a:r>
          </a:p>
        </p:txBody>
      </p:sp>
      <p:sp>
        <p:nvSpPr>
          <p:cNvPr id="73" name="Straight Connector 72"/>
          <p:cNvSpPr/>
          <p:nvPr/>
        </p:nvSpPr>
        <p:spPr>
          <a:xfrm>
            <a:off x="7026275" y="2249488"/>
            <a:ext cx="1592263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16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74" name="Straight Connector 73"/>
          <p:cNvSpPr/>
          <p:nvPr/>
        </p:nvSpPr>
        <p:spPr>
          <a:xfrm>
            <a:off x="7085013" y="3671888"/>
            <a:ext cx="0" cy="415925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16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651625" y="4098925"/>
            <a:ext cx="912813" cy="42386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100" dirty="0">
                <a:latin typeface="+mn-lt"/>
                <a:ea typeface="DejaVu Sans" pitchFamily="2"/>
                <a:cs typeface="Lohit Hindi" pitchFamily="2"/>
              </a:rPr>
              <a:t>max cost</a:t>
            </a:r>
          </a:p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100" dirty="0">
                <a:latin typeface="+mn-lt"/>
                <a:ea typeface="DejaVu Sans" pitchFamily="2"/>
                <a:cs typeface="Lohit Hindi" pitchFamily="2"/>
              </a:rPr>
              <a:t>deadline</a:t>
            </a:r>
          </a:p>
        </p:txBody>
      </p:sp>
      <p:sp>
        <p:nvSpPr>
          <p:cNvPr id="76" name="Straight Connector 75"/>
          <p:cNvSpPr/>
          <p:nvPr/>
        </p:nvSpPr>
        <p:spPr>
          <a:xfrm flipH="1">
            <a:off x="5630863" y="2270125"/>
            <a:ext cx="4699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16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63516" name="Rectangle 2"/>
          <p:cNvSpPr>
            <a:spLocks noChangeArrowheads="1"/>
          </p:cNvSpPr>
          <p:nvPr/>
        </p:nvSpPr>
        <p:spPr bwMode="auto">
          <a:xfrm>
            <a:off x="1098550" y="4768850"/>
            <a:ext cx="298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CCA500"/>
              </a:buClr>
              <a:buFont typeface="Wingdings" pitchFamily="2" charset="2"/>
              <a:buNone/>
            </a:pPr>
            <a:r>
              <a:rPr lang="el-GR" sz="1600"/>
              <a:t>α</a:t>
            </a:r>
            <a:endParaRPr lang="en-US" sz="1600"/>
          </a:p>
        </p:txBody>
      </p:sp>
      <p:sp>
        <p:nvSpPr>
          <p:cNvPr id="63517" name="Rectangle 3"/>
          <p:cNvSpPr>
            <a:spLocks noChangeArrowheads="1"/>
          </p:cNvSpPr>
          <p:nvPr/>
        </p:nvSpPr>
        <p:spPr bwMode="auto">
          <a:xfrm>
            <a:off x="2301875" y="3727450"/>
            <a:ext cx="298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CCA500"/>
              </a:buClr>
              <a:buFont typeface="Wingdings" pitchFamily="2" charset="2"/>
              <a:buNone/>
            </a:pPr>
            <a:r>
              <a:rPr lang="el-GR" sz="1600"/>
              <a:t>β</a:t>
            </a:r>
            <a:endParaRPr lang="en-US" sz="1600"/>
          </a:p>
        </p:txBody>
      </p:sp>
      <p:sp>
        <p:nvSpPr>
          <p:cNvPr id="63518" name="Rectangle 5"/>
          <p:cNvSpPr>
            <a:spLocks noChangeArrowheads="1"/>
          </p:cNvSpPr>
          <p:nvPr/>
        </p:nvSpPr>
        <p:spPr bwMode="auto">
          <a:xfrm>
            <a:off x="3432175" y="4659313"/>
            <a:ext cx="2873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CCA500"/>
              </a:buClr>
              <a:buFont typeface="Wingdings" pitchFamily="2" charset="2"/>
              <a:buNone/>
            </a:pPr>
            <a:r>
              <a:rPr lang="el-GR" sz="1600"/>
              <a:t>γ</a:t>
            </a:r>
          </a:p>
        </p:txBody>
      </p:sp>
      <p:cxnSp>
        <p:nvCxnSpPr>
          <p:cNvPr id="63519" name="Curved Connector 77"/>
          <p:cNvCxnSpPr>
            <a:cxnSpLocks noChangeShapeType="1"/>
            <a:stCxn id="63524" idx="6"/>
            <a:endCxn id="63523" idx="2"/>
          </p:cNvCxnSpPr>
          <p:nvPr/>
        </p:nvCxnSpPr>
        <p:spPr bwMode="auto">
          <a:xfrm>
            <a:off x="1482725" y="4722813"/>
            <a:ext cx="1801813" cy="635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2"/>
            </a:solidFill>
            <a:round/>
            <a:headEnd type="arrow" w="med" len="med"/>
            <a:tailEnd type="arrow" w="med" len="med"/>
          </a:ln>
        </p:spPr>
      </p:cxnSp>
      <p:sp>
        <p:nvSpPr>
          <p:cNvPr id="63520" name="Rectangle 78"/>
          <p:cNvSpPr>
            <a:spLocks noChangeArrowheads="1"/>
          </p:cNvSpPr>
          <p:nvPr/>
        </p:nvSpPr>
        <p:spPr bwMode="auto">
          <a:xfrm>
            <a:off x="2287588" y="4722813"/>
            <a:ext cx="6254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CCA500"/>
              </a:buClr>
              <a:buFont typeface="Wingdings" pitchFamily="2" charset="2"/>
              <a:buNone/>
            </a:pPr>
            <a:r>
              <a:rPr lang="en-US" sz="1200">
                <a:solidFill>
                  <a:schemeClr val="tx1"/>
                </a:solidFill>
              </a:rPr>
              <a:t>7 days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41780" y="1037555"/>
            <a:ext cx="362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[Benton, Coles and Coles ICAPS 2012; best paper]</a:t>
            </a:r>
          </a:p>
        </p:txBody>
      </p:sp>
    </p:spTree>
    <p:extLst>
      <p:ext uri="{BB962C8B-B14F-4D97-AF65-F5344CB8AC3E}">
        <p14:creationId xmlns:p14="http://schemas.microsoft.com/office/powerpoint/2010/main" val="33807480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685800"/>
          </a:xfrm>
        </p:spPr>
        <p:txBody>
          <a:bodyPr/>
          <a:lstStyle/>
          <a:p>
            <a:pPr eaLnBrk="1" hangingPunct="1"/>
            <a:r>
              <a:rPr lang="en-US" smtClean="0"/>
              <a:t>Solving for the Continuous Case</a:t>
            </a:r>
          </a:p>
        </p:txBody>
      </p:sp>
      <p:sp>
        <p:nvSpPr>
          <p:cNvPr id="6553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CFB4F91-6121-427F-B713-D91D60AA54E1}" type="slidenum">
              <a:rPr lang="en-US" smtClean="0">
                <a:solidFill>
                  <a:schemeClr val="tx1"/>
                </a:solidFill>
              </a:rPr>
              <a:pPr/>
              <a:t>32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65539" name="Content Placeholder 2"/>
          <p:cNvSpPr txBox="1">
            <a:spLocks/>
          </p:cNvSpPr>
          <p:nvPr/>
        </p:nvSpPr>
        <p:spPr bwMode="auto">
          <a:xfrm>
            <a:off x="355600" y="2438400"/>
            <a:ext cx="83312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Handling continuous costs</a:t>
            </a:r>
            <a:endParaRPr lang="en-US" sz="3200" dirty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ct val="20000"/>
              </a:spcBef>
              <a:buClr>
                <a:srgbClr val="BC331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Directly model continuous costs</a:t>
            </a:r>
          </a:p>
          <a:p>
            <a:pPr marL="742950" lvl="1" indent="-285750" algn="l">
              <a:spcBef>
                <a:spcPct val="20000"/>
              </a:spcBef>
              <a:buClr>
                <a:srgbClr val="BC3319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Compile into discretized cost </a:t>
            </a:r>
            <a:r>
              <a:rPr lang="en-US" dirty="0" smtClean="0">
                <a:solidFill>
                  <a:schemeClr val="tx1"/>
                </a:solidFill>
              </a:rPr>
              <a:t>functions </a:t>
            </a:r>
          </a:p>
          <a:p>
            <a:pPr lvl="1" algn="l">
              <a:spcBef>
                <a:spcPct val="20000"/>
              </a:spcBef>
              <a:buClr>
                <a:srgbClr val="BC3319"/>
              </a:buClr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(PDDL3 preferences)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1780" y="1037555"/>
            <a:ext cx="362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[Benton, Coles and Coles ICAPS 2012; best paper]</a:t>
            </a:r>
          </a:p>
        </p:txBody>
      </p:sp>
    </p:spTree>
    <p:extLst>
      <p:ext uri="{BB962C8B-B14F-4D97-AF65-F5344CB8AC3E}">
        <p14:creationId xmlns:p14="http://schemas.microsoft.com/office/powerpoint/2010/main" val="11446813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Handling Continuous Costs</a:t>
            </a:r>
          </a:p>
        </p:txBody>
      </p:sp>
      <p:sp>
        <p:nvSpPr>
          <p:cNvPr id="6758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DF8B674-34D6-47E3-9268-B18920FB06AF}" type="slidenum">
              <a:rPr lang="en-US" smtClean="0">
                <a:solidFill>
                  <a:schemeClr val="tx1"/>
                </a:solidFill>
              </a:rPr>
              <a:pPr/>
              <a:t>33</a:t>
            </a:fld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67587" name="Straight Connector 5"/>
          <p:cNvCxnSpPr>
            <a:cxnSpLocks noChangeShapeType="1"/>
          </p:cNvCxnSpPr>
          <p:nvPr/>
        </p:nvCxnSpPr>
        <p:spPr bwMode="auto">
          <a:xfrm>
            <a:off x="1285875" y="2386013"/>
            <a:ext cx="6115050" cy="0"/>
          </a:xfrm>
          <a:prstGeom prst="line">
            <a:avLst/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67588" name="TextBox 6"/>
          <p:cNvSpPr txBox="1">
            <a:spLocks noChangeArrowheads="1"/>
          </p:cNvSpPr>
          <p:nvPr/>
        </p:nvSpPr>
        <p:spPr bwMode="auto">
          <a:xfrm>
            <a:off x="1111250" y="1581150"/>
            <a:ext cx="65420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/>
              <a:t>Model passing time as a PDDL+ process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0425" y="3433763"/>
            <a:ext cx="636588" cy="252412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100" b="1" dirty="0">
                <a:latin typeface="+mn-lt"/>
                <a:ea typeface="DejaVu Sans" pitchFamily="2"/>
                <a:cs typeface="Lohit Hindi" pitchFamily="2"/>
              </a:rPr>
              <a:t>Cost</a:t>
            </a:r>
          </a:p>
        </p:txBody>
      </p:sp>
      <p:sp>
        <p:nvSpPr>
          <p:cNvPr id="10" name="Straight Connector 9"/>
          <p:cNvSpPr/>
          <p:nvPr/>
        </p:nvSpPr>
        <p:spPr>
          <a:xfrm>
            <a:off x="6650038" y="2754313"/>
            <a:ext cx="0" cy="1393825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12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 flipH="1">
            <a:off x="6650038" y="4148138"/>
            <a:ext cx="20066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12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>
            <a:off x="6640513" y="4125913"/>
            <a:ext cx="903287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12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 flipV="1">
            <a:off x="7543800" y="2944813"/>
            <a:ext cx="854075" cy="1196975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12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>
            <a:off x="7553325" y="3983038"/>
            <a:ext cx="0" cy="301625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12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12013" y="4313238"/>
            <a:ext cx="663575" cy="238125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000" dirty="0">
                <a:latin typeface="+mn-lt"/>
                <a:ea typeface="DejaVu Sans" pitchFamily="2"/>
                <a:cs typeface="Lohit Hindi" pitchFamily="2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75413" y="4102100"/>
            <a:ext cx="201612" cy="26035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200">
                <a:latin typeface="Arial" pitchFamily="18"/>
                <a:ea typeface="DejaVu Sans" pitchFamily="2"/>
                <a:cs typeface="Lohit Hindi" pitchFamily="2"/>
              </a:rPr>
              <a:t>0</a:t>
            </a:r>
          </a:p>
        </p:txBody>
      </p:sp>
      <p:sp>
        <p:nvSpPr>
          <p:cNvPr id="17" name="Straight Connector 16"/>
          <p:cNvSpPr/>
          <p:nvPr/>
        </p:nvSpPr>
        <p:spPr>
          <a:xfrm>
            <a:off x="8397875" y="2947988"/>
            <a:ext cx="33655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12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67598" name="TextBox 18"/>
          <p:cNvSpPr txBox="1">
            <a:spLocks noChangeArrowheads="1"/>
          </p:cNvSpPr>
          <p:nvPr/>
        </p:nvSpPr>
        <p:spPr bwMode="auto">
          <a:xfrm>
            <a:off x="392096" y="2579688"/>
            <a:ext cx="54864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dirty="0" smtClean="0"/>
              <a:t>Use</a:t>
            </a:r>
            <a:r>
              <a:rPr lang="en-US" dirty="0"/>
              <a:t> </a:t>
            </a:r>
            <a:r>
              <a:rPr lang="en-US" dirty="0" smtClean="0"/>
              <a:t>“Collect </a:t>
            </a:r>
            <a:r>
              <a:rPr lang="en-US" dirty="0"/>
              <a:t>Cost” </a:t>
            </a:r>
            <a:r>
              <a:rPr lang="en-US" dirty="0" smtClean="0"/>
              <a:t>Action for </a:t>
            </a:r>
            <a:r>
              <a:rPr lang="en-US" dirty="0"/>
              <a:t>Goal</a:t>
            </a:r>
          </a:p>
        </p:txBody>
      </p:sp>
      <p:sp>
        <p:nvSpPr>
          <p:cNvPr id="25" name="Text Box 78"/>
          <p:cNvSpPr txBox="1">
            <a:spLocks noChangeArrowheads="1"/>
          </p:cNvSpPr>
          <p:nvPr/>
        </p:nvSpPr>
        <p:spPr bwMode="auto">
          <a:xfrm>
            <a:off x="3708816" y="3950367"/>
            <a:ext cx="9589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CCA500"/>
              </a:buClr>
              <a:buFont typeface="Wingdings" pitchFamily="2" charset="2"/>
              <a:buNone/>
            </a:pPr>
            <a:r>
              <a:rPr lang="en-US" sz="1400" dirty="0" err="1">
                <a:solidFill>
                  <a:schemeClr val="tx1"/>
                </a:solidFill>
              </a:rPr>
              <a:t>tg</a:t>
            </a:r>
            <a:r>
              <a:rPr lang="en-US" sz="1400" dirty="0">
                <a:solidFill>
                  <a:schemeClr val="tx1"/>
                </a:solidFill>
              </a:rPr>
              <a:t> &lt; </a:t>
            </a:r>
            <a:r>
              <a:rPr lang="en-US" sz="1400" dirty="0" smtClean="0">
                <a:solidFill>
                  <a:schemeClr val="tx1"/>
                </a:solidFill>
              </a:rPr>
              <a:t>d </a:t>
            </a:r>
            <a:r>
              <a:rPr lang="en-US" sz="1400" dirty="0">
                <a:solidFill>
                  <a:schemeClr val="tx1"/>
                </a:solidFill>
              </a:rPr>
              <a:t>: </a:t>
            </a:r>
            <a:r>
              <a:rPr lang="en-US" sz="1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074273" y="4446903"/>
            <a:ext cx="13388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sz="1400" b="1" dirty="0" smtClean="0"/>
              <a:t>at(apples,</a:t>
            </a:r>
            <a:r>
              <a:rPr lang="el-GR" sz="1400" b="1" dirty="0"/>
              <a:t> </a:t>
            </a:r>
            <a:r>
              <a:rPr lang="el-GR" sz="1400" b="1" dirty="0" smtClean="0"/>
              <a:t>α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cxnSp>
        <p:nvCxnSpPr>
          <p:cNvPr id="27" name="Straight Arrow Connector 26"/>
          <p:cNvCxnSpPr>
            <a:cxnSpLocks noChangeShapeType="1"/>
            <a:stCxn id="26" idx="3"/>
            <a:endCxn id="25" idx="1"/>
          </p:cNvCxnSpPr>
          <p:nvPr/>
        </p:nvCxnSpPr>
        <p:spPr bwMode="auto">
          <a:xfrm flipV="1">
            <a:off x="2413101" y="4104256"/>
            <a:ext cx="1295715" cy="496536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/>
            <a:tailEnd type="arrow" w="med" len="med"/>
          </a:ln>
        </p:spPr>
      </p:cxnSp>
      <p:sp>
        <p:nvSpPr>
          <p:cNvPr id="33" name="Text Box 78"/>
          <p:cNvSpPr txBox="1">
            <a:spLocks noChangeArrowheads="1"/>
          </p:cNvSpPr>
          <p:nvPr/>
        </p:nvSpPr>
        <p:spPr bwMode="auto">
          <a:xfrm>
            <a:off x="3219899" y="4477417"/>
            <a:ext cx="19367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CCA500"/>
              </a:buClr>
              <a:buFont typeface="Wingdings" pitchFamily="2" charset="2"/>
              <a:buNone/>
            </a:pPr>
            <a:r>
              <a:rPr lang="en-US" sz="1400" dirty="0">
                <a:solidFill>
                  <a:schemeClr val="tx1"/>
                </a:solidFill>
              </a:rPr>
              <a:t>d &lt; </a:t>
            </a:r>
            <a:r>
              <a:rPr lang="en-US" sz="1400" dirty="0" err="1">
                <a:solidFill>
                  <a:schemeClr val="tx1"/>
                </a:solidFill>
              </a:rPr>
              <a:t>tg</a:t>
            </a:r>
            <a:r>
              <a:rPr lang="en-US" sz="1400" dirty="0">
                <a:solidFill>
                  <a:schemeClr val="tx1"/>
                </a:solidFill>
              </a:rPr>
              <a:t> &lt; d + </a:t>
            </a:r>
            <a:r>
              <a:rPr lang="en-US" sz="1400" dirty="0" smtClean="0">
                <a:solidFill>
                  <a:schemeClr val="tx1"/>
                </a:solidFill>
              </a:rPr>
              <a:t>c </a:t>
            </a:r>
            <a:r>
              <a:rPr lang="en-US" sz="1400" dirty="0">
                <a:solidFill>
                  <a:schemeClr val="tx1"/>
                </a:solidFill>
              </a:rPr>
              <a:t>: </a:t>
            </a:r>
            <a:r>
              <a:rPr lang="en-US" sz="1400" dirty="0" smtClean="0">
                <a:solidFill>
                  <a:srgbClr val="FF0000"/>
                </a:solidFill>
              </a:rPr>
              <a:t>f(</a:t>
            </a:r>
            <a:r>
              <a:rPr lang="en-US" sz="1400" dirty="0" err="1" smtClean="0">
                <a:solidFill>
                  <a:srgbClr val="FF0000"/>
                </a:solidFill>
              </a:rPr>
              <a:t>t,g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66088" y="4333875"/>
            <a:ext cx="663575" cy="236538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000" dirty="0">
                <a:latin typeface="+mn-lt"/>
                <a:ea typeface="DejaVu Sans" pitchFamily="2"/>
                <a:cs typeface="Lohit Hindi" pitchFamily="2"/>
              </a:rPr>
              <a:t>d + c</a:t>
            </a:r>
          </a:p>
        </p:txBody>
      </p:sp>
      <p:sp>
        <p:nvSpPr>
          <p:cNvPr id="38" name="Straight Connector 37"/>
          <p:cNvSpPr/>
          <p:nvPr/>
        </p:nvSpPr>
        <p:spPr>
          <a:xfrm>
            <a:off x="8397875" y="3983038"/>
            <a:ext cx="0" cy="33020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12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02513" y="3267075"/>
            <a:ext cx="663575" cy="236538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000" dirty="0">
                <a:latin typeface="+mn-lt"/>
                <a:ea typeface="DejaVu Sans" pitchFamily="2"/>
                <a:cs typeface="Lohit Hindi" pitchFamily="2"/>
              </a:rPr>
              <a:t>f(</a:t>
            </a:r>
            <a:r>
              <a:rPr lang="en-US" sz="1000" dirty="0" err="1">
                <a:latin typeface="+mn-lt"/>
                <a:ea typeface="DejaVu Sans" pitchFamily="2"/>
                <a:cs typeface="Lohit Hindi" pitchFamily="2"/>
              </a:rPr>
              <a:t>t,g</a:t>
            </a:r>
            <a:r>
              <a:rPr lang="en-US" sz="1000" dirty="0">
                <a:latin typeface="+mn-lt"/>
                <a:ea typeface="DejaVu Sans" pitchFamily="2"/>
                <a:cs typeface="Lohit Hindi" pitchFamily="2"/>
              </a:rPr>
              <a:t>)</a:t>
            </a:r>
          </a:p>
        </p:txBody>
      </p:sp>
      <p:sp>
        <p:nvSpPr>
          <p:cNvPr id="40" name="Text Box 78"/>
          <p:cNvSpPr txBox="1">
            <a:spLocks noChangeArrowheads="1"/>
          </p:cNvSpPr>
          <p:nvPr/>
        </p:nvSpPr>
        <p:spPr bwMode="auto">
          <a:xfrm>
            <a:off x="3316736" y="5001292"/>
            <a:ext cx="17430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CCA500"/>
              </a:buClr>
              <a:buFont typeface="Wingdings" pitchFamily="2" charset="2"/>
              <a:buNone/>
            </a:pPr>
            <a:r>
              <a:rPr lang="en-US" sz="1400">
                <a:solidFill>
                  <a:schemeClr val="tx1"/>
                </a:solidFill>
              </a:rPr>
              <a:t>tg ≥ d + c : </a:t>
            </a:r>
            <a:r>
              <a:rPr lang="en-US" sz="1400">
                <a:solidFill>
                  <a:srgbClr val="FF0000"/>
                </a:solidFill>
              </a:rPr>
              <a:t>cost(g)</a:t>
            </a:r>
          </a:p>
        </p:txBody>
      </p:sp>
      <p:cxnSp>
        <p:nvCxnSpPr>
          <p:cNvPr id="41" name="Straight Arrow Connector 40"/>
          <p:cNvCxnSpPr>
            <a:cxnSpLocks noChangeShapeType="1"/>
            <a:stCxn id="26" idx="3"/>
            <a:endCxn id="33" idx="1"/>
          </p:cNvCxnSpPr>
          <p:nvPr/>
        </p:nvCxnSpPr>
        <p:spPr bwMode="auto">
          <a:xfrm>
            <a:off x="2413101" y="4600792"/>
            <a:ext cx="806798" cy="30514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/>
            <a:tailEnd type="arrow" w="med" len="med"/>
          </a:ln>
        </p:spPr>
      </p:cxnSp>
      <p:cxnSp>
        <p:nvCxnSpPr>
          <p:cNvPr id="48" name="Straight Arrow Connector 47"/>
          <p:cNvCxnSpPr>
            <a:cxnSpLocks noChangeShapeType="1"/>
            <a:stCxn id="26" idx="3"/>
          </p:cNvCxnSpPr>
          <p:nvPr/>
        </p:nvCxnSpPr>
        <p:spPr bwMode="auto">
          <a:xfrm>
            <a:off x="2413101" y="4600792"/>
            <a:ext cx="806798" cy="553693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/>
            <a:tailEnd type="arrow" w="med" len="med"/>
          </a:ln>
        </p:spPr>
      </p:cxnSp>
      <p:sp>
        <p:nvSpPr>
          <p:cNvPr id="51" name="Straight Connector 50"/>
          <p:cNvSpPr/>
          <p:nvPr/>
        </p:nvSpPr>
        <p:spPr>
          <a:xfrm flipH="1">
            <a:off x="6503988" y="2938463"/>
            <a:ext cx="24765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12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52" name="Straight Connector 51"/>
          <p:cNvSpPr/>
          <p:nvPr/>
        </p:nvSpPr>
        <p:spPr>
          <a:xfrm flipH="1">
            <a:off x="6656388" y="2947988"/>
            <a:ext cx="1741487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12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21375" y="2819400"/>
            <a:ext cx="663575" cy="236538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000" dirty="0">
                <a:latin typeface="+mn-lt"/>
                <a:ea typeface="DejaVu Sans" pitchFamily="2"/>
                <a:cs typeface="Lohit Hindi" pitchFamily="2"/>
              </a:rPr>
              <a:t>cost(g)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072419" y="5859827"/>
            <a:ext cx="22637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CA500"/>
              </a:buClr>
              <a:buFont typeface="Wingdings" pitchFamily="2" charset="2"/>
              <a:buNone/>
            </a:pPr>
            <a:r>
              <a:rPr lang="en-US" sz="1400" b="1" dirty="0" err="1" smtClean="0"/>
              <a:t>collected_at</a:t>
            </a:r>
            <a:r>
              <a:rPr lang="en-US" sz="1400" b="1" dirty="0" smtClean="0"/>
              <a:t>(apples,</a:t>
            </a:r>
            <a:r>
              <a:rPr lang="el-GR" sz="1400" b="1" dirty="0" smtClean="0"/>
              <a:t> </a:t>
            </a:r>
            <a:r>
              <a:rPr lang="el-GR" sz="1400" b="1" dirty="0"/>
              <a:t>α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7421563" y="4467225"/>
            <a:ext cx="636587" cy="25241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100" b="1" dirty="0">
                <a:latin typeface="+mn-lt"/>
                <a:ea typeface="DejaVu Sans" pitchFamily="2"/>
                <a:cs typeface="Lohit Hindi" pitchFamily="2"/>
              </a:rPr>
              <a:t>Time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68273" y="3660316"/>
            <a:ext cx="1633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/>
              <a:t>Conditional effects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18517" y="4073427"/>
            <a:ext cx="1159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/>
              <a:t>precondition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74848" y="5562577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/>
              <a:t>effect</a:t>
            </a:r>
          </a:p>
        </p:txBody>
      </p:sp>
      <p:cxnSp>
        <p:nvCxnSpPr>
          <p:cNvPr id="46" name="Straight Arrow Connector 45"/>
          <p:cNvCxnSpPr>
            <a:cxnSpLocks noChangeShapeType="1"/>
            <a:stCxn id="26" idx="3"/>
            <a:endCxn id="54" idx="1"/>
          </p:cNvCxnSpPr>
          <p:nvPr/>
        </p:nvCxnSpPr>
        <p:spPr bwMode="auto">
          <a:xfrm>
            <a:off x="2413101" y="4600792"/>
            <a:ext cx="659318" cy="1412924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/>
            <a:tailEnd type="arrow" w="med" len="med"/>
          </a:ln>
        </p:spPr>
      </p:cxn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233126" y="5254800"/>
            <a:ext cx="22637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CA500"/>
              </a:buClr>
              <a:buFont typeface="Wingdings" pitchFamily="2" charset="2"/>
              <a:buNone/>
            </a:pPr>
            <a:r>
              <a:rPr lang="en-US" sz="1400" b="1" dirty="0" err="1" smtClean="0"/>
              <a:t>collected_at</a:t>
            </a:r>
            <a:r>
              <a:rPr lang="en-US" sz="1400" b="1" dirty="0" smtClean="0"/>
              <a:t>(apples,</a:t>
            </a:r>
            <a:r>
              <a:rPr lang="el-GR" sz="1400" b="1" dirty="0" smtClean="0"/>
              <a:t> </a:t>
            </a:r>
            <a:r>
              <a:rPr lang="el-GR" sz="1400" b="1" dirty="0"/>
              <a:t>α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98984" y="4937922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/>
              <a:t>New goal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41780" y="1037555"/>
            <a:ext cx="362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[Benton, Coles and Coles ICAPS 2012; best paper]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17521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3" grpId="0"/>
      <p:bldP spid="40" grpId="0"/>
      <p:bldP spid="54" grpId="0"/>
      <p:bldP spid="2" grpId="0"/>
      <p:bldP spid="42" grpId="0"/>
      <p:bldP spid="43" grpId="0"/>
      <p:bldP spid="4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“Anytime” Search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524000"/>
            <a:ext cx="7772400" cy="4389119"/>
          </a:xfrm>
        </p:spPr>
        <p:txBody>
          <a:bodyPr/>
          <a:lstStyle/>
          <a:p>
            <a:r>
              <a:rPr lang="en-US" dirty="0" smtClean="0"/>
              <a:t>Enforced hill-climbing search for an incumbent solution </a:t>
            </a:r>
            <a:r>
              <a:rPr lang="en-US" i="1" dirty="0" smtClean="0"/>
              <a:t>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Restart using best-first branch-and-bound:</a:t>
            </a:r>
          </a:p>
          <a:p>
            <a:pPr lvl="1"/>
            <a:r>
              <a:rPr lang="en-US" dirty="0" smtClean="0"/>
              <a:t>Prune using cost(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Use admissible heuristic for pruning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17083BB3-7338-4326-AE03-7768C66FA0D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41780" y="1037555"/>
            <a:ext cx="362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[Benton, Coles and Coles ICAPS 2012; best paper]</a:t>
            </a:r>
          </a:p>
        </p:txBody>
      </p:sp>
    </p:spTree>
    <p:extLst>
      <p:ext uri="{BB962C8B-B14F-4D97-AF65-F5344CB8AC3E}">
        <p14:creationId xmlns:p14="http://schemas.microsoft.com/office/powerpoint/2010/main" val="20298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 to Discretized Cost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56D039A8-3486-4E7E-A1DE-6131F7B812C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193224" y="2860853"/>
            <a:ext cx="997646" cy="392008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+mn-lt"/>
                <a:ea typeface="DejaVu Sans" pitchFamily="2"/>
                <a:cs typeface="Lohit Hindi" pitchFamily="2"/>
              </a:rPr>
              <a:t>Cost</a:t>
            </a:r>
            <a:endParaRPr lang="en-US" sz="2000" b="1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23" name="Straight Connector 22"/>
          <p:cNvSpPr/>
          <p:nvPr/>
        </p:nvSpPr>
        <p:spPr>
          <a:xfrm>
            <a:off x="3305627" y="1766025"/>
            <a:ext cx="0" cy="2245788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24" name="Straight Connector 23"/>
          <p:cNvSpPr/>
          <p:nvPr/>
        </p:nvSpPr>
        <p:spPr>
          <a:xfrm flipH="1">
            <a:off x="3305627" y="4011813"/>
            <a:ext cx="314693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25" name="Straight Connector 24"/>
          <p:cNvSpPr/>
          <p:nvPr/>
        </p:nvSpPr>
        <p:spPr>
          <a:xfrm>
            <a:off x="3290298" y="3975777"/>
            <a:ext cx="1442093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26" name="Straight Connector 25"/>
          <p:cNvSpPr/>
          <p:nvPr/>
        </p:nvSpPr>
        <p:spPr>
          <a:xfrm flipV="1">
            <a:off x="4732391" y="2224818"/>
            <a:ext cx="1207761" cy="174025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27" name="Straight Connector 26"/>
          <p:cNvSpPr/>
          <p:nvPr/>
        </p:nvSpPr>
        <p:spPr>
          <a:xfrm>
            <a:off x="4732391" y="3746140"/>
            <a:ext cx="0" cy="485474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32221" y="3937654"/>
            <a:ext cx="317297" cy="436316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latin typeface="Arial" pitchFamily="18"/>
                <a:ea typeface="DejaVu Sans" pitchFamily="2"/>
                <a:cs typeface="Lohit Hindi" pitchFamily="2"/>
              </a:rPr>
              <a:t>0</a:t>
            </a:r>
          </a:p>
        </p:txBody>
      </p:sp>
      <p:sp>
        <p:nvSpPr>
          <p:cNvPr id="30" name="Straight Connector 29"/>
          <p:cNvSpPr/>
          <p:nvPr/>
        </p:nvSpPr>
        <p:spPr>
          <a:xfrm>
            <a:off x="6045732" y="2221685"/>
            <a:ext cx="52793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25985" y="4309538"/>
            <a:ext cx="1039493" cy="330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d + c</a:t>
            </a:r>
            <a:endParaRPr lang="en-US" sz="1600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33" name="Straight Connector 32"/>
          <p:cNvSpPr/>
          <p:nvPr/>
        </p:nvSpPr>
        <p:spPr>
          <a:xfrm flipH="1">
            <a:off x="3077010" y="2204875"/>
            <a:ext cx="389593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34" name="Straight Connector 33"/>
          <p:cNvSpPr/>
          <p:nvPr/>
        </p:nvSpPr>
        <p:spPr>
          <a:xfrm flipH="1">
            <a:off x="3315886" y="2220208"/>
            <a:ext cx="2729844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64631" y="2013838"/>
            <a:ext cx="1039493" cy="330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cost(g)</a:t>
            </a:r>
            <a:endParaRPr lang="en-US" sz="1600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60949" y="2586895"/>
            <a:ext cx="1039493" cy="330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f(</a:t>
            </a:r>
            <a:r>
              <a:rPr lang="en-US" sz="1600" dirty="0" err="1" smtClean="0">
                <a:latin typeface="+mn-lt"/>
                <a:ea typeface="DejaVu Sans" pitchFamily="2"/>
                <a:cs typeface="Lohit Hindi" pitchFamily="2"/>
              </a:rPr>
              <a:t>t,g</a:t>
            </a: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)</a:t>
            </a:r>
            <a:endParaRPr lang="en-US" sz="1600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44974" y="4277887"/>
            <a:ext cx="544909" cy="330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d</a:t>
            </a:r>
            <a:endParaRPr lang="en-US" sz="1600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46" name="Straight Connector 45"/>
          <p:cNvSpPr/>
          <p:nvPr/>
        </p:nvSpPr>
        <p:spPr>
          <a:xfrm>
            <a:off x="5931428" y="3731851"/>
            <a:ext cx="0" cy="53174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38625" y="4608021"/>
            <a:ext cx="997646" cy="392008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+mn-lt"/>
                <a:ea typeface="DejaVu Sans" pitchFamily="2"/>
                <a:cs typeface="Lohit Hindi" pitchFamily="2"/>
              </a:rPr>
              <a:t>Time</a:t>
            </a:r>
            <a:endParaRPr lang="en-US" sz="2000" b="1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41780" y="1037555"/>
            <a:ext cx="362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[Benton, Coles and Coles ICAPS 2012; best paper]</a:t>
            </a:r>
          </a:p>
        </p:txBody>
      </p:sp>
    </p:spTree>
    <p:extLst>
      <p:ext uri="{BB962C8B-B14F-4D97-AF65-F5344CB8AC3E}">
        <p14:creationId xmlns:p14="http://schemas.microsoft.com/office/powerpoint/2010/main" val="164755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Discretized Compilation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56D039A8-3486-4E7E-A1DE-6131F7B812C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915502"/>
            <a:ext cx="997646" cy="392008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+mn-lt"/>
                <a:ea typeface="DejaVu Sans" pitchFamily="2"/>
                <a:cs typeface="Lohit Hindi" pitchFamily="2"/>
              </a:rPr>
              <a:t>Cost</a:t>
            </a:r>
            <a:endParaRPr lang="en-US" sz="2000" b="1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5" name="Straight Connector 4"/>
          <p:cNvSpPr/>
          <p:nvPr/>
        </p:nvSpPr>
        <p:spPr>
          <a:xfrm>
            <a:off x="1084564" y="1666516"/>
            <a:ext cx="0" cy="138145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 flipH="1">
            <a:off x="1084564" y="3047976"/>
            <a:ext cx="314693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1069235" y="3011940"/>
            <a:ext cx="1442401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>
            <a:off x="2511328" y="2782303"/>
            <a:ext cx="0" cy="485474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3911" y="3314050"/>
            <a:ext cx="544909" cy="330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d1</a:t>
            </a:r>
            <a:endParaRPr lang="en-US" sz="1600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158" y="2973817"/>
            <a:ext cx="317297" cy="436316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latin typeface="Arial" pitchFamily="18"/>
                <a:ea typeface="DejaVu Sans" pitchFamily="2"/>
                <a:cs typeface="Lohit Hindi" pitchFamily="2"/>
              </a:rPr>
              <a:t>0</a:t>
            </a:r>
          </a:p>
        </p:txBody>
      </p:sp>
      <p:sp>
        <p:nvSpPr>
          <p:cNvPr id="13" name="Straight Connector 12"/>
          <p:cNvSpPr/>
          <p:nvPr/>
        </p:nvSpPr>
        <p:spPr>
          <a:xfrm flipH="1">
            <a:off x="889767" y="2429116"/>
            <a:ext cx="389593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4" y="2258981"/>
            <a:ext cx="1039493" cy="330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cost(g)</a:t>
            </a:r>
            <a:endParaRPr lang="en-US" sz="1600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16" name="Straight Connector 15"/>
          <p:cNvSpPr/>
          <p:nvPr/>
        </p:nvSpPr>
        <p:spPr>
          <a:xfrm flipH="1" flipV="1">
            <a:off x="2511636" y="2429118"/>
            <a:ext cx="0" cy="59591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7" name="Straight Connector 16"/>
          <p:cNvSpPr/>
          <p:nvPr/>
        </p:nvSpPr>
        <p:spPr>
          <a:xfrm flipV="1">
            <a:off x="2511635" y="2429116"/>
            <a:ext cx="1719867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24293" y="1993544"/>
            <a:ext cx="1039493" cy="330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f1(</a:t>
            </a:r>
            <a:r>
              <a:rPr lang="en-US" sz="1600" dirty="0" err="1" smtClean="0">
                <a:latin typeface="+mn-lt"/>
                <a:ea typeface="DejaVu Sans" pitchFamily="2"/>
                <a:cs typeface="Lohit Hindi" pitchFamily="2"/>
              </a:rPr>
              <a:t>t,g</a:t>
            </a: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)</a:t>
            </a:r>
            <a:endParaRPr lang="en-US" sz="1600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29" name="Straight Connector 28"/>
          <p:cNvSpPr/>
          <p:nvPr/>
        </p:nvSpPr>
        <p:spPr>
          <a:xfrm>
            <a:off x="5580081" y="1701011"/>
            <a:ext cx="0" cy="1390423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30" name="Straight Connector 29"/>
          <p:cNvSpPr/>
          <p:nvPr/>
        </p:nvSpPr>
        <p:spPr>
          <a:xfrm flipH="1">
            <a:off x="5580081" y="3091435"/>
            <a:ext cx="314693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31" name="Straight Connector 30"/>
          <p:cNvSpPr/>
          <p:nvPr/>
        </p:nvSpPr>
        <p:spPr>
          <a:xfrm>
            <a:off x="5564752" y="3055399"/>
            <a:ext cx="1851676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06675" y="3017276"/>
            <a:ext cx="317297" cy="436316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latin typeface="Arial" pitchFamily="18"/>
                <a:ea typeface="DejaVu Sans" pitchFamily="2"/>
                <a:cs typeface="Lohit Hindi" pitchFamily="2"/>
              </a:rPr>
              <a:t>0</a:t>
            </a:r>
          </a:p>
        </p:txBody>
      </p:sp>
      <p:sp>
        <p:nvSpPr>
          <p:cNvPr id="37" name="Straight Connector 36"/>
          <p:cNvSpPr/>
          <p:nvPr/>
        </p:nvSpPr>
        <p:spPr>
          <a:xfrm flipH="1">
            <a:off x="5303297" y="2472575"/>
            <a:ext cx="389593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38" name="Straight Connector 37"/>
          <p:cNvSpPr/>
          <p:nvPr/>
        </p:nvSpPr>
        <p:spPr>
          <a:xfrm flipH="1">
            <a:off x="5623971" y="2472575"/>
            <a:ext cx="1792457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67198" y="2307510"/>
            <a:ext cx="1039493" cy="330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cost(g)</a:t>
            </a:r>
            <a:endParaRPr lang="en-US" sz="1600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40" name="Straight Connector 39"/>
          <p:cNvSpPr/>
          <p:nvPr/>
        </p:nvSpPr>
        <p:spPr>
          <a:xfrm flipH="1" flipV="1">
            <a:off x="7408725" y="2472577"/>
            <a:ext cx="0" cy="59591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41" name="Straight Connector 40"/>
          <p:cNvSpPr/>
          <p:nvPr/>
        </p:nvSpPr>
        <p:spPr>
          <a:xfrm flipV="1">
            <a:off x="7383886" y="2472577"/>
            <a:ext cx="1343133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76936" y="1959489"/>
            <a:ext cx="1039493" cy="330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f2(</a:t>
            </a:r>
            <a:r>
              <a:rPr lang="en-US" sz="1600" dirty="0" err="1" smtClean="0">
                <a:latin typeface="+mn-lt"/>
                <a:ea typeface="DejaVu Sans" pitchFamily="2"/>
                <a:cs typeface="Lohit Hindi" pitchFamily="2"/>
              </a:rPr>
              <a:t>t,g</a:t>
            </a: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)</a:t>
            </a:r>
            <a:endParaRPr lang="en-US" sz="1600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29993" y="3353371"/>
            <a:ext cx="544909" cy="330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d2</a:t>
            </a:r>
            <a:endParaRPr lang="en-US" sz="1600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48" name="Straight Connector 47"/>
          <p:cNvSpPr/>
          <p:nvPr/>
        </p:nvSpPr>
        <p:spPr>
          <a:xfrm>
            <a:off x="7416429" y="2835282"/>
            <a:ext cx="0" cy="485474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93695" y="3582894"/>
            <a:ext cx="997646" cy="392008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+mn-lt"/>
                <a:ea typeface="DejaVu Sans" pitchFamily="2"/>
                <a:cs typeface="Lohit Hindi" pitchFamily="2"/>
              </a:rPr>
              <a:t>Time</a:t>
            </a:r>
            <a:endParaRPr lang="en-US" sz="2000" b="1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53" name="Straight Connector 52"/>
          <p:cNvSpPr/>
          <p:nvPr/>
        </p:nvSpPr>
        <p:spPr>
          <a:xfrm flipH="1">
            <a:off x="1065031" y="2424048"/>
            <a:ext cx="1628636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69997" y="4284854"/>
            <a:ext cx="997646" cy="392008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+mn-lt"/>
                <a:ea typeface="DejaVu Sans" pitchFamily="2"/>
                <a:cs typeface="Lohit Hindi" pitchFamily="2"/>
              </a:rPr>
              <a:t>Cost</a:t>
            </a:r>
            <a:endParaRPr lang="en-US" sz="2000" b="1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55" name="Straight Connector 54"/>
          <p:cNvSpPr/>
          <p:nvPr/>
        </p:nvSpPr>
        <p:spPr>
          <a:xfrm>
            <a:off x="3373260" y="4078494"/>
            <a:ext cx="0" cy="138145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56" name="Straight Connector 55"/>
          <p:cNvSpPr/>
          <p:nvPr/>
        </p:nvSpPr>
        <p:spPr>
          <a:xfrm flipH="1">
            <a:off x="3373260" y="5459954"/>
            <a:ext cx="314693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57" name="Straight Connector 56"/>
          <p:cNvSpPr/>
          <p:nvPr/>
        </p:nvSpPr>
        <p:spPr>
          <a:xfrm>
            <a:off x="3357931" y="5423918"/>
            <a:ext cx="2206821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58" name="Straight Connector 57"/>
          <p:cNvSpPr/>
          <p:nvPr/>
        </p:nvSpPr>
        <p:spPr>
          <a:xfrm>
            <a:off x="5564752" y="5287623"/>
            <a:ext cx="0" cy="485474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289628" y="5773097"/>
            <a:ext cx="544909" cy="330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d3</a:t>
            </a:r>
            <a:endParaRPr lang="en-US" sz="1600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99854" y="5385795"/>
            <a:ext cx="317297" cy="436316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latin typeface="Arial" pitchFamily="18"/>
                <a:ea typeface="DejaVu Sans" pitchFamily="2"/>
                <a:cs typeface="Lohit Hindi" pitchFamily="2"/>
              </a:rPr>
              <a:t>0</a:t>
            </a:r>
          </a:p>
        </p:txBody>
      </p:sp>
      <p:sp>
        <p:nvSpPr>
          <p:cNvPr id="61" name="Straight Connector 60"/>
          <p:cNvSpPr/>
          <p:nvPr/>
        </p:nvSpPr>
        <p:spPr>
          <a:xfrm flipH="1">
            <a:off x="3178463" y="4841094"/>
            <a:ext cx="389593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91930" y="4670959"/>
            <a:ext cx="1039493" cy="330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cost(g)</a:t>
            </a:r>
            <a:endParaRPr lang="en-US" sz="1600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63" name="Straight Connector 62"/>
          <p:cNvSpPr/>
          <p:nvPr/>
        </p:nvSpPr>
        <p:spPr>
          <a:xfrm flipH="1" flipV="1">
            <a:off x="5564484" y="4863302"/>
            <a:ext cx="0" cy="59591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64" name="Straight Connector 63"/>
          <p:cNvSpPr/>
          <p:nvPr/>
        </p:nvSpPr>
        <p:spPr>
          <a:xfrm flipV="1">
            <a:off x="5564484" y="4841094"/>
            <a:ext cx="955714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612989" y="4405522"/>
            <a:ext cx="1039493" cy="330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f3(</a:t>
            </a:r>
            <a:r>
              <a:rPr lang="en-US" sz="1600" dirty="0" err="1" smtClean="0">
                <a:latin typeface="+mn-lt"/>
                <a:ea typeface="DejaVu Sans" pitchFamily="2"/>
                <a:cs typeface="Lohit Hindi" pitchFamily="2"/>
              </a:rPr>
              <a:t>t,g</a:t>
            </a: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)</a:t>
            </a:r>
            <a:endParaRPr lang="en-US" sz="1600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82391" y="5994872"/>
            <a:ext cx="997646" cy="392008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+mn-lt"/>
                <a:ea typeface="DejaVu Sans" pitchFamily="2"/>
                <a:cs typeface="Lohit Hindi" pitchFamily="2"/>
              </a:rPr>
              <a:t>Time</a:t>
            </a:r>
            <a:endParaRPr lang="en-US" sz="2000" b="1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67" name="Straight Connector 66"/>
          <p:cNvSpPr/>
          <p:nvPr/>
        </p:nvSpPr>
        <p:spPr>
          <a:xfrm flipH="1">
            <a:off x="3353727" y="4850314"/>
            <a:ext cx="248081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41780" y="1037555"/>
            <a:ext cx="362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[Benton, Coles and Coles ICAPS 2012; best paper]</a:t>
            </a:r>
          </a:p>
        </p:txBody>
      </p:sp>
    </p:spTree>
    <p:extLst>
      <p:ext uri="{BB962C8B-B14F-4D97-AF65-F5344CB8AC3E}">
        <p14:creationId xmlns:p14="http://schemas.microsoft.com/office/powerpoint/2010/main" val="61059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Discretized Compilation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56D039A8-3486-4E7E-A1DE-6131F7B812C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669682" y="5121326"/>
            <a:ext cx="5697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err="1" smtClean="0"/>
              <a:t>fd</a:t>
            </a:r>
            <a:r>
              <a:rPr lang="en-US" dirty="0" smtClean="0"/>
              <a:t>(</a:t>
            </a:r>
            <a:r>
              <a:rPr lang="en-US" dirty="0" err="1" smtClean="0"/>
              <a:t>t,g</a:t>
            </a:r>
            <a:r>
              <a:rPr lang="en-US" dirty="0" smtClean="0"/>
              <a:t>) = f1(</a:t>
            </a:r>
            <a:r>
              <a:rPr lang="en-US" dirty="0" err="1" smtClean="0"/>
              <a:t>t,g</a:t>
            </a:r>
            <a:r>
              <a:rPr lang="en-US" dirty="0" smtClean="0"/>
              <a:t>) + f2(</a:t>
            </a:r>
            <a:r>
              <a:rPr lang="en-US" dirty="0" err="1" smtClean="0"/>
              <a:t>t,g</a:t>
            </a:r>
            <a:r>
              <a:rPr lang="en-US" dirty="0" smtClean="0"/>
              <a:t>) + f3(</a:t>
            </a:r>
            <a:r>
              <a:rPr lang="en-US" dirty="0" err="1" smtClean="0"/>
              <a:t>t,g</a:t>
            </a:r>
            <a:r>
              <a:rPr lang="en-US" dirty="0" smtClean="0"/>
              <a:t>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47119" y="5744559"/>
            <a:ext cx="4621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What’s the best granularity?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78904" y="2582535"/>
            <a:ext cx="997646" cy="392008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+mn-lt"/>
                <a:ea typeface="DejaVu Sans" pitchFamily="2"/>
                <a:cs typeface="Lohit Hindi" pitchFamily="2"/>
              </a:rPr>
              <a:t>Cost</a:t>
            </a:r>
            <a:endParaRPr lang="en-US" sz="2000" b="1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37" name="Straight Connector 36"/>
          <p:cNvSpPr/>
          <p:nvPr/>
        </p:nvSpPr>
        <p:spPr>
          <a:xfrm>
            <a:off x="3091307" y="1487707"/>
            <a:ext cx="0" cy="2245788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38" name="Straight Connector 37"/>
          <p:cNvSpPr/>
          <p:nvPr/>
        </p:nvSpPr>
        <p:spPr>
          <a:xfrm flipH="1">
            <a:off x="3091307" y="3733495"/>
            <a:ext cx="314693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39" name="Straight Connector 38"/>
          <p:cNvSpPr/>
          <p:nvPr/>
        </p:nvSpPr>
        <p:spPr>
          <a:xfrm>
            <a:off x="3075978" y="3697459"/>
            <a:ext cx="1442401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40" name="Straight Connector 39"/>
          <p:cNvSpPr/>
          <p:nvPr/>
        </p:nvSpPr>
        <p:spPr>
          <a:xfrm>
            <a:off x="4518071" y="3467822"/>
            <a:ext cx="0" cy="485474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30654" y="3999569"/>
            <a:ext cx="544909" cy="330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d1</a:t>
            </a:r>
            <a:endParaRPr lang="en-US" sz="1600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17901" y="3659336"/>
            <a:ext cx="317297" cy="436316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latin typeface="Arial" pitchFamily="18"/>
                <a:ea typeface="DejaVu Sans" pitchFamily="2"/>
                <a:cs typeface="Lohit Hindi" pitchFamily="2"/>
              </a:rPr>
              <a:t>0</a:t>
            </a:r>
          </a:p>
        </p:txBody>
      </p:sp>
      <p:sp>
        <p:nvSpPr>
          <p:cNvPr id="43" name="Straight Connector 42"/>
          <p:cNvSpPr/>
          <p:nvPr/>
        </p:nvSpPr>
        <p:spPr>
          <a:xfrm>
            <a:off x="5831412" y="1943367"/>
            <a:ext cx="52793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11665" y="4002644"/>
            <a:ext cx="1039493" cy="330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d1 + c</a:t>
            </a:r>
            <a:endParaRPr lang="en-US" sz="1600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45" name="Straight Connector 44"/>
          <p:cNvSpPr/>
          <p:nvPr/>
        </p:nvSpPr>
        <p:spPr>
          <a:xfrm flipH="1">
            <a:off x="2862690" y="1940845"/>
            <a:ext cx="389593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46" name="Straight Connector 45"/>
          <p:cNvSpPr/>
          <p:nvPr/>
        </p:nvSpPr>
        <p:spPr>
          <a:xfrm flipH="1">
            <a:off x="3101566" y="1941890"/>
            <a:ext cx="2729844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50311" y="1749808"/>
            <a:ext cx="1039493" cy="330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cost(g)</a:t>
            </a:r>
            <a:endParaRPr lang="en-US" sz="1600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48" name="Straight Connector 47"/>
          <p:cNvSpPr/>
          <p:nvPr/>
        </p:nvSpPr>
        <p:spPr>
          <a:xfrm flipH="1" flipV="1">
            <a:off x="4518379" y="3114637"/>
            <a:ext cx="0" cy="59591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49" name="Straight Connector 48"/>
          <p:cNvSpPr/>
          <p:nvPr/>
        </p:nvSpPr>
        <p:spPr>
          <a:xfrm flipV="1">
            <a:off x="4518379" y="3114635"/>
            <a:ext cx="395296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50" name="Straight Connector 49"/>
          <p:cNvSpPr/>
          <p:nvPr/>
        </p:nvSpPr>
        <p:spPr>
          <a:xfrm flipH="1" flipV="1">
            <a:off x="4913675" y="2509771"/>
            <a:ext cx="0" cy="604865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51" name="Straight Connector 50"/>
          <p:cNvSpPr/>
          <p:nvPr/>
        </p:nvSpPr>
        <p:spPr>
          <a:xfrm flipV="1">
            <a:off x="4913674" y="2509771"/>
            <a:ext cx="407523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46629" y="2308577"/>
            <a:ext cx="1039493" cy="330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latin typeface="+mn-lt"/>
                <a:ea typeface="DejaVu Sans" pitchFamily="2"/>
                <a:cs typeface="Lohit Hindi" pitchFamily="2"/>
              </a:rPr>
              <a:t>fd</a:t>
            </a: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(</a:t>
            </a:r>
            <a:r>
              <a:rPr lang="en-US" sz="1600" dirty="0" err="1" smtClean="0">
                <a:latin typeface="+mn-lt"/>
                <a:ea typeface="DejaVu Sans" pitchFamily="2"/>
                <a:cs typeface="Lohit Hindi" pitchFamily="2"/>
              </a:rPr>
              <a:t>t,g</a:t>
            </a: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)</a:t>
            </a:r>
            <a:endParaRPr lang="en-US" sz="1600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53" name="Straight Connector 52"/>
          <p:cNvSpPr/>
          <p:nvPr/>
        </p:nvSpPr>
        <p:spPr>
          <a:xfrm flipH="1" flipV="1">
            <a:off x="5321198" y="1937063"/>
            <a:ext cx="0" cy="572708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54" name="Straight Connector 53"/>
          <p:cNvSpPr/>
          <p:nvPr/>
        </p:nvSpPr>
        <p:spPr>
          <a:xfrm flipV="1">
            <a:off x="5321197" y="1941825"/>
            <a:ext cx="436657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41219" y="3995431"/>
            <a:ext cx="544909" cy="330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d2</a:t>
            </a:r>
            <a:endParaRPr lang="en-US" sz="1600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56" name="Straight Connector 55"/>
          <p:cNvSpPr/>
          <p:nvPr/>
        </p:nvSpPr>
        <p:spPr>
          <a:xfrm>
            <a:off x="4927655" y="3477342"/>
            <a:ext cx="0" cy="485474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57" name="Straight Connector 56"/>
          <p:cNvSpPr/>
          <p:nvPr/>
        </p:nvSpPr>
        <p:spPr>
          <a:xfrm>
            <a:off x="5343486" y="3477070"/>
            <a:ext cx="0" cy="485474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048743" y="4008657"/>
            <a:ext cx="544909" cy="330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d3=</a:t>
            </a:r>
            <a:endParaRPr lang="en-US" sz="1600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338625" y="4279397"/>
            <a:ext cx="997646" cy="392008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+mn-lt"/>
                <a:ea typeface="DejaVu Sans" pitchFamily="2"/>
                <a:cs typeface="Lohit Hindi" pitchFamily="2"/>
              </a:rPr>
              <a:t>Time</a:t>
            </a:r>
            <a:endParaRPr lang="en-US" sz="2000" b="1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41780" y="1037555"/>
            <a:ext cx="362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[Benton, Coles and Coles ICAPS 2012; best paper]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33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Discretization (Dis)advantage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56D039A8-3486-4E7E-A1DE-6131F7B812C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01744" y="3065523"/>
            <a:ext cx="997646" cy="392008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+mn-lt"/>
                <a:ea typeface="DejaVu Sans" pitchFamily="2"/>
                <a:cs typeface="Lohit Hindi" pitchFamily="2"/>
              </a:rPr>
              <a:t>Cost</a:t>
            </a:r>
            <a:endParaRPr lang="en-US" sz="2000" b="1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5" name="Straight Connector 4"/>
          <p:cNvSpPr/>
          <p:nvPr/>
        </p:nvSpPr>
        <p:spPr>
          <a:xfrm>
            <a:off x="3214147" y="1970695"/>
            <a:ext cx="0" cy="2245788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 flipH="1">
            <a:off x="3214147" y="4216483"/>
            <a:ext cx="314693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3198818" y="4180447"/>
            <a:ext cx="1442401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>
            <a:off x="4640911" y="3950810"/>
            <a:ext cx="0" cy="485474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3494" y="4482557"/>
            <a:ext cx="544909" cy="330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d1</a:t>
            </a:r>
            <a:endParaRPr lang="en-US" sz="1600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0741" y="4142324"/>
            <a:ext cx="317297" cy="436316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latin typeface="Arial" pitchFamily="18"/>
                <a:ea typeface="DejaVu Sans" pitchFamily="2"/>
                <a:cs typeface="Lohit Hindi" pitchFamily="2"/>
              </a:rPr>
              <a:t>0</a:t>
            </a:r>
          </a:p>
        </p:txBody>
      </p:sp>
      <p:sp>
        <p:nvSpPr>
          <p:cNvPr id="11" name="Straight Connector 10"/>
          <p:cNvSpPr/>
          <p:nvPr/>
        </p:nvSpPr>
        <p:spPr>
          <a:xfrm>
            <a:off x="5954252" y="2426355"/>
            <a:ext cx="52793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4505" y="4485632"/>
            <a:ext cx="1039493" cy="330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d1 + c</a:t>
            </a:r>
            <a:endParaRPr lang="en-US" sz="1600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 flipH="1">
            <a:off x="2985530" y="2423833"/>
            <a:ext cx="389593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 flipH="1">
            <a:off x="3224406" y="2424878"/>
            <a:ext cx="2729844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3151" y="2232796"/>
            <a:ext cx="1039493" cy="330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cost(g)</a:t>
            </a:r>
            <a:endParaRPr lang="en-US" sz="1600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16" name="Straight Connector 15"/>
          <p:cNvSpPr/>
          <p:nvPr/>
        </p:nvSpPr>
        <p:spPr>
          <a:xfrm flipH="1" flipV="1">
            <a:off x="4641219" y="3597625"/>
            <a:ext cx="0" cy="59591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7" name="Straight Connector 16"/>
          <p:cNvSpPr/>
          <p:nvPr/>
        </p:nvSpPr>
        <p:spPr>
          <a:xfrm flipV="1">
            <a:off x="4641219" y="3597623"/>
            <a:ext cx="395296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 flipH="1" flipV="1">
            <a:off x="5036515" y="2992759"/>
            <a:ext cx="0" cy="604865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9" name="Straight Connector 18"/>
          <p:cNvSpPr/>
          <p:nvPr/>
        </p:nvSpPr>
        <p:spPr>
          <a:xfrm flipV="1">
            <a:off x="5036514" y="2992759"/>
            <a:ext cx="407523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69469" y="2791565"/>
            <a:ext cx="1039493" cy="330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latin typeface="+mn-lt"/>
                <a:ea typeface="DejaVu Sans" pitchFamily="2"/>
                <a:cs typeface="Lohit Hindi" pitchFamily="2"/>
              </a:rPr>
              <a:t>fd</a:t>
            </a: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(</a:t>
            </a:r>
            <a:r>
              <a:rPr lang="en-US" sz="1600" dirty="0" err="1" smtClean="0">
                <a:latin typeface="+mn-lt"/>
                <a:ea typeface="DejaVu Sans" pitchFamily="2"/>
                <a:cs typeface="Lohit Hindi" pitchFamily="2"/>
              </a:rPr>
              <a:t>t,g</a:t>
            </a: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)</a:t>
            </a:r>
            <a:endParaRPr lang="en-US" sz="1600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21" name="Straight Connector 20"/>
          <p:cNvSpPr/>
          <p:nvPr/>
        </p:nvSpPr>
        <p:spPr>
          <a:xfrm flipH="1" flipV="1">
            <a:off x="5444038" y="2420051"/>
            <a:ext cx="0" cy="572708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22" name="Straight Connector 21"/>
          <p:cNvSpPr/>
          <p:nvPr/>
        </p:nvSpPr>
        <p:spPr>
          <a:xfrm flipV="1">
            <a:off x="5444037" y="2424813"/>
            <a:ext cx="436657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64059" y="4478419"/>
            <a:ext cx="544909" cy="330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d2</a:t>
            </a:r>
            <a:endParaRPr lang="en-US" sz="1600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24" name="Straight Connector 23"/>
          <p:cNvSpPr/>
          <p:nvPr/>
        </p:nvSpPr>
        <p:spPr>
          <a:xfrm>
            <a:off x="5050495" y="3960330"/>
            <a:ext cx="0" cy="485474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25" name="Straight Connector 24"/>
          <p:cNvSpPr/>
          <p:nvPr/>
        </p:nvSpPr>
        <p:spPr>
          <a:xfrm>
            <a:off x="5466326" y="3960058"/>
            <a:ext cx="0" cy="485474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71583" y="4491645"/>
            <a:ext cx="544909" cy="330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d3=</a:t>
            </a:r>
            <a:endParaRPr lang="en-US" sz="1600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61465" y="4762385"/>
            <a:ext cx="997646" cy="392008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+mn-lt"/>
                <a:ea typeface="DejaVu Sans" pitchFamily="2"/>
                <a:cs typeface="Lohit Hindi" pitchFamily="2"/>
              </a:rPr>
              <a:t>Time</a:t>
            </a:r>
            <a:endParaRPr lang="en-US" sz="2000" b="1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29" name="Straight Connector 28"/>
          <p:cNvSpPr/>
          <p:nvPr/>
        </p:nvSpPr>
        <p:spPr>
          <a:xfrm flipV="1">
            <a:off x="5308968" y="2180165"/>
            <a:ext cx="9823" cy="2280951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cxnSp>
        <p:nvCxnSpPr>
          <p:cNvPr id="30" name="Curved Connector 29"/>
          <p:cNvCxnSpPr/>
          <p:nvPr/>
        </p:nvCxnSpPr>
        <p:spPr bwMode="auto">
          <a:xfrm rot="10800000" flipV="1">
            <a:off x="5060818" y="1630681"/>
            <a:ext cx="450959" cy="493258"/>
          </a:xfrm>
          <a:prstGeom prst="curvedConnector2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Straight Connector 31"/>
          <p:cNvSpPr/>
          <p:nvPr/>
        </p:nvSpPr>
        <p:spPr>
          <a:xfrm flipV="1">
            <a:off x="5080975" y="2193654"/>
            <a:ext cx="9823" cy="2280951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33022" y="1432562"/>
            <a:ext cx="2285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600" dirty="0" smtClean="0"/>
              <a:t>we can prune this one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27649" y="1659217"/>
            <a:ext cx="1688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600" dirty="0" smtClean="0"/>
              <a:t>if  this one is found first </a:t>
            </a:r>
          </a:p>
        </p:txBody>
      </p:sp>
      <p:cxnSp>
        <p:nvCxnSpPr>
          <p:cNvPr id="42" name="Curved Connector 41"/>
          <p:cNvCxnSpPr>
            <a:stCxn id="41" idx="1"/>
          </p:cNvCxnSpPr>
          <p:nvPr/>
        </p:nvCxnSpPr>
        <p:spPr bwMode="auto">
          <a:xfrm rot="10800000" flipV="1">
            <a:off x="5318791" y="1951605"/>
            <a:ext cx="708858" cy="228560"/>
          </a:xfrm>
          <a:prstGeom prst="curvedConnector4">
            <a:avLst>
              <a:gd name="adj1" fmla="val 54300"/>
              <a:gd name="adj2" fmla="val -2227"/>
            </a:avLst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7" name="Group 46"/>
          <p:cNvGrpSpPr/>
          <p:nvPr/>
        </p:nvGrpSpPr>
        <p:grpSpPr>
          <a:xfrm>
            <a:off x="4898403" y="2543535"/>
            <a:ext cx="366271" cy="303419"/>
            <a:chOff x="1257044" y="4458966"/>
            <a:chExt cx="366271" cy="303419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1325880" y="4491645"/>
              <a:ext cx="228600" cy="270740"/>
            </a:xfrm>
            <a:prstGeom prst="line">
              <a:avLst/>
            </a:prstGeom>
            <a:solidFill>
              <a:schemeClr val="accent2"/>
            </a:solidFill>
            <a:ln w="539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1257044" y="4458966"/>
              <a:ext cx="366271" cy="287770"/>
            </a:xfrm>
            <a:prstGeom prst="line">
              <a:avLst/>
            </a:prstGeom>
            <a:solidFill>
              <a:schemeClr val="accent2"/>
            </a:solidFill>
            <a:ln w="539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8" name="TextBox 47"/>
          <p:cNvSpPr txBox="1"/>
          <p:nvPr/>
        </p:nvSpPr>
        <p:spPr>
          <a:xfrm>
            <a:off x="1016523" y="5407670"/>
            <a:ext cx="71456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With the admissible heuristic we can do this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early enough to reduce the search effort!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41780" y="1037555"/>
            <a:ext cx="362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[Benton, Coles and Coles ICAPS 2012; best paper]</a:t>
            </a:r>
          </a:p>
        </p:txBody>
      </p:sp>
    </p:spTree>
    <p:extLst>
      <p:ext uri="{BB962C8B-B14F-4D97-AF65-F5344CB8AC3E}">
        <p14:creationId xmlns:p14="http://schemas.microsoft.com/office/powerpoint/2010/main" val="106878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Classical vs. Partial Satisfaction Planning (PSP)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00050" y="1758950"/>
            <a:ext cx="4124325" cy="44291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Classical Planning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 dirty="0"/>
              <a:t>Initial state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 dirty="0"/>
              <a:t>Set of goals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 dirty="0"/>
              <a:t>Actions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dirty="0" smtClean="0">
              <a:solidFill>
                <a:srgbClr val="0099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400" dirty="0">
              <a:solidFill>
                <a:srgbClr val="0099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400" dirty="0">
              <a:solidFill>
                <a:srgbClr val="0099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9900"/>
                </a:solidFill>
              </a:rPr>
              <a:t>Find a plan that achieves </a:t>
            </a:r>
            <a:r>
              <a:rPr lang="en-US" sz="2000" i="1" dirty="0">
                <a:solidFill>
                  <a:srgbClr val="000099"/>
                </a:solidFill>
              </a:rPr>
              <a:t>all</a:t>
            </a:r>
            <a:r>
              <a:rPr lang="en-US" sz="2000" dirty="0">
                <a:solidFill>
                  <a:srgbClr val="009900"/>
                </a:solidFill>
              </a:rPr>
              <a:t> goals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dirty="0"/>
          </a:p>
          <a:p>
            <a:pPr>
              <a:lnSpc>
                <a:spcPct val="90000"/>
              </a:lnSpc>
              <a:buFontTx/>
              <a:buNone/>
            </a:pPr>
            <a:endParaRPr lang="en-US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/>
              <a:t>(prefer plans with fewer actions)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751013"/>
            <a:ext cx="4302125" cy="36988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Partial Satisfaction Planning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 dirty="0"/>
              <a:t>Initial state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 dirty="0"/>
              <a:t>Goals </a:t>
            </a:r>
            <a:r>
              <a:rPr lang="en-US" sz="2000" i="1" dirty="0">
                <a:solidFill>
                  <a:srgbClr val="000099"/>
                </a:solidFill>
              </a:rPr>
              <a:t>with differing </a:t>
            </a:r>
            <a:r>
              <a:rPr lang="en-US" sz="2000" i="1" dirty="0" smtClean="0">
                <a:solidFill>
                  <a:srgbClr val="000099"/>
                </a:solidFill>
              </a:rPr>
              <a:t>utilities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en-US" sz="1400" dirty="0" smtClean="0"/>
              <a:t>Goals have utility / cost interactions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en-US" sz="1400" dirty="0" smtClean="0"/>
              <a:t>Utilities may be deadline dependent</a:t>
            </a:r>
            <a:endParaRPr lang="en-US" sz="1400" dirty="0"/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 dirty="0"/>
              <a:t>Actions </a:t>
            </a:r>
            <a:r>
              <a:rPr lang="en-US" sz="2000" i="1" dirty="0">
                <a:solidFill>
                  <a:srgbClr val="000099"/>
                </a:solidFill>
              </a:rPr>
              <a:t>with differing costs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800" dirty="0">
              <a:solidFill>
                <a:srgbClr val="009900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1800" dirty="0">
              <a:solidFill>
                <a:srgbClr val="0099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9900"/>
                </a:solidFill>
              </a:rPr>
              <a:t>Find a plan with highest </a:t>
            </a:r>
            <a:r>
              <a:rPr lang="en-US" sz="2000" i="1" dirty="0">
                <a:solidFill>
                  <a:srgbClr val="000099"/>
                </a:solidFill>
              </a:rPr>
              <a:t>net benefit</a:t>
            </a:r>
            <a:r>
              <a:rPr lang="en-US" sz="2000" i="1" dirty="0">
                <a:solidFill>
                  <a:srgbClr val="009900"/>
                </a:solidFill>
              </a:rPr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 dirty="0">
                <a:solidFill>
                  <a:srgbClr val="009900"/>
                </a:solidFill>
              </a:rPr>
              <a:t>(cumulative utility </a:t>
            </a:r>
            <a:r>
              <a:rPr lang="en-US" sz="1600" dirty="0">
                <a:solidFill>
                  <a:srgbClr val="000099"/>
                </a:solidFill>
              </a:rPr>
              <a:t>–</a:t>
            </a:r>
            <a:r>
              <a:rPr lang="en-US" sz="1600" dirty="0">
                <a:solidFill>
                  <a:srgbClr val="009900"/>
                </a:solidFill>
              </a:rPr>
              <a:t> cumulative cost)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400" dirty="0">
              <a:solidFill>
                <a:srgbClr val="0099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/>
              <a:t>(best plan may not achieve all the goals)</a:t>
            </a:r>
            <a:endParaRPr lang="en-US" sz="1800" i="1" dirty="0"/>
          </a:p>
          <a:p>
            <a:pPr lvl="1">
              <a:lnSpc>
                <a:spcPct val="90000"/>
              </a:lnSpc>
            </a:pPr>
            <a:endParaRPr lang="en-US" sz="1800" i="1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17083BB3-7338-4326-AE03-7768C66FA0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4457700" y="1916113"/>
            <a:ext cx="0" cy="3702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744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867"/>
    </mc:Choice>
    <mc:Fallback xmlns="">
      <p:transition spd="slow" advTm="82867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Discretization (Dis)advantage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56D039A8-3486-4E7E-A1DE-6131F7B812C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01744" y="3065523"/>
            <a:ext cx="997646" cy="392008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+mn-lt"/>
                <a:ea typeface="DejaVu Sans" pitchFamily="2"/>
                <a:cs typeface="Lohit Hindi" pitchFamily="2"/>
              </a:rPr>
              <a:t>Cost</a:t>
            </a:r>
            <a:endParaRPr lang="en-US" sz="2000" b="1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5" name="Straight Connector 4"/>
          <p:cNvSpPr/>
          <p:nvPr/>
        </p:nvSpPr>
        <p:spPr>
          <a:xfrm>
            <a:off x="3214147" y="1970695"/>
            <a:ext cx="0" cy="2245788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 flipH="1">
            <a:off x="3214147" y="4216483"/>
            <a:ext cx="3146939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3198818" y="4180447"/>
            <a:ext cx="1442401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>
            <a:off x="4640911" y="3950810"/>
            <a:ext cx="0" cy="485474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3494" y="4482557"/>
            <a:ext cx="544909" cy="330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d1</a:t>
            </a:r>
            <a:endParaRPr lang="en-US" sz="1600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0741" y="4142324"/>
            <a:ext cx="317297" cy="436316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latin typeface="Arial" pitchFamily="18"/>
                <a:ea typeface="DejaVu Sans" pitchFamily="2"/>
                <a:cs typeface="Lohit Hindi" pitchFamily="2"/>
              </a:rPr>
              <a:t>0</a:t>
            </a:r>
          </a:p>
        </p:txBody>
      </p:sp>
      <p:sp>
        <p:nvSpPr>
          <p:cNvPr id="11" name="Straight Connector 10"/>
          <p:cNvSpPr/>
          <p:nvPr/>
        </p:nvSpPr>
        <p:spPr>
          <a:xfrm>
            <a:off x="5954252" y="2426355"/>
            <a:ext cx="52793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4505" y="4485632"/>
            <a:ext cx="1039493" cy="330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d1 + c</a:t>
            </a:r>
            <a:endParaRPr lang="en-US" sz="1600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 flipH="1">
            <a:off x="2985530" y="2423833"/>
            <a:ext cx="389593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 flipH="1">
            <a:off x="3224406" y="2424878"/>
            <a:ext cx="2729844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3151" y="2232796"/>
            <a:ext cx="1039493" cy="330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cost(g)</a:t>
            </a:r>
            <a:endParaRPr lang="en-US" sz="1600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16" name="Straight Connector 15"/>
          <p:cNvSpPr/>
          <p:nvPr/>
        </p:nvSpPr>
        <p:spPr>
          <a:xfrm flipV="1">
            <a:off x="4641218" y="2426354"/>
            <a:ext cx="825107" cy="1767189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69469" y="2791565"/>
            <a:ext cx="1039493" cy="330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f(</a:t>
            </a:r>
            <a:r>
              <a:rPr lang="en-US" sz="1600" dirty="0" err="1" smtClean="0">
                <a:latin typeface="+mn-lt"/>
                <a:ea typeface="DejaVu Sans" pitchFamily="2"/>
                <a:cs typeface="Lohit Hindi" pitchFamily="2"/>
              </a:rPr>
              <a:t>t,g</a:t>
            </a: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)</a:t>
            </a:r>
            <a:endParaRPr lang="en-US" sz="1600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22" name="Straight Connector 21"/>
          <p:cNvSpPr/>
          <p:nvPr/>
        </p:nvSpPr>
        <p:spPr>
          <a:xfrm flipV="1">
            <a:off x="5444037" y="2424813"/>
            <a:ext cx="436657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64059" y="4478419"/>
            <a:ext cx="544909" cy="330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d2</a:t>
            </a:r>
            <a:endParaRPr lang="en-US" sz="1600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24" name="Straight Connector 23"/>
          <p:cNvSpPr/>
          <p:nvPr/>
        </p:nvSpPr>
        <p:spPr>
          <a:xfrm>
            <a:off x="5050495" y="3960330"/>
            <a:ext cx="0" cy="485474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25" name="Straight Connector 24"/>
          <p:cNvSpPr/>
          <p:nvPr/>
        </p:nvSpPr>
        <p:spPr>
          <a:xfrm>
            <a:off x="5466326" y="3960058"/>
            <a:ext cx="0" cy="485474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71583" y="4491645"/>
            <a:ext cx="544909" cy="3301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+mn-lt"/>
                <a:ea typeface="DejaVu Sans" pitchFamily="2"/>
                <a:cs typeface="Lohit Hindi" pitchFamily="2"/>
              </a:rPr>
              <a:t>d3=</a:t>
            </a:r>
            <a:endParaRPr lang="en-US" sz="1600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61465" y="4762385"/>
            <a:ext cx="997646" cy="392008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atin typeface="+mn-lt"/>
                <a:ea typeface="DejaVu Sans" pitchFamily="2"/>
                <a:cs typeface="Lohit Hindi" pitchFamily="2"/>
              </a:rPr>
              <a:t>Time</a:t>
            </a:r>
            <a:endParaRPr lang="en-US" sz="2000" b="1" dirty="0">
              <a:latin typeface="+mn-lt"/>
              <a:ea typeface="DejaVu Sans" pitchFamily="2"/>
              <a:cs typeface="Lohit Hindi" pitchFamily="2"/>
            </a:endParaRPr>
          </a:p>
        </p:txBody>
      </p:sp>
      <p:sp>
        <p:nvSpPr>
          <p:cNvPr id="29" name="Straight Connector 28"/>
          <p:cNvSpPr/>
          <p:nvPr/>
        </p:nvSpPr>
        <p:spPr>
          <a:xfrm flipV="1">
            <a:off x="5308968" y="2180165"/>
            <a:ext cx="9823" cy="2280951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32" name="Straight Connector 31"/>
          <p:cNvSpPr/>
          <p:nvPr/>
        </p:nvSpPr>
        <p:spPr>
          <a:xfrm flipV="1">
            <a:off x="5080975" y="2193654"/>
            <a:ext cx="9823" cy="2280951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</a:ln>
        </p:spPr>
        <p:txBody>
          <a:bodyPr vert="horz" lIns="81639" tIns="40820" rIns="81639" bIns="40820" anchor="ctr" anchorCtr="1" compatLnSpc="0"/>
          <a:lstStyle/>
          <a:p>
            <a:pPr hangingPunct="0">
              <a:spcBef>
                <a:spcPts val="0"/>
              </a:spcBef>
              <a:spcAft>
                <a:spcPts val="0"/>
              </a:spcAft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cxnSp>
        <p:nvCxnSpPr>
          <p:cNvPr id="39" name="Curved Connector 38"/>
          <p:cNvCxnSpPr/>
          <p:nvPr/>
        </p:nvCxnSpPr>
        <p:spPr bwMode="auto">
          <a:xfrm rot="10800000" flipV="1">
            <a:off x="5060818" y="1630681"/>
            <a:ext cx="450959" cy="493258"/>
          </a:xfrm>
          <a:prstGeom prst="curvedConnector2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5533022" y="1432562"/>
            <a:ext cx="2285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600" dirty="0" smtClean="0"/>
              <a:t>But you’ll miss this better plan</a:t>
            </a:r>
          </a:p>
        </p:txBody>
      </p:sp>
      <p:cxnSp>
        <p:nvCxnSpPr>
          <p:cNvPr id="35" name="Straight Arrow Connector 34"/>
          <p:cNvCxnSpPr>
            <a:stCxn id="20" idx="2"/>
          </p:cNvCxnSpPr>
          <p:nvPr/>
        </p:nvCxnSpPr>
        <p:spPr bwMode="auto">
          <a:xfrm>
            <a:off x="4289216" y="3121699"/>
            <a:ext cx="519746" cy="335832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/>
          <p:cNvSpPr txBox="1"/>
          <p:nvPr/>
        </p:nvSpPr>
        <p:spPr>
          <a:xfrm>
            <a:off x="3324011" y="3309948"/>
            <a:ext cx="1535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200" dirty="0" smtClean="0"/>
              <a:t>The cost function!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41780" y="1037555"/>
            <a:ext cx="362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[Benton, Coles and Coles ICAPS 2012; best paper]</a:t>
            </a:r>
          </a:p>
        </p:txBody>
      </p:sp>
    </p:spTree>
    <p:extLst>
      <p:ext uri="{BB962C8B-B14F-4D97-AF65-F5344CB8AC3E}">
        <p14:creationId xmlns:p14="http://schemas.microsoft.com/office/powerpoint/2010/main" val="39134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vs. Discretization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2271838"/>
            <a:ext cx="3717290" cy="3230880"/>
          </a:xfrm>
        </p:spPr>
        <p:txBody>
          <a:bodyPr/>
          <a:lstStyle/>
          <a:p>
            <a:r>
              <a:rPr lang="en-US" dirty="0" smtClean="0"/>
              <a:t>Continuous Advantage</a:t>
            </a:r>
          </a:p>
          <a:p>
            <a:pPr lvl="1"/>
            <a:r>
              <a:rPr lang="en-US" dirty="0" smtClean="0"/>
              <a:t>More accurate solutions</a:t>
            </a:r>
          </a:p>
          <a:p>
            <a:pPr lvl="1"/>
            <a:r>
              <a:rPr lang="en-US" dirty="0" smtClean="0"/>
              <a:t>Represents actual cost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17083BB3-7338-4326-AE03-7768C66FA0D2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62830" y="2287078"/>
            <a:ext cx="3717290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BC3319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2661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99908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Discretized</a:t>
            </a:r>
            <a:r>
              <a:rPr lang="en-US" dirty="0"/>
              <a:t> </a:t>
            </a:r>
            <a:r>
              <a:rPr lang="en-US" dirty="0" smtClean="0"/>
              <a:t>Advantage</a:t>
            </a:r>
          </a:p>
          <a:p>
            <a:pPr lvl="1"/>
            <a:r>
              <a:rPr lang="en-US" dirty="0" smtClean="0"/>
              <a:t>“Faster” search</a:t>
            </a:r>
          </a:p>
          <a:p>
            <a:pPr lvl="1"/>
            <a:r>
              <a:rPr lang="en-US" dirty="0" smtClean="0"/>
              <a:t>Looks for bigger jumps in quality</a:t>
            </a: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587240" y="2287078"/>
            <a:ext cx="0" cy="399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971" y="5573478"/>
            <a:ext cx="1156269" cy="9644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05" y="5594157"/>
            <a:ext cx="1156269" cy="9644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8954" y="1582430"/>
            <a:ext cx="2696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/>
              <a:t>The Contenders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41780" y="1037555"/>
            <a:ext cx="362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[Benton, Coles and Coles ICAPS 2012; best paper]</a:t>
            </a:r>
          </a:p>
        </p:txBody>
      </p:sp>
    </p:spTree>
    <p:extLst>
      <p:ext uri="{BB962C8B-B14F-4D97-AF65-F5344CB8AC3E}">
        <p14:creationId xmlns:p14="http://schemas.microsoft.com/office/powerpoint/2010/main" val="36778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Continuous + Discrete-Mimicking Pruning</a:t>
            </a:r>
            <a:endParaRPr lang="en-US" sz="32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17550" y="2271838"/>
            <a:ext cx="3717290" cy="3230880"/>
          </a:xfrm>
        </p:spPr>
        <p:txBody>
          <a:bodyPr/>
          <a:lstStyle/>
          <a:p>
            <a:r>
              <a:rPr lang="en-US" dirty="0" smtClean="0"/>
              <a:t>Continuous Representation</a:t>
            </a:r>
          </a:p>
          <a:p>
            <a:pPr lvl="1"/>
            <a:r>
              <a:rPr lang="en-US" dirty="0" smtClean="0"/>
              <a:t>More accurate solutions</a:t>
            </a:r>
          </a:p>
          <a:p>
            <a:pPr lvl="1"/>
            <a:r>
              <a:rPr lang="en-US" dirty="0" smtClean="0"/>
              <a:t>Represents actual cost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17083BB3-7338-4326-AE03-7768C66FA0D2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30" y="5578257"/>
            <a:ext cx="1658620" cy="11273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03837" y="1623030"/>
            <a:ext cx="2366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Tiered Search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862830" y="2287078"/>
            <a:ext cx="3717290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BC3319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2661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99908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Mimicking Discrete Pruning</a:t>
            </a:r>
          </a:p>
          <a:p>
            <a:pPr lvl="1"/>
            <a:r>
              <a:rPr lang="en-US" dirty="0" smtClean="0"/>
              <a:t>“Faster” search</a:t>
            </a:r>
          </a:p>
          <a:p>
            <a:pPr lvl="1"/>
            <a:r>
              <a:rPr lang="en-US" dirty="0" smtClean="0"/>
              <a:t>Looks for bigger jumps in quality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41780" y="1037555"/>
            <a:ext cx="362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[Benton, Coles and Coles ICAPS 2012; best paper]</a:t>
            </a:r>
          </a:p>
        </p:txBody>
      </p:sp>
    </p:spTree>
    <p:extLst>
      <p:ext uri="{BB962C8B-B14F-4D97-AF65-F5344CB8AC3E}">
        <p14:creationId xmlns:p14="http://schemas.microsoft.com/office/powerpoint/2010/main" val="212612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Tiered Approach</a:t>
            </a:r>
          </a:p>
        </p:txBody>
      </p:sp>
      <p:sp>
        <p:nvSpPr>
          <p:cNvPr id="7885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14884DC-A405-4388-A7BA-A38F8DA5CC74}" type="slidenum">
              <a:rPr lang="en-US" smtClean="0">
                <a:solidFill>
                  <a:schemeClr val="tx1"/>
                </a:solidFill>
              </a:rPr>
              <a:pPr/>
              <a:t>42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3925" y="2860675"/>
            <a:ext cx="996950" cy="39211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2000" b="1" dirty="0">
                <a:latin typeface="+mn-lt"/>
                <a:ea typeface="DejaVu Sans" pitchFamily="2"/>
                <a:cs typeface="Lohit Hindi" pitchFamily="2"/>
              </a:rPr>
              <a:t>Cost</a:t>
            </a:r>
          </a:p>
        </p:txBody>
      </p:sp>
      <p:sp>
        <p:nvSpPr>
          <p:cNvPr id="5" name="Straight Connector 4"/>
          <p:cNvSpPr/>
          <p:nvPr/>
        </p:nvSpPr>
        <p:spPr>
          <a:xfrm>
            <a:off x="3305175" y="1765300"/>
            <a:ext cx="0" cy="2246313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 flipH="1">
            <a:off x="3305175" y="4011613"/>
            <a:ext cx="3148013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3290888" y="3975100"/>
            <a:ext cx="144145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 flipV="1">
            <a:off x="4732338" y="2224088"/>
            <a:ext cx="1208087" cy="1741487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>
            <a:off x="4732338" y="3746500"/>
            <a:ext cx="0" cy="485775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2125" y="3937000"/>
            <a:ext cx="317500" cy="43656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2400">
                <a:latin typeface="Arial" pitchFamily="18"/>
                <a:ea typeface="DejaVu Sans" pitchFamily="2"/>
                <a:cs typeface="Lohit Hindi" pitchFamily="2"/>
              </a:rPr>
              <a:t>0</a:t>
            </a:r>
          </a:p>
        </p:txBody>
      </p:sp>
      <p:sp>
        <p:nvSpPr>
          <p:cNvPr id="11" name="Straight Connector 10"/>
          <p:cNvSpPr/>
          <p:nvPr/>
        </p:nvSpPr>
        <p:spPr>
          <a:xfrm>
            <a:off x="6045200" y="2220913"/>
            <a:ext cx="528638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6088" y="4310063"/>
            <a:ext cx="1039812" cy="33020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  <a:ea typeface="DejaVu Sans" pitchFamily="2"/>
                <a:cs typeface="Lohit Hindi" pitchFamily="2"/>
              </a:rPr>
              <a:t>d + c</a:t>
            </a:r>
          </a:p>
        </p:txBody>
      </p:sp>
      <p:sp>
        <p:nvSpPr>
          <p:cNvPr id="13" name="Straight Connector 12"/>
          <p:cNvSpPr/>
          <p:nvPr/>
        </p:nvSpPr>
        <p:spPr>
          <a:xfrm flipH="1">
            <a:off x="3076575" y="2205038"/>
            <a:ext cx="390525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 flipH="1">
            <a:off x="3316288" y="2220913"/>
            <a:ext cx="2728912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65350" y="2014538"/>
            <a:ext cx="1038225" cy="33020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  <a:ea typeface="DejaVu Sans" pitchFamily="2"/>
                <a:cs typeface="Lohit Hindi" pitchFamily="2"/>
              </a:rPr>
              <a:t>cost(g)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60800" y="2587625"/>
            <a:ext cx="1039813" cy="32861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  <a:ea typeface="DejaVu Sans" pitchFamily="2"/>
                <a:cs typeface="Lohit Hindi" pitchFamily="2"/>
              </a:rPr>
              <a:t>f(</a:t>
            </a:r>
            <a:r>
              <a:rPr lang="en-US" sz="1600" dirty="0" err="1">
                <a:latin typeface="+mn-lt"/>
                <a:ea typeface="DejaVu Sans" pitchFamily="2"/>
                <a:cs typeface="Lohit Hindi" pitchFamily="2"/>
              </a:rPr>
              <a:t>t,g</a:t>
            </a:r>
            <a:r>
              <a:rPr lang="en-US" sz="1600" dirty="0">
                <a:latin typeface="+mn-lt"/>
                <a:ea typeface="DejaVu Sans" pitchFamily="2"/>
                <a:cs typeface="Lohit Hindi" pitchFamily="2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45000" y="4278313"/>
            <a:ext cx="544513" cy="33020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  <a:ea typeface="DejaVu Sans" pitchFamily="2"/>
                <a:cs typeface="Lohit Hindi" pitchFamily="2"/>
              </a:rPr>
              <a:t>d</a:t>
            </a:r>
          </a:p>
        </p:txBody>
      </p:sp>
      <p:sp>
        <p:nvSpPr>
          <p:cNvPr id="18" name="Straight Connector 17"/>
          <p:cNvSpPr/>
          <p:nvPr/>
        </p:nvSpPr>
        <p:spPr>
          <a:xfrm>
            <a:off x="5930900" y="3732213"/>
            <a:ext cx="0" cy="53181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38638" y="4608513"/>
            <a:ext cx="996950" cy="392112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2000" b="1" dirty="0">
                <a:latin typeface="+mn-lt"/>
                <a:ea typeface="DejaVu Sans" pitchFamily="2"/>
                <a:cs typeface="Lohit Hindi" pitchFamily="2"/>
              </a:rPr>
              <a:t>Time</a:t>
            </a:r>
          </a:p>
        </p:txBody>
      </p:sp>
      <p:sp>
        <p:nvSpPr>
          <p:cNvPr id="20" name="Straight Connector 19"/>
          <p:cNvSpPr/>
          <p:nvPr/>
        </p:nvSpPr>
        <p:spPr>
          <a:xfrm flipV="1">
            <a:off x="5921375" y="2014538"/>
            <a:ext cx="9525" cy="2279650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10313" y="1476375"/>
            <a:ext cx="1492250" cy="33020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  <a:ea typeface="DejaVu Sans" pitchFamily="2"/>
                <a:cs typeface="Lohit Hindi" pitchFamily="2"/>
              </a:rPr>
              <a:t>solution value</a:t>
            </a:r>
          </a:p>
        </p:txBody>
      </p:sp>
      <p:cxnSp>
        <p:nvCxnSpPr>
          <p:cNvPr id="78869" name="Curved Connector 30"/>
          <p:cNvCxnSpPr>
            <a:cxnSpLocks noChangeShapeType="1"/>
          </p:cNvCxnSpPr>
          <p:nvPr/>
        </p:nvCxnSpPr>
        <p:spPr bwMode="auto">
          <a:xfrm rot="10800000" flipV="1">
            <a:off x="5910263" y="1641475"/>
            <a:ext cx="369887" cy="373063"/>
          </a:xfrm>
          <a:prstGeom prst="curvedConnector2">
            <a:avLst/>
          </a:prstGeom>
          <a:noFill/>
          <a:ln w="9525" algn="ctr">
            <a:solidFill>
              <a:schemeClr val="tx2"/>
            </a:solidFill>
            <a:round/>
            <a:headEnd/>
            <a:tailEnd type="arrow" w="med" len="med"/>
          </a:ln>
        </p:spPr>
      </p:cxnSp>
      <p:sp>
        <p:nvSpPr>
          <p:cNvPr id="78870" name="TextBox 24"/>
          <p:cNvSpPr txBox="1">
            <a:spLocks noChangeArrowheads="1"/>
          </p:cNvSpPr>
          <p:nvPr/>
        </p:nvSpPr>
        <p:spPr bwMode="auto">
          <a:xfrm>
            <a:off x="6531292" y="2384425"/>
            <a:ext cx="2528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dirty="0"/>
              <a:t>Cost: </a:t>
            </a:r>
            <a:r>
              <a:rPr lang="en-US" dirty="0" smtClean="0"/>
              <a:t>128 (sol)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41780" y="1037555"/>
            <a:ext cx="362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[Benton, Coles and Coles ICAPS 2012; best paper]</a:t>
            </a:r>
          </a:p>
        </p:txBody>
      </p:sp>
    </p:spTree>
    <p:extLst>
      <p:ext uri="{BB962C8B-B14F-4D97-AF65-F5344CB8AC3E}">
        <p14:creationId xmlns:p14="http://schemas.microsoft.com/office/powerpoint/2010/main" val="21398044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Tiered Approach</a:t>
            </a:r>
          </a:p>
        </p:txBody>
      </p:sp>
      <p:sp>
        <p:nvSpPr>
          <p:cNvPr id="7987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9E00CD2-E707-45A2-A7B7-C6624AE1CE14}" type="slidenum">
              <a:rPr lang="en-US" smtClean="0">
                <a:solidFill>
                  <a:schemeClr val="tx1"/>
                </a:solidFill>
              </a:rPr>
              <a:pPr/>
              <a:t>43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3925" y="2860675"/>
            <a:ext cx="996950" cy="39211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2000" b="1" dirty="0">
                <a:latin typeface="+mn-lt"/>
                <a:ea typeface="DejaVu Sans" pitchFamily="2"/>
                <a:cs typeface="Lohit Hindi" pitchFamily="2"/>
              </a:rPr>
              <a:t>Cost</a:t>
            </a:r>
          </a:p>
        </p:txBody>
      </p:sp>
      <p:sp>
        <p:nvSpPr>
          <p:cNvPr id="5" name="Straight Connector 4"/>
          <p:cNvSpPr/>
          <p:nvPr/>
        </p:nvSpPr>
        <p:spPr>
          <a:xfrm>
            <a:off x="3305175" y="1765300"/>
            <a:ext cx="0" cy="2246313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 flipH="1">
            <a:off x="3305175" y="4011613"/>
            <a:ext cx="3148013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3290888" y="3975100"/>
            <a:ext cx="144145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 flipV="1">
            <a:off x="4732338" y="2224088"/>
            <a:ext cx="1208087" cy="1741487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>
            <a:off x="4732338" y="3746500"/>
            <a:ext cx="0" cy="485775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2125" y="3937000"/>
            <a:ext cx="317500" cy="43656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2400">
                <a:latin typeface="Arial" pitchFamily="18"/>
                <a:ea typeface="DejaVu Sans" pitchFamily="2"/>
                <a:cs typeface="Lohit Hindi" pitchFamily="2"/>
              </a:rPr>
              <a:t>0</a:t>
            </a:r>
          </a:p>
        </p:txBody>
      </p:sp>
      <p:sp>
        <p:nvSpPr>
          <p:cNvPr id="11" name="Straight Connector 10"/>
          <p:cNvSpPr/>
          <p:nvPr/>
        </p:nvSpPr>
        <p:spPr>
          <a:xfrm>
            <a:off x="6045200" y="2220913"/>
            <a:ext cx="528638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6088" y="4310063"/>
            <a:ext cx="1039812" cy="33020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  <a:ea typeface="DejaVu Sans" pitchFamily="2"/>
                <a:cs typeface="Lohit Hindi" pitchFamily="2"/>
              </a:rPr>
              <a:t>d + c</a:t>
            </a:r>
          </a:p>
        </p:txBody>
      </p:sp>
      <p:sp>
        <p:nvSpPr>
          <p:cNvPr id="13" name="Straight Connector 12"/>
          <p:cNvSpPr/>
          <p:nvPr/>
        </p:nvSpPr>
        <p:spPr>
          <a:xfrm flipH="1">
            <a:off x="3076575" y="2205038"/>
            <a:ext cx="390525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 flipH="1">
            <a:off x="3316288" y="2220913"/>
            <a:ext cx="2728912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65350" y="2014538"/>
            <a:ext cx="1038225" cy="33020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  <a:ea typeface="DejaVu Sans" pitchFamily="2"/>
                <a:cs typeface="Lohit Hindi" pitchFamily="2"/>
              </a:rPr>
              <a:t>cost(g)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60800" y="2587625"/>
            <a:ext cx="1039813" cy="32861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  <a:ea typeface="DejaVu Sans" pitchFamily="2"/>
                <a:cs typeface="Lohit Hindi" pitchFamily="2"/>
              </a:rPr>
              <a:t>f(</a:t>
            </a:r>
            <a:r>
              <a:rPr lang="en-US" sz="1600" dirty="0" err="1">
                <a:latin typeface="+mn-lt"/>
                <a:ea typeface="DejaVu Sans" pitchFamily="2"/>
                <a:cs typeface="Lohit Hindi" pitchFamily="2"/>
              </a:rPr>
              <a:t>t,g</a:t>
            </a:r>
            <a:r>
              <a:rPr lang="en-US" sz="1600" dirty="0">
                <a:latin typeface="+mn-lt"/>
                <a:ea typeface="DejaVu Sans" pitchFamily="2"/>
                <a:cs typeface="Lohit Hindi" pitchFamily="2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45000" y="4278313"/>
            <a:ext cx="544513" cy="33020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  <a:ea typeface="DejaVu Sans" pitchFamily="2"/>
                <a:cs typeface="Lohit Hindi" pitchFamily="2"/>
              </a:rPr>
              <a:t>d</a:t>
            </a:r>
          </a:p>
        </p:txBody>
      </p:sp>
      <p:sp>
        <p:nvSpPr>
          <p:cNvPr id="18" name="Straight Connector 17"/>
          <p:cNvSpPr/>
          <p:nvPr/>
        </p:nvSpPr>
        <p:spPr>
          <a:xfrm>
            <a:off x="5930900" y="3732213"/>
            <a:ext cx="0" cy="53181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38638" y="4608513"/>
            <a:ext cx="996950" cy="392112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2000" b="1" dirty="0">
                <a:latin typeface="+mn-lt"/>
                <a:ea typeface="DejaVu Sans" pitchFamily="2"/>
                <a:cs typeface="Lohit Hindi" pitchFamily="2"/>
              </a:rPr>
              <a:t>Time</a:t>
            </a:r>
          </a:p>
        </p:txBody>
      </p:sp>
      <p:sp>
        <p:nvSpPr>
          <p:cNvPr id="20" name="Straight Connector 19"/>
          <p:cNvSpPr/>
          <p:nvPr/>
        </p:nvSpPr>
        <p:spPr>
          <a:xfrm flipV="1">
            <a:off x="5921375" y="2014538"/>
            <a:ext cx="9525" cy="2279650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21" name="Straight Connector 20"/>
          <p:cNvSpPr/>
          <p:nvPr/>
        </p:nvSpPr>
        <p:spPr>
          <a:xfrm flipV="1">
            <a:off x="5335588" y="2032000"/>
            <a:ext cx="11112" cy="2281238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cxnSp>
        <p:nvCxnSpPr>
          <p:cNvPr id="79893" name="Straight Arrow Connector 22"/>
          <p:cNvCxnSpPr>
            <a:cxnSpLocks noChangeShapeType="1"/>
          </p:cNvCxnSpPr>
          <p:nvPr/>
        </p:nvCxnSpPr>
        <p:spPr bwMode="auto">
          <a:xfrm flipH="1">
            <a:off x="4011613" y="2060575"/>
            <a:ext cx="1330325" cy="0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/>
            <a:tailEnd type="arrow" w="med" len="med"/>
          </a:ln>
        </p:spPr>
      </p:cxnSp>
      <p:sp>
        <p:nvSpPr>
          <p:cNvPr id="24" name="TextBox 23"/>
          <p:cNvSpPr txBox="1"/>
          <p:nvPr/>
        </p:nvSpPr>
        <p:spPr>
          <a:xfrm>
            <a:off x="6310313" y="1476375"/>
            <a:ext cx="1492250" cy="33020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  <a:ea typeface="DejaVu Sans" pitchFamily="2"/>
                <a:cs typeface="Lohit Hindi" pitchFamily="2"/>
              </a:rPr>
              <a:t>solution value</a:t>
            </a:r>
          </a:p>
        </p:txBody>
      </p:sp>
      <p:cxnSp>
        <p:nvCxnSpPr>
          <p:cNvPr id="79895" name="Curved Connector 24"/>
          <p:cNvCxnSpPr>
            <a:cxnSpLocks noChangeShapeType="1"/>
          </p:cNvCxnSpPr>
          <p:nvPr/>
        </p:nvCxnSpPr>
        <p:spPr bwMode="auto">
          <a:xfrm rot="10800000" flipV="1">
            <a:off x="5910263" y="1641475"/>
            <a:ext cx="369887" cy="373063"/>
          </a:xfrm>
          <a:prstGeom prst="curvedConnector2">
            <a:avLst/>
          </a:prstGeom>
          <a:noFill/>
          <a:ln w="9525" algn="ctr">
            <a:solidFill>
              <a:schemeClr val="tx2"/>
            </a:solidFill>
            <a:round/>
            <a:headEnd/>
            <a:tailEnd type="arrow" w="med" len="med"/>
          </a:ln>
        </p:spPr>
      </p:cxnSp>
      <p:sp>
        <p:nvSpPr>
          <p:cNvPr id="79896" name="Right Brace 26"/>
          <p:cNvSpPr>
            <a:spLocks/>
          </p:cNvSpPr>
          <p:nvPr/>
        </p:nvSpPr>
        <p:spPr bwMode="auto">
          <a:xfrm rot="-5400000">
            <a:off x="5453063" y="1587500"/>
            <a:ext cx="361950" cy="584200"/>
          </a:xfrm>
          <a:prstGeom prst="rightBrace">
            <a:avLst>
              <a:gd name="adj1" fmla="val 8309"/>
              <a:gd name="adj2" fmla="val 50000"/>
            </a:avLst>
          </a:prstGeom>
          <a:noFill/>
          <a:ln w="28575" algn="ctr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CA500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926013" y="1411288"/>
            <a:ext cx="1492250" cy="268287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+mn-lt"/>
                <a:ea typeface="DejaVu Sans" pitchFamily="2"/>
                <a:cs typeface="Lohit Hindi" pitchFamily="2"/>
              </a:rPr>
              <a:t>heuristically prune</a:t>
            </a:r>
          </a:p>
        </p:txBody>
      </p:sp>
      <p:sp>
        <p:nvSpPr>
          <p:cNvPr id="79898" name="TextBox 32"/>
          <p:cNvSpPr txBox="1">
            <a:spLocks noChangeArrowheads="1"/>
          </p:cNvSpPr>
          <p:nvPr/>
        </p:nvSpPr>
        <p:spPr bwMode="auto">
          <a:xfrm>
            <a:off x="6014437" y="2363788"/>
            <a:ext cx="28825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sz="2400" dirty="0" smtClean="0"/>
              <a:t>Cost(s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): 128 (sol)</a:t>
            </a:r>
            <a:endParaRPr lang="en-US" sz="2400" dirty="0"/>
          </a:p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sz="2400" dirty="0"/>
              <a:t>Prune &gt;= sol </a:t>
            </a:r>
            <a:r>
              <a:rPr lang="en-US" sz="2400" dirty="0" smtClean="0"/>
              <a:t>– 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/2</a:t>
            </a:r>
            <a:endParaRPr lang="en-US" sz="2400" dirty="0"/>
          </a:p>
        </p:txBody>
      </p:sp>
      <p:sp>
        <p:nvSpPr>
          <p:cNvPr id="29" name="TextBox 29"/>
          <p:cNvSpPr txBox="1">
            <a:spLocks noChangeArrowheads="1"/>
          </p:cNvSpPr>
          <p:nvPr/>
        </p:nvSpPr>
        <p:spPr bwMode="auto">
          <a:xfrm>
            <a:off x="1798969" y="4984868"/>
            <a:ext cx="607788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dirty="0"/>
              <a:t>Sequential </a:t>
            </a:r>
            <a:r>
              <a:rPr lang="en-US" dirty="0" smtClean="0"/>
              <a:t>pruning bounds </a:t>
            </a:r>
            <a:r>
              <a:rPr lang="en-US" dirty="0"/>
              <a:t>where we</a:t>
            </a:r>
          </a:p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b="1" dirty="0"/>
              <a:t>heuristically prune</a:t>
            </a:r>
            <a:r>
              <a:rPr lang="en-US" dirty="0"/>
              <a:t> </a:t>
            </a:r>
          </a:p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dirty="0"/>
              <a:t>from the </a:t>
            </a:r>
            <a:r>
              <a:rPr lang="en-US" dirty="0" smtClean="0"/>
              <a:t>cost of the best plan so far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741780" y="1037555"/>
            <a:ext cx="362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[Benton, Coles and Coles ICAPS 2012; best paper]</a:t>
            </a:r>
          </a:p>
        </p:txBody>
      </p:sp>
    </p:spTree>
    <p:extLst>
      <p:ext uri="{BB962C8B-B14F-4D97-AF65-F5344CB8AC3E}">
        <p14:creationId xmlns:p14="http://schemas.microsoft.com/office/powerpoint/2010/main" val="38073761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Tiered Approach</a:t>
            </a:r>
          </a:p>
        </p:txBody>
      </p:sp>
      <p:sp>
        <p:nvSpPr>
          <p:cNvPr id="8089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88C9106-CA4D-46B8-876B-EE083072F672}" type="slidenum">
              <a:rPr lang="en-US" smtClean="0">
                <a:solidFill>
                  <a:schemeClr val="tx1"/>
                </a:solidFill>
              </a:rPr>
              <a:pPr/>
              <a:t>44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3925" y="2860675"/>
            <a:ext cx="996950" cy="39211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2000" b="1" dirty="0">
                <a:latin typeface="+mn-lt"/>
                <a:ea typeface="DejaVu Sans" pitchFamily="2"/>
                <a:cs typeface="Lohit Hindi" pitchFamily="2"/>
              </a:rPr>
              <a:t>Cost</a:t>
            </a:r>
          </a:p>
        </p:txBody>
      </p:sp>
      <p:sp>
        <p:nvSpPr>
          <p:cNvPr id="5" name="Straight Connector 4"/>
          <p:cNvSpPr/>
          <p:nvPr/>
        </p:nvSpPr>
        <p:spPr>
          <a:xfrm>
            <a:off x="3305175" y="1765300"/>
            <a:ext cx="0" cy="2246313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 flipH="1">
            <a:off x="3305175" y="4011613"/>
            <a:ext cx="3148013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3290888" y="3975100"/>
            <a:ext cx="144145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 flipV="1">
            <a:off x="4732338" y="2224088"/>
            <a:ext cx="1208087" cy="1741487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>
            <a:off x="4732338" y="3746500"/>
            <a:ext cx="0" cy="485775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2125" y="3937000"/>
            <a:ext cx="317500" cy="43656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2400">
                <a:latin typeface="Arial" pitchFamily="18"/>
                <a:ea typeface="DejaVu Sans" pitchFamily="2"/>
                <a:cs typeface="Lohit Hindi" pitchFamily="2"/>
              </a:rPr>
              <a:t>0</a:t>
            </a:r>
          </a:p>
        </p:txBody>
      </p:sp>
      <p:sp>
        <p:nvSpPr>
          <p:cNvPr id="11" name="Straight Connector 10"/>
          <p:cNvSpPr/>
          <p:nvPr/>
        </p:nvSpPr>
        <p:spPr>
          <a:xfrm>
            <a:off x="6045200" y="2220913"/>
            <a:ext cx="528638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6088" y="4310063"/>
            <a:ext cx="1039812" cy="33020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  <a:ea typeface="DejaVu Sans" pitchFamily="2"/>
                <a:cs typeface="Lohit Hindi" pitchFamily="2"/>
              </a:rPr>
              <a:t>d + c</a:t>
            </a:r>
          </a:p>
        </p:txBody>
      </p:sp>
      <p:sp>
        <p:nvSpPr>
          <p:cNvPr id="13" name="Straight Connector 12"/>
          <p:cNvSpPr/>
          <p:nvPr/>
        </p:nvSpPr>
        <p:spPr>
          <a:xfrm flipH="1">
            <a:off x="3076575" y="2205038"/>
            <a:ext cx="390525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 flipH="1">
            <a:off x="3316288" y="2220913"/>
            <a:ext cx="2728912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65350" y="2014538"/>
            <a:ext cx="1038225" cy="33020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  <a:ea typeface="DejaVu Sans" pitchFamily="2"/>
                <a:cs typeface="Lohit Hindi" pitchFamily="2"/>
              </a:rPr>
              <a:t>cost(g)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60800" y="2587625"/>
            <a:ext cx="1039813" cy="32861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  <a:ea typeface="DejaVu Sans" pitchFamily="2"/>
                <a:cs typeface="Lohit Hindi" pitchFamily="2"/>
              </a:rPr>
              <a:t>f(</a:t>
            </a:r>
            <a:r>
              <a:rPr lang="en-US" sz="1600" dirty="0" err="1">
                <a:latin typeface="+mn-lt"/>
                <a:ea typeface="DejaVu Sans" pitchFamily="2"/>
                <a:cs typeface="Lohit Hindi" pitchFamily="2"/>
              </a:rPr>
              <a:t>t,g</a:t>
            </a:r>
            <a:r>
              <a:rPr lang="en-US" sz="1600" dirty="0">
                <a:latin typeface="+mn-lt"/>
                <a:ea typeface="DejaVu Sans" pitchFamily="2"/>
                <a:cs typeface="Lohit Hindi" pitchFamily="2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45000" y="4278313"/>
            <a:ext cx="544513" cy="33020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  <a:ea typeface="DejaVu Sans" pitchFamily="2"/>
                <a:cs typeface="Lohit Hindi" pitchFamily="2"/>
              </a:rPr>
              <a:t>d</a:t>
            </a:r>
          </a:p>
        </p:txBody>
      </p:sp>
      <p:sp>
        <p:nvSpPr>
          <p:cNvPr id="18" name="Straight Connector 17"/>
          <p:cNvSpPr/>
          <p:nvPr/>
        </p:nvSpPr>
        <p:spPr>
          <a:xfrm>
            <a:off x="5930900" y="3732213"/>
            <a:ext cx="0" cy="53181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38638" y="4608513"/>
            <a:ext cx="996950" cy="392112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2000" b="1" dirty="0">
                <a:latin typeface="+mn-lt"/>
                <a:ea typeface="DejaVu Sans" pitchFamily="2"/>
                <a:cs typeface="Lohit Hindi" pitchFamily="2"/>
              </a:rPr>
              <a:t>Time</a:t>
            </a:r>
          </a:p>
        </p:txBody>
      </p:sp>
      <p:sp>
        <p:nvSpPr>
          <p:cNvPr id="20" name="Straight Connector 19"/>
          <p:cNvSpPr/>
          <p:nvPr/>
        </p:nvSpPr>
        <p:spPr>
          <a:xfrm flipV="1">
            <a:off x="5921375" y="2014538"/>
            <a:ext cx="9525" cy="2279650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21" name="Straight Connector 20"/>
          <p:cNvSpPr/>
          <p:nvPr/>
        </p:nvSpPr>
        <p:spPr>
          <a:xfrm flipV="1">
            <a:off x="5649913" y="2032000"/>
            <a:ext cx="9525" cy="2281238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cxnSp>
        <p:nvCxnSpPr>
          <p:cNvPr id="80917" name="Straight Arrow Connector 22"/>
          <p:cNvCxnSpPr>
            <a:cxnSpLocks noChangeShapeType="1"/>
          </p:cNvCxnSpPr>
          <p:nvPr/>
        </p:nvCxnSpPr>
        <p:spPr bwMode="auto">
          <a:xfrm flipH="1">
            <a:off x="4324350" y="2060575"/>
            <a:ext cx="1330325" cy="0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/>
            <a:tailEnd type="arrow" w="med" len="med"/>
          </a:ln>
        </p:spPr>
      </p:cxnSp>
      <p:sp>
        <p:nvSpPr>
          <p:cNvPr id="24" name="TextBox 23"/>
          <p:cNvSpPr txBox="1"/>
          <p:nvPr/>
        </p:nvSpPr>
        <p:spPr>
          <a:xfrm>
            <a:off x="6310313" y="1476375"/>
            <a:ext cx="1492250" cy="33020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  <a:ea typeface="DejaVu Sans" pitchFamily="2"/>
                <a:cs typeface="Lohit Hindi" pitchFamily="2"/>
              </a:rPr>
              <a:t>solution value</a:t>
            </a:r>
          </a:p>
        </p:txBody>
      </p:sp>
      <p:cxnSp>
        <p:nvCxnSpPr>
          <p:cNvPr id="80919" name="Curved Connector 24"/>
          <p:cNvCxnSpPr>
            <a:cxnSpLocks noChangeShapeType="1"/>
          </p:cNvCxnSpPr>
          <p:nvPr/>
        </p:nvCxnSpPr>
        <p:spPr bwMode="auto">
          <a:xfrm rot="10800000" flipV="1">
            <a:off x="5910263" y="1641475"/>
            <a:ext cx="369887" cy="373063"/>
          </a:xfrm>
          <a:prstGeom prst="curvedConnector2">
            <a:avLst/>
          </a:prstGeom>
          <a:noFill/>
          <a:ln w="9525" algn="ctr">
            <a:solidFill>
              <a:schemeClr val="tx2"/>
            </a:solidFill>
            <a:round/>
            <a:headEnd/>
            <a:tailEnd type="arrow" w="med" len="med"/>
          </a:ln>
        </p:spPr>
      </p:cxnSp>
      <p:sp>
        <p:nvSpPr>
          <p:cNvPr id="26" name="TextBox 25"/>
          <p:cNvSpPr txBox="1"/>
          <p:nvPr/>
        </p:nvSpPr>
        <p:spPr>
          <a:xfrm>
            <a:off x="4926013" y="1411288"/>
            <a:ext cx="1492250" cy="268287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+mn-lt"/>
                <a:ea typeface="DejaVu Sans" pitchFamily="2"/>
                <a:cs typeface="Lohit Hindi" pitchFamily="2"/>
              </a:rPr>
              <a:t>heuristically prune</a:t>
            </a:r>
          </a:p>
        </p:txBody>
      </p:sp>
      <p:sp>
        <p:nvSpPr>
          <p:cNvPr id="80921" name="Right Brace 26"/>
          <p:cNvSpPr>
            <a:spLocks/>
          </p:cNvSpPr>
          <p:nvPr/>
        </p:nvSpPr>
        <p:spPr bwMode="auto">
          <a:xfrm rot="-5400000">
            <a:off x="5599113" y="1733550"/>
            <a:ext cx="361950" cy="2921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algn="ctr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CA500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30" name="TextBox 32"/>
          <p:cNvSpPr txBox="1">
            <a:spLocks noChangeArrowheads="1"/>
          </p:cNvSpPr>
          <p:nvPr/>
        </p:nvSpPr>
        <p:spPr bwMode="auto">
          <a:xfrm>
            <a:off x="6014437" y="2363788"/>
            <a:ext cx="28825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sz="2400" dirty="0" smtClean="0"/>
              <a:t>Cost(s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): 128 (sol)</a:t>
            </a:r>
            <a:endParaRPr lang="en-US" sz="2400" dirty="0"/>
          </a:p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sz="2400" dirty="0"/>
              <a:t>Prune &gt;= sol </a:t>
            </a:r>
            <a:r>
              <a:rPr lang="en-US" sz="2400" dirty="0" smtClean="0"/>
              <a:t>– 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/4</a:t>
            </a:r>
            <a:endParaRPr lang="en-US" sz="2400" dirty="0"/>
          </a:p>
        </p:txBody>
      </p:sp>
      <p:sp>
        <p:nvSpPr>
          <p:cNvPr id="29" name="TextBox 29"/>
          <p:cNvSpPr txBox="1">
            <a:spLocks noChangeArrowheads="1"/>
          </p:cNvSpPr>
          <p:nvPr/>
        </p:nvSpPr>
        <p:spPr bwMode="auto">
          <a:xfrm>
            <a:off x="1798969" y="4984868"/>
            <a:ext cx="607788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dirty="0"/>
              <a:t>Sequential </a:t>
            </a:r>
            <a:r>
              <a:rPr lang="en-US" dirty="0" smtClean="0"/>
              <a:t>pruning bounds </a:t>
            </a:r>
            <a:r>
              <a:rPr lang="en-US" dirty="0"/>
              <a:t>where we</a:t>
            </a:r>
          </a:p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b="1" dirty="0"/>
              <a:t>heuristically prune</a:t>
            </a:r>
            <a:r>
              <a:rPr lang="en-US" dirty="0"/>
              <a:t> </a:t>
            </a:r>
          </a:p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dirty="0"/>
              <a:t>from the </a:t>
            </a:r>
            <a:r>
              <a:rPr lang="en-US" dirty="0" smtClean="0"/>
              <a:t>cost of the best plan so far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741780" y="1037555"/>
            <a:ext cx="362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[Benton, Coles and Coles ICAPS 2012; best paper]</a:t>
            </a:r>
          </a:p>
        </p:txBody>
      </p:sp>
    </p:spTree>
    <p:extLst>
      <p:ext uri="{BB962C8B-B14F-4D97-AF65-F5344CB8AC3E}">
        <p14:creationId xmlns:p14="http://schemas.microsoft.com/office/powerpoint/2010/main" val="31670072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Tiered Approach</a:t>
            </a:r>
          </a:p>
        </p:txBody>
      </p:sp>
      <p:sp>
        <p:nvSpPr>
          <p:cNvPr id="819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454466B-6B71-4345-91F0-B022446294E3}" type="slidenum">
              <a:rPr lang="en-US" smtClean="0">
                <a:solidFill>
                  <a:schemeClr val="tx1"/>
                </a:solidFill>
              </a:rPr>
              <a:pPr/>
              <a:t>45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3925" y="2860675"/>
            <a:ext cx="996950" cy="39211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2000" b="1" dirty="0">
                <a:latin typeface="+mn-lt"/>
                <a:ea typeface="DejaVu Sans" pitchFamily="2"/>
                <a:cs typeface="Lohit Hindi" pitchFamily="2"/>
              </a:rPr>
              <a:t>Cost</a:t>
            </a:r>
          </a:p>
        </p:txBody>
      </p:sp>
      <p:sp>
        <p:nvSpPr>
          <p:cNvPr id="5" name="Straight Connector 4"/>
          <p:cNvSpPr/>
          <p:nvPr/>
        </p:nvSpPr>
        <p:spPr>
          <a:xfrm>
            <a:off x="3305175" y="1765300"/>
            <a:ext cx="0" cy="2246313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 flipH="1">
            <a:off x="3305175" y="4011613"/>
            <a:ext cx="3148013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3290888" y="3975100"/>
            <a:ext cx="144145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 flipV="1">
            <a:off x="4732338" y="2224088"/>
            <a:ext cx="1208087" cy="1741487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>
            <a:off x="4732338" y="3746500"/>
            <a:ext cx="0" cy="485775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2125" y="3937000"/>
            <a:ext cx="317500" cy="43656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2400">
                <a:latin typeface="Arial" pitchFamily="18"/>
                <a:ea typeface="DejaVu Sans" pitchFamily="2"/>
                <a:cs typeface="Lohit Hindi" pitchFamily="2"/>
              </a:rPr>
              <a:t>0</a:t>
            </a:r>
          </a:p>
        </p:txBody>
      </p:sp>
      <p:sp>
        <p:nvSpPr>
          <p:cNvPr id="11" name="Straight Connector 10"/>
          <p:cNvSpPr/>
          <p:nvPr/>
        </p:nvSpPr>
        <p:spPr>
          <a:xfrm>
            <a:off x="6045200" y="2220913"/>
            <a:ext cx="528638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6088" y="4310063"/>
            <a:ext cx="1039812" cy="33020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  <a:ea typeface="DejaVu Sans" pitchFamily="2"/>
                <a:cs typeface="Lohit Hindi" pitchFamily="2"/>
              </a:rPr>
              <a:t>d + c</a:t>
            </a:r>
          </a:p>
        </p:txBody>
      </p:sp>
      <p:sp>
        <p:nvSpPr>
          <p:cNvPr id="13" name="Straight Connector 12"/>
          <p:cNvSpPr/>
          <p:nvPr/>
        </p:nvSpPr>
        <p:spPr>
          <a:xfrm flipH="1">
            <a:off x="3076575" y="2205038"/>
            <a:ext cx="390525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 flipH="1">
            <a:off x="3316288" y="2220913"/>
            <a:ext cx="2728912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65350" y="2014538"/>
            <a:ext cx="1038225" cy="33020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  <a:ea typeface="DejaVu Sans" pitchFamily="2"/>
                <a:cs typeface="Lohit Hindi" pitchFamily="2"/>
              </a:rPr>
              <a:t>cost(g)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60800" y="2587625"/>
            <a:ext cx="1039813" cy="32861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  <a:ea typeface="DejaVu Sans" pitchFamily="2"/>
                <a:cs typeface="Lohit Hindi" pitchFamily="2"/>
              </a:rPr>
              <a:t>f(</a:t>
            </a:r>
            <a:r>
              <a:rPr lang="en-US" sz="1600" dirty="0" err="1">
                <a:latin typeface="+mn-lt"/>
                <a:ea typeface="DejaVu Sans" pitchFamily="2"/>
                <a:cs typeface="Lohit Hindi" pitchFamily="2"/>
              </a:rPr>
              <a:t>t,g</a:t>
            </a:r>
            <a:r>
              <a:rPr lang="en-US" sz="1600" dirty="0">
                <a:latin typeface="+mn-lt"/>
                <a:ea typeface="DejaVu Sans" pitchFamily="2"/>
                <a:cs typeface="Lohit Hindi" pitchFamily="2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45000" y="4278313"/>
            <a:ext cx="544513" cy="33020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  <a:ea typeface="DejaVu Sans" pitchFamily="2"/>
                <a:cs typeface="Lohit Hindi" pitchFamily="2"/>
              </a:rPr>
              <a:t>d</a:t>
            </a:r>
          </a:p>
        </p:txBody>
      </p:sp>
      <p:sp>
        <p:nvSpPr>
          <p:cNvPr id="18" name="Straight Connector 17"/>
          <p:cNvSpPr/>
          <p:nvPr/>
        </p:nvSpPr>
        <p:spPr>
          <a:xfrm>
            <a:off x="5930900" y="3732213"/>
            <a:ext cx="0" cy="53181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38638" y="4608513"/>
            <a:ext cx="996950" cy="392112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2000" b="1" dirty="0">
                <a:latin typeface="+mn-lt"/>
                <a:ea typeface="DejaVu Sans" pitchFamily="2"/>
                <a:cs typeface="Lohit Hindi" pitchFamily="2"/>
              </a:rPr>
              <a:t>Time</a:t>
            </a:r>
          </a:p>
        </p:txBody>
      </p:sp>
      <p:sp>
        <p:nvSpPr>
          <p:cNvPr id="20" name="Straight Connector 19"/>
          <p:cNvSpPr/>
          <p:nvPr/>
        </p:nvSpPr>
        <p:spPr>
          <a:xfrm flipV="1">
            <a:off x="5921375" y="2014538"/>
            <a:ext cx="9525" cy="2279650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21" name="Straight Connector 20"/>
          <p:cNvSpPr/>
          <p:nvPr/>
        </p:nvSpPr>
        <p:spPr>
          <a:xfrm flipV="1">
            <a:off x="5783263" y="2032000"/>
            <a:ext cx="9525" cy="2281238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cxnSp>
        <p:nvCxnSpPr>
          <p:cNvPr id="81941" name="Straight Arrow Connector 22"/>
          <p:cNvCxnSpPr>
            <a:cxnSpLocks noChangeShapeType="1"/>
          </p:cNvCxnSpPr>
          <p:nvPr/>
        </p:nvCxnSpPr>
        <p:spPr bwMode="auto">
          <a:xfrm flipH="1">
            <a:off x="4457700" y="2060575"/>
            <a:ext cx="1330325" cy="0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/>
            <a:tailEnd type="arrow" w="med" len="med"/>
          </a:ln>
        </p:spPr>
      </p:cxnSp>
      <p:sp>
        <p:nvSpPr>
          <p:cNvPr id="24" name="TextBox 23"/>
          <p:cNvSpPr txBox="1"/>
          <p:nvPr/>
        </p:nvSpPr>
        <p:spPr>
          <a:xfrm>
            <a:off x="6310313" y="1476375"/>
            <a:ext cx="1492250" cy="33020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  <a:ea typeface="DejaVu Sans" pitchFamily="2"/>
                <a:cs typeface="Lohit Hindi" pitchFamily="2"/>
              </a:rPr>
              <a:t>solution value</a:t>
            </a:r>
          </a:p>
        </p:txBody>
      </p:sp>
      <p:cxnSp>
        <p:nvCxnSpPr>
          <p:cNvPr id="81943" name="Curved Connector 24"/>
          <p:cNvCxnSpPr>
            <a:cxnSpLocks noChangeShapeType="1"/>
          </p:cNvCxnSpPr>
          <p:nvPr/>
        </p:nvCxnSpPr>
        <p:spPr bwMode="auto">
          <a:xfrm rot="10800000" flipV="1">
            <a:off x="5910263" y="1641475"/>
            <a:ext cx="369887" cy="373063"/>
          </a:xfrm>
          <a:prstGeom prst="curvedConnector2">
            <a:avLst/>
          </a:prstGeom>
          <a:noFill/>
          <a:ln w="9525" algn="ctr">
            <a:solidFill>
              <a:schemeClr val="tx2"/>
            </a:solidFill>
            <a:round/>
            <a:headEnd/>
            <a:tailEnd type="arrow" w="med" len="med"/>
          </a:ln>
        </p:spPr>
      </p:cxnSp>
      <p:sp>
        <p:nvSpPr>
          <p:cNvPr id="81944" name="Right Brace 25"/>
          <p:cNvSpPr>
            <a:spLocks/>
          </p:cNvSpPr>
          <p:nvPr/>
        </p:nvSpPr>
        <p:spPr bwMode="auto">
          <a:xfrm rot="-5400000">
            <a:off x="5645151" y="1779587"/>
            <a:ext cx="419100" cy="142875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algn="ctr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CA500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26013" y="1411288"/>
            <a:ext cx="1492250" cy="268287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+mn-lt"/>
                <a:ea typeface="DejaVu Sans" pitchFamily="2"/>
                <a:cs typeface="Lohit Hindi" pitchFamily="2"/>
              </a:rPr>
              <a:t>heuristically prune</a:t>
            </a:r>
          </a:p>
        </p:txBody>
      </p:sp>
      <p:sp>
        <p:nvSpPr>
          <p:cNvPr id="30" name="TextBox 32"/>
          <p:cNvSpPr txBox="1">
            <a:spLocks noChangeArrowheads="1"/>
          </p:cNvSpPr>
          <p:nvPr/>
        </p:nvSpPr>
        <p:spPr bwMode="auto">
          <a:xfrm>
            <a:off x="6014438" y="2363788"/>
            <a:ext cx="28825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sz="2400" dirty="0" smtClean="0"/>
              <a:t>Cost(s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): 128 (sol)</a:t>
            </a:r>
            <a:endParaRPr lang="en-US" sz="2400" dirty="0"/>
          </a:p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sz="2400" dirty="0"/>
              <a:t>Prune &gt;= sol </a:t>
            </a:r>
            <a:r>
              <a:rPr lang="en-US" sz="2400" dirty="0" smtClean="0"/>
              <a:t>– 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/8</a:t>
            </a:r>
            <a:endParaRPr lang="en-US" sz="2400" dirty="0"/>
          </a:p>
        </p:txBody>
      </p:sp>
      <p:sp>
        <p:nvSpPr>
          <p:cNvPr id="29" name="TextBox 29"/>
          <p:cNvSpPr txBox="1">
            <a:spLocks noChangeArrowheads="1"/>
          </p:cNvSpPr>
          <p:nvPr/>
        </p:nvSpPr>
        <p:spPr bwMode="auto">
          <a:xfrm>
            <a:off x="1798969" y="4984868"/>
            <a:ext cx="607788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dirty="0"/>
              <a:t>Sequential </a:t>
            </a:r>
            <a:r>
              <a:rPr lang="en-US" dirty="0" smtClean="0"/>
              <a:t>pruning bounds </a:t>
            </a:r>
            <a:r>
              <a:rPr lang="en-US" dirty="0"/>
              <a:t>where we</a:t>
            </a:r>
          </a:p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b="1" dirty="0"/>
              <a:t>heuristically prune</a:t>
            </a:r>
            <a:r>
              <a:rPr lang="en-US" dirty="0"/>
              <a:t> </a:t>
            </a:r>
          </a:p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dirty="0"/>
              <a:t>from the </a:t>
            </a:r>
            <a:r>
              <a:rPr lang="en-US" dirty="0" smtClean="0"/>
              <a:t>cost of the best plan so far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741780" y="1037555"/>
            <a:ext cx="362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[Benton, Coles and Coles ICAPS 2012; best paper]</a:t>
            </a:r>
          </a:p>
        </p:txBody>
      </p:sp>
    </p:spTree>
    <p:extLst>
      <p:ext uri="{BB962C8B-B14F-4D97-AF65-F5344CB8AC3E}">
        <p14:creationId xmlns:p14="http://schemas.microsoft.com/office/powerpoint/2010/main" val="32377687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Tiered Approach</a:t>
            </a:r>
          </a:p>
        </p:txBody>
      </p:sp>
      <p:sp>
        <p:nvSpPr>
          <p:cNvPr id="8294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CA86C83-B22F-4815-B837-073427FEE1BE}" type="slidenum">
              <a:rPr lang="en-US" smtClean="0">
                <a:solidFill>
                  <a:schemeClr val="tx1"/>
                </a:solidFill>
              </a:rPr>
              <a:pPr/>
              <a:t>46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3925" y="2860675"/>
            <a:ext cx="996950" cy="39211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2000" b="1" dirty="0">
                <a:latin typeface="+mn-lt"/>
                <a:ea typeface="DejaVu Sans" pitchFamily="2"/>
                <a:cs typeface="Lohit Hindi" pitchFamily="2"/>
              </a:rPr>
              <a:t>Cost</a:t>
            </a:r>
          </a:p>
        </p:txBody>
      </p:sp>
      <p:sp>
        <p:nvSpPr>
          <p:cNvPr id="5" name="Straight Connector 4"/>
          <p:cNvSpPr/>
          <p:nvPr/>
        </p:nvSpPr>
        <p:spPr>
          <a:xfrm>
            <a:off x="3305175" y="1765300"/>
            <a:ext cx="0" cy="2246313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 flipH="1">
            <a:off x="3305175" y="4011613"/>
            <a:ext cx="3148013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3290888" y="3975100"/>
            <a:ext cx="144145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 flipV="1">
            <a:off x="4732338" y="2224088"/>
            <a:ext cx="1208087" cy="1741487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>
            <a:off x="4732338" y="3746500"/>
            <a:ext cx="0" cy="485775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2125" y="3937000"/>
            <a:ext cx="317500" cy="43656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2400">
                <a:latin typeface="Arial" pitchFamily="18"/>
                <a:ea typeface="DejaVu Sans" pitchFamily="2"/>
                <a:cs typeface="Lohit Hindi" pitchFamily="2"/>
              </a:rPr>
              <a:t>0</a:t>
            </a:r>
          </a:p>
        </p:txBody>
      </p:sp>
      <p:sp>
        <p:nvSpPr>
          <p:cNvPr id="11" name="Straight Connector 10"/>
          <p:cNvSpPr/>
          <p:nvPr/>
        </p:nvSpPr>
        <p:spPr>
          <a:xfrm>
            <a:off x="6045200" y="2220913"/>
            <a:ext cx="528638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6088" y="4310063"/>
            <a:ext cx="1039812" cy="33020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  <a:ea typeface="DejaVu Sans" pitchFamily="2"/>
                <a:cs typeface="Lohit Hindi" pitchFamily="2"/>
              </a:rPr>
              <a:t>d + c</a:t>
            </a:r>
          </a:p>
        </p:txBody>
      </p:sp>
      <p:sp>
        <p:nvSpPr>
          <p:cNvPr id="13" name="Straight Connector 12"/>
          <p:cNvSpPr/>
          <p:nvPr/>
        </p:nvSpPr>
        <p:spPr>
          <a:xfrm flipH="1">
            <a:off x="3076575" y="2205038"/>
            <a:ext cx="390525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 flipH="1">
            <a:off x="3316288" y="2220913"/>
            <a:ext cx="2728912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65350" y="2014538"/>
            <a:ext cx="1038225" cy="33020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  <a:ea typeface="DejaVu Sans" pitchFamily="2"/>
                <a:cs typeface="Lohit Hindi" pitchFamily="2"/>
              </a:rPr>
              <a:t>cost(g)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60800" y="2587625"/>
            <a:ext cx="1039813" cy="32861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  <a:ea typeface="DejaVu Sans" pitchFamily="2"/>
                <a:cs typeface="Lohit Hindi" pitchFamily="2"/>
              </a:rPr>
              <a:t>f(</a:t>
            </a:r>
            <a:r>
              <a:rPr lang="en-US" sz="1600" dirty="0" err="1">
                <a:latin typeface="+mn-lt"/>
                <a:ea typeface="DejaVu Sans" pitchFamily="2"/>
                <a:cs typeface="Lohit Hindi" pitchFamily="2"/>
              </a:rPr>
              <a:t>t,g</a:t>
            </a:r>
            <a:r>
              <a:rPr lang="en-US" sz="1600" dirty="0">
                <a:latin typeface="+mn-lt"/>
                <a:ea typeface="DejaVu Sans" pitchFamily="2"/>
                <a:cs typeface="Lohit Hindi" pitchFamily="2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45000" y="4278313"/>
            <a:ext cx="544513" cy="33020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  <a:ea typeface="DejaVu Sans" pitchFamily="2"/>
                <a:cs typeface="Lohit Hindi" pitchFamily="2"/>
              </a:rPr>
              <a:t>d</a:t>
            </a:r>
          </a:p>
        </p:txBody>
      </p:sp>
      <p:sp>
        <p:nvSpPr>
          <p:cNvPr id="18" name="Straight Connector 17"/>
          <p:cNvSpPr/>
          <p:nvPr/>
        </p:nvSpPr>
        <p:spPr>
          <a:xfrm>
            <a:off x="5930900" y="3732213"/>
            <a:ext cx="0" cy="53181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38638" y="4608513"/>
            <a:ext cx="996950" cy="392112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2000" b="1" dirty="0">
                <a:latin typeface="+mn-lt"/>
                <a:ea typeface="DejaVu Sans" pitchFamily="2"/>
                <a:cs typeface="Lohit Hindi" pitchFamily="2"/>
              </a:rPr>
              <a:t>Time</a:t>
            </a:r>
          </a:p>
        </p:txBody>
      </p:sp>
      <p:sp>
        <p:nvSpPr>
          <p:cNvPr id="20" name="Straight Connector 19"/>
          <p:cNvSpPr/>
          <p:nvPr/>
        </p:nvSpPr>
        <p:spPr>
          <a:xfrm flipV="1">
            <a:off x="5921375" y="2014538"/>
            <a:ext cx="9525" cy="2279650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21" name="Straight Connector 20"/>
          <p:cNvSpPr/>
          <p:nvPr/>
        </p:nvSpPr>
        <p:spPr>
          <a:xfrm flipV="1">
            <a:off x="5867400" y="2024063"/>
            <a:ext cx="11113" cy="2281237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cxnSp>
        <p:nvCxnSpPr>
          <p:cNvPr id="82965" name="Straight Arrow Connector 22"/>
          <p:cNvCxnSpPr>
            <a:cxnSpLocks noChangeShapeType="1"/>
          </p:cNvCxnSpPr>
          <p:nvPr/>
        </p:nvCxnSpPr>
        <p:spPr bwMode="auto">
          <a:xfrm flipH="1">
            <a:off x="4543425" y="2054225"/>
            <a:ext cx="1330325" cy="0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/>
            <a:tailEnd type="arrow" w="med" len="med"/>
          </a:ln>
        </p:spPr>
      </p:cxnSp>
      <p:sp>
        <p:nvSpPr>
          <p:cNvPr id="24" name="TextBox 23"/>
          <p:cNvSpPr txBox="1"/>
          <p:nvPr/>
        </p:nvSpPr>
        <p:spPr>
          <a:xfrm>
            <a:off x="6310313" y="1476375"/>
            <a:ext cx="1492250" cy="33020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  <a:ea typeface="DejaVu Sans" pitchFamily="2"/>
                <a:cs typeface="Lohit Hindi" pitchFamily="2"/>
              </a:rPr>
              <a:t>solution value</a:t>
            </a:r>
          </a:p>
        </p:txBody>
      </p:sp>
      <p:cxnSp>
        <p:nvCxnSpPr>
          <p:cNvPr id="82967" name="Curved Connector 24"/>
          <p:cNvCxnSpPr>
            <a:cxnSpLocks noChangeShapeType="1"/>
          </p:cNvCxnSpPr>
          <p:nvPr/>
        </p:nvCxnSpPr>
        <p:spPr bwMode="auto">
          <a:xfrm rot="10800000" flipV="1">
            <a:off x="5910263" y="1641475"/>
            <a:ext cx="369887" cy="373063"/>
          </a:xfrm>
          <a:prstGeom prst="curvedConnector2">
            <a:avLst/>
          </a:prstGeom>
          <a:noFill/>
          <a:ln w="9525" algn="ctr">
            <a:solidFill>
              <a:schemeClr val="tx2"/>
            </a:solidFill>
            <a:round/>
            <a:headEnd/>
            <a:tailEnd type="arrow" w="med" len="med"/>
          </a:ln>
        </p:spPr>
      </p:cxnSp>
      <p:sp>
        <p:nvSpPr>
          <p:cNvPr id="82968" name="Right Brace 25"/>
          <p:cNvSpPr>
            <a:spLocks/>
          </p:cNvSpPr>
          <p:nvPr/>
        </p:nvSpPr>
        <p:spPr bwMode="auto">
          <a:xfrm rot="-5400000">
            <a:off x="5715794" y="1850231"/>
            <a:ext cx="361950" cy="58738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algn="ctr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CCA500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26013" y="1411288"/>
            <a:ext cx="1492250" cy="268287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+mn-lt"/>
                <a:ea typeface="DejaVu Sans" pitchFamily="2"/>
                <a:cs typeface="Lohit Hindi" pitchFamily="2"/>
              </a:rPr>
              <a:t>heuristically prune</a:t>
            </a:r>
          </a:p>
        </p:txBody>
      </p:sp>
      <p:sp>
        <p:nvSpPr>
          <p:cNvPr id="30" name="TextBox 32"/>
          <p:cNvSpPr txBox="1">
            <a:spLocks noChangeArrowheads="1"/>
          </p:cNvSpPr>
          <p:nvPr/>
        </p:nvSpPr>
        <p:spPr bwMode="auto">
          <a:xfrm>
            <a:off x="5930280" y="2363788"/>
            <a:ext cx="30508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sz="2400" dirty="0" smtClean="0"/>
              <a:t>Cost(s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): 128 (sol)</a:t>
            </a:r>
            <a:endParaRPr lang="en-US" sz="2400" dirty="0"/>
          </a:p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sz="2400" dirty="0"/>
              <a:t>Prune &gt;= sol </a:t>
            </a:r>
            <a:r>
              <a:rPr lang="en-US" sz="2400" dirty="0" smtClean="0"/>
              <a:t>– 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/16</a:t>
            </a:r>
            <a:endParaRPr lang="en-US" sz="2400" dirty="0"/>
          </a:p>
        </p:txBody>
      </p:sp>
      <p:sp>
        <p:nvSpPr>
          <p:cNvPr id="29" name="TextBox 29"/>
          <p:cNvSpPr txBox="1">
            <a:spLocks noChangeArrowheads="1"/>
          </p:cNvSpPr>
          <p:nvPr/>
        </p:nvSpPr>
        <p:spPr bwMode="auto">
          <a:xfrm>
            <a:off x="1798969" y="4984868"/>
            <a:ext cx="607788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dirty="0"/>
              <a:t>Sequential </a:t>
            </a:r>
            <a:r>
              <a:rPr lang="en-US" dirty="0" smtClean="0"/>
              <a:t>pruning bounds </a:t>
            </a:r>
            <a:r>
              <a:rPr lang="en-US" dirty="0"/>
              <a:t>where we</a:t>
            </a:r>
          </a:p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b="1" dirty="0"/>
              <a:t>heuristically prune</a:t>
            </a:r>
            <a:r>
              <a:rPr lang="en-US" dirty="0"/>
              <a:t> </a:t>
            </a:r>
          </a:p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dirty="0"/>
              <a:t>from the </a:t>
            </a:r>
            <a:r>
              <a:rPr lang="en-US" dirty="0" smtClean="0"/>
              <a:t>cost of the best plan so far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741780" y="1037555"/>
            <a:ext cx="362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[Benton, Coles and Coles ICAPS 2012; best paper]</a:t>
            </a:r>
          </a:p>
        </p:txBody>
      </p:sp>
    </p:spTree>
    <p:extLst>
      <p:ext uri="{BB962C8B-B14F-4D97-AF65-F5344CB8AC3E}">
        <p14:creationId xmlns:p14="http://schemas.microsoft.com/office/powerpoint/2010/main" val="26217118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Tiered Approach</a:t>
            </a:r>
          </a:p>
        </p:txBody>
      </p:sp>
      <p:sp>
        <p:nvSpPr>
          <p:cNvPr id="8397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AEC856E-48CB-4BD6-957D-E8B7B481BDA4}" type="slidenum">
              <a:rPr lang="en-US" smtClean="0">
                <a:solidFill>
                  <a:schemeClr val="tx1"/>
                </a:solidFill>
              </a:rPr>
              <a:pPr/>
              <a:t>47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3925" y="2860675"/>
            <a:ext cx="996950" cy="39211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2000" b="1" dirty="0">
                <a:latin typeface="+mn-lt"/>
                <a:ea typeface="DejaVu Sans" pitchFamily="2"/>
                <a:cs typeface="Lohit Hindi" pitchFamily="2"/>
              </a:rPr>
              <a:t>Cost</a:t>
            </a:r>
          </a:p>
        </p:txBody>
      </p:sp>
      <p:sp>
        <p:nvSpPr>
          <p:cNvPr id="5" name="Straight Connector 4"/>
          <p:cNvSpPr/>
          <p:nvPr/>
        </p:nvSpPr>
        <p:spPr>
          <a:xfrm>
            <a:off x="3305175" y="1765300"/>
            <a:ext cx="0" cy="2246313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 flipH="1">
            <a:off x="3305175" y="4011613"/>
            <a:ext cx="3148013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3290888" y="3975100"/>
            <a:ext cx="144145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 flipV="1">
            <a:off x="4732338" y="2224088"/>
            <a:ext cx="1208087" cy="1741487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>
            <a:off x="4732338" y="3746500"/>
            <a:ext cx="0" cy="485775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2125" y="3937000"/>
            <a:ext cx="317500" cy="43656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2400">
                <a:latin typeface="Arial" pitchFamily="18"/>
                <a:ea typeface="DejaVu Sans" pitchFamily="2"/>
                <a:cs typeface="Lohit Hindi" pitchFamily="2"/>
              </a:rPr>
              <a:t>0</a:t>
            </a:r>
          </a:p>
        </p:txBody>
      </p:sp>
      <p:sp>
        <p:nvSpPr>
          <p:cNvPr id="11" name="Straight Connector 10"/>
          <p:cNvSpPr/>
          <p:nvPr/>
        </p:nvSpPr>
        <p:spPr>
          <a:xfrm>
            <a:off x="6045200" y="2220913"/>
            <a:ext cx="528638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6088" y="4310063"/>
            <a:ext cx="1039812" cy="33020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  <a:ea typeface="DejaVu Sans" pitchFamily="2"/>
                <a:cs typeface="Lohit Hindi" pitchFamily="2"/>
              </a:rPr>
              <a:t>d + c</a:t>
            </a:r>
          </a:p>
        </p:txBody>
      </p:sp>
      <p:sp>
        <p:nvSpPr>
          <p:cNvPr id="13" name="Straight Connector 12"/>
          <p:cNvSpPr/>
          <p:nvPr/>
        </p:nvSpPr>
        <p:spPr>
          <a:xfrm flipH="1">
            <a:off x="3076575" y="2205038"/>
            <a:ext cx="390525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 flipH="1">
            <a:off x="3316288" y="2220913"/>
            <a:ext cx="2728912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65350" y="2014538"/>
            <a:ext cx="1038225" cy="33020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  <a:ea typeface="DejaVu Sans" pitchFamily="2"/>
                <a:cs typeface="Lohit Hindi" pitchFamily="2"/>
              </a:rPr>
              <a:t>cost(g)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60800" y="2587625"/>
            <a:ext cx="1039813" cy="328613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  <a:ea typeface="DejaVu Sans" pitchFamily="2"/>
                <a:cs typeface="Lohit Hindi" pitchFamily="2"/>
              </a:rPr>
              <a:t>f(</a:t>
            </a:r>
            <a:r>
              <a:rPr lang="en-US" sz="1600" dirty="0" err="1">
                <a:latin typeface="+mn-lt"/>
                <a:ea typeface="DejaVu Sans" pitchFamily="2"/>
                <a:cs typeface="Lohit Hindi" pitchFamily="2"/>
              </a:rPr>
              <a:t>t,g</a:t>
            </a:r>
            <a:r>
              <a:rPr lang="en-US" sz="1600" dirty="0">
                <a:latin typeface="+mn-lt"/>
                <a:ea typeface="DejaVu Sans" pitchFamily="2"/>
                <a:cs typeface="Lohit Hindi" pitchFamily="2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45000" y="4278313"/>
            <a:ext cx="544513" cy="33020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  <a:ea typeface="DejaVu Sans" pitchFamily="2"/>
                <a:cs typeface="Lohit Hindi" pitchFamily="2"/>
              </a:rPr>
              <a:t>d</a:t>
            </a:r>
          </a:p>
        </p:txBody>
      </p:sp>
      <p:sp>
        <p:nvSpPr>
          <p:cNvPr id="18" name="Straight Connector 17"/>
          <p:cNvSpPr/>
          <p:nvPr/>
        </p:nvSpPr>
        <p:spPr>
          <a:xfrm>
            <a:off x="5930900" y="3732213"/>
            <a:ext cx="0" cy="531812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38638" y="4608513"/>
            <a:ext cx="996950" cy="392112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2000" b="1" dirty="0">
                <a:latin typeface="+mn-lt"/>
                <a:ea typeface="DejaVu Sans" pitchFamily="2"/>
                <a:cs typeface="Lohit Hindi" pitchFamily="2"/>
              </a:rPr>
              <a:t>Time</a:t>
            </a:r>
          </a:p>
        </p:txBody>
      </p:sp>
      <p:sp>
        <p:nvSpPr>
          <p:cNvPr id="20" name="Straight Connector 19"/>
          <p:cNvSpPr/>
          <p:nvPr/>
        </p:nvSpPr>
        <p:spPr>
          <a:xfrm flipV="1">
            <a:off x="5921375" y="2014538"/>
            <a:ext cx="9525" cy="2279650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</a:ln>
        </p:spPr>
        <p:txBody>
          <a:bodyPr lIns="81639" tIns="40820" rIns="81639" bIns="40820" anchor="ctr" anchorCtr="1" compatLnSpc="0"/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endParaRPr lang="en-US" sz="2400">
              <a:latin typeface="Arial" pitchFamily="18"/>
              <a:ea typeface="DejaVu Sans" pitchFamily="2"/>
              <a:cs typeface="Lohit Hindi" pitchFamily="2"/>
            </a:endParaRPr>
          </a:p>
        </p:txBody>
      </p:sp>
      <p:cxnSp>
        <p:nvCxnSpPr>
          <p:cNvPr id="83988" name="Straight Arrow Connector 22"/>
          <p:cNvCxnSpPr>
            <a:cxnSpLocks noChangeShapeType="1"/>
          </p:cNvCxnSpPr>
          <p:nvPr/>
        </p:nvCxnSpPr>
        <p:spPr bwMode="auto">
          <a:xfrm flipH="1">
            <a:off x="4587875" y="2054225"/>
            <a:ext cx="1328738" cy="0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/>
            <a:tailEnd type="arrow" w="med" len="med"/>
          </a:ln>
        </p:spPr>
      </p:cxnSp>
      <p:sp>
        <p:nvSpPr>
          <p:cNvPr id="24" name="TextBox 23"/>
          <p:cNvSpPr txBox="1"/>
          <p:nvPr/>
        </p:nvSpPr>
        <p:spPr>
          <a:xfrm>
            <a:off x="6310313" y="1476375"/>
            <a:ext cx="1492250" cy="33020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  <a:buClr>
                <a:srgbClr val="CCA500"/>
              </a:buClr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  <a:ea typeface="DejaVu Sans" pitchFamily="2"/>
                <a:cs typeface="Lohit Hindi" pitchFamily="2"/>
              </a:rPr>
              <a:t>solution value</a:t>
            </a:r>
          </a:p>
        </p:txBody>
      </p:sp>
      <p:cxnSp>
        <p:nvCxnSpPr>
          <p:cNvPr id="83990" name="Curved Connector 24"/>
          <p:cNvCxnSpPr>
            <a:cxnSpLocks noChangeShapeType="1"/>
          </p:cNvCxnSpPr>
          <p:nvPr/>
        </p:nvCxnSpPr>
        <p:spPr bwMode="auto">
          <a:xfrm rot="10800000" flipV="1">
            <a:off x="5910263" y="1641475"/>
            <a:ext cx="369887" cy="373063"/>
          </a:xfrm>
          <a:prstGeom prst="curvedConnector2">
            <a:avLst/>
          </a:prstGeom>
          <a:noFill/>
          <a:ln w="9525" algn="ctr">
            <a:solidFill>
              <a:schemeClr val="tx2"/>
            </a:solidFill>
            <a:round/>
            <a:headEnd/>
            <a:tailEnd type="arrow" w="med" len="med"/>
          </a:ln>
        </p:spPr>
      </p:cxnSp>
      <p:sp>
        <p:nvSpPr>
          <p:cNvPr id="27" name="TextBox 32"/>
          <p:cNvSpPr txBox="1">
            <a:spLocks noChangeArrowheads="1"/>
          </p:cNvSpPr>
          <p:nvPr/>
        </p:nvSpPr>
        <p:spPr bwMode="auto">
          <a:xfrm>
            <a:off x="6098594" y="2363788"/>
            <a:ext cx="27142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sz="2400" dirty="0" smtClean="0"/>
              <a:t>Cost(s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): 128 (sol)</a:t>
            </a:r>
            <a:endParaRPr lang="en-US" sz="2400" dirty="0"/>
          </a:p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sz="2400" dirty="0"/>
              <a:t>Prune &gt;= </a:t>
            </a:r>
            <a:r>
              <a:rPr lang="en-US" sz="2400" dirty="0" smtClean="0"/>
              <a:t>sol</a:t>
            </a:r>
            <a:endParaRPr lang="en-US" sz="2400" dirty="0"/>
          </a:p>
        </p:txBody>
      </p:sp>
      <p:sp>
        <p:nvSpPr>
          <p:cNvPr id="28" name="TextBox 29"/>
          <p:cNvSpPr txBox="1">
            <a:spLocks noChangeArrowheads="1"/>
          </p:cNvSpPr>
          <p:nvPr/>
        </p:nvSpPr>
        <p:spPr bwMode="auto">
          <a:xfrm>
            <a:off x="1798969" y="4984868"/>
            <a:ext cx="607788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dirty="0"/>
              <a:t>Sequential </a:t>
            </a:r>
            <a:r>
              <a:rPr lang="en-US" dirty="0" smtClean="0"/>
              <a:t>pruning bounds </a:t>
            </a:r>
            <a:r>
              <a:rPr lang="en-US" dirty="0"/>
              <a:t>where we</a:t>
            </a:r>
          </a:p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b="1" dirty="0"/>
              <a:t>heuristically prune</a:t>
            </a:r>
            <a:r>
              <a:rPr lang="en-US" dirty="0"/>
              <a:t> </a:t>
            </a:r>
          </a:p>
          <a:p>
            <a:pPr algn="ctr">
              <a:buClr>
                <a:srgbClr val="CCA500"/>
              </a:buClr>
              <a:buFont typeface="Wingdings" pitchFamily="2" charset="2"/>
              <a:buNone/>
            </a:pPr>
            <a:r>
              <a:rPr lang="en-US" dirty="0"/>
              <a:t>from the </a:t>
            </a:r>
            <a:r>
              <a:rPr lang="en-US" dirty="0" smtClean="0"/>
              <a:t>cost of the best plan so far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741780" y="1037555"/>
            <a:ext cx="362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[Benton, Coles and Coles ICAPS 2012; best paper]</a:t>
            </a:r>
          </a:p>
        </p:txBody>
      </p:sp>
    </p:spTree>
    <p:extLst>
      <p:ext uri="{BB962C8B-B14F-4D97-AF65-F5344CB8AC3E}">
        <p14:creationId xmlns:p14="http://schemas.microsoft.com/office/powerpoint/2010/main" val="30200512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Time-dependent Cost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56D039A8-3486-4E7E-A1DE-6131F7B812C3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492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9" y="1358829"/>
            <a:ext cx="7319961" cy="509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41780" y="1037555"/>
            <a:ext cx="362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[Benton, Coles and Coles ICAPS 2012; best paper]</a:t>
            </a:r>
          </a:p>
        </p:txBody>
      </p:sp>
    </p:spTree>
    <p:extLst>
      <p:ext uri="{BB962C8B-B14F-4D97-AF65-F5344CB8AC3E}">
        <p14:creationId xmlns:p14="http://schemas.microsoft.com/office/powerpoint/2010/main" val="176648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793038" cy="685800"/>
          </a:xfrm>
        </p:spPr>
        <p:txBody>
          <a:bodyPr/>
          <a:lstStyle/>
          <a:p>
            <a:r>
              <a:rPr lang="en-US" sz="2800">
                <a:solidFill>
                  <a:srgbClr val="800000"/>
                </a:solidFill>
              </a:rPr>
              <a:t>Partial Satisfaction/Over-Subscription Planning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52400" y="1295399"/>
            <a:ext cx="87630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2" tIns="45707" rIns="91412" bIns="45707"/>
          <a:lstStyle/>
          <a:p>
            <a:pPr marL="342900" indent="-342900" algn="l">
              <a:spcBef>
                <a:spcPct val="20000"/>
              </a:spcBef>
              <a:buClr>
                <a:srgbClr val="CCA5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A50021"/>
                </a:solidFill>
                <a:latin typeface="Tahoma" pitchFamily="34" charset="0"/>
              </a:rPr>
              <a:t>Traditional planning problems</a:t>
            </a:r>
          </a:p>
          <a:p>
            <a:pPr marL="742950" lvl="1" indent="-285750" algn="l">
              <a:spcBef>
                <a:spcPct val="20000"/>
              </a:spcBef>
              <a:buClr>
                <a:srgbClr val="CCA500"/>
              </a:buClr>
              <a:buFont typeface="Wingdings" pitchFamily="2" charset="2"/>
              <a:buChar char="§"/>
            </a:pPr>
            <a:r>
              <a:rPr lang="en-US" sz="1800" dirty="0">
                <a:latin typeface="Tahoma" pitchFamily="34" charset="0"/>
              </a:rPr>
              <a:t>Find the </a:t>
            </a:r>
            <a:r>
              <a:rPr lang="en-US" sz="1800" dirty="0" smtClean="0">
                <a:latin typeface="Tahoma" pitchFamily="34" charset="0"/>
              </a:rPr>
              <a:t>shortest (lowest </a:t>
            </a:r>
            <a:r>
              <a:rPr lang="en-US" sz="1800" dirty="0">
                <a:latin typeface="Tahoma" pitchFamily="34" charset="0"/>
              </a:rPr>
              <a:t>cost) plan that satisfies </a:t>
            </a:r>
            <a:r>
              <a:rPr lang="en-US" sz="1800" i="1" dirty="0">
                <a:latin typeface="Tahoma" pitchFamily="34" charset="0"/>
              </a:rPr>
              <a:t>all</a:t>
            </a:r>
            <a:r>
              <a:rPr lang="en-US" sz="1800" dirty="0">
                <a:latin typeface="Tahoma" pitchFamily="34" charset="0"/>
              </a:rPr>
              <a:t> the given goals</a:t>
            </a:r>
          </a:p>
          <a:p>
            <a:pPr marL="342900" indent="-342900" algn="l">
              <a:spcBef>
                <a:spcPct val="20000"/>
              </a:spcBef>
              <a:buClr>
                <a:srgbClr val="CCA50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A50021"/>
                </a:solidFill>
                <a:latin typeface="Tahoma" pitchFamily="34" charset="0"/>
              </a:rPr>
              <a:t>PSP Planning</a:t>
            </a:r>
          </a:p>
          <a:p>
            <a:pPr marL="742950" lvl="1" indent="-285750" algn="l">
              <a:spcBef>
                <a:spcPct val="20000"/>
              </a:spcBef>
              <a:buClr>
                <a:srgbClr val="CCA500"/>
              </a:buClr>
              <a:buFont typeface="Wingdings" pitchFamily="2" charset="2"/>
              <a:buChar char="§"/>
            </a:pPr>
            <a:r>
              <a:rPr lang="en-US" sz="1800" dirty="0">
                <a:latin typeface="Tahoma" pitchFamily="34" charset="0"/>
              </a:rPr>
              <a:t>Find the highest utility plan given the resource constraints</a:t>
            </a:r>
          </a:p>
          <a:p>
            <a:pPr marL="1143000" lvl="2" indent="-228600" algn="l">
              <a:spcBef>
                <a:spcPct val="20000"/>
              </a:spcBef>
              <a:buClr>
                <a:srgbClr val="CCA500"/>
              </a:buClr>
              <a:buFont typeface="Wingdings" pitchFamily="2" charset="2"/>
              <a:buChar char="§"/>
            </a:pPr>
            <a:r>
              <a:rPr lang="en-US" sz="1600" dirty="0">
                <a:latin typeface="Tahoma" pitchFamily="34" charset="0"/>
              </a:rPr>
              <a:t>Goals have utilities and actions have costs</a:t>
            </a:r>
          </a:p>
          <a:p>
            <a:pPr marL="342900" indent="-342900" algn="l">
              <a:spcBef>
                <a:spcPct val="20000"/>
              </a:spcBef>
              <a:buClr>
                <a:srgbClr val="CCA5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A50021"/>
                </a:solidFill>
                <a:latin typeface="Tahoma" pitchFamily="34" charset="0"/>
              </a:rPr>
              <a:t>…arises naturally in many real world planning scenarios</a:t>
            </a:r>
          </a:p>
          <a:p>
            <a:pPr marL="742950" lvl="1" indent="-285750" algn="l">
              <a:spcBef>
                <a:spcPct val="20000"/>
              </a:spcBef>
              <a:buClr>
                <a:srgbClr val="CCA500"/>
              </a:buClr>
              <a:buFont typeface="Wingdings" pitchFamily="2" charset="2"/>
              <a:buChar char="§"/>
            </a:pPr>
            <a:r>
              <a:rPr lang="en-US" sz="1800" dirty="0">
                <a:latin typeface="Tahoma" pitchFamily="34" charset="0"/>
              </a:rPr>
              <a:t>MARS rovers attempting to maximize scientific return, given resource constraints</a:t>
            </a:r>
          </a:p>
          <a:p>
            <a:pPr marL="742950" lvl="1" indent="-285750" algn="l">
              <a:spcBef>
                <a:spcPct val="20000"/>
              </a:spcBef>
              <a:buClr>
                <a:srgbClr val="CCA500"/>
              </a:buClr>
              <a:buFont typeface="Wingdings" pitchFamily="2" charset="2"/>
              <a:buChar char="§"/>
            </a:pPr>
            <a:r>
              <a:rPr lang="en-US" sz="1800" dirty="0">
                <a:latin typeface="Tahoma" pitchFamily="34" charset="0"/>
              </a:rPr>
              <a:t>UAVs attempting to maximize </a:t>
            </a:r>
            <a:r>
              <a:rPr lang="en-US" sz="1800" dirty="0" smtClean="0">
                <a:latin typeface="Tahoma" pitchFamily="34" charset="0"/>
              </a:rPr>
              <a:t>reconnaissance </a:t>
            </a:r>
            <a:r>
              <a:rPr lang="en-US" sz="1800" dirty="0">
                <a:latin typeface="Tahoma" pitchFamily="34" charset="0"/>
              </a:rPr>
              <a:t>returns, given fuel </a:t>
            </a:r>
            <a:r>
              <a:rPr lang="en-US" sz="1800" dirty="0" err="1">
                <a:latin typeface="Tahoma" pitchFamily="34" charset="0"/>
              </a:rPr>
              <a:t>etc</a:t>
            </a:r>
            <a:r>
              <a:rPr lang="en-US" sz="1800" dirty="0">
                <a:latin typeface="Tahoma" pitchFamily="34" charset="0"/>
              </a:rPr>
              <a:t> constraints</a:t>
            </a:r>
          </a:p>
          <a:p>
            <a:pPr marL="742950" lvl="1" indent="-285750" algn="l">
              <a:spcBef>
                <a:spcPct val="20000"/>
              </a:spcBef>
              <a:buClr>
                <a:srgbClr val="CCA500"/>
              </a:buClr>
              <a:buFont typeface="Wingdings" pitchFamily="2" charset="2"/>
              <a:buChar char="§"/>
            </a:pPr>
            <a:r>
              <a:rPr lang="en-US" sz="1800" dirty="0">
                <a:latin typeface="Tahoma" pitchFamily="34" charset="0"/>
              </a:rPr>
              <a:t>Logistics problems resource constraints</a:t>
            </a:r>
          </a:p>
          <a:p>
            <a:pPr marL="342900" indent="-342900" algn="l">
              <a:spcBef>
                <a:spcPct val="20000"/>
              </a:spcBef>
              <a:buClr>
                <a:srgbClr val="CCA5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A50021"/>
                </a:solidFill>
                <a:latin typeface="Tahoma" pitchFamily="34" charset="0"/>
              </a:rPr>
              <a:t>… due to a variety of reasons</a:t>
            </a:r>
          </a:p>
          <a:p>
            <a:pPr marL="742950" lvl="1" indent="-285750" algn="l">
              <a:spcBef>
                <a:spcPct val="20000"/>
              </a:spcBef>
              <a:buClr>
                <a:srgbClr val="CCA500"/>
              </a:buClr>
              <a:buFont typeface="Wingdings" pitchFamily="2" charset="2"/>
              <a:buChar char="§"/>
            </a:pPr>
            <a:r>
              <a:rPr lang="en-US" sz="1800" dirty="0">
                <a:latin typeface="Tahoma" pitchFamily="34" charset="0"/>
              </a:rPr>
              <a:t>Constraints on agent’s resources</a:t>
            </a:r>
          </a:p>
          <a:p>
            <a:pPr marL="742950" lvl="1" indent="-285750" algn="l">
              <a:spcBef>
                <a:spcPct val="20000"/>
              </a:spcBef>
              <a:buClr>
                <a:srgbClr val="CCA500"/>
              </a:buClr>
              <a:buFont typeface="Wingdings" pitchFamily="2" charset="2"/>
              <a:buChar char="§"/>
            </a:pPr>
            <a:r>
              <a:rPr lang="en-US" sz="1800" dirty="0">
                <a:latin typeface="Tahoma" pitchFamily="34" charset="0"/>
              </a:rPr>
              <a:t>Conflicting goals</a:t>
            </a:r>
          </a:p>
          <a:p>
            <a:pPr marL="1143000" lvl="2" indent="-228600" algn="l">
              <a:spcBef>
                <a:spcPct val="20000"/>
              </a:spcBef>
              <a:buClr>
                <a:srgbClr val="CCA500"/>
              </a:buClr>
              <a:buFont typeface="Wingdings" pitchFamily="2" charset="2"/>
              <a:buChar char="§"/>
            </a:pPr>
            <a:r>
              <a:rPr lang="en-US" sz="1800" dirty="0">
                <a:latin typeface="Tahoma" pitchFamily="34" charset="0"/>
              </a:rPr>
              <a:t>With complex inter-dependencies between goal </a:t>
            </a:r>
            <a:r>
              <a:rPr lang="en-US" sz="1800" dirty="0" smtClean="0">
                <a:latin typeface="Tahoma" pitchFamily="34" charset="0"/>
              </a:rPr>
              <a:t>utilities</a:t>
            </a:r>
          </a:p>
          <a:p>
            <a:pPr marL="685800" lvl="1" indent="-228600" algn="l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 dirty="0" smtClean="0"/>
              <a:t>Deadlines</a:t>
            </a:r>
            <a:endParaRPr lang="en-US" sz="2400" dirty="0">
              <a:solidFill>
                <a:srgbClr val="006600"/>
              </a:solidFill>
              <a:latin typeface="Tahom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CCA500"/>
              </a:buClr>
              <a:buFont typeface="Wingdings" pitchFamily="2" charset="2"/>
              <a:buNone/>
            </a:pPr>
            <a:endParaRPr lang="en-US" sz="2000" dirty="0">
              <a:latin typeface="Tahoma" pitchFamily="34" charset="0"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191000" y="6276975"/>
            <a:ext cx="495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[IJCAI </a:t>
            </a:r>
            <a:r>
              <a:rPr lang="en-US" sz="1600" dirty="0">
                <a:solidFill>
                  <a:srgbClr val="008000"/>
                </a:solidFill>
              </a:rPr>
              <a:t>2005; IJCAI 2007; ICAPS </a:t>
            </a:r>
            <a:r>
              <a:rPr lang="en-US" sz="1600" dirty="0" smtClean="0">
                <a:solidFill>
                  <a:srgbClr val="008000"/>
                </a:solidFill>
              </a:rPr>
              <a:t>2007; AIJ 2009; IROS 2009; ICAPS 2012]</a:t>
            </a:r>
            <a:endParaRPr lang="en-US" sz="1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83532"/>
      </p:ext>
    </p:extLst>
  </p:cSld>
  <p:clrMapOvr>
    <a:masterClrMapping/>
  </p:clrMapOvr>
  <p:transition advTm="49555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Time-dependent Cost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56D039A8-3486-4E7E-A1DE-6131F7B812C3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491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83" y="1422296"/>
            <a:ext cx="7235797" cy="501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41780" y="1037555"/>
            <a:ext cx="362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[Benton, Coles and Coles ICAPS 2012; best paper]</a:t>
            </a:r>
          </a:p>
        </p:txBody>
      </p:sp>
    </p:spTree>
    <p:extLst>
      <p:ext uri="{BB962C8B-B14F-4D97-AF65-F5344CB8AC3E}">
        <p14:creationId xmlns:p14="http://schemas.microsoft.com/office/powerpoint/2010/main" val="203377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Time-dependent Cost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56D039A8-3486-4E7E-A1DE-6131F7B812C3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41780" y="1037555"/>
            <a:ext cx="362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[Benton, Coles and Coles ICAPS 2012; best paper]</a:t>
            </a:r>
          </a:p>
        </p:txBody>
      </p:sp>
      <p:pic>
        <p:nvPicPr>
          <p:cNvPr id="493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" y="1363719"/>
            <a:ext cx="7294245" cy="507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66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7550" y="1524000"/>
            <a:ext cx="7772400" cy="4953000"/>
          </a:xfrm>
        </p:spPr>
        <p:txBody>
          <a:bodyPr/>
          <a:lstStyle/>
          <a:p>
            <a:r>
              <a:rPr lang="en-US" dirty="0" smtClean="0"/>
              <a:t>Partial Satisfaction Planning</a:t>
            </a:r>
          </a:p>
          <a:p>
            <a:pPr lvl="1"/>
            <a:r>
              <a:rPr lang="en-US" dirty="0" smtClean="0"/>
              <a:t>Ubiquitous</a:t>
            </a:r>
          </a:p>
          <a:p>
            <a:pPr lvl="1"/>
            <a:r>
              <a:rPr lang="en-US" dirty="0" smtClean="0"/>
              <a:t>Foregrounds Quality</a:t>
            </a:r>
          </a:p>
          <a:p>
            <a:pPr lvl="1"/>
            <a:r>
              <a:rPr lang="en-US" dirty="0" smtClean="0"/>
              <a:t>Present in many applications</a:t>
            </a:r>
          </a:p>
          <a:p>
            <a:r>
              <a:rPr lang="en-US" dirty="0" smtClean="0"/>
              <a:t>Challenges: Modeling &amp; Solving</a:t>
            </a:r>
          </a:p>
          <a:p>
            <a:pPr lvl="1"/>
            <a:r>
              <a:rPr lang="en-US" dirty="0" smtClean="0"/>
              <a:t>Extended state-of-the-art methods to handle: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- PSP problems with goal utility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dependencies</a:t>
            </a:r>
            <a:br>
              <a:rPr lang="en-US" dirty="0" smtClean="0"/>
            </a:br>
            <a:r>
              <a:rPr lang="en-US" dirty="0" smtClean="0"/>
              <a:t>  - PSP problems involving soft deadlines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17083BB3-7338-4326-AE03-7768C66FA0D2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1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4" y="1547442"/>
            <a:ext cx="8792309" cy="4965900"/>
          </a:xfrm>
        </p:spPr>
        <p:txBody>
          <a:bodyPr/>
          <a:lstStyle/>
          <a:p>
            <a:r>
              <a:rPr lang="en-US" dirty="0" smtClean="0"/>
              <a:t>In looking at PSP:</a:t>
            </a:r>
          </a:p>
          <a:p>
            <a:pPr lvl="1"/>
            <a:r>
              <a:rPr lang="en-US" sz="2400" dirty="0"/>
              <a:t>Anytime Search Minimizing Time Between Solutions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[Thayer, Benton &amp;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Helmert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SoCS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2012; </a:t>
            </a:r>
            <a:r>
              <a:rPr lang="en-US" sz="2000" dirty="0">
                <a:solidFill>
                  <a:srgbClr val="00B050"/>
                </a:solidFill>
              </a:rPr>
              <a:t>best student paper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]</a:t>
            </a:r>
          </a:p>
          <a:p>
            <a:pPr lvl="1"/>
            <a:r>
              <a:rPr lang="en-US" sz="2400" dirty="0" smtClean="0"/>
              <a:t>Online </a:t>
            </a:r>
            <a:r>
              <a:rPr lang="en-US" sz="2400" dirty="0"/>
              <a:t>Anticipatory Planning 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[Burns, Benton,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Ruml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Do &amp; Yoon ICAPS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2012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]</a:t>
            </a:r>
            <a:endParaRPr lang="en-US" sz="2400" dirty="0" smtClean="0"/>
          </a:p>
          <a:p>
            <a:pPr lvl="1"/>
            <a:r>
              <a:rPr lang="en-US" sz="2400" dirty="0"/>
              <a:t>Planning for Human-Robot </a:t>
            </a:r>
            <a:r>
              <a:rPr lang="en-US" sz="2400" dirty="0" smtClean="0"/>
              <a:t>Teaming</a:t>
            </a:r>
          </a:p>
          <a:p>
            <a:pPr marL="457200" lvl="1" indent="0">
              <a:buNone/>
            </a:pPr>
            <a:r>
              <a:rPr lang="en-US" sz="2400" dirty="0" smtClean="0"/>
              <a:t>  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[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Talamadupula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Benton, et al. TIST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2010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]</a:t>
            </a:r>
          </a:p>
          <a:p>
            <a:pPr lvl="1"/>
            <a:r>
              <a:rPr lang="en-US" sz="2400" dirty="0" smtClean="0"/>
              <a:t>G-value plateaus: A Challenge for Planning</a:t>
            </a:r>
          </a:p>
          <a:p>
            <a:pPr marL="457200" lvl="1" indent="0">
              <a:buNone/>
            </a:pPr>
            <a:r>
              <a:rPr lang="en-US" sz="2400" dirty="0"/>
              <a:t> 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[Benton, et al. ICAPS 2010]</a:t>
            </a:r>
          </a:p>
          <a:p>
            <a:pPr lvl="1"/>
            <a:r>
              <a:rPr lang="en-US" sz="2400" dirty="0" smtClean="0"/>
              <a:t>Cost-based Satisficing Search Considered Harmful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[Cushing, Benton &amp; Kambhampati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SoCS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2010]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17083BB3-7338-4326-AE03-7768C66FA0D2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4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Work in PSP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complex time-dependent costs</a:t>
            </a:r>
          </a:p>
          <a:p>
            <a:pPr marL="457200" lvl="1" indent="0">
              <a:buNone/>
            </a:pPr>
            <a:r>
              <a:rPr lang="en-US" dirty="0" smtClean="0"/>
              <a:t>(e.g., non-monotonic costs, time windows, goal achievement-based cost functions)</a:t>
            </a:r>
          </a:p>
          <a:p>
            <a:endParaRPr lang="en-US" dirty="0" smtClean="0"/>
          </a:p>
          <a:p>
            <a:r>
              <a:rPr lang="en-US" dirty="0" smtClean="0"/>
              <a:t>Multi-objective (e.g., multiple resource) plan quality measures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17083BB3-7338-4326-AE03-7768C66FA0D2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4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108" y="1379621"/>
            <a:ext cx="7772400" cy="4985084"/>
          </a:xfrm>
        </p:spPr>
        <p:txBody>
          <a:bodyPr/>
          <a:lstStyle/>
          <a:p>
            <a:r>
              <a:rPr lang="en-US" sz="1400" dirty="0" smtClean="0"/>
              <a:t>K. </a:t>
            </a:r>
            <a:r>
              <a:rPr lang="en-US" sz="1400" dirty="0" err="1" smtClean="0"/>
              <a:t>Talamadupula</a:t>
            </a:r>
            <a:r>
              <a:rPr lang="en-US" sz="1400" dirty="0" smtClean="0"/>
              <a:t>, J. Benton, P. </a:t>
            </a:r>
            <a:r>
              <a:rPr lang="en-US" sz="1400" dirty="0" err="1" smtClean="0"/>
              <a:t>Schermerhorn</a:t>
            </a:r>
            <a:r>
              <a:rPr lang="en-US" sz="1400" dirty="0" smtClean="0"/>
              <a:t>, M. </a:t>
            </a:r>
            <a:r>
              <a:rPr lang="en-US" sz="1400" dirty="0" err="1" smtClean="0"/>
              <a:t>Scheutz</a:t>
            </a:r>
            <a:r>
              <a:rPr lang="en-US" sz="1400" dirty="0" smtClean="0"/>
              <a:t>, S, Kambhampati. Integrating a Closed World Planner with an Open-World Robot.  In AAAI 2010.</a:t>
            </a:r>
          </a:p>
          <a:p>
            <a:r>
              <a:rPr lang="en-US" sz="1400" dirty="0" smtClean="0"/>
              <a:t>D. Smith. Choosing Objectives in Over-subscription Planning. In ICAPS 2004.</a:t>
            </a:r>
          </a:p>
          <a:p>
            <a:r>
              <a:rPr lang="en-US" sz="1400" dirty="0" smtClean="0"/>
              <a:t>D. Smith. “Mystery Talk”.  PLANET Planning Summer School 2003.</a:t>
            </a:r>
          </a:p>
          <a:p>
            <a:r>
              <a:rPr lang="en-US" sz="1400" dirty="0" smtClean="0"/>
              <a:t>S</a:t>
            </a:r>
            <a:r>
              <a:rPr lang="en-US" sz="1400" dirty="0"/>
              <a:t>. Yoon, J. Benton, S. Kambhampati. An Online Learning Method for Improving Over-subscription Planning. In ICAPS 2008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M. van den </a:t>
            </a:r>
            <a:r>
              <a:rPr lang="en-US" sz="1400" dirty="0" err="1" smtClean="0"/>
              <a:t>Briel</a:t>
            </a:r>
            <a:r>
              <a:rPr lang="en-US" sz="1400" dirty="0" smtClean="0"/>
              <a:t>, R. Sanchez, M. Do, S. Kambhampati. Effective Approaches for Partial Satisfaction (Over-subscription) Planning.  In AAAI 2004.</a:t>
            </a:r>
          </a:p>
          <a:p>
            <a:r>
              <a:rPr lang="en-US" sz="1400" dirty="0" smtClean="0"/>
              <a:t>J. Benton, M. Do, S. Kambhampati. Over-subscription Planning with Metric Goals. In IJCAI 2005.</a:t>
            </a:r>
          </a:p>
          <a:p>
            <a:r>
              <a:rPr lang="en-US" sz="1400" dirty="0" smtClean="0"/>
              <a:t>J. Benton, M. Do, S. Kambhampati. Anytime Heuristic Search for Partial Satisfaction Planning. In Artificial Intelligence Journal, 173:562-592, April 2009.</a:t>
            </a:r>
          </a:p>
          <a:p>
            <a:r>
              <a:rPr lang="en-US" sz="1400" dirty="0" smtClean="0"/>
              <a:t>J. Benton, M. van den </a:t>
            </a:r>
            <a:r>
              <a:rPr lang="en-US" sz="1400" dirty="0" err="1" smtClean="0"/>
              <a:t>Briel</a:t>
            </a:r>
            <a:r>
              <a:rPr lang="en-US" sz="1400" dirty="0" smtClean="0"/>
              <a:t>, S. Kambhampati. A Hybrid Linear Programming and Relaxed Plan Heuristic for Partial Satisfaction Planning. In ICAPS 2007.</a:t>
            </a:r>
          </a:p>
          <a:p>
            <a:r>
              <a:rPr lang="en-US" sz="1400" dirty="0"/>
              <a:t>J. Benton, J. </a:t>
            </a:r>
            <a:r>
              <a:rPr lang="en-US" sz="1400" dirty="0" err="1"/>
              <a:t>Baier</a:t>
            </a:r>
            <a:r>
              <a:rPr lang="en-US" sz="1400" dirty="0"/>
              <a:t>, S. Kambhampati. Tutorial on Preferences and Partial Satisfaction in Planning. AAAI 2010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J. Benton, A. J. Coles, A. I. Coles. Temporal Planning with Preferences and Time-Dependent Continuous Costs. ICAPS 2012.</a:t>
            </a:r>
          </a:p>
          <a:p>
            <a:r>
              <a:rPr lang="en-US" sz="1400" dirty="0" smtClean="0"/>
              <a:t>M. Do, J. Benton, M. van den </a:t>
            </a:r>
            <a:r>
              <a:rPr lang="en-US" sz="1400" dirty="0" err="1" smtClean="0"/>
              <a:t>Briel</a:t>
            </a:r>
            <a:r>
              <a:rPr lang="en-US" sz="1400" dirty="0" smtClean="0"/>
              <a:t>, S. Kambhampati. Planning with Goal Utility Dependencies. In IJCAI 2007</a:t>
            </a:r>
          </a:p>
          <a:p>
            <a:r>
              <a:rPr lang="en-US" sz="1400" dirty="0" smtClean="0"/>
              <a:t>J. </a:t>
            </a:r>
            <a:r>
              <a:rPr lang="en-US" sz="1400" dirty="0" err="1" smtClean="0"/>
              <a:t>Boyan</a:t>
            </a:r>
            <a:r>
              <a:rPr lang="en-US" sz="1400" dirty="0" smtClean="0"/>
              <a:t> and A. Moore. Learning Evaluation Functions to Improve Optimization by Local Search.  In Journal of Machine Learning Research, 1:77-112, 2000.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3BB3-7338-4326-AE03-7768C66FA0D2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33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03" y="1343526"/>
            <a:ext cx="7772400" cy="5297906"/>
          </a:xfrm>
        </p:spPr>
        <p:txBody>
          <a:bodyPr/>
          <a:lstStyle/>
          <a:p>
            <a:r>
              <a:rPr lang="en-US" sz="1400" dirty="0"/>
              <a:t>R. Sanchez, S. Kambhampati. Planning Graph Heuristics for Selecting Objectives in Over-subscription Planning Problems. In ICAPS 2005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M. Do, Terry Zimmerman, S. Kambhampati. Tutorial on Over-subscription Planning and Scheduling. AAAI 2007.</a:t>
            </a:r>
          </a:p>
          <a:p>
            <a:r>
              <a:rPr lang="en-US" sz="1400" dirty="0"/>
              <a:t>W. </a:t>
            </a:r>
            <a:r>
              <a:rPr lang="en-US" sz="1400" dirty="0" err="1"/>
              <a:t>Ruml</a:t>
            </a:r>
            <a:r>
              <a:rPr lang="en-US" sz="1400" dirty="0"/>
              <a:t>, M. Do, M. </a:t>
            </a:r>
            <a:r>
              <a:rPr lang="en-US" sz="1400" dirty="0" err="1"/>
              <a:t>Fromhertz</a:t>
            </a:r>
            <a:r>
              <a:rPr lang="en-US" sz="1400" dirty="0"/>
              <a:t>. On-line Planning and Scheduling for High-speed Manufacturing.  In ICAPS 2005.</a:t>
            </a:r>
          </a:p>
          <a:p>
            <a:r>
              <a:rPr lang="en-US" sz="1400" dirty="0" smtClean="0"/>
              <a:t>E. </a:t>
            </a:r>
            <a:r>
              <a:rPr lang="en-US" sz="1400" dirty="0" err="1" smtClean="0"/>
              <a:t>Keyder</a:t>
            </a:r>
            <a:r>
              <a:rPr lang="en-US" sz="1400" dirty="0" smtClean="0"/>
              <a:t>, H. </a:t>
            </a:r>
            <a:r>
              <a:rPr lang="en-US" sz="1400" dirty="0" err="1" smtClean="0"/>
              <a:t>Geffner</a:t>
            </a:r>
            <a:r>
              <a:rPr lang="en-US" sz="1400" dirty="0" smtClean="0"/>
              <a:t>. Soft Goals Can Be Compiled Away. Journal of Artificial Intelligence, 36:547-556, September 2009.</a:t>
            </a:r>
          </a:p>
          <a:p>
            <a:r>
              <a:rPr lang="en-US" sz="1400" dirty="0" smtClean="0"/>
              <a:t>R. Russell, S. Holden. Handling Goal Utility Dependencies in a </a:t>
            </a:r>
            <a:r>
              <a:rPr lang="en-US" sz="1400" dirty="0" err="1" smtClean="0"/>
              <a:t>Satisfiability</a:t>
            </a:r>
            <a:r>
              <a:rPr lang="en-US" sz="1400" dirty="0" smtClean="0"/>
              <a:t> Framework.  In ICAPS 2010.</a:t>
            </a:r>
          </a:p>
          <a:p>
            <a:r>
              <a:rPr lang="en-US" sz="1400" dirty="0" smtClean="0"/>
              <a:t>S. </a:t>
            </a:r>
            <a:r>
              <a:rPr lang="en-US" sz="1400" dirty="0" err="1" smtClean="0"/>
              <a:t>Edelkamp</a:t>
            </a:r>
            <a:r>
              <a:rPr lang="en-US" sz="1400" dirty="0" smtClean="0"/>
              <a:t>, P. </a:t>
            </a:r>
            <a:r>
              <a:rPr lang="en-US" sz="1400" dirty="0" err="1" smtClean="0"/>
              <a:t>Kissmann</a:t>
            </a:r>
            <a:r>
              <a:rPr lang="en-US" sz="1400" dirty="0" smtClean="0"/>
              <a:t>. Optimal Symbolic Planning with Action Costs and Preferences.  In IJCAI 2009.</a:t>
            </a:r>
          </a:p>
          <a:p>
            <a:r>
              <a:rPr lang="en-US" sz="1400" dirty="0" smtClean="0"/>
              <a:t>M. van den </a:t>
            </a:r>
            <a:r>
              <a:rPr lang="en-US" sz="1400" dirty="0" err="1" smtClean="0"/>
              <a:t>Briel</a:t>
            </a:r>
            <a:r>
              <a:rPr lang="en-US" sz="1400" dirty="0" smtClean="0"/>
              <a:t>, T. </a:t>
            </a:r>
            <a:r>
              <a:rPr lang="en-US" sz="1400" dirty="0" err="1" smtClean="0"/>
              <a:t>Vossen</a:t>
            </a:r>
            <a:r>
              <a:rPr lang="en-US" sz="1400" dirty="0" smtClean="0"/>
              <a:t>, S. Kambhampati. Reviving Integer Programming Approaches for AI Planning: A Branch-and-Cut Framework. In ICAPS 2005.</a:t>
            </a:r>
          </a:p>
          <a:p>
            <a:r>
              <a:rPr lang="en-US" sz="1400" dirty="0" smtClean="0"/>
              <a:t>V. Vidal. A </a:t>
            </a:r>
            <a:r>
              <a:rPr lang="en-US" sz="1400" dirty="0" err="1" smtClean="0"/>
              <a:t>Lookahead</a:t>
            </a:r>
            <a:r>
              <a:rPr lang="en-US" sz="1400" dirty="0" smtClean="0"/>
              <a:t> Strategy for Heuristic Search Planning. In ICAPS 2004.</a:t>
            </a:r>
          </a:p>
          <a:p>
            <a:r>
              <a:rPr lang="en-US" sz="1400" dirty="0" smtClean="0"/>
              <a:t>F. Bacchus, A. Grove. Graphical Models for Preference and Utility. In UAI 1995.</a:t>
            </a:r>
          </a:p>
          <a:p>
            <a:r>
              <a:rPr lang="en-US" sz="1400" dirty="0" smtClean="0"/>
              <a:t>M. Do, S. Kambhampati. Planning Graph-based Heuristics for Cost-sensitive Temporal Planning. In AIPS 2002.</a:t>
            </a:r>
          </a:p>
          <a:p>
            <a:r>
              <a:rPr lang="en-US" sz="1400" dirty="0"/>
              <a:t>H. Simon. On the Concept of Organizational Goal. In Administrative Science Quarterly. 9:1-22, June 1964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H</a:t>
            </a:r>
            <a:r>
              <a:rPr lang="en-US" sz="1400" dirty="0"/>
              <a:t>. Simon</a:t>
            </a:r>
            <a:r>
              <a:rPr lang="en-US" sz="1400" dirty="0" smtClean="0"/>
              <a:t>.  Motivational and Emotional Controls of Cognition. In Psychological Review. 74:29-39, January 1964.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3BB3-7338-4326-AE03-7768C66FA0D2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9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Satisfaction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524001"/>
            <a:ext cx="7772400" cy="117348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Thanks!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17083BB3-7338-4326-AE03-7768C66FA0D2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7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3BB3-7338-4326-AE03-7768C66FA0D2}" type="slidenum">
              <a:rPr lang="en-US" smtClean="0">
                <a:solidFill>
                  <a:srgbClr val="000000"/>
                </a:solidFill>
              </a:rPr>
              <a:pPr/>
              <a:t>57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Scalability Bottleneck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574" y="1583939"/>
            <a:ext cx="2964762" cy="3591698"/>
          </a:xfrm>
        </p:spPr>
        <p:txBody>
          <a:bodyPr/>
          <a:lstStyle/>
          <a:p>
            <a:r>
              <a:rPr lang="en-US" sz="2400" dirty="0"/>
              <a:t>Before: 6-10 action plans in </a:t>
            </a:r>
            <a:r>
              <a:rPr lang="en-US" sz="2400" dirty="0" smtClean="0"/>
              <a:t>minutes</a:t>
            </a:r>
            <a:endParaRPr lang="en-US" sz="2200" dirty="0" smtClean="0"/>
          </a:p>
          <a:p>
            <a:r>
              <a:rPr lang="en-US" sz="2200" dirty="0" smtClean="0"/>
              <a:t>We have figured out how to scale plan synthesis</a:t>
            </a:r>
          </a:p>
          <a:p>
            <a:r>
              <a:rPr lang="en-US" sz="2000" dirty="0" smtClean="0"/>
              <a:t>In the last dozen years: 100 action plans in seconds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17083BB3-7338-4326-AE03-7768C66FA0D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315200" y="4078288"/>
            <a:ext cx="1622425" cy="520700"/>
          </a:xfrm>
          <a:prstGeom prst="rect">
            <a:avLst/>
          </a:prstGeom>
          <a:solidFill>
            <a:srgbClr val="99CCF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03" tIns="45702" rIns="91403" bIns="45702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</a:rPr>
              <a:t>Realistic encodings </a:t>
            </a:r>
          </a:p>
          <a:p>
            <a:r>
              <a:rPr lang="en-US" sz="1400" smtClean="0">
                <a:solidFill>
                  <a:srgbClr val="000000"/>
                </a:solidFill>
              </a:rPr>
              <a:t>of Munich airport!</a:t>
            </a: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3441700" y="1398588"/>
            <a:ext cx="5715003" cy="3962400"/>
            <a:chOff x="2160" y="-48"/>
            <a:chExt cx="3600" cy="2496"/>
          </a:xfrm>
        </p:grpSpPr>
        <p:pic>
          <p:nvPicPr>
            <p:cNvPr id="7" name="Picture 9" descr="newGrap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60" y="-48"/>
              <a:ext cx="3600" cy="2496"/>
            </a:xfrm>
            <a:prstGeom prst="rect">
              <a:avLst/>
            </a:prstGeom>
            <a:noFill/>
          </p:spPr>
        </p:pic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3811" y="1781"/>
              <a:ext cx="1726" cy="330"/>
            </a:xfrm>
            <a:prstGeom prst="rect">
              <a:avLst/>
            </a:prstGeom>
            <a:solidFill>
              <a:srgbClr val="99C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03" tIns="45702" rIns="91403" bIns="45702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400" dirty="0" smtClean="0">
                  <a:solidFill>
                    <a:srgbClr val="000000"/>
                  </a:solidFill>
                </a:rPr>
                <a:t>Realistic encodings </a:t>
              </a:r>
            </a:p>
            <a:p>
              <a:pPr>
                <a:spcBef>
                  <a:spcPts val="0"/>
                </a:spcBef>
              </a:pPr>
              <a:r>
                <a:rPr lang="en-US" sz="1400" dirty="0" smtClean="0">
                  <a:solidFill>
                    <a:srgbClr val="000000"/>
                  </a:solidFill>
                </a:rPr>
                <a:t>of (some of) the Munich airport!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740955" y="5669003"/>
            <a:ext cx="6068516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The primary revolution in planning has been search control methods for scaling plan synthesis</a:t>
            </a:r>
          </a:p>
        </p:txBody>
      </p:sp>
    </p:spTree>
    <p:extLst>
      <p:ext uri="{BB962C8B-B14F-4D97-AF65-F5344CB8AC3E}">
        <p14:creationId xmlns:p14="http://schemas.microsoft.com/office/powerpoint/2010/main" val="296878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495"/>
    </mc:Choice>
    <mc:Fallback xmlns="">
      <p:transition spd="slow" advTm="7949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17083BB3-7338-4326-AE03-7768C66FA0D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Line 22"/>
          <p:cNvSpPr>
            <a:spLocks noChangeShapeType="1"/>
          </p:cNvSpPr>
          <p:nvPr/>
        </p:nvSpPr>
        <p:spPr bwMode="auto">
          <a:xfrm>
            <a:off x="4186563" y="2081463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 rot="16200000">
            <a:off x="911634" y="3695053"/>
            <a:ext cx="2025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>
            <a:spAutoFit/>
          </a:bodyPr>
          <a:lstStyle/>
          <a:p>
            <a:r>
              <a:rPr lang="en-US" sz="1600" dirty="0" smtClean="0">
                <a:solidFill>
                  <a:srgbClr val="006600"/>
                </a:solidFill>
                <a:latin typeface="Arial" pitchFamily="34" charset="0"/>
              </a:rPr>
              <a:t>Optimization Metrics</a:t>
            </a:r>
          </a:p>
        </p:txBody>
      </p:sp>
      <p:sp>
        <p:nvSpPr>
          <p:cNvPr id="8" name="Line 26"/>
          <p:cNvSpPr>
            <a:spLocks noChangeShapeType="1"/>
          </p:cNvSpPr>
          <p:nvPr/>
        </p:nvSpPr>
        <p:spPr bwMode="auto">
          <a:xfrm>
            <a:off x="4110363" y="451986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2357763" y="4367463"/>
            <a:ext cx="1673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>
            <a:spAutoFit/>
          </a:bodyPr>
          <a:lstStyle/>
          <a:p>
            <a:r>
              <a:rPr lang="en-US" sz="1400" smtClean="0">
                <a:solidFill>
                  <a:srgbClr val="006600"/>
                </a:solidFill>
                <a:latin typeface="Arial" pitchFamily="34" charset="0"/>
              </a:rPr>
              <a:t>Any (feasible) Plan</a:t>
            </a: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4110363" y="406266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2738763" y="3910263"/>
            <a:ext cx="1228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>
            <a:spAutoFit/>
          </a:bodyPr>
          <a:lstStyle/>
          <a:p>
            <a:r>
              <a:rPr lang="en-US" sz="1400" smtClean="0">
                <a:solidFill>
                  <a:srgbClr val="006600"/>
                </a:solidFill>
                <a:latin typeface="Arial" pitchFamily="34" charset="0"/>
              </a:rPr>
              <a:t>Shortest plan</a:t>
            </a:r>
          </a:p>
        </p:txBody>
      </p:sp>
      <p:sp>
        <p:nvSpPr>
          <p:cNvPr id="12" name="Line 30"/>
          <p:cNvSpPr>
            <a:spLocks noChangeShapeType="1"/>
          </p:cNvSpPr>
          <p:nvPr/>
        </p:nvSpPr>
        <p:spPr bwMode="auto">
          <a:xfrm>
            <a:off x="4110363" y="360546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2662563" y="3453063"/>
            <a:ext cx="1327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>
            <a:spAutoFit/>
          </a:bodyPr>
          <a:lstStyle/>
          <a:p>
            <a:r>
              <a:rPr lang="en-US" sz="1400" smtClean="0">
                <a:solidFill>
                  <a:srgbClr val="006600"/>
                </a:solidFill>
                <a:latin typeface="Arial" pitchFamily="34" charset="0"/>
              </a:rPr>
              <a:t>Cheapest plan</a:t>
            </a:r>
          </a:p>
        </p:txBody>
      </p:sp>
      <p:sp>
        <p:nvSpPr>
          <p:cNvPr id="14" name="Line 32"/>
          <p:cNvSpPr>
            <a:spLocks noChangeShapeType="1"/>
          </p:cNvSpPr>
          <p:nvPr/>
        </p:nvSpPr>
        <p:spPr bwMode="auto">
          <a:xfrm>
            <a:off x="4110363" y="322446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2510163" y="3072063"/>
            <a:ext cx="167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>
            <a:spAutoFit/>
          </a:bodyPr>
          <a:lstStyle/>
          <a:p>
            <a:r>
              <a:rPr lang="en-US" sz="1400" smtClean="0">
                <a:solidFill>
                  <a:srgbClr val="006600"/>
                </a:solidFill>
                <a:latin typeface="Arial" pitchFamily="34" charset="0"/>
              </a:rPr>
              <a:t>Highest net-benefit</a:t>
            </a:r>
          </a:p>
        </p:txBody>
      </p:sp>
      <p:grpSp>
        <p:nvGrpSpPr>
          <p:cNvPr id="18" name="Group 36"/>
          <p:cNvGrpSpPr/>
          <p:nvPr/>
        </p:nvGrpSpPr>
        <p:grpSpPr>
          <a:xfrm>
            <a:off x="4110363" y="4299287"/>
            <a:ext cx="4038600" cy="1854522"/>
            <a:chOff x="3276600" y="3818024"/>
            <a:chExt cx="4038600" cy="1854522"/>
          </a:xfrm>
        </p:grpSpPr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 rot="18798919">
              <a:off x="4516438" y="4627563"/>
              <a:ext cx="931863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2" tIns="45716" rIns="91432" bIns="45716">
              <a:spAutoFit/>
            </a:bodyPr>
            <a:lstStyle/>
            <a:p>
              <a:r>
                <a:rPr lang="en-US" sz="1400" dirty="0" smtClean="0">
                  <a:solidFill>
                    <a:srgbClr val="333399"/>
                  </a:solidFill>
                  <a:latin typeface="Arial" pitchFamily="34" charset="0"/>
                </a:rPr>
                <a:t>Metric-</a:t>
              </a:r>
            </a:p>
            <a:p>
              <a:r>
                <a:rPr lang="en-US" sz="1400" dirty="0" smtClean="0">
                  <a:solidFill>
                    <a:srgbClr val="333399"/>
                  </a:solidFill>
                  <a:latin typeface="Arial" pitchFamily="34" charset="0"/>
                </a:rPr>
                <a:t>Temporal</a:t>
              </a:r>
            </a:p>
          </p:txBody>
        </p:sp>
        <p:grpSp>
          <p:nvGrpSpPr>
            <p:cNvPr id="20" name="Group 35"/>
            <p:cNvGrpSpPr/>
            <p:nvPr/>
          </p:nvGrpSpPr>
          <p:grpSpPr>
            <a:xfrm>
              <a:off x="3276600" y="3818024"/>
              <a:ext cx="4038600" cy="1854522"/>
              <a:chOff x="3276600" y="3818024"/>
              <a:chExt cx="4038600" cy="1854522"/>
            </a:xfrm>
          </p:grpSpPr>
          <p:sp>
            <p:nvSpPr>
              <p:cNvPr id="21" name="Line 3"/>
              <p:cNvSpPr>
                <a:spLocks noChangeShapeType="1"/>
              </p:cNvSpPr>
              <p:nvPr/>
            </p:nvSpPr>
            <p:spPr bwMode="auto">
              <a:xfrm>
                <a:off x="3352800" y="4495800"/>
                <a:ext cx="3962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2" name="Text Box 4"/>
              <p:cNvSpPr txBox="1">
                <a:spLocks noChangeArrowheads="1"/>
              </p:cNvSpPr>
              <p:nvPr/>
            </p:nvSpPr>
            <p:spPr bwMode="auto">
              <a:xfrm>
                <a:off x="4390775" y="5334000"/>
                <a:ext cx="1826125" cy="338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432" tIns="45716" rIns="91432" bIns="45716">
                <a:spAutoFit/>
              </a:bodyPr>
              <a:lstStyle/>
              <a:p>
                <a:r>
                  <a:rPr lang="en-US" sz="1600" dirty="0" smtClean="0">
                    <a:solidFill>
                      <a:srgbClr val="333399"/>
                    </a:solidFill>
                    <a:latin typeface="Arial" pitchFamily="34" charset="0"/>
                  </a:rPr>
                  <a:t>System Dynamics</a:t>
                </a:r>
              </a:p>
            </p:txBody>
          </p:sp>
          <p:sp>
            <p:nvSpPr>
              <p:cNvPr id="23" name="Line 5"/>
              <p:cNvSpPr>
                <a:spLocks noChangeShapeType="1"/>
              </p:cNvSpPr>
              <p:nvPr/>
            </p:nvSpPr>
            <p:spPr bwMode="auto">
              <a:xfrm>
                <a:off x="3733800" y="44196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4" name="Text Box 6"/>
              <p:cNvSpPr txBox="1">
                <a:spLocks noChangeArrowheads="1"/>
              </p:cNvSpPr>
              <p:nvPr/>
            </p:nvSpPr>
            <p:spPr bwMode="auto">
              <a:xfrm rot="18798919">
                <a:off x="2981325" y="4791075"/>
                <a:ext cx="89535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432" tIns="45716" rIns="91432" bIns="45716">
                <a:spAutoFit/>
              </a:bodyPr>
              <a:lstStyle/>
              <a:p>
                <a:r>
                  <a:rPr lang="en-US" sz="1400" smtClean="0">
                    <a:solidFill>
                      <a:srgbClr val="333399"/>
                    </a:solidFill>
                    <a:latin typeface="Arial" pitchFamily="34" charset="0"/>
                  </a:rPr>
                  <a:t>Classical</a:t>
                </a:r>
              </a:p>
            </p:txBody>
          </p:sp>
          <p:sp>
            <p:nvSpPr>
              <p:cNvPr id="25" name="Line 7"/>
              <p:cNvSpPr>
                <a:spLocks noChangeShapeType="1"/>
              </p:cNvSpPr>
              <p:nvPr/>
            </p:nvSpPr>
            <p:spPr bwMode="auto">
              <a:xfrm>
                <a:off x="4191000" y="44196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6" name="Text Box 8"/>
              <p:cNvSpPr txBox="1">
                <a:spLocks noChangeArrowheads="1"/>
              </p:cNvSpPr>
              <p:nvPr/>
            </p:nvSpPr>
            <p:spPr bwMode="auto">
              <a:xfrm rot="18798919">
                <a:off x="3876675" y="4810125"/>
                <a:ext cx="931863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432" tIns="45716" rIns="91432" bIns="45716">
                <a:spAutoFit/>
              </a:bodyPr>
              <a:lstStyle/>
              <a:p>
                <a:r>
                  <a:rPr lang="en-US" sz="1400" smtClean="0">
                    <a:solidFill>
                      <a:srgbClr val="333399"/>
                    </a:solidFill>
                    <a:latin typeface="Arial" pitchFamily="34" charset="0"/>
                  </a:rPr>
                  <a:t>Temporal</a:t>
                </a:r>
              </a:p>
            </p:txBody>
          </p:sp>
          <p:sp>
            <p:nvSpPr>
              <p:cNvPr id="27" name="Text Box 9"/>
              <p:cNvSpPr txBox="1">
                <a:spLocks noChangeArrowheads="1"/>
              </p:cNvSpPr>
              <p:nvPr/>
            </p:nvSpPr>
            <p:spPr bwMode="auto">
              <a:xfrm rot="18798919">
                <a:off x="3629025" y="4752975"/>
                <a:ext cx="66675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432" tIns="45716" rIns="91432" bIns="45716">
                <a:spAutoFit/>
              </a:bodyPr>
              <a:lstStyle/>
              <a:p>
                <a:r>
                  <a:rPr lang="en-US" sz="1400" smtClean="0">
                    <a:solidFill>
                      <a:srgbClr val="333399"/>
                    </a:solidFill>
                    <a:latin typeface="Arial" pitchFamily="34" charset="0"/>
                  </a:rPr>
                  <a:t>Metric</a:t>
                </a:r>
              </a:p>
            </p:txBody>
          </p:sp>
          <p:sp>
            <p:nvSpPr>
              <p:cNvPr id="28" name="Line 10"/>
              <p:cNvSpPr>
                <a:spLocks noChangeShapeType="1"/>
              </p:cNvSpPr>
              <p:nvPr/>
            </p:nvSpPr>
            <p:spPr bwMode="auto">
              <a:xfrm>
                <a:off x="4648200" y="44196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9" name="Line 11"/>
              <p:cNvSpPr>
                <a:spLocks noChangeShapeType="1"/>
              </p:cNvSpPr>
              <p:nvPr/>
            </p:nvSpPr>
            <p:spPr bwMode="auto">
              <a:xfrm>
                <a:off x="5029200" y="44196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0" name="Line 13"/>
              <p:cNvSpPr>
                <a:spLocks noChangeShapeType="1"/>
              </p:cNvSpPr>
              <p:nvPr/>
            </p:nvSpPr>
            <p:spPr bwMode="auto">
              <a:xfrm>
                <a:off x="5562600" y="44196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1" name="Text Box 14"/>
              <p:cNvSpPr txBox="1">
                <a:spLocks noChangeArrowheads="1"/>
              </p:cNvSpPr>
              <p:nvPr/>
            </p:nvSpPr>
            <p:spPr bwMode="auto">
              <a:xfrm rot="18798919">
                <a:off x="5002213" y="4827588"/>
                <a:ext cx="814388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432" tIns="45716" rIns="91432" bIns="45716">
                <a:spAutoFit/>
              </a:bodyPr>
              <a:lstStyle/>
              <a:p>
                <a:r>
                  <a:rPr lang="en-US" sz="1400" smtClean="0">
                    <a:solidFill>
                      <a:srgbClr val="333399"/>
                    </a:solidFill>
                    <a:latin typeface="Arial" pitchFamily="34" charset="0"/>
                  </a:rPr>
                  <a:t>Non-det</a:t>
                </a:r>
              </a:p>
            </p:txBody>
          </p:sp>
          <p:sp>
            <p:nvSpPr>
              <p:cNvPr id="32" name="Line 15"/>
              <p:cNvSpPr>
                <a:spLocks noChangeShapeType="1"/>
              </p:cNvSpPr>
              <p:nvPr/>
            </p:nvSpPr>
            <p:spPr bwMode="auto">
              <a:xfrm>
                <a:off x="5943600" y="44196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3" name="Text Box 16"/>
              <p:cNvSpPr txBox="1">
                <a:spLocks noChangeArrowheads="1"/>
              </p:cNvSpPr>
              <p:nvPr/>
            </p:nvSpPr>
            <p:spPr bwMode="auto">
              <a:xfrm rot="18798919">
                <a:off x="5646738" y="4716463"/>
                <a:ext cx="44132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432" tIns="45716" rIns="91432" bIns="45716">
                <a:spAutoFit/>
              </a:bodyPr>
              <a:lstStyle/>
              <a:p>
                <a:r>
                  <a:rPr lang="en-US" sz="1400" smtClean="0">
                    <a:solidFill>
                      <a:srgbClr val="333399"/>
                    </a:solidFill>
                    <a:latin typeface="Arial" pitchFamily="34" charset="0"/>
                  </a:rPr>
                  <a:t>PO</a:t>
                </a:r>
              </a:p>
            </p:txBody>
          </p:sp>
          <p:sp>
            <p:nvSpPr>
              <p:cNvPr id="34" name="Line 17"/>
              <p:cNvSpPr>
                <a:spLocks noChangeShapeType="1"/>
              </p:cNvSpPr>
              <p:nvPr/>
            </p:nvSpPr>
            <p:spPr bwMode="auto">
              <a:xfrm>
                <a:off x="6324600" y="44196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35" name="Text Box 18"/>
              <p:cNvSpPr txBox="1">
                <a:spLocks noChangeArrowheads="1"/>
              </p:cNvSpPr>
              <p:nvPr/>
            </p:nvSpPr>
            <p:spPr bwMode="auto">
              <a:xfrm rot="18798919">
                <a:off x="5659438" y="4756150"/>
                <a:ext cx="10033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432" tIns="45716" rIns="91432" bIns="45716">
                <a:spAutoFit/>
              </a:bodyPr>
              <a:lstStyle/>
              <a:p>
                <a:r>
                  <a:rPr lang="en-US" sz="1400" smtClean="0">
                    <a:solidFill>
                      <a:srgbClr val="333399"/>
                    </a:solidFill>
                    <a:latin typeface="Arial" pitchFamily="34" charset="0"/>
                  </a:rPr>
                  <a:t>Stochastic</a:t>
                </a:r>
              </a:p>
            </p:txBody>
          </p:sp>
          <p:sp>
            <p:nvSpPr>
              <p:cNvPr id="36" name="AutoShape 19"/>
              <p:cNvSpPr>
                <a:spLocks noChangeArrowheads="1"/>
              </p:cNvSpPr>
              <p:nvPr/>
            </p:nvSpPr>
            <p:spPr bwMode="auto">
              <a:xfrm>
                <a:off x="3581400" y="3818024"/>
                <a:ext cx="3200400" cy="609600"/>
              </a:xfrm>
              <a:prstGeom prst="notchedRightArrow">
                <a:avLst>
                  <a:gd name="adj1" fmla="val 50000"/>
                  <a:gd name="adj2" fmla="val 13125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1432" tIns="45716" rIns="91432" bIns="45716" anchor="ctr"/>
              <a:lstStyle/>
              <a:p>
                <a:pPr algn="ctr"/>
                <a:r>
                  <a:rPr lang="en-US" sz="1800" dirty="0" smtClean="0">
                    <a:solidFill>
                      <a:srgbClr val="FFFF00"/>
                    </a:solidFill>
                    <a:latin typeface="Arial" pitchFamily="34" charset="0"/>
                  </a:rPr>
                  <a:t>Traditional Planning</a:t>
                </a:r>
              </a:p>
            </p:txBody>
          </p:sp>
        </p:grpSp>
      </p:grpSp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4262763" y="2346158"/>
            <a:ext cx="1371600" cy="2402305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lIns="91432" tIns="45716" rIns="91432" bIns="45716" anchor="ctr"/>
          <a:lstStyle/>
          <a:p>
            <a:pPr algn="ctr"/>
            <a:r>
              <a:rPr lang="en-US" sz="1700" dirty="0" smtClean="0">
                <a:solidFill>
                  <a:schemeClr val="bg1"/>
                </a:solidFill>
                <a:latin typeface="Arial" pitchFamily="34" charset="0"/>
              </a:rPr>
              <a:t>PSP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00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38"/>
    </mc:Choice>
    <mc:Fallback xmlns="">
      <p:transition spd="slow" advTm="101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17083BB3-7338-4326-AE03-7768C66FA0D2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32166" y="2424722"/>
            <a:ext cx="450850" cy="0"/>
          </a:xfrm>
          <a:prstGeom prst="straightConnector1">
            <a:avLst/>
          </a:prstGeom>
          <a:solidFill>
            <a:schemeClr val="accent2"/>
          </a:solidFill>
          <a:ln w="635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3016" y="1624819"/>
            <a:ext cx="8243570" cy="324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BC3319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2661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99908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In Proposal:</a:t>
            </a:r>
          </a:p>
          <a:p>
            <a:r>
              <a:rPr lang="en-US" sz="2800" dirty="0" smtClean="0"/>
              <a:t>Partial Satisfaction Planning – A Quick History</a:t>
            </a:r>
          </a:p>
          <a:p>
            <a:r>
              <a:rPr lang="en-US" sz="2400" dirty="0" smtClean="0"/>
              <a:t>PSP and Utility Dependencies </a:t>
            </a:r>
            <a:r>
              <a:rPr lang="en-US" sz="1400" b="1" dirty="0" smtClean="0">
                <a:solidFill>
                  <a:srgbClr val="FF0000"/>
                </a:solidFill>
              </a:rPr>
              <a:t>[IPC 2006; IJCAI 2007; ICAPS 2007] 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Study of </a:t>
            </a:r>
            <a:r>
              <a:rPr lang="en-US" sz="2400" dirty="0"/>
              <a:t>Compilation Methods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[</a:t>
            </a:r>
            <a:r>
              <a:rPr lang="en-US" sz="1600" b="1" dirty="0">
                <a:solidFill>
                  <a:srgbClr val="FF0000"/>
                </a:solidFill>
              </a:rPr>
              <a:t>AIJ 2009]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Completed Proposed Work: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Time-dependent goals </a:t>
            </a:r>
            <a:r>
              <a:rPr lang="en-US" sz="1400" b="1" dirty="0" smtClean="0">
                <a:solidFill>
                  <a:srgbClr val="FF0000"/>
                </a:solidFill>
              </a:rPr>
              <a:t>[ICAPS 2012, best student paper award]</a:t>
            </a:r>
          </a:p>
        </p:txBody>
      </p:sp>
    </p:spTree>
    <p:extLst>
      <p:ext uri="{BB962C8B-B14F-4D97-AF65-F5344CB8AC3E}">
        <p14:creationId xmlns:p14="http://schemas.microsoft.com/office/powerpoint/2010/main" val="37486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829"/>
    </mc:Choice>
    <mc:Fallback xmlns="">
      <p:transition spd="slow" advTm="11382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47" y="1992891"/>
            <a:ext cx="1571160" cy="1146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Abbreviated Timeline of PSP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3BB3-7338-4326-AE03-7768C66FA0D2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6081486" y="3351913"/>
            <a:ext cx="551543" cy="860800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504647" y="3139346"/>
                <a:ext cx="1660358" cy="40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𝑌𝑜𝑐h𝑎𝑛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𝑃𝑆</m:t>
                          </m:r>
                        </m:sup>
                      </m:sSup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647" y="3139346"/>
                <a:ext cx="1660358" cy="4011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333526" y="1546192"/>
            <a:ext cx="200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Distinguished performance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 award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714" y="1724599"/>
            <a:ext cx="58196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1964 – Herbert Simon – </a:t>
            </a:r>
            <a:r>
              <a:rPr lang="en-US" sz="1200" dirty="0">
                <a:solidFill>
                  <a:schemeClr val="tx1"/>
                </a:solidFill>
              </a:rPr>
              <a:t>“On the Concept of Organizational </a:t>
            </a:r>
            <a:r>
              <a:rPr lang="en-US" sz="1200" dirty="0" smtClean="0">
                <a:solidFill>
                  <a:schemeClr val="tx1"/>
                </a:solidFill>
              </a:rPr>
              <a:t>Goals”</a:t>
            </a:r>
            <a:endParaRPr lang="en-US" sz="16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1967 – Herbert Simon – </a:t>
            </a:r>
            <a:r>
              <a:rPr lang="en-US" sz="1200" dirty="0">
                <a:solidFill>
                  <a:schemeClr val="tx1"/>
                </a:solidFill>
              </a:rPr>
              <a:t>“Motivational and Emotional Controls of Cognition</a:t>
            </a:r>
            <a:r>
              <a:rPr lang="en-US" sz="1200" dirty="0" smtClean="0">
                <a:solidFill>
                  <a:schemeClr val="tx1"/>
                </a:solidFill>
              </a:rPr>
              <a:t>”</a:t>
            </a:r>
            <a:endParaRPr lang="en-US" sz="16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1990 </a:t>
            </a:r>
            <a:r>
              <a:rPr lang="en-US" sz="1600" dirty="0" smtClean="0">
                <a:solidFill>
                  <a:schemeClr val="tx1"/>
                </a:solidFill>
              </a:rPr>
              <a:t>– Feldman &amp; </a:t>
            </a:r>
            <a:r>
              <a:rPr lang="en-US" sz="1600" dirty="0" err="1" smtClean="0">
                <a:solidFill>
                  <a:schemeClr val="tx1"/>
                </a:solidFill>
              </a:rPr>
              <a:t>Sproull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– </a:t>
            </a:r>
            <a:r>
              <a:rPr lang="en-US" sz="1200" dirty="0" smtClean="0">
                <a:solidFill>
                  <a:schemeClr val="tx1"/>
                </a:solidFill>
              </a:rPr>
              <a:t>“Decision Theory: The Hungry Monkey”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1993 </a:t>
            </a:r>
            <a:r>
              <a:rPr lang="en-US" sz="1600" dirty="0">
                <a:solidFill>
                  <a:schemeClr val="tx1"/>
                </a:solidFill>
              </a:rPr>
              <a:t>– </a:t>
            </a:r>
            <a:r>
              <a:rPr lang="en-US" sz="1600" dirty="0" err="1">
                <a:solidFill>
                  <a:schemeClr val="tx1"/>
                </a:solidFill>
              </a:rPr>
              <a:t>Haddawy</a:t>
            </a:r>
            <a:r>
              <a:rPr lang="en-US" sz="1600" dirty="0">
                <a:solidFill>
                  <a:schemeClr val="tx1"/>
                </a:solidFill>
              </a:rPr>
              <a:t> &amp; Hanks – </a:t>
            </a:r>
            <a:r>
              <a:rPr lang="en-US" sz="1200" dirty="0">
                <a:solidFill>
                  <a:schemeClr val="tx1"/>
                </a:solidFill>
              </a:rPr>
              <a:t>“Utility Models … for Planners</a:t>
            </a:r>
            <a:r>
              <a:rPr lang="en-US" sz="1200" dirty="0" smtClean="0">
                <a:solidFill>
                  <a:schemeClr val="tx1"/>
                </a:solidFill>
              </a:rPr>
              <a:t>”</a:t>
            </a:r>
            <a:endParaRPr lang="en-US" sz="12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2003 – David Smith – </a:t>
            </a:r>
            <a:r>
              <a:rPr lang="en-US" sz="1200" dirty="0">
                <a:solidFill>
                  <a:schemeClr val="tx1"/>
                </a:solidFill>
              </a:rPr>
              <a:t>“Mystery Talk” at Planning Summer School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2004 – David Smith – </a:t>
            </a:r>
            <a:r>
              <a:rPr lang="en-US" sz="1200" dirty="0">
                <a:solidFill>
                  <a:schemeClr val="tx1"/>
                </a:solidFill>
              </a:rPr>
              <a:t>Choosing Objectives for Over-subscription Planning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2004 – van den </a:t>
            </a:r>
            <a:r>
              <a:rPr lang="en-US" sz="1600" dirty="0" err="1">
                <a:solidFill>
                  <a:schemeClr val="tx1"/>
                </a:solidFill>
              </a:rPr>
              <a:t>Briel</a:t>
            </a:r>
            <a:r>
              <a:rPr lang="en-US" sz="1600" dirty="0">
                <a:solidFill>
                  <a:schemeClr val="tx1"/>
                </a:solidFill>
              </a:rPr>
              <a:t> et al. – </a:t>
            </a:r>
            <a:r>
              <a:rPr lang="en-US" sz="1200" dirty="0">
                <a:solidFill>
                  <a:schemeClr val="tx1"/>
                </a:solidFill>
              </a:rPr>
              <a:t>Effective Methods for PSP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714" y="3935129"/>
            <a:ext cx="8925520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rgbClr val="00B050"/>
                </a:solidFill>
              </a:rPr>
              <a:t>2005 – Benton, et. al – </a:t>
            </a:r>
            <a:r>
              <a:rPr lang="en-US" sz="1600" dirty="0">
                <a:solidFill>
                  <a:srgbClr val="00B050"/>
                </a:solidFill>
              </a:rPr>
              <a:t>Metric preferences</a:t>
            </a:r>
          </a:p>
          <a:p>
            <a:pPr algn="l">
              <a:spcBef>
                <a:spcPts val="0"/>
              </a:spcBef>
            </a:pPr>
            <a:r>
              <a:rPr lang="en-US" sz="1800" dirty="0" smtClean="0">
                <a:solidFill>
                  <a:srgbClr val="00B050"/>
                </a:solidFill>
              </a:rPr>
              <a:t>2006 </a:t>
            </a:r>
            <a:r>
              <a:rPr lang="en-US" sz="1800" dirty="0">
                <a:solidFill>
                  <a:srgbClr val="00B050"/>
                </a:solidFill>
              </a:rPr>
              <a:t>– </a:t>
            </a:r>
            <a:r>
              <a:rPr lang="en-US" sz="1600" dirty="0">
                <a:solidFill>
                  <a:srgbClr val="00B050"/>
                </a:solidFill>
              </a:rPr>
              <a:t>PDDL3/International Planning Competition </a:t>
            </a:r>
            <a:r>
              <a:rPr lang="en-US" sz="2000" dirty="0">
                <a:solidFill>
                  <a:srgbClr val="00B050"/>
                </a:solidFill>
              </a:rPr>
              <a:t>– </a:t>
            </a:r>
            <a:r>
              <a:rPr lang="en-US" sz="1600" dirty="0">
                <a:solidFill>
                  <a:srgbClr val="00B050"/>
                </a:solidFill>
              </a:rPr>
              <a:t>Many Planners/Other </a:t>
            </a:r>
            <a:r>
              <a:rPr lang="en-US" sz="1600" dirty="0" smtClean="0">
                <a:solidFill>
                  <a:srgbClr val="00B050"/>
                </a:solidFill>
              </a:rPr>
              <a:t>Language</a:t>
            </a:r>
            <a:endParaRPr lang="en-US" sz="1800" dirty="0">
              <a:solidFill>
                <a:srgbClr val="00B05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rgbClr val="00B050"/>
                </a:solidFill>
              </a:rPr>
              <a:t>2007 – Benton, et al. / Do</a:t>
            </a:r>
            <a:r>
              <a:rPr lang="en-US" sz="1600" dirty="0">
                <a:solidFill>
                  <a:srgbClr val="00B050"/>
                </a:solidFill>
              </a:rPr>
              <a:t>, Benton, et al. </a:t>
            </a:r>
            <a:r>
              <a:rPr lang="en-US" sz="1800" dirty="0">
                <a:solidFill>
                  <a:srgbClr val="00B050"/>
                </a:solidFill>
              </a:rPr>
              <a:t>– </a:t>
            </a:r>
            <a:r>
              <a:rPr lang="en-US" sz="1600" dirty="0">
                <a:solidFill>
                  <a:srgbClr val="00B050"/>
                </a:solidFill>
              </a:rPr>
              <a:t>Goal Utility Dependencies &amp; reasoning with them</a:t>
            </a:r>
            <a:endParaRPr lang="en-US" sz="1800" dirty="0">
              <a:solidFill>
                <a:srgbClr val="00B05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800" dirty="0" smtClean="0">
                <a:solidFill>
                  <a:srgbClr val="00B050"/>
                </a:solidFill>
              </a:rPr>
              <a:t>2008 </a:t>
            </a:r>
            <a:r>
              <a:rPr lang="en-US" sz="1800" dirty="0">
                <a:solidFill>
                  <a:srgbClr val="00B050"/>
                </a:solidFill>
              </a:rPr>
              <a:t>– Yoon, Benton &amp; Kambhampati – </a:t>
            </a:r>
            <a:r>
              <a:rPr lang="en-US" sz="1600" dirty="0">
                <a:solidFill>
                  <a:srgbClr val="00B050"/>
                </a:solidFill>
              </a:rPr>
              <a:t>Stage search for PSP</a:t>
            </a:r>
          </a:p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rgbClr val="00B050"/>
                </a:solidFill>
              </a:rPr>
              <a:t>2009 – Benton, Do &amp; Kambhampati – </a:t>
            </a:r>
            <a:r>
              <a:rPr lang="en-US" sz="1400" dirty="0">
                <a:solidFill>
                  <a:srgbClr val="00B050"/>
                </a:solidFill>
              </a:rPr>
              <a:t>analysis of </a:t>
            </a:r>
            <a:r>
              <a:rPr lang="en-US" sz="1400" dirty="0" err="1">
                <a:solidFill>
                  <a:srgbClr val="00B050"/>
                </a:solidFill>
              </a:rPr>
              <a:t>SapaPS</a:t>
            </a:r>
            <a:r>
              <a:rPr lang="en-US" sz="1400" dirty="0">
                <a:solidFill>
                  <a:srgbClr val="00B050"/>
                </a:solidFill>
              </a:rPr>
              <a:t> &amp; compiling PDDL3 to PSP / cost planning</a:t>
            </a:r>
            <a:endParaRPr lang="en-US" sz="1200" dirty="0">
              <a:solidFill>
                <a:srgbClr val="00B05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1800" dirty="0" smtClean="0">
                <a:solidFill>
                  <a:srgbClr val="00B050"/>
                </a:solidFill>
              </a:rPr>
              <a:t>2010 </a:t>
            </a:r>
            <a:r>
              <a:rPr lang="en-US" sz="1800" dirty="0">
                <a:solidFill>
                  <a:srgbClr val="00B050"/>
                </a:solidFill>
              </a:rPr>
              <a:t>– Benton &amp; </a:t>
            </a:r>
            <a:r>
              <a:rPr lang="en-US" sz="1800" dirty="0" err="1">
                <a:solidFill>
                  <a:srgbClr val="00B050"/>
                </a:solidFill>
              </a:rPr>
              <a:t>Baier</a:t>
            </a:r>
            <a:r>
              <a:rPr lang="en-US" sz="1800" dirty="0">
                <a:solidFill>
                  <a:srgbClr val="00B050"/>
                </a:solidFill>
              </a:rPr>
              <a:t>, Kambhampati – AAAI Tutorial on PSP / Preference Planning</a:t>
            </a:r>
          </a:p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rgbClr val="00B050"/>
                </a:solidFill>
              </a:rPr>
              <a:t>2010 – </a:t>
            </a:r>
            <a:r>
              <a:rPr lang="en-US" sz="1800" dirty="0" err="1">
                <a:solidFill>
                  <a:srgbClr val="00B050"/>
                </a:solidFill>
              </a:rPr>
              <a:t>Talamadupula</a:t>
            </a:r>
            <a:r>
              <a:rPr lang="en-US" sz="1800" dirty="0">
                <a:solidFill>
                  <a:srgbClr val="00B050"/>
                </a:solidFill>
              </a:rPr>
              <a:t>, Benton, et al. – Using PSP in Open World Planning</a:t>
            </a:r>
          </a:p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rgbClr val="00B050"/>
                </a:solidFill>
              </a:rPr>
              <a:t>2012 – Burns, Benton, et al. – Anticipatory On-line Planning</a:t>
            </a:r>
          </a:p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rgbClr val="00B050"/>
                </a:solidFill>
              </a:rPr>
              <a:t>2012 – Benton, et al. – Temporal Planning with Time-Dependent Continuous </a:t>
            </a:r>
            <a:r>
              <a:rPr lang="en-US" sz="1800" dirty="0" smtClean="0">
                <a:solidFill>
                  <a:srgbClr val="00B050"/>
                </a:solidFill>
              </a:rPr>
              <a:t>Costs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1182" y="1345854"/>
            <a:ext cx="546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BB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39579" y="3520703"/>
            <a:ext cx="550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00B050"/>
                </a:solidFill>
              </a:rPr>
              <a:t>AB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6907" y="6212676"/>
            <a:ext cx="2511008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Best student paper award</a:t>
            </a:r>
          </a:p>
        </p:txBody>
      </p:sp>
    </p:spTree>
    <p:extLst>
      <p:ext uri="{BB962C8B-B14F-4D97-AF65-F5344CB8AC3E}">
        <p14:creationId xmlns:p14="http://schemas.microsoft.com/office/powerpoint/2010/main" val="57280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8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3|28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8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6|38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1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1_ASU">
  <a:themeElements>
    <a:clrScheme name="1_ASU 7">
      <a:dk1>
        <a:srgbClr val="000000"/>
      </a:dk1>
      <a:lt1>
        <a:srgbClr val="FFFFFF"/>
      </a:lt1>
      <a:dk2>
        <a:srgbClr val="A50021"/>
      </a:dk2>
      <a:lt2>
        <a:srgbClr val="1C1C1C"/>
      </a:lt2>
      <a:accent1>
        <a:srgbClr val="00E4A8"/>
      </a:accent1>
      <a:accent2>
        <a:srgbClr val="FFCC00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900"/>
      </a:accent6>
      <a:hlink>
        <a:srgbClr val="BC3319"/>
      </a:hlink>
      <a:folHlink>
        <a:srgbClr val="3333CC"/>
      </a:folHlink>
    </a:clrScheme>
    <a:fontScheme name="1_ASU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CCA500"/>
          </a:buClr>
          <a:buSzTx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CCA500"/>
          </a:buClr>
          <a:buSzTx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ASU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SU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SU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SU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SU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SU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SU 7">
        <a:dk1>
          <a:srgbClr val="000000"/>
        </a:dk1>
        <a:lt1>
          <a:srgbClr val="FFFFFF"/>
        </a:lt1>
        <a:dk2>
          <a:srgbClr val="A50021"/>
        </a:dk2>
        <a:lt2>
          <a:srgbClr val="1C1C1C"/>
        </a:lt2>
        <a:accent1>
          <a:srgbClr val="00E4A8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900"/>
        </a:accent6>
        <a:hlink>
          <a:srgbClr val="BC3319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ASU">
  <a:themeElements>
    <a:clrScheme name="ASU 7">
      <a:dk1>
        <a:srgbClr val="000000"/>
      </a:dk1>
      <a:lt1>
        <a:srgbClr val="FFFFFF"/>
      </a:lt1>
      <a:dk2>
        <a:srgbClr val="A50021"/>
      </a:dk2>
      <a:lt2>
        <a:srgbClr val="1C1C1C"/>
      </a:lt2>
      <a:accent1>
        <a:srgbClr val="00E4A8"/>
      </a:accent1>
      <a:accent2>
        <a:srgbClr val="FFCC00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900"/>
      </a:accent6>
      <a:hlink>
        <a:srgbClr val="BC3319"/>
      </a:hlink>
      <a:folHlink>
        <a:srgbClr val="3333CC"/>
      </a:folHlink>
    </a:clrScheme>
    <a:fontScheme name="ASU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CCA500"/>
          </a:buClr>
          <a:buSzTx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CCA500"/>
          </a:buClr>
          <a:buSzTx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defRPr dirty="0" smtClean="0"/>
        </a:defPPr>
      </a:lstStyle>
    </a:txDef>
  </a:objectDefaults>
  <a:extraClrSchemeLst>
    <a:extraClrScheme>
      <a:clrScheme name="ASU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U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U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U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U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U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U 7">
        <a:dk1>
          <a:srgbClr val="000000"/>
        </a:dk1>
        <a:lt1>
          <a:srgbClr val="FFFFFF"/>
        </a:lt1>
        <a:dk2>
          <a:srgbClr val="A50021"/>
        </a:dk2>
        <a:lt2>
          <a:srgbClr val="1C1C1C"/>
        </a:lt2>
        <a:accent1>
          <a:srgbClr val="00E4A8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900"/>
        </a:accent6>
        <a:hlink>
          <a:srgbClr val="BC3319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120497</TotalTime>
  <Words>4047</Words>
  <Application>Microsoft Office PowerPoint</Application>
  <PresentationFormat>On-screen Show (4:3)</PresentationFormat>
  <Paragraphs>983</Paragraphs>
  <Slides>58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1_ASU</vt:lpstr>
      <vt:lpstr>2_ASU</vt:lpstr>
      <vt:lpstr>Equation</vt:lpstr>
      <vt:lpstr>Partial Satisfaction Planning: Representations and Solving Methods</vt:lpstr>
      <vt:lpstr>Classical vs. Partial Satisfaction Planning (PSP)</vt:lpstr>
      <vt:lpstr>PowerPoint Presentation</vt:lpstr>
      <vt:lpstr>Classical vs. Partial Satisfaction Planning (PSP)</vt:lpstr>
      <vt:lpstr>Partial Satisfaction/Over-Subscription Planning</vt:lpstr>
      <vt:lpstr>The Scalability Bottleneck</vt:lpstr>
      <vt:lpstr>PowerPoint Presentation</vt:lpstr>
      <vt:lpstr>Agenda</vt:lpstr>
      <vt:lpstr>An Abbreviated Timeline of PSP</vt:lpstr>
      <vt:lpstr>Agenda</vt:lpstr>
      <vt:lpstr>Net Benefit</vt:lpstr>
      <vt:lpstr>General Additive Independence Model</vt:lpstr>
      <vt:lpstr>The PSP Dilemma</vt:lpstr>
      <vt:lpstr>Handling Goal Utility Dependencies</vt:lpstr>
      <vt:lpstr>Heuristic Goal Selection</vt:lpstr>
      <vt:lpstr>Heuristic Goal Selection Process: No Utility Dependencies</vt:lpstr>
      <vt:lpstr>Heuristic Goal Selection Process: No Utility Dependencies</vt:lpstr>
      <vt:lpstr>Heuristic Goal Selection Process: No Utility Dependencies</vt:lpstr>
      <vt:lpstr>Goal selection with Dependencies: SPUDS</vt:lpstr>
      <vt:lpstr>BBOP-LP: </vt:lpstr>
      <vt:lpstr>Heuristic as an Integer Program</vt:lpstr>
      <vt:lpstr>Relaxed Plan Lookahead</vt:lpstr>
      <vt:lpstr>Results:</vt:lpstr>
      <vt:lpstr>Stage</vt:lpstr>
      <vt:lpstr>Agenda</vt:lpstr>
      <vt:lpstr>Compilation</vt:lpstr>
      <vt:lpstr>PDDL3-SP to PSP / Cost-based Planning</vt:lpstr>
      <vt:lpstr>Results</vt:lpstr>
      <vt:lpstr>Agenda</vt:lpstr>
      <vt:lpstr>Temporal Planning</vt:lpstr>
      <vt:lpstr>Continuous Case</vt:lpstr>
      <vt:lpstr>Makespan != Plan Utility</vt:lpstr>
      <vt:lpstr>Solving for the Continuous Case</vt:lpstr>
      <vt:lpstr>Handling Continuous Costs</vt:lpstr>
      <vt:lpstr>“Anytime” Search Procedure</vt:lpstr>
      <vt:lpstr>Compile to Discretized Cost</vt:lpstr>
      <vt:lpstr>Discretized Compilation</vt:lpstr>
      <vt:lpstr>Final Discretized Compilation</vt:lpstr>
      <vt:lpstr>The Discretization (Dis)advantage</vt:lpstr>
      <vt:lpstr>The Discretization (Dis)advantage</vt:lpstr>
      <vt:lpstr>Continuous vs. Discretization</vt:lpstr>
      <vt:lpstr>Continuous + Discrete-Mimicking Pruning</vt:lpstr>
      <vt:lpstr>Tiered Approach</vt:lpstr>
      <vt:lpstr>Tiered Approach</vt:lpstr>
      <vt:lpstr>Tiered Approach</vt:lpstr>
      <vt:lpstr>Tiered Approach</vt:lpstr>
      <vt:lpstr>Tiered Approach</vt:lpstr>
      <vt:lpstr>Tiered Approach</vt:lpstr>
      <vt:lpstr>Time-dependent Cost Results</vt:lpstr>
      <vt:lpstr>Time-dependent Cost Results</vt:lpstr>
      <vt:lpstr>Time-dependent Cost Results</vt:lpstr>
      <vt:lpstr>Summary</vt:lpstr>
      <vt:lpstr>Other Work</vt:lpstr>
      <vt:lpstr>Ongoing Work in PSP</vt:lpstr>
      <vt:lpstr>References</vt:lpstr>
      <vt:lpstr>References</vt:lpstr>
      <vt:lpstr>Partial Satisfaction Planning</vt:lpstr>
      <vt:lpstr>PowerPoint Presentation</vt:lpstr>
    </vt:vector>
  </TitlesOfParts>
  <Company>ASU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Agnostic Planning Graphs</dc:title>
  <dc:creator>J. Benton</dc:creator>
  <cp:lastModifiedBy>J</cp:lastModifiedBy>
  <cp:revision>2549</cp:revision>
  <cp:lastPrinted>2011-04-19T23:02:46Z</cp:lastPrinted>
  <dcterms:created xsi:type="dcterms:W3CDTF">2005-06-14T22:01:48Z</dcterms:created>
  <dcterms:modified xsi:type="dcterms:W3CDTF">2012-08-01T22:47:15Z</dcterms:modified>
</cp:coreProperties>
</file>