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1" r:id="rId6"/>
  </p:sldMasterIdLst>
  <p:notesMasterIdLst>
    <p:notesMasterId r:id="rId71"/>
  </p:notesMasterIdLst>
  <p:handoutMasterIdLst>
    <p:handoutMasterId r:id="rId72"/>
  </p:handoutMasterIdLst>
  <p:sldIdLst>
    <p:sldId id="256" r:id="rId7"/>
    <p:sldId id="393" r:id="rId8"/>
    <p:sldId id="460" r:id="rId9"/>
    <p:sldId id="554" r:id="rId10"/>
    <p:sldId id="471" r:id="rId11"/>
    <p:sldId id="529" r:id="rId12"/>
    <p:sldId id="504" r:id="rId13"/>
    <p:sldId id="472" r:id="rId14"/>
    <p:sldId id="474" r:id="rId15"/>
    <p:sldId id="475" r:id="rId16"/>
    <p:sldId id="476" r:id="rId17"/>
    <p:sldId id="526" r:id="rId18"/>
    <p:sldId id="420" r:id="rId19"/>
    <p:sldId id="528" r:id="rId20"/>
    <p:sldId id="530" r:id="rId21"/>
    <p:sldId id="531" r:id="rId22"/>
    <p:sldId id="522" r:id="rId23"/>
    <p:sldId id="535" r:id="rId24"/>
    <p:sldId id="551" r:id="rId25"/>
    <p:sldId id="536" r:id="rId26"/>
    <p:sldId id="552" r:id="rId27"/>
    <p:sldId id="540" r:id="rId28"/>
    <p:sldId id="541" r:id="rId29"/>
    <p:sldId id="537" r:id="rId30"/>
    <p:sldId id="538" r:id="rId31"/>
    <p:sldId id="539" r:id="rId32"/>
    <p:sldId id="544" r:id="rId33"/>
    <p:sldId id="542" r:id="rId34"/>
    <p:sldId id="545" r:id="rId35"/>
    <p:sldId id="555" r:id="rId36"/>
    <p:sldId id="550" r:id="rId37"/>
    <p:sldId id="523" r:id="rId38"/>
    <p:sldId id="490" r:id="rId39"/>
    <p:sldId id="500" r:id="rId40"/>
    <p:sldId id="491" r:id="rId41"/>
    <p:sldId id="519" r:id="rId42"/>
    <p:sldId id="492" r:id="rId43"/>
    <p:sldId id="453" r:id="rId44"/>
    <p:sldId id="497" r:id="rId45"/>
    <p:sldId id="498" r:id="rId46"/>
    <p:sldId id="553" r:id="rId47"/>
    <p:sldId id="455" r:id="rId48"/>
    <p:sldId id="494" r:id="rId49"/>
    <p:sldId id="518" r:id="rId50"/>
    <p:sldId id="495" r:id="rId51"/>
    <p:sldId id="496" r:id="rId52"/>
    <p:sldId id="512" r:id="rId53"/>
    <p:sldId id="477" r:id="rId54"/>
    <p:sldId id="505" r:id="rId55"/>
    <p:sldId id="506" r:id="rId56"/>
    <p:sldId id="507" r:id="rId57"/>
    <p:sldId id="546" r:id="rId58"/>
    <p:sldId id="547" r:id="rId59"/>
    <p:sldId id="548" r:id="rId60"/>
    <p:sldId id="487" r:id="rId61"/>
    <p:sldId id="488" r:id="rId62"/>
    <p:sldId id="489" r:id="rId63"/>
    <p:sldId id="513" r:id="rId64"/>
    <p:sldId id="516" r:id="rId65"/>
    <p:sldId id="517" r:id="rId66"/>
    <p:sldId id="514" r:id="rId67"/>
    <p:sldId id="486" r:id="rId68"/>
    <p:sldId id="549" r:id="rId69"/>
    <p:sldId id="458" r:id="rId70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10"/>
    <a:srgbClr val="720808"/>
    <a:srgbClr val="00B050"/>
    <a:srgbClr val="990033"/>
    <a:srgbClr val="A4AAE2"/>
    <a:srgbClr val="F5F5F5"/>
    <a:srgbClr val="F0F0F0"/>
    <a:srgbClr val="3951C7"/>
    <a:srgbClr val="5785D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89262" autoAdjust="0"/>
  </p:normalViewPr>
  <p:slideViewPr>
    <p:cSldViewPr showGuides="1">
      <p:cViewPr varScale="1">
        <p:scale>
          <a:sx n="83" d="100"/>
          <a:sy n="83" d="100"/>
        </p:scale>
        <p:origin x="11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2916" y="-10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0322A4-5B25-4AE2-A2B2-F098D1E879F3}" type="datetimeFigureOut">
              <a:rPr lang="en-US"/>
              <a:pPr>
                <a:defRPr/>
              </a:pPr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675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E75857-EA41-407A-9B27-ADB78CF0B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60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171EB7-B6D2-4E46-881F-B91A551334EB}" type="datetimeFigureOut">
              <a:rPr lang="en-US"/>
              <a:pPr>
                <a:defRPr/>
              </a:pPr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6426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675"/>
            <a:ext cx="298211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435B7F-2E78-4B5D-8920-92F0D6CAC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3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smtClean="0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F616AE-1066-43F5-B8A9-43455A6FFD26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55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story I am going to give you is of two interactive, iterative AI applications</a:t>
            </a:r>
            <a:r>
              <a:rPr lang="en-US" baseline="0" dirty="0" smtClean="0"/>
              <a:t> – HRT, and crowdsourcing – and the challenges that must be handled to provide </a:t>
            </a:r>
            <a:r>
              <a:rPr lang="en-US" b="1" baseline="0" dirty="0" smtClean="0"/>
              <a:t>embedded </a:t>
            </a:r>
            <a:r>
              <a:rPr lang="en-US" baseline="0" dirty="0" smtClean="0"/>
              <a:t>AI planning support for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="1" baseline="0" dirty="0" smtClean="0"/>
              <a:t>embedded planner </a:t>
            </a:r>
            <a:r>
              <a:rPr lang="en-US" baseline="0" dirty="0" smtClean="0"/>
              <a:t>cannot assume a number of things: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Full knowledge: Out the window, comes in piecemeal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One shot planning: Not possible, knowledge trickling in </a:t>
            </a:r>
            <a:r>
              <a:rPr lang="en-US" baseline="0" dirty="0" smtClean="0">
                <a:sym typeface="Wingdings" panose="05000000000000000000" pitchFamily="2" charset="2"/>
              </a:rPr>
              <a:t> need to engage agents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sym typeface="Wingdings" panose="05000000000000000000" pitchFamily="2" charset="2"/>
              </a:rPr>
              <a:t>Assimilate new information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sym typeface="Wingdings" panose="05000000000000000000" pitchFamily="2" charset="2"/>
              </a:rPr>
              <a:t>There is an </a:t>
            </a:r>
            <a:r>
              <a:rPr lang="en-US" b="1" baseline="0" dirty="0" smtClean="0">
                <a:sym typeface="Wingdings" panose="05000000000000000000" pitchFamily="2" charset="2"/>
              </a:rPr>
              <a:t>interactive loop</a:t>
            </a:r>
            <a:r>
              <a:rPr lang="en-US" b="0" baseline="0" dirty="0" smtClean="0">
                <a:sym typeface="Wingdings" panose="05000000000000000000" pitchFamily="2" charset="2"/>
              </a:rPr>
              <a:t> going: planning as an interactive,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46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contributions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93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smtClean="0">
                <a:latin typeface="Times New Roman" pitchFamily="18" charset="0"/>
              </a:rPr>
              <a:t>Remember</a:t>
            </a:r>
            <a:r>
              <a:rPr lang="en-US" baseline="0" dirty="0" smtClean="0">
                <a:latin typeface="Times New Roman" pitchFamily="18" charset="0"/>
              </a:rPr>
              <a:t> the four questions from before.</a:t>
            </a:r>
            <a:endParaRPr lang="en-US" dirty="0" smtClean="0"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</a:rPr>
              <a:t>The quantified objects which indicate an opportunity (in this case, a zone)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</a:rPr>
              <a:t>The object that must be sensed (in this case, a person)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</a:rPr>
              <a:t>The closure condition, which indicates that the goal is now “closed” (having looked for a person in a zone)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</a:rPr>
              <a:t>Facts that are true about the object that we are sensing for (that the person is wounded, and is in the zone ?z); and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</a:rPr>
              <a:t>The goal itself, which in this case is reporting that the wounded person is in zone ?z, and carries some reward (100) with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13397-8F25-4164-B443-476380720FF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6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HARD THING ABOUT MODELS – </a:t>
            </a:r>
            <a:r>
              <a:rPr lang="en-US" b="1" dirty="0" smtClean="0"/>
              <a:t>CANNOT</a:t>
            </a:r>
            <a:r>
              <a:rPr lang="en-US" b="0" baseline="0" dirty="0" smtClean="0"/>
              <a:t> SPECIFY THEM BEFOREHAND.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contrib. was to</a:t>
            </a:r>
            <a:r>
              <a:rPr lang="en-US" baseline="0" dirty="0" smtClean="0"/>
              <a:t> just make the planner WORK, while controlling a robot in real-time.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so for each one of these 4, I will explain the implemented solution first.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then I will take a step back and look at a more principled way of doing things.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some cases, it has been done – e.g., replanning. In some other cases, it remains work to be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3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work on</a:t>
            </a:r>
            <a:r>
              <a:rPr lang="en-US" baseline="0" dirty="0" smtClean="0"/>
              <a:t> extending the frontiers of planning for HRT has been published at various venues, and cited.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lot</a:t>
            </a:r>
            <a:r>
              <a:rPr lang="en-US" baseline="0" dirty="0" smtClean="0"/>
              <a:t> of this work has been done in collaboration with Dr. Matthias </a:t>
            </a:r>
            <a:r>
              <a:rPr lang="en-US" baseline="0" dirty="0" err="1" smtClean="0"/>
              <a:t>Scheutz’s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hrilab</a:t>
            </a:r>
            <a:r>
              <a:rPr lang="en-US" baseline="0" dirty="0" smtClean="0"/>
              <a:t> at Tufts University.</a:t>
            </a:r>
          </a:p>
          <a:p>
            <a:r>
              <a:rPr lang="en-US" baseline="0" dirty="0" smtClean="0"/>
              <a:t>“And I’d like to acknowledge all my collaborators.” </a:t>
            </a:r>
          </a:p>
          <a:p>
            <a:r>
              <a:rPr lang="en-US" baseline="0" dirty="0" smtClean="0"/>
              <a:t>Particularly Dr. David Smith, J. Benton, Paul </a:t>
            </a:r>
            <a:r>
              <a:rPr lang="en-US" baseline="0" dirty="0" err="1" smtClean="0"/>
              <a:t>Schermerhorn</a:t>
            </a:r>
            <a:r>
              <a:rPr lang="en-US" baseline="0" dirty="0" smtClean="0"/>
              <a:t> and Gordon Briggs.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3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HARD THING ABOUT MODELS – </a:t>
            </a:r>
            <a:r>
              <a:rPr lang="en-US" b="1" dirty="0" smtClean="0"/>
              <a:t>CANNOT</a:t>
            </a:r>
            <a:r>
              <a:rPr lang="en-US" b="0" baseline="0" dirty="0" smtClean="0"/>
              <a:t> SPECIFY THEM FULLY BEFOREHAND.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Here are examples from our scenario that show examples of situations where actions may be added, deleted … or modified.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91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23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is a goal</a:t>
            </a:r>
            <a:r>
              <a:rPr lang="en-US" baseline="0" dirty="0" smtClean="0"/>
              <a:t> “priority”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1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STAID SLIDE.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got involved in this work trying to use existing planning technology</a:t>
            </a:r>
            <a:r>
              <a:rPr lang="en-US" baseline="0" dirty="0" smtClean="0"/>
              <a:t> to support the teaming behavior.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9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 Pete </a:t>
            </a:r>
            <a:r>
              <a:rPr lang="en-US" dirty="0" err="1" smtClean="0"/>
              <a:t>Wurman</a:t>
            </a:r>
            <a:r>
              <a:rPr lang="en-US" dirty="0" smtClean="0"/>
              <a:t>, CTO of Kiva Systems at ICAPS</a:t>
            </a:r>
          </a:p>
          <a:p>
            <a:r>
              <a:rPr lang="en-US" dirty="0" smtClean="0"/>
              <a:t>Told him about this work, he was interested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is almost exactly their problem, except they don’t model autonomy on the part of their kiva bots right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02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“</a:t>
            </a:r>
            <a:r>
              <a:rPr lang="en-US" dirty="0" err="1" smtClean="0"/>
              <a:t>replanning</a:t>
            </a:r>
            <a:r>
              <a:rPr lang="en-US" baseline="0" dirty="0" smtClean="0"/>
              <a:t> constraints” – basically, need </a:t>
            </a:r>
            <a:r>
              <a:rPr lang="en-US" baseline="0" dirty="0" err="1" smtClean="0"/>
              <a:t>replanning</a:t>
            </a:r>
            <a:r>
              <a:rPr lang="en-US" baseline="0" dirty="0" smtClean="0"/>
              <a:t> because there is some discrepancy during plan’s execution in the world (sensing event). After monitoring, you process the constraints – these can be of different forms depending on the metric you are trying to optimize.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Could be commitment to other agents, or to humans who have seen the plan; then take all these into account and </a:t>
            </a:r>
            <a:r>
              <a:rPr lang="en-US" baseline="0" dirty="0" err="1" smtClean="0"/>
              <a:t>replan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12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phrases “information integration” and</a:t>
            </a:r>
            <a:r>
              <a:rPr lang="en-US" baseline="0" dirty="0" smtClean="0"/>
              <a:t> “decision support”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56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all of this work was in collaboration with a number of colleagues, both at Arizona State as well as other universities and research institutions around the world – to</a:t>
            </a:r>
            <a:r>
              <a:rPr lang="en-US" baseline="0" dirty="0" smtClean="0"/>
              <a:t> whom I wish to extend my thanks.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00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contributions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contrib. was to</a:t>
            </a:r>
            <a:r>
              <a:rPr lang="en-US" baseline="0" dirty="0" smtClean="0"/>
              <a:t> just make the planner WORK, while controlling a robot in real-time.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so for each one of these 4, I will explain the implemented solution first.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then I will take a step back and look at a more principled way of doing things.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some cases, it has been done – e.g., replanning. In some other cases, it remains work to be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4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contrib. was to</a:t>
            </a:r>
            <a:r>
              <a:rPr lang="en-US" baseline="0" dirty="0" smtClean="0"/>
              <a:t> just make the planner WORK, while controlling a robot in real-time.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so for each one of these 4, I will explain the implemented solution first.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then I will take a step back and look at a more principled way of doing things.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some cases, it has been done – e.g., replanning. In some other cases, it remains work to be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contributions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going</a:t>
            </a:r>
            <a:r>
              <a:rPr lang="en-US" baseline="0" dirty="0" smtClean="0"/>
              <a:t> to give you a quick intro to the scenario at hand. This is going to be a running example through this discussion. This is a map of a building where search &amp; recon/report must be performed. You have an agent that goes in to perform the recon, in communication with another remote agent (human).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that since the building is damaged, things on the ground may not be exactly as they seem in the map.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 first did human-human experiments, to figure how </a:t>
            </a:r>
            <a:r>
              <a:rPr lang="en-US" i="1" baseline="0" dirty="0" smtClean="0"/>
              <a:t>human</a:t>
            </a:r>
            <a:r>
              <a:rPr lang="en-US" i="0" baseline="0" dirty="0" smtClean="0"/>
              <a:t> teams would handle this scenario. The following is a video trace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</a:t>
            </a:r>
            <a:r>
              <a:rPr lang="en-US" baseline="0" dirty="0" smtClean="0"/>
              <a:t> main work has been in situating / engineering the planner into this integrated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lot of my time was spent here; along the way, I did some additional NOVEL analysis of the problems that I had to solve.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26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things that I had to solve (GOALS I</a:t>
            </a:r>
            <a:r>
              <a:rPr lang="en-US" baseline="0" dirty="0" smtClean="0"/>
              <a:t> SET FOR MYSELF IN THIS THESIS) to enable this kind of integration of the planner into HRT are the following.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there are lots of </a:t>
            </a:r>
            <a:r>
              <a:rPr lang="en-US" baseline="0" dirty="0" err="1" smtClean="0"/>
              <a:t>engg</a:t>
            </a:r>
            <a:r>
              <a:rPr lang="en-US" baseline="0" dirty="0" smtClean="0"/>
              <a:t>. issues, I WANT TO FOCUS ON THE ONES THAT I HAD TO SOLVE (TO DO THIS INTEGRATION) IN MY TALK/THESIS.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WORLD KEEPS CHANGING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THERE ARE UNKNOWN OBJECTS, AND THERE ARE GOALS ABOUT THOSE OBJECTS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ACTION MODEL KEEPS CHANGING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THERE ARE OTHER AGENTS, WHOSE BELIEFS WE NEED TO TAKE INTO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35B7F-2E78-4B5D-8920-92F0D6CACB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5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/>
              <a:t>Planning can be used for all of these problems. However, classical planning barricades itself in</a:t>
            </a:r>
            <a:r>
              <a:rPr lang="en-US" sz="1100" baseline="0" dirty="0" smtClean="0"/>
              <a:t> an artificial world. </a:t>
            </a:r>
          </a:p>
          <a:p>
            <a:r>
              <a:rPr lang="en-US" sz="1100" baseline="0" dirty="0" smtClean="0"/>
              <a:t>Enormous speedups in the past decade … but of what use? All these restrictive assumptions --- </a:t>
            </a:r>
          </a:p>
          <a:p>
            <a:r>
              <a:rPr lang="en-US" sz="1100" baseline="0" dirty="0" smtClean="0"/>
              <a:t>Problem specification is handed down from the heavens.</a:t>
            </a:r>
          </a:p>
          <a:p>
            <a:r>
              <a:rPr lang="en-US" sz="1100" baseline="0" dirty="0" smtClean="0"/>
              <a:t>Planner assumes fully specified everything – action model, goals, state.</a:t>
            </a:r>
          </a:p>
          <a:p>
            <a:r>
              <a:rPr lang="en-US" sz="1100" baseline="0" dirty="0" smtClean="0"/>
              <a:t>Plan is handed off for execution and planner forgets about it.</a:t>
            </a:r>
          </a:p>
          <a:p>
            <a:r>
              <a:rPr lang="en-US" sz="1100" b="1" baseline="0" dirty="0" smtClean="0"/>
              <a:t>ONE SHOT PLANNING.</a:t>
            </a: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76FA5-82D6-440E-BEC2-6A54371393D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4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6D872-7A69-481E-AAC5-24F12DDA8055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9DD4-C39D-46B7-9795-AC67DD24A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74A0C-8281-42AE-9C1B-0199785780EA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327C-C756-44A9-AB57-E5FB0AEB2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49F7-15AC-4A81-8985-D76B8166999B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88C2-D7D6-4A2A-9F20-67DBBB685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solidFill>
              <a:srgbClr val="990033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9EAA-A355-4520-BBC3-DDF8F9616D6E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2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631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F451-E658-46D5-8F20-D1BD580D7E0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51F29B-2E5D-4E3A-8C48-C41C94D68269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8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291E-76ED-4F73-A837-43FD854EEF10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4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06F2-7FD0-4FAD-899E-67DBDBCC5EA6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0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E705-6282-47A1-960D-0A0381FFA4EA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74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FE1D68-1C66-458A-AA39-4248F1C8B7C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7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9479-B15E-44FD-85A7-77F358280433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3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324600" cy="8382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>
              <a:defRPr sz="3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 marL="342900" indent="-3429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47467"/>
            <a:ext cx="2133600" cy="365125"/>
          </a:xfrm>
        </p:spPr>
        <p:txBody>
          <a:bodyPr/>
          <a:lstStyle>
            <a:lvl1pPr>
              <a:defRPr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8848BDD-84F3-4E6B-9D42-286D120A082F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47467"/>
            <a:ext cx="3733800" cy="365125"/>
          </a:xfrm>
        </p:spPr>
        <p:txBody>
          <a:bodyPr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47467"/>
            <a:ext cx="2133600" cy="365125"/>
          </a:xfrm>
        </p:spPr>
        <p:txBody>
          <a:bodyPr/>
          <a:lstStyle>
            <a:lvl1pPr>
              <a:defRPr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858000" y="35212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strike="noStrike" dirty="0" smtClean="0">
                <a:solidFill>
                  <a:srgbClr val="FFB3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Robot" pitchFamily="2" charset="0"/>
                <a:ea typeface="Droid Robot" pitchFamily="2" charset="0"/>
              </a:rPr>
              <a:t>PLANYOCHAN</a:t>
            </a:r>
            <a:endParaRPr lang="en-US" b="0" i="0" strike="noStrike" dirty="0">
              <a:solidFill>
                <a:srgbClr val="FFB3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Robot" pitchFamily="2" charset="0"/>
              <a:ea typeface="Droid Robo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6C735-6D3C-418B-BAFE-B0EAA6B31480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00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43D8-BB17-4686-9468-2E45007886A9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BFD9-CCF3-4D4E-8E8A-5FA35F9B16C3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7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FC81-29B4-4497-BB0D-E5404D6B1C52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8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solidFill>
              <a:srgbClr val="990033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F559-D7C2-406E-9633-5EA97F6AA615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87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631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DE58-9FD6-4575-8390-39673F56ECCE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4DBAF79-0380-4845-BA60-31594CADB811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F77A-94A0-4A77-8EC6-1668B850D764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2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03AA-6CA2-4997-A5CC-7F7B607E772D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8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1CEA-D0A0-4408-8C9E-98DBF284A22A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2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62FE-F203-4683-ABBE-D558CDDB106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F64C-2B47-4A82-A3C4-C0D8AA39B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8E0FFD-527B-4417-B0FA-92F453CCA6A2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62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9DE9-046B-4283-AF25-774E4C50BC0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85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FF5-2BAE-4746-9BD8-AFB0A32EEFFA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21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944-C9B8-4A93-B8AB-D062BA30038A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17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AF8-5049-460C-8BDB-8E76B614984F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6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C1AD-42A6-40DA-B218-D4D2ECD8B3B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96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1D43-4CA5-4A4F-AC37-515403C22F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11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92EFF-20D7-4948-9360-0031FFFB88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356350"/>
            <a:ext cx="647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7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158-1827-44A9-8FA8-6CDB93A6C9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62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A57E-23B3-403F-AD20-FED415D70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2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79BC-47E1-4917-A262-EDF784122AA7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0FCD8-493D-453B-A56D-F0837CEB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F98F-29E2-4A07-A33A-6CEC2365F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92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E516-5D4C-41C7-AD4A-3EC2EED5CD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74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AC5F-B9D4-4FFA-8543-847B1A0ED1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C699-870F-42D3-9E09-69DF527241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23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ADEF-F403-4A7F-93BA-55C482621D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58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4834-82EE-45D9-ADF8-9442350B5F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50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D774-0B4F-4D2C-94AB-618D45EFD2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24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solidFill>
              <a:srgbClr val="990033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E9FE-6E49-4F75-8A4F-A61682D87408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1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631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C02A-A814-4D5C-B126-9CB27E288BB3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7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80D0A0F-1E3E-4A5F-9AB8-7AAD718C1535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7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0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0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27F25-3933-46C8-B2B9-A9FEB6368823}" type="datetime1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0EFF-17A1-4D3F-B1C5-DBB5313A4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5C8A-36A4-409B-9431-887C194545C3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3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929B-52C6-4208-A511-C063DEB46209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35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5BD65-2319-47D5-BE35-7E962E60A26D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624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035544-EFF9-4C0E-9998-94F2829992E7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7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783D-A424-4385-BF94-90D8EF11E38E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99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0DF2-A66C-4AF6-8BDD-55D4B87D30D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32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02A-7F71-414A-BD39-658F9D08CECB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18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BAD3-8594-4E6E-990B-9EB7717B6AC8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EE28B-D87E-4786-AD61-D28A253C9CB9}" type="datetime1">
              <a:rPr lang="en-US" smtClean="0">
                <a:solidFill>
                  <a:srgbClr val="D34817">
                    <a:lumMod val="50000"/>
                  </a:srgbClr>
                </a:solidFill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04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01AD4-B0B3-4C78-AD2B-790C3E346C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9DD4-C39D-46B7-9795-AC67DD24AA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67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273A-2159-4FA8-9724-205FA3C55B15}" type="datetime1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BF274-55D3-4D00-8ECC-8AD6CB605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324600" cy="8382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>
              <a:defRPr sz="3600" b="1"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 marL="342900" indent="-3429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3pPr>
            <a:lvl4pPr marL="16002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buClr>
                <a:srgbClr val="720808"/>
              </a:buClr>
              <a:buSzPct val="100000"/>
              <a:buFont typeface="Segoe UI" panose="020B0502040204020203" pitchFamily="34" charset="0"/>
              <a:buChar char="›"/>
              <a:defRPr>
                <a:latin typeface="Footlight MT Light" panose="0204060206030A020304" pitchFamily="18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47467"/>
            <a:ext cx="2133600" cy="365125"/>
          </a:xfrm>
        </p:spPr>
        <p:txBody>
          <a:bodyPr/>
          <a:lstStyle>
            <a:lvl1pPr>
              <a:defRPr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8A91CF9-28C0-4CFD-8A44-0AFC494A7D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47467"/>
            <a:ext cx="3733800" cy="365125"/>
          </a:xfrm>
        </p:spPr>
        <p:txBody>
          <a:bodyPr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47467"/>
            <a:ext cx="2133600" cy="365125"/>
          </a:xfrm>
        </p:spPr>
        <p:txBody>
          <a:bodyPr/>
          <a:lstStyle>
            <a:lvl1pPr>
              <a:defRPr sz="11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858000" y="35212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B3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Robot" pitchFamily="2" charset="0"/>
                <a:ea typeface="Droid Robot" pitchFamily="2" charset="0"/>
              </a:rPr>
              <a:t>PLANYOCHAN</a:t>
            </a:r>
            <a:endParaRPr lang="en-US" dirty="0">
              <a:solidFill>
                <a:srgbClr val="FFB3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Robot" pitchFamily="2" charset="0"/>
              <a:ea typeface="Droid Rob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C544B-C31A-494C-8DE1-AF79E8243A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F64C-2B47-4A82-A3C4-C0D8AA39B6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2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ootlight MT Light" panose="0204060206030A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Footlight MT Light" panose="0204060206030A020304" pitchFamily="18" charset="0"/>
              </a:defRPr>
            </a:lvl1pPr>
            <a:lvl2pPr>
              <a:defRPr sz="2400">
                <a:latin typeface="Footlight MT Light" panose="0204060206030A020304" pitchFamily="18" charset="0"/>
              </a:defRPr>
            </a:lvl2pPr>
            <a:lvl3pPr>
              <a:defRPr sz="2000">
                <a:latin typeface="Footlight MT Light" panose="0204060206030A020304" pitchFamily="18" charset="0"/>
              </a:defRPr>
            </a:lvl3pPr>
            <a:lvl4pPr>
              <a:defRPr sz="1800">
                <a:latin typeface="Footlight MT Light" panose="0204060206030A020304" pitchFamily="18" charset="0"/>
              </a:defRPr>
            </a:lvl4pPr>
            <a:lvl5pPr>
              <a:defRPr sz="1800">
                <a:latin typeface="Footlight MT Light" panose="0204060206030A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Footlight MT Light" panose="0204060206030A020304" pitchFamily="18" charset="0"/>
              </a:defRPr>
            </a:lvl1pPr>
            <a:lvl2pPr>
              <a:defRPr sz="2400">
                <a:latin typeface="Footlight MT Light" panose="0204060206030A020304" pitchFamily="18" charset="0"/>
              </a:defRPr>
            </a:lvl2pPr>
            <a:lvl3pPr>
              <a:defRPr sz="2000">
                <a:latin typeface="Footlight MT Light" panose="0204060206030A020304" pitchFamily="18" charset="0"/>
              </a:defRPr>
            </a:lvl3pPr>
            <a:lvl4pPr>
              <a:defRPr sz="1800">
                <a:latin typeface="Footlight MT Light" panose="0204060206030A020304" pitchFamily="18" charset="0"/>
              </a:defRPr>
            </a:lvl4pPr>
            <a:lvl5pPr>
              <a:defRPr sz="1800">
                <a:latin typeface="Footlight MT Light" panose="0204060206030A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1726D-05FF-4A11-BB15-276DCE15B5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0FCD8-493D-453B-A56D-F0837CEB97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35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ootlight MT Light" panose="0204060206030A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Footlight MT Light" panose="0204060206030A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Footlight MT Light" panose="0204060206030A020304" pitchFamily="18" charset="0"/>
              </a:defRPr>
            </a:lvl1pPr>
            <a:lvl2pPr>
              <a:defRPr sz="2000">
                <a:latin typeface="Footlight MT Light" panose="0204060206030A020304" pitchFamily="18" charset="0"/>
              </a:defRPr>
            </a:lvl2pPr>
            <a:lvl3pPr>
              <a:defRPr sz="1800">
                <a:latin typeface="Footlight MT Light" panose="0204060206030A020304" pitchFamily="18" charset="0"/>
              </a:defRPr>
            </a:lvl3pPr>
            <a:lvl4pPr>
              <a:defRPr sz="1600">
                <a:latin typeface="Footlight MT Light" panose="0204060206030A020304" pitchFamily="18" charset="0"/>
              </a:defRPr>
            </a:lvl4pPr>
            <a:lvl5pPr>
              <a:defRPr sz="1600">
                <a:latin typeface="Footlight MT Light" panose="0204060206030A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Footlight MT Light" panose="0204060206030A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Footlight MT Light" panose="0204060206030A020304" pitchFamily="18" charset="0"/>
              </a:defRPr>
            </a:lvl1pPr>
            <a:lvl2pPr>
              <a:defRPr sz="2000">
                <a:latin typeface="Footlight MT Light" panose="0204060206030A020304" pitchFamily="18" charset="0"/>
              </a:defRPr>
            </a:lvl2pPr>
            <a:lvl3pPr>
              <a:defRPr sz="1800">
                <a:latin typeface="Footlight MT Light" panose="0204060206030A020304" pitchFamily="18" charset="0"/>
              </a:defRPr>
            </a:lvl3pPr>
            <a:lvl4pPr>
              <a:defRPr sz="1600">
                <a:latin typeface="Footlight MT Light" panose="0204060206030A020304" pitchFamily="18" charset="0"/>
              </a:defRPr>
            </a:lvl4pPr>
            <a:lvl5pPr>
              <a:defRPr sz="1600">
                <a:latin typeface="Footlight MT Light" panose="0204060206030A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DC27E-B4E4-49B7-8FB8-DF5D118846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0EFF-17A1-4D3F-B1C5-DBB5313A42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99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42E8-58D3-402A-A173-2A24B707E2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BF274-55D3-4D00-8ECC-8AD6CB605D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29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BF137-4823-4C63-A26F-97D2CE1A77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B59-B514-49E5-B104-D5465FC7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96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DBAD-BEA7-48F5-8549-272B25BC3D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D3A61-BAE6-4070-9497-7E8E20ACF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3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2794C-994D-45DF-91F1-25D11E34A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1B1D6-6756-4372-8353-B19E6DA8D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6797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399B7-9D07-4D37-A1A4-3BE0F30B60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327C-C756-44A9-AB57-E5FB0AEB2D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7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FBF8-00EA-4870-A621-A1B4E0473E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88C2-D7D6-4A2A-9F20-67DBBB685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58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41B74-D003-4D8D-B10F-4780FFE3F26F}" type="datetime1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B59-B514-49E5-B104-D5465FC7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AEF6C-B5FC-4F5C-ABDB-B51C1EBEAA2C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D3A61-BAE6-4070-9497-7E8E20ACF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A531-8232-4067-AFF7-03920EE150BF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1B1D6-6756-4372-8353-B19E6DA8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85725"/>
            <a:ext cx="9144000" cy="304800"/>
          </a:xfrm>
          <a:prstGeom prst="rect">
            <a:avLst/>
          </a:prstGeom>
          <a:solidFill>
            <a:srgbClr val="990033"/>
          </a:solidFill>
          <a:ln w="12700">
            <a:solidFill>
              <a:srgbClr val="72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324600" cy="1066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E67F77-E9F8-4342-A53A-2A7FBC7E639D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AF84D8-5B6D-45E2-951E-2AFECD896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7" descr="plan-devi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76200"/>
            <a:ext cx="127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Ÿ"/>
        <a:defRPr sz="3200" kern="1200">
          <a:solidFill>
            <a:schemeClr val="tx1"/>
          </a:solidFill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1"/>
        <a:defRPr sz="2800" kern="1200">
          <a:solidFill>
            <a:schemeClr val="tx1"/>
          </a:solidFill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2"/>
        <a:defRPr sz="2400" kern="1200">
          <a:solidFill>
            <a:schemeClr val="tx1"/>
          </a:solidFill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3"/>
        <a:defRPr sz="2000" kern="1200">
          <a:solidFill>
            <a:schemeClr val="tx1"/>
          </a:solidFill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4"/>
        <a:defRPr sz="2000" kern="1200">
          <a:solidFill>
            <a:schemeClr val="tx1"/>
          </a:solidFill>
          <a:latin typeface="Arial" panose="020B0604020202020204" pitchFamily="34" charset="0"/>
          <a:ea typeface="Segoe UI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 noChangeAspect="1"/>
          </p:cNvSpPr>
          <p:nvPr/>
        </p:nvSpPr>
        <p:spPr>
          <a:xfrm>
            <a:off x="8522664" y="6388608"/>
            <a:ext cx="393192" cy="393192"/>
          </a:xfrm>
          <a:prstGeom prst="ellipse">
            <a:avLst/>
          </a:prstGeom>
          <a:solidFill>
            <a:srgbClr val="990033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9" name="Oval 8"/>
          <p:cNvSpPr>
            <a:spLocks noChangeAspect="1"/>
          </p:cNvSpPr>
          <p:nvPr/>
        </p:nvSpPr>
        <p:spPr>
          <a:xfrm>
            <a:off x="8559241" y="6425184"/>
            <a:ext cx="320039" cy="32004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15280"/>
            <a:ext cx="7772400" cy="72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40613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345667-49C4-4F76-AE2C-9727BA6C22D9}" type="datetime1">
              <a:rPr lang="en-US" smtClean="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40613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5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 noChangeAspect="1"/>
          </p:cNvSpPr>
          <p:nvPr/>
        </p:nvSpPr>
        <p:spPr>
          <a:xfrm>
            <a:off x="8522664" y="6388608"/>
            <a:ext cx="393192" cy="393192"/>
          </a:xfrm>
          <a:prstGeom prst="ellipse">
            <a:avLst/>
          </a:prstGeom>
          <a:solidFill>
            <a:srgbClr val="990033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9" name="Oval 8"/>
          <p:cNvSpPr>
            <a:spLocks noChangeAspect="1"/>
          </p:cNvSpPr>
          <p:nvPr/>
        </p:nvSpPr>
        <p:spPr>
          <a:xfrm>
            <a:off x="8559241" y="6425184"/>
            <a:ext cx="320039" cy="32004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15280"/>
            <a:ext cx="7772400" cy="72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40613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035463-80DD-48EE-9586-BFD0E2D7E50F}" type="datetime1">
              <a:rPr lang="en-US" smtClean="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40613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2372" y="0"/>
            <a:ext cx="6506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2C2D55-DFA7-4D2B-A288-641C4BC1B9A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356350"/>
            <a:ext cx="647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1" cy="106680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8000999" y="33339"/>
            <a:ext cx="1015063" cy="1033462"/>
            <a:chOff x="7649227" y="33338"/>
            <a:chExt cx="1366836" cy="1336675"/>
          </a:xfrm>
        </p:grpSpPr>
        <p:pic>
          <p:nvPicPr>
            <p:cNvPr id="1026" name="Picture 2" descr="http://hrilab.tufts.edu/images/hrilabmedium.jp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9227" y="33338"/>
              <a:ext cx="1366836" cy="96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7870682" y="969963"/>
              <a:ext cx="923925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2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 noChangeAspect="1"/>
          </p:cNvSpPr>
          <p:nvPr/>
        </p:nvSpPr>
        <p:spPr>
          <a:xfrm>
            <a:off x="8522664" y="6388608"/>
            <a:ext cx="393192" cy="393192"/>
          </a:xfrm>
          <a:prstGeom prst="ellipse">
            <a:avLst/>
          </a:prstGeom>
          <a:solidFill>
            <a:srgbClr val="990033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9" name="Oval 8"/>
          <p:cNvSpPr>
            <a:spLocks noChangeAspect="1"/>
          </p:cNvSpPr>
          <p:nvPr/>
        </p:nvSpPr>
        <p:spPr>
          <a:xfrm>
            <a:off x="8559241" y="6425184"/>
            <a:ext cx="320039" cy="32004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15280"/>
            <a:ext cx="7772400" cy="72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40613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A4B154-25BC-439F-A923-44A901784B5D}" type="datetime1">
              <a:rPr lang="en-US" smtClean="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rPr>
              <a:t>11/6/2014</a:t>
            </a:fld>
            <a:endParaRPr lang="en-US">
              <a:solidFill>
                <a:srgbClr val="D34817">
                  <a:lumMod val="50000"/>
                </a:srgbClr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40613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8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85725"/>
            <a:ext cx="9144000" cy="304800"/>
          </a:xfrm>
          <a:prstGeom prst="rect">
            <a:avLst/>
          </a:prstGeom>
          <a:solidFill>
            <a:srgbClr val="990033"/>
          </a:solidFill>
          <a:ln w="12700">
            <a:solidFill>
              <a:srgbClr val="72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324600" cy="1066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79F022-F851-4188-8C4B-DBBD54A5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AF84D8-5B6D-45E2-951E-2AFECD8961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Picture 17" descr="plan-devi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76200"/>
            <a:ext cx="127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00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Footlight MT Light" panose="0204060206030A020304" pitchFamily="18" charset="0"/>
          <a:ea typeface="Segoe UI" pitchFamily="34" charset="0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Segoe UI Semibold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Ÿ"/>
        <a:defRPr sz="3200" kern="1200">
          <a:solidFill>
            <a:schemeClr val="tx1"/>
          </a:solidFill>
          <a:latin typeface="Footlight MT Light" panose="0204060206030A020304" pitchFamily="18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1"/>
        <a:defRPr sz="2800" kern="1200">
          <a:solidFill>
            <a:schemeClr val="tx1"/>
          </a:solidFill>
          <a:latin typeface="Footlight MT Light" panose="0204060206030A020304" pitchFamily="18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2"/>
        <a:defRPr sz="2400" kern="1200">
          <a:solidFill>
            <a:schemeClr val="tx1"/>
          </a:solidFill>
          <a:latin typeface="Footlight MT Light" panose="0204060206030A020304" pitchFamily="18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3"/>
        <a:defRPr sz="2000" kern="1200">
          <a:solidFill>
            <a:schemeClr val="tx1"/>
          </a:solidFill>
          <a:latin typeface="Footlight MT Light" panose="0204060206030A020304" pitchFamily="18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Droid Robot" pitchFamily="2" charset="0"/>
        <a:buChar char="4"/>
        <a:defRPr sz="2000" kern="1200">
          <a:solidFill>
            <a:schemeClr val="tx1"/>
          </a:solidFill>
          <a:latin typeface="Footlight MT Light" panose="0204060206030A020304" pitchFamily="18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kartik\Dropbox\Research\proposal\presentation\modelupdate_short_small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kartik\Dropbox\Research\proposal\presentation\modelupdate_short_small.wm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kartik\Dropbox\Research\proposal\presentation\triage_gordon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kartik\Dropbox\Research\proposal\presentation\triage_gordon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6"/>
          <p:cNvSpPr txBox="1">
            <a:spLocks noChangeArrowheads="1"/>
          </p:cNvSpPr>
          <p:nvPr/>
        </p:nvSpPr>
        <p:spPr bwMode="auto">
          <a:xfrm>
            <a:off x="0" y="1616075"/>
            <a:ext cx="9144000" cy="1785104"/>
          </a:xfrm>
          <a:prstGeom prst="rect">
            <a:avLst/>
          </a:prstGeom>
          <a:solidFill>
            <a:srgbClr val="FFB310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itchFamily="50" charset="0"/>
              </a:rPr>
              <a:t>PLANNING CHALLENGES IN</a:t>
            </a:r>
          </a:p>
          <a:p>
            <a:pPr algn="ctr">
              <a:spcBef>
                <a:spcPct val="50000"/>
              </a:spcBef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itchFamily="50" charset="0"/>
              </a:rPr>
              <a:t>HUMAN-ROBOT TEAMING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itchFamily="50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143000" y="3810000"/>
            <a:ext cx="662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60007" dist="200025" dir="15000000" sy="30000" kx="-1800000" algn="bl" rotWithShape="0">
                    <a:srgbClr val="990033">
                      <a:alpha val="32000"/>
                    </a:srgbClr>
                  </a:outerShdw>
                </a:effectLst>
                <a:latin typeface="OCR A Extended" pitchFamily="50" charset="0"/>
              </a:rPr>
              <a:t>KARTIK TALAMADUPULA</a:t>
            </a:r>
            <a:endParaRPr lang="en-US" sz="1600" b="1" dirty="0">
              <a:effectLst>
                <a:outerShdw blurRad="60007" dist="200025" dir="15000000" sy="30000" kx="-1800000" algn="bl" rotWithShape="0">
                  <a:srgbClr val="990033">
                    <a:alpha val="32000"/>
                  </a:srgbClr>
                </a:outerShdw>
              </a:effectLst>
              <a:latin typeface="OCR A Extended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490664"/>
            <a:ext cx="9144000" cy="76200"/>
          </a:xfrm>
          <a:prstGeom prst="rect">
            <a:avLst/>
          </a:prstGeom>
          <a:solidFill>
            <a:srgbClr val="990033"/>
          </a:solidFill>
          <a:ln w="12700"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448048"/>
            <a:ext cx="9144000" cy="76200"/>
          </a:xfrm>
          <a:prstGeom prst="rect">
            <a:avLst/>
          </a:prstGeom>
          <a:solidFill>
            <a:srgbClr val="990033"/>
          </a:solidFill>
          <a:ln w="12700"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4800600"/>
            <a:ext cx="4724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Committee Members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Dr.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Subbarao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Kambhampati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, Chair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Dr.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Chitta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Baral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Dr.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Huan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 Liu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Dr. Matthias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Scheutz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Dr. David E. Smith</a:t>
            </a:r>
          </a:p>
        </p:txBody>
      </p:sp>
      <p:pic>
        <p:nvPicPr>
          <p:cNvPr id="2057" name="Picture 9" descr="by Jorge Cham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858000" y="3810000"/>
            <a:ext cx="2286000" cy="2971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3206" y="6690180"/>
            <a:ext cx="152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A4AAE2"/>
                </a:solidFill>
              </a:rPr>
              <a:t>Source: Robot Comics</a:t>
            </a:r>
            <a:endParaRPr lang="en-US" sz="800" b="1" dirty="0">
              <a:solidFill>
                <a:srgbClr val="A4AAE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TRADITIONAL Planner</a:t>
            </a:r>
            <a:br>
              <a:rPr lang="en-US" dirty="0" smtClean="0"/>
            </a:br>
            <a:r>
              <a:rPr lang="en-US" sz="2200" dirty="0" smtClean="0"/>
              <a:t>An Island Unto Itself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72480" y="5892225"/>
            <a:ext cx="17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Plan (Handed off for Execution)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82" y="4655170"/>
            <a:ext cx="1093401" cy="1335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2226484"/>
            <a:ext cx="1748474" cy="2285587"/>
          </a:xfrm>
          <a:prstGeom prst="rect">
            <a:avLst/>
          </a:prstGeom>
        </p:spPr>
      </p:pic>
      <p:cxnSp>
        <p:nvCxnSpPr>
          <p:cNvPr id="31" name="Straight Arrow Connector 11"/>
          <p:cNvCxnSpPr>
            <a:endCxn id="27" idx="0"/>
          </p:cNvCxnSpPr>
          <p:nvPr/>
        </p:nvCxnSpPr>
        <p:spPr>
          <a:xfrm>
            <a:off x="6541490" y="1241271"/>
            <a:ext cx="1274479" cy="489901"/>
          </a:xfrm>
          <a:prstGeom prst="bentConnector2">
            <a:avLst/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021088" y="707858"/>
            <a:ext cx="1524000" cy="1115568"/>
            <a:chOff x="7043058" y="451693"/>
            <a:chExt cx="1524000" cy="1115568"/>
          </a:xfrm>
        </p:grpSpPr>
        <p:sp>
          <p:nvSpPr>
            <p:cNvPr id="34" name="4-Point Star 33"/>
            <p:cNvSpPr/>
            <p:nvPr/>
          </p:nvSpPr>
          <p:spPr>
            <a:xfrm>
              <a:off x="7239000" y="451693"/>
              <a:ext cx="1143000" cy="1115568"/>
            </a:xfrm>
            <a:prstGeom prst="star4">
              <a:avLst/>
            </a:prstGeom>
            <a:solidFill>
              <a:srgbClr val="FFCC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43058" y="595031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Gill Sans MT" panose="020B0502020104020203" pitchFamily="34" charset="0"/>
                  <a:cs typeface="+mn-cs"/>
                </a:rPr>
                <a:t>Full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Gill Sans MT" panose="020B0502020104020203" pitchFamily="34" charset="0"/>
                  <a:cs typeface="+mn-cs"/>
                </a:rPr>
                <a:t>Problem</a:t>
              </a:r>
              <a:br>
                <a:rPr lang="en-US" sz="1600" dirty="0" smtClean="0">
                  <a:solidFill>
                    <a:prstClr val="black"/>
                  </a:solidFill>
                  <a:latin typeface="Gill Sans MT" panose="020B0502020104020203" pitchFamily="34" charset="0"/>
                  <a:cs typeface="+mn-cs"/>
                </a:rPr>
              </a:br>
              <a:r>
                <a:rPr lang="en-US" sz="1600" dirty="0" smtClean="0">
                  <a:solidFill>
                    <a:prstClr val="black"/>
                  </a:solidFill>
                  <a:latin typeface="Gill Sans MT" panose="020B0502020104020203" pitchFamily="34" charset="0"/>
                  <a:cs typeface="+mn-cs"/>
                </a:rPr>
                <a:t>Specification</a:t>
              </a:r>
              <a:endParaRPr lang="en-US" sz="1600" dirty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65" y="5536424"/>
            <a:ext cx="647846" cy="8697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6631097" y="1733610"/>
            <a:ext cx="2258786" cy="32835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2041" y="1731172"/>
            <a:ext cx="1287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Rockwell" panose="02060603020205020403"/>
                <a:cs typeface="+mn-cs"/>
              </a:rPr>
              <a:t>PLANNER</a:t>
            </a:r>
            <a:endParaRPr lang="en-US" sz="1600" b="1" dirty="0">
              <a:solidFill>
                <a:prstClr val="black"/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1097" y="242640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Fully Specified </a:t>
            </a:r>
            <a:b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Action Model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1097" y="3367867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Fully Specified </a:t>
            </a:r>
            <a:b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Goals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03883" y="43093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Completely Known (Initial) World State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36" name="Vertical Scroll 35"/>
          <p:cNvSpPr/>
          <p:nvPr/>
        </p:nvSpPr>
        <p:spPr>
          <a:xfrm>
            <a:off x="7365883" y="5029459"/>
            <a:ext cx="782190" cy="825949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Arrow Connector 11"/>
          <p:cNvCxnSpPr>
            <a:stCxn id="36" idx="2"/>
          </p:cNvCxnSpPr>
          <p:nvPr/>
        </p:nvCxnSpPr>
        <p:spPr>
          <a:xfrm rot="5400000">
            <a:off x="6782590" y="5614308"/>
            <a:ext cx="733289" cy="1215488"/>
          </a:xfrm>
          <a:prstGeom prst="bentConnector2">
            <a:avLst/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16200000">
            <a:off x="3840355" y="1142533"/>
            <a:ext cx="5646511" cy="4506448"/>
          </a:xfrm>
          <a:prstGeom prst="triangle">
            <a:avLst/>
          </a:prstGeom>
          <a:solidFill>
            <a:srgbClr val="990033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0000000000000000000000000000000000000000000000000000000000000000000000000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Embedded Planner</a:t>
            </a:r>
            <a:br>
              <a:rPr lang="en-US" dirty="0" smtClean="0"/>
            </a:br>
            <a:r>
              <a:rPr lang="en-US" sz="2200" dirty="0" smtClean="0"/>
              <a:t>An Interactive, Iterative 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77200" y="1152157"/>
            <a:ext cx="10884" cy="586155"/>
          </a:xfrm>
          <a:prstGeom prst="straightConnector1">
            <a:avLst/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>
            <a:stCxn id="6" idx="2"/>
            <a:endCxn id="33" idx="2"/>
          </p:cNvCxnSpPr>
          <p:nvPr/>
        </p:nvCxnSpPr>
        <p:spPr>
          <a:xfrm rot="5400000" flipH="1">
            <a:off x="5770172" y="3013012"/>
            <a:ext cx="967766" cy="3063905"/>
          </a:xfrm>
          <a:prstGeom prst="bentConnector3">
            <a:avLst>
              <a:gd name="adj1" fmla="val -103754"/>
            </a:avLst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www.students.stedwards.edu/shallma/hum3.jpg"/>
          <p:cNvPicPr>
            <a:picLocks noChangeAspect="1" noChangeArrowheads="1"/>
          </p:cNvPicPr>
          <p:nvPr/>
        </p:nvPicPr>
        <p:blipFill rotWithShape="1">
          <a:blip r:embed="rId3" cstate="print"/>
          <a:srcRect l="27976" t="-432" r="28345"/>
          <a:stretch/>
        </p:blipFill>
        <p:spPr bwMode="auto">
          <a:xfrm>
            <a:off x="685801" y="1640345"/>
            <a:ext cx="533400" cy="1263316"/>
          </a:xfrm>
          <a:prstGeom prst="rect">
            <a:avLst/>
          </a:prstGeom>
          <a:noFill/>
        </p:spPr>
      </p:pic>
      <p:pic>
        <p:nvPicPr>
          <p:cNvPr id="33" name="Picture 2" descr="http://www.mathworks.com/cmsimages/77904_wm_nao-robot-matlab-gallery-imag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7172" y="2688729"/>
            <a:ext cx="969860" cy="13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981200" y="5791200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Coordinate</a:t>
            </a:r>
            <a:r>
              <a:rPr lang="en-US" sz="16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 with Humans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400" dirty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[IROS14</a:t>
            </a: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]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84815" y="552959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Replan for the Robot</a:t>
            </a:r>
            <a:b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[AAAI10, DMAP13]</a:t>
            </a: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cxnSp>
        <p:nvCxnSpPr>
          <p:cNvPr id="66" name="Straight Arrow Connector 11"/>
          <p:cNvCxnSpPr>
            <a:stCxn id="16" idx="0"/>
            <a:endCxn id="7" idx="0"/>
          </p:cNvCxnSpPr>
          <p:nvPr/>
        </p:nvCxnSpPr>
        <p:spPr>
          <a:xfrm rot="16200000" flipH="1">
            <a:off x="4319520" y="-1726675"/>
            <a:ext cx="102465" cy="6836505"/>
          </a:xfrm>
          <a:prstGeom prst="bentConnector3">
            <a:avLst>
              <a:gd name="adj1" fmla="val -306763"/>
            </a:avLst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11"/>
          <p:cNvCxnSpPr>
            <a:stCxn id="33" idx="0"/>
            <a:endCxn id="7" idx="0"/>
          </p:cNvCxnSpPr>
          <p:nvPr/>
        </p:nvCxnSpPr>
        <p:spPr>
          <a:xfrm rot="5400000" flipH="1" flipV="1">
            <a:off x="5782595" y="682318"/>
            <a:ext cx="945919" cy="3066904"/>
          </a:xfrm>
          <a:prstGeom prst="bentConnector3">
            <a:avLst>
              <a:gd name="adj1" fmla="val 143803"/>
            </a:avLst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69775" y="3147337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Communicate with Human in the Loop</a:t>
            </a:r>
            <a:b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290234" y="128417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Open World Goals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[IROS09, AAAI10, TIST10]</a:t>
            </a: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279454" y="1762155"/>
            <a:ext cx="242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Action Model Information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[HRI12]</a:t>
            </a: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230984" y="2198576"/>
            <a:ext cx="257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Handle Human Instructions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[ACS13, IROS14]</a:t>
            </a: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626491" y="13055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Assimilate Sensor Information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63355" y="139184"/>
            <a:ext cx="1524000" cy="1115568"/>
            <a:chOff x="6324600" y="451693"/>
            <a:chExt cx="1524000" cy="1115568"/>
          </a:xfrm>
        </p:grpSpPr>
        <p:grpSp>
          <p:nvGrpSpPr>
            <p:cNvPr id="97" name="Group 96"/>
            <p:cNvGrpSpPr/>
            <p:nvPr/>
          </p:nvGrpSpPr>
          <p:grpSpPr>
            <a:xfrm>
              <a:off x="6324600" y="451693"/>
              <a:ext cx="1524000" cy="1115568"/>
              <a:chOff x="7043058" y="451693"/>
              <a:chExt cx="1524000" cy="1115568"/>
            </a:xfrm>
          </p:grpSpPr>
          <p:sp>
            <p:nvSpPr>
              <p:cNvPr id="98" name="4-Point Star 97"/>
              <p:cNvSpPr/>
              <p:nvPr/>
            </p:nvSpPr>
            <p:spPr>
              <a:xfrm>
                <a:off x="7239000" y="451693"/>
                <a:ext cx="1143000" cy="1115568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043058" y="595031"/>
                <a:ext cx="152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Gill Sans MT" panose="020B0502020104020203" pitchFamily="34" charset="0"/>
                    <a:cs typeface="+mn-cs"/>
                  </a:rPr>
                  <a:t>Full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Gill Sans MT" panose="020B0502020104020203" pitchFamily="34" charset="0"/>
                    <a:cs typeface="+mn-cs"/>
                  </a:rPr>
                  <a:t>Problem</a:t>
                </a:r>
                <a:br>
                  <a:rPr lang="en-US" sz="1600" dirty="0" smtClean="0">
                    <a:solidFill>
                      <a:prstClr val="black"/>
                    </a:solidFill>
                    <a:latin typeface="Gill Sans MT" panose="020B0502020104020203" pitchFamily="34" charset="0"/>
                    <a:cs typeface="+mn-cs"/>
                  </a:rPr>
                </a:br>
                <a:r>
                  <a:rPr lang="en-US" sz="1600" dirty="0" smtClean="0">
                    <a:solidFill>
                      <a:prstClr val="black"/>
                    </a:solidFill>
                    <a:latin typeface="Gill Sans MT" panose="020B0502020104020203" pitchFamily="34" charset="0"/>
                    <a:cs typeface="+mn-cs"/>
                  </a:rPr>
                  <a:t>Specification</a:t>
                </a:r>
                <a:endParaRPr lang="en-US" sz="1600" dirty="0">
                  <a:solidFill>
                    <a:prstClr val="black"/>
                  </a:solidFill>
                  <a:latin typeface="Gill Sans MT" panose="020B0502020104020203" pitchFamily="34" charset="0"/>
                  <a:cs typeface="+mn-cs"/>
                </a:endParaRPr>
              </a:p>
            </p:txBody>
          </p:sp>
        </p:grpSp>
        <p:sp>
          <p:nvSpPr>
            <p:cNvPr id="112" name="&quot;No&quot; Symbol 111"/>
            <p:cNvSpPr/>
            <p:nvPr/>
          </p:nvSpPr>
          <p:spPr>
            <a:xfrm>
              <a:off x="6890869" y="683129"/>
              <a:ext cx="383326" cy="155069"/>
            </a:xfrm>
            <a:prstGeom prst="noSmoking">
              <a:avLst/>
            </a:prstGeom>
            <a:solidFill>
              <a:srgbClr val="FF0000">
                <a:alpha val="70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Vertical Scroll 19"/>
          <p:cNvSpPr/>
          <p:nvPr/>
        </p:nvSpPr>
        <p:spPr>
          <a:xfrm>
            <a:off x="7338920" y="5041098"/>
            <a:ext cx="782190" cy="825949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56614" y="1745249"/>
            <a:ext cx="2258786" cy="32835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5078" y="1742810"/>
            <a:ext cx="1287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Rockwell" panose="02060603020205020403"/>
                <a:cs typeface="+mn-cs"/>
              </a:rPr>
              <a:t>PLANNER</a:t>
            </a:r>
            <a:endParaRPr lang="en-US" sz="1600" b="1" dirty="0">
              <a:solidFill>
                <a:prstClr val="black"/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134" y="2438047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Fully Specified </a:t>
            </a:r>
            <a:b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Action Model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134" y="337950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Fully Specified </a:t>
            </a:r>
            <a:b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</a:b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Goals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6920" y="432096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Completely Known (Initial) World State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cxnSp>
        <p:nvCxnSpPr>
          <p:cNvPr id="62" name="Straight Arrow Connector 11"/>
          <p:cNvCxnSpPr>
            <a:stCxn id="6" idx="2"/>
            <a:endCxn id="16" idx="2"/>
          </p:cNvCxnSpPr>
          <p:nvPr/>
        </p:nvCxnSpPr>
        <p:spPr>
          <a:xfrm rot="5400000" flipH="1">
            <a:off x="3306661" y="549501"/>
            <a:ext cx="2125186" cy="6833506"/>
          </a:xfrm>
          <a:prstGeom prst="bentConnector3">
            <a:avLst>
              <a:gd name="adj1" fmla="val -61409"/>
            </a:avLst>
          </a:prstGeom>
          <a:ln w="31750">
            <a:solidFill>
              <a:srgbClr val="990033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&quot;No&quot; Symbol 108"/>
          <p:cNvSpPr/>
          <p:nvPr/>
        </p:nvSpPr>
        <p:spPr>
          <a:xfrm>
            <a:off x="6853487" y="2487761"/>
            <a:ext cx="1775692" cy="208097"/>
          </a:xfrm>
          <a:prstGeom prst="noSmoking">
            <a:avLst/>
          </a:prstGeom>
          <a:solidFill>
            <a:srgbClr val="FF0000">
              <a:alpha val="7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0" name="&quot;No&quot; Symbol 109"/>
          <p:cNvSpPr/>
          <p:nvPr/>
        </p:nvSpPr>
        <p:spPr>
          <a:xfrm>
            <a:off x="6842169" y="3422486"/>
            <a:ext cx="1775692" cy="211543"/>
          </a:xfrm>
          <a:prstGeom prst="noSmoking">
            <a:avLst/>
          </a:prstGeom>
          <a:solidFill>
            <a:srgbClr val="FF0000">
              <a:alpha val="7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1" name="&quot;No&quot; Symbol 110"/>
          <p:cNvSpPr/>
          <p:nvPr/>
        </p:nvSpPr>
        <p:spPr>
          <a:xfrm>
            <a:off x="6752362" y="4380666"/>
            <a:ext cx="1775692" cy="208097"/>
          </a:xfrm>
          <a:prstGeom prst="noSmoking">
            <a:avLst/>
          </a:prstGeom>
          <a:solidFill>
            <a:srgbClr val="FF0000">
              <a:alpha val="7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98312" y="1937911"/>
            <a:ext cx="1266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Sapa Replan</a:t>
            </a:r>
            <a:endParaRPr lang="en-US" sz="12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2000" y="80347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Problem Updates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  <a:cs typeface="+mn-cs"/>
              </a:rPr>
              <a:t>[TIST10]</a:t>
            </a: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88563" y="4157614"/>
            <a:ext cx="2864976" cy="1384995"/>
          </a:xfrm>
          <a:prstGeom prst="rect">
            <a:avLst/>
          </a:prstGeom>
          <a:solidFill>
            <a:schemeClr val="tx1">
              <a:alpha val="6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Planning for </a:t>
            </a:r>
            <a:br>
              <a:rPr lang="en-US" sz="28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</a:br>
            <a:r>
              <a:rPr lang="en-US" sz="28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Human-Robot Teaming</a:t>
            </a:r>
            <a:endParaRPr lang="en-US" sz="14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207032" y="2730434"/>
            <a:ext cx="1269968" cy="133064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 Manager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Fielded Prototype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/>
          <a:lstStyle/>
          <a:p>
            <a:r>
              <a:rPr lang="en-US" dirty="0" smtClean="0"/>
              <a:t>Planning </a:t>
            </a:r>
            <a:r>
              <a:rPr lang="en-US" dirty="0" smtClean="0"/>
              <a:t>Artifact</a:t>
            </a:r>
            <a:r>
              <a:rPr lang="en-US" dirty="0" smtClean="0"/>
              <a:t>: </a:t>
            </a:r>
            <a:r>
              <a:rPr lang="en-US" b="1" dirty="0" smtClean="0"/>
              <a:t>Sapa Replan</a:t>
            </a:r>
          </a:p>
          <a:p>
            <a:pPr lvl="1"/>
            <a:r>
              <a:rPr lang="en-US" dirty="0" smtClean="0"/>
              <a:t>Extension of </a:t>
            </a:r>
            <a:r>
              <a:rPr lang="en-US" b="1" dirty="0" smtClean="0"/>
              <a:t>Sapa</a:t>
            </a:r>
            <a:r>
              <a:rPr lang="en-US" dirty="0" smtClean="0"/>
              <a:t> metric temporal planner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Partial Satisfaction Planning</a:t>
            </a:r>
          </a:p>
          <a:p>
            <a:pPr lvl="1"/>
            <a:r>
              <a:rPr lang="en-US" dirty="0" smtClean="0"/>
              <a:t>Builds on Sapa</a:t>
            </a:r>
            <a:r>
              <a:rPr lang="en-US" baseline="30000" dirty="0" smtClean="0"/>
              <a:t>PS</a:t>
            </a:r>
            <a:r>
              <a:rPr lang="en-US" dirty="0" smtClean="0"/>
              <a:t> planner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Replanning</a:t>
            </a:r>
          </a:p>
          <a:p>
            <a:pPr lvl="1"/>
            <a:r>
              <a:rPr lang="en-US" dirty="0" smtClean="0"/>
              <a:t>Uses an execution monitor to support scenarios with real-time execution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2895600" cy="461665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[Benton et al., AIJ07]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Benton, et al., TIST10]</a:t>
            </a:r>
          </a:p>
        </p:txBody>
      </p:sp>
    </p:spTree>
    <p:extLst>
      <p:ext uri="{BB962C8B-B14F-4D97-AF65-F5344CB8AC3E}">
        <p14:creationId xmlns:p14="http://schemas.microsoft.com/office/powerpoint/2010/main" val="312884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239000" cy="838200"/>
          </a:xfrm>
        </p:spPr>
        <p:txBody>
          <a:bodyPr/>
          <a:lstStyle/>
          <a:p>
            <a:r>
              <a:rPr lang="en-US" sz="2400" dirty="0" smtClean="0"/>
              <a:t>Planning Challenges in Human-Robot Teaming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02346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OPEN WORLD GOALS</a:t>
            </a:r>
          </a:p>
          <a:p>
            <a:pPr marL="1314450" lvl="2" indent="-514350"/>
            <a:r>
              <a:rPr lang="en-US" dirty="0"/>
              <a:t>Provide a way to specify quantified goals on unknown objects</a:t>
            </a:r>
          </a:p>
          <a:p>
            <a:pPr marL="1314450" lvl="2" indent="-514350"/>
            <a:r>
              <a:rPr lang="en-US" dirty="0"/>
              <a:t>Consider a more principled way of handling uncertainty in facts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REPLANNING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Handle state and goal updates from a changing world while executing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Present a unified theory of replanning, to analyze tradeoffs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MODEL UPDATES</a:t>
            </a:r>
          </a:p>
          <a:p>
            <a:pPr marL="1314450" lvl="2" indent="-514350"/>
            <a:r>
              <a:rPr lang="en-US" dirty="0"/>
              <a:t>Accept changes to planner’s domain model via natural </a:t>
            </a:r>
            <a:r>
              <a:rPr lang="en-US" dirty="0" smtClean="0"/>
              <a:t>language</a:t>
            </a:r>
            <a:br>
              <a:rPr lang="en-US" dirty="0" smtClean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PLAN RECOGNITION</a:t>
            </a:r>
          </a:p>
          <a:p>
            <a:pPr marL="1314450" lvl="2" indent="-514350"/>
            <a:r>
              <a:rPr lang="en-US" dirty="0" smtClean="0"/>
              <a:t>Use belief models of other agents to enhance planning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21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World Goals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cin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000" end="17563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944" y="1420000"/>
            <a:ext cx="4817856" cy="2710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226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to start</a:t>
            </a:r>
            <a:br>
              <a:rPr lang="en-US" dirty="0" smtClean="0"/>
            </a:br>
            <a:r>
              <a:rPr lang="en-US" dirty="0" smtClean="0"/>
              <a:t>sensing?</a:t>
            </a:r>
          </a:p>
          <a:p>
            <a:pPr lvl="1"/>
            <a:r>
              <a:rPr lang="en-US" dirty="0" smtClean="0"/>
              <a:t>Indicator to start </a:t>
            </a:r>
            <a:br>
              <a:rPr lang="en-US" dirty="0" smtClean="0"/>
            </a:br>
            <a:r>
              <a:rPr lang="en-US" dirty="0" smtClean="0"/>
              <a:t>sensing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to look for?</a:t>
            </a:r>
          </a:p>
          <a:p>
            <a:pPr lvl="1"/>
            <a:r>
              <a:rPr lang="en-US" dirty="0" smtClean="0"/>
              <a:t>Object type</a:t>
            </a:r>
          </a:p>
          <a:p>
            <a:pPr lvl="1"/>
            <a:r>
              <a:rPr lang="en-US" dirty="0" smtClean="0"/>
              <a:t>Object properties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When to stop sensing?</a:t>
            </a:r>
          </a:p>
          <a:p>
            <a:pPr lvl="1"/>
            <a:r>
              <a:rPr lang="en-US" dirty="0" smtClean="0"/>
              <a:t>When does the planner know the world is closed?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Why should the robot sense?</a:t>
            </a:r>
          </a:p>
          <a:p>
            <a:pPr lvl="1"/>
            <a:r>
              <a:rPr lang="en-US" dirty="0" smtClean="0"/>
              <a:t>Does the object fulfill a goal?</a:t>
            </a:r>
          </a:p>
          <a:p>
            <a:pPr lvl="1"/>
            <a:r>
              <a:rPr lang="en-US" dirty="0" smtClean="0"/>
              <a:t>What is the reward? Is it a bonus?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6270468"/>
            <a:ext cx="3868944" cy="307777"/>
          </a:xfrm>
          <a:prstGeom prst="rect">
            <a:avLst/>
          </a:prstGeom>
          <a:solidFill>
            <a:srgbClr val="FFB31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[Talamadupula, Benton et al., ACM TIST 2010]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59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324600" cy="838200"/>
          </a:xfrm>
        </p:spPr>
        <p:txBody>
          <a:bodyPr/>
          <a:lstStyle/>
          <a:p>
            <a:r>
              <a:rPr lang="en-US" dirty="0" smtClean="0"/>
              <a:t>Open World Quantified Goals (OWQGs)</a:t>
            </a:r>
            <a:endParaRPr lang="en-US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81000" y="3696651"/>
            <a:ext cx="8458200" cy="2475549"/>
          </a:xfrm>
          <a:prstGeom prst="rect">
            <a:avLst/>
          </a:prstGeom>
          <a:solidFill>
            <a:srgbClr val="FFCC00">
              <a:alpha val="37000"/>
            </a:srgbClr>
          </a:solidFill>
          <a:ln>
            <a:solidFill>
              <a:srgbClr val="FF9900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(:open  (</a:t>
            </a:r>
            <a:r>
              <a:rPr lang="en-US" sz="2200" dirty="0" err="1">
                <a:solidFill>
                  <a:prstClr val="black"/>
                </a:solidFill>
                <a:latin typeface="Lucida Sans Typewriter" pitchFamily="-65" charset="0"/>
              </a:rPr>
              <a:t>forall</a:t>
            </a: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Lucida Sans Typewriter" pitchFamily="-65" charset="0"/>
              </a:rPr>
              <a:t>?r – room</a:t>
            </a:r>
            <a:endParaRPr lang="en-US" sz="22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(sense ?p – person </a:t>
            </a: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   (</a:t>
            </a:r>
            <a:r>
              <a:rPr lang="en-US" sz="2200" dirty="0" err="1">
                <a:solidFill>
                  <a:prstClr val="black"/>
                </a:solidFill>
                <a:latin typeface="Lucida Sans Typewriter" pitchFamily="-65" charset="0"/>
              </a:rPr>
              <a:t>looked_for</a:t>
            </a: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?p </a:t>
            </a:r>
            <a:r>
              <a:rPr lang="en-US" sz="2200" dirty="0" smtClean="0">
                <a:solidFill>
                  <a:prstClr val="black"/>
                </a:solidFill>
                <a:latin typeface="Lucida Sans Typewriter" pitchFamily="-65" charset="0"/>
              </a:rPr>
              <a:t>?r)</a:t>
            </a:r>
            <a:endParaRPr lang="en-US" sz="22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 (and (</a:t>
            </a:r>
            <a:r>
              <a:rPr lang="en-US" sz="2200" dirty="0" err="1">
                <a:solidFill>
                  <a:prstClr val="black"/>
                </a:solidFill>
                <a:latin typeface="Lucida Sans Typewriter" pitchFamily="-65" charset="0"/>
              </a:rPr>
              <a:t>has_property</a:t>
            </a: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?p </a:t>
            </a:r>
            <a:r>
              <a:rPr lang="en-US" sz="2200" dirty="0" smtClean="0">
                <a:solidFill>
                  <a:prstClr val="black"/>
                </a:solidFill>
                <a:latin typeface="Lucida Sans Typewriter" pitchFamily="-65" charset="0"/>
              </a:rPr>
              <a:t>wounded)</a:t>
            </a:r>
            <a:endParaRPr lang="en-US" sz="22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      (in ?p </a:t>
            </a:r>
            <a:r>
              <a:rPr lang="en-US" sz="2200" dirty="0" smtClean="0">
                <a:solidFill>
                  <a:prstClr val="black"/>
                </a:solidFill>
                <a:latin typeface="Lucida Sans Typewriter" pitchFamily="-65" charset="0"/>
              </a:rPr>
              <a:t>?r))</a:t>
            </a:r>
            <a:endParaRPr lang="en-US" sz="22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(:goal </a:t>
            </a: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(and (reported ?p </a:t>
            </a:r>
            <a:r>
              <a:rPr lang="en-US" sz="2200" dirty="0" smtClean="0">
                <a:solidFill>
                  <a:prstClr val="black"/>
                </a:solidFill>
                <a:latin typeface="Lucida Sans Typewriter" pitchFamily="-65" charset="0"/>
              </a:rPr>
              <a:t>wounded ?r) </a:t>
            </a:r>
            <a:endParaRPr lang="en-US" sz="22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Lucida Sans Typewriter" pitchFamily="-65" charset="0"/>
              </a:rPr>
              <a:t>   [100] - soft))))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200" y="3723155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nsolas"/>
              </a:rPr>
              <a:t>Quantified Object(s) [1]</a:t>
            </a:r>
            <a:endParaRPr lang="en-US" sz="1600" b="1" dirty="0">
              <a:solidFill>
                <a:srgbClr val="FF0000"/>
              </a:solidFill>
              <a:latin typeface="Consola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001451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nsolas"/>
              </a:rPr>
              <a:t>Sensed Object [2]</a:t>
            </a:r>
            <a:endParaRPr lang="en-US" sz="1600" b="1" dirty="0">
              <a:solidFill>
                <a:srgbClr val="FF0000"/>
              </a:solidFill>
              <a:latin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4292999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nsolas"/>
              </a:rPr>
              <a:t>Closure Condition [3]</a:t>
            </a:r>
            <a:endParaRPr lang="en-US" sz="1600" b="1" dirty="0">
              <a:solidFill>
                <a:srgbClr val="FF0000"/>
              </a:solidFill>
              <a:latin typeface="Consola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4700503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nsolas"/>
              </a:rPr>
              <a:t>Quantified Facts [2]</a:t>
            </a:r>
            <a:endParaRPr lang="en-US" sz="1600" b="1" dirty="0">
              <a:solidFill>
                <a:srgbClr val="FF0000"/>
              </a:solidFill>
              <a:latin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5449251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nsolas"/>
              </a:rPr>
              <a:t>Quantified Goal [4]</a:t>
            </a:r>
            <a:endParaRPr lang="en-US" sz="1600" b="1" dirty="0">
              <a:solidFill>
                <a:srgbClr val="FF0000"/>
              </a:solidFill>
              <a:latin typeface="Consolas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185452" y="4647495"/>
            <a:ext cx="152400" cy="457200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6185452" y="5220651"/>
            <a:ext cx="152400" cy="762000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294" y="1751724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to sense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to sense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to stop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sense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270468"/>
            <a:ext cx="3868944" cy="307777"/>
          </a:xfrm>
          <a:prstGeom prst="rect">
            <a:avLst/>
          </a:prstGeom>
          <a:solidFill>
            <a:srgbClr val="FFB31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[Talamadupula, Benton et al., ACM TIST 2010]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1951915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radley Hand ITC" panose="03070402050302030203" pitchFamily="66" charset="0"/>
              </a:rPr>
              <a:t>“Wounded persons may be in rooms. Report the locations of as many wounded people as possible.”</a:t>
            </a:r>
            <a:endParaRPr lang="en-US" sz="2400" b="1" dirty="0">
              <a:latin typeface="Bradley Hand ITC" panose="030704020503020302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30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324600" cy="838200"/>
          </a:xfrm>
        </p:spPr>
        <p:txBody>
          <a:bodyPr/>
          <a:lstStyle/>
          <a:p>
            <a:r>
              <a:rPr lang="en-US" dirty="0" smtClean="0"/>
              <a:t>Solution Approach</a:t>
            </a:r>
            <a:br>
              <a:rPr lang="en-US" dirty="0" smtClean="0"/>
            </a:br>
            <a:r>
              <a:rPr lang="en-US" sz="1800" dirty="0" smtClean="0"/>
              <a:t>Tricking the Robot for Profit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OWQG is provided to the planner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Planner uses an </a:t>
            </a:r>
            <a:r>
              <a:rPr lang="en-US" b="1" dirty="0" smtClean="0"/>
              <a:t>optimistic </a:t>
            </a:r>
            <a:r>
              <a:rPr lang="en-US" b="1" dirty="0" err="1" smtClean="0"/>
              <a:t>determinization</a:t>
            </a:r>
            <a:endParaRPr lang="en-US" dirty="0" smtClean="0"/>
          </a:p>
          <a:p>
            <a:pPr marL="914400" lvl="1" indent="-514350"/>
            <a:r>
              <a:rPr lang="en-US" dirty="0" smtClean="0"/>
              <a:t>Given an OWQG, assume the presence of object</a:t>
            </a:r>
          </a:p>
          <a:p>
            <a:pPr marL="1314450" lvl="2" indent="-514350"/>
            <a:r>
              <a:rPr lang="en-US" dirty="0" smtClean="0"/>
              <a:t>Create a runtime object (may exist only in planner)</a:t>
            </a:r>
          </a:p>
          <a:p>
            <a:pPr marL="1314450" lvl="2" indent="-514350"/>
            <a:r>
              <a:rPr lang="en-US" dirty="0" smtClean="0"/>
              <a:t>E.g.: For every room, assume wounded person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Replan</a:t>
            </a:r>
          </a:p>
          <a:p>
            <a:pPr marL="1314450" lvl="2" indent="-514350"/>
            <a:r>
              <a:rPr lang="en-US" dirty="0" smtClean="0"/>
              <a:t>Make a new plan that uses runtime object to achieve the open world goal; (assumed) profit from reward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Execute</a:t>
            </a:r>
          </a:p>
          <a:p>
            <a:pPr marL="1314450" lvl="2" indent="-514350"/>
            <a:r>
              <a:rPr lang="en-US" dirty="0" smtClean="0"/>
              <a:t>Up to the sensing action (closure condition)</a:t>
            </a:r>
          </a:p>
          <a:p>
            <a:pPr marL="1314450" lvl="2" indent="-514350"/>
            <a:r>
              <a:rPr lang="en-US" dirty="0" smtClean="0"/>
              <a:t>Delete runtime object</a:t>
            </a:r>
          </a:p>
          <a:p>
            <a:pPr marL="1314450" lvl="2" indent="-514350"/>
            <a:r>
              <a:rPr lang="en-US" dirty="0" smtClean="0"/>
              <a:t>Real object either exists, or doesn’t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http://www1.wolframalpha.com/Calculate/MSP/MSP5011971fb399e5aa120000054bga7e7i54i1hgh?MSPStoreType=image/gif&amp;s=3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8000" y="4800600"/>
            <a:ext cx="2037348" cy="716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684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Replanning for Changing Worlds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New Information</a:t>
            </a:r>
          </a:p>
          <a:p>
            <a:pPr lvl="2"/>
            <a:r>
              <a:rPr lang="en-US" dirty="0" smtClean="0"/>
              <a:t>Sensors</a:t>
            </a:r>
          </a:p>
          <a:p>
            <a:pPr lvl="2"/>
            <a:r>
              <a:rPr lang="en-US" dirty="0" smtClean="0"/>
              <a:t>Human teammate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New Goals</a:t>
            </a:r>
          </a:p>
          <a:p>
            <a:pPr lvl="2"/>
            <a:r>
              <a:rPr lang="en-US" dirty="0" smtClean="0"/>
              <a:t>Orders: Humans</a:t>
            </a:r>
          </a:p>
          <a:p>
            <a:pPr lvl="2"/>
            <a:r>
              <a:rPr lang="en-US" dirty="0" smtClean="0"/>
              <a:t>Requests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Requirement</a:t>
            </a:r>
          </a:p>
          <a:p>
            <a:pPr lvl="2"/>
            <a:r>
              <a:rPr lang="en-US" dirty="0" smtClean="0"/>
              <a:t>New plan that works in new world (state)</a:t>
            </a:r>
          </a:p>
          <a:p>
            <a:pPr lvl="2"/>
            <a:r>
              <a:rPr lang="en-US" dirty="0" smtClean="0"/>
              <a:t>Achieves the changed goals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modelupdate_short_smal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4426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21201" y="15240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324600"/>
            <a:ext cx="2590800" cy="30777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 et al. AAAI10]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7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324600" cy="838200"/>
          </a:xfrm>
        </p:spPr>
        <p:txBody>
          <a:bodyPr/>
          <a:lstStyle/>
          <a:p>
            <a:r>
              <a:rPr lang="en-US" dirty="0" smtClean="0"/>
              <a:t>How to Replan</a:t>
            </a:r>
            <a:br>
              <a:rPr lang="en-US" dirty="0" smtClean="0"/>
            </a:br>
            <a:r>
              <a:rPr lang="en-US" sz="1800" b="0" dirty="0" smtClean="0">
                <a:effectLst/>
              </a:rPr>
              <a:t>The Engineering Solution</a:t>
            </a:r>
            <a:endParaRPr lang="en-US" sz="4800" b="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Problem changes from [I, G] to [I`, G`]</a:t>
            </a:r>
          </a:p>
          <a:p>
            <a:endParaRPr lang="en-US" dirty="0" smtClean="0"/>
          </a:p>
          <a:p>
            <a:r>
              <a:rPr lang="en-US" dirty="0" smtClean="0"/>
              <a:t>Solution: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Stop execution of old plan </a:t>
            </a:r>
            <a:r>
              <a:rPr lang="el-GR" dirty="0" smtClean="0"/>
              <a:t>π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Assimilate state changes	 	 I </a:t>
            </a:r>
            <a:r>
              <a:rPr lang="en-US" dirty="0" smtClean="0">
                <a:sym typeface="Wingdings" panose="05000000000000000000" pitchFamily="2" charset="2"/>
              </a:rPr>
              <a:t> I`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Assimilate goal changes		G  G`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Give the new instance [I`, G`] to planner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Execute the new plan </a:t>
            </a:r>
            <a:r>
              <a:rPr lang="el-GR" dirty="0" smtClean="0">
                <a:sym typeface="Wingdings" panose="05000000000000000000" pitchFamily="2" charset="2"/>
              </a:rPr>
              <a:t>π</a:t>
            </a:r>
            <a:r>
              <a:rPr lang="en-US" dirty="0" smtClean="0">
                <a:sym typeface="Wingdings" panose="05000000000000000000" pitchFamily="2" charset="2"/>
              </a:rPr>
              <a:t>`</a:t>
            </a:r>
          </a:p>
          <a:p>
            <a:pPr marL="571500" indent="-514350"/>
            <a:endParaRPr lang="en-US" dirty="0" smtClean="0"/>
          </a:p>
          <a:p>
            <a:pPr marL="571500" indent="-514350"/>
            <a:r>
              <a:rPr lang="en-US" dirty="0" smtClean="0"/>
              <a:t>(Re)Planning System: Sapa Replan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8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Sapa</a:t>
            </a:r>
            <a:r>
              <a:rPr lang="en-US" sz="3200" dirty="0" smtClean="0"/>
              <a:t> </a:t>
            </a:r>
            <a:r>
              <a:rPr lang="en-US" sz="3200" dirty="0" err="1" smtClean="0"/>
              <a:t>Replan</a:t>
            </a:r>
            <a:r>
              <a:rPr lang="en-US" sz="3200" dirty="0" smtClean="0"/>
              <a:t>: Execution Monitor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Implement </a:t>
            </a:r>
            <a:r>
              <a:rPr lang="en-US" sz="3200" b="1" dirty="0" smtClean="0"/>
              <a:t>rational choice</a:t>
            </a:r>
            <a:r>
              <a:rPr lang="en-US" sz="3200" dirty="0" smtClean="0"/>
              <a:t> over possible courses of action</a:t>
            </a:r>
          </a:p>
          <a:p>
            <a:pPr lvl="1"/>
            <a:r>
              <a:rPr lang="en-US" sz="2800" dirty="0" smtClean="0"/>
              <a:t>Two possible choices</a:t>
            </a:r>
          </a:p>
          <a:p>
            <a:pPr lvl="2"/>
            <a:r>
              <a:rPr lang="en-US" sz="2400" b="1" dirty="0" smtClean="0"/>
              <a:t>Continue</a:t>
            </a:r>
            <a:r>
              <a:rPr lang="en-US" sz="2400" dirty="0" smtClean="0"/>
              <a:t> currently executing plan</a:t>
            </a:r>
          </a:p>
          <a:p>
            <a:pPr lvl="2"/>
            <a:r>
              <a:rPr lang="en-US" sz="2400" b="1" dirty="0" smtClean="0"/>
              <a:t>Deliberate</a:t>
            </a:r>
            <a:r>
              <a:rPr lang="en-US" sz="2400" dirty="0" smtClean="0"/>
              <a:t> (replan)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3200" b="1" dirty="0" smtClean="0"/>
              <a:t>Objective Selection</a:t>
            </a:r>
          </a:p>
          <a:p>
            <a:pPr lvl="1"/>
            <a:r>
              <a:rPr lang="en-US" sz="2800" dirty="0" smtClean="0"/>
              <a:t>Two possibilities</a:t>
            </a:r>
          </a:p>
          <a:p>
            <a:pPr lvl="2"/>
            <a:r>
              <a:rPr lang="en-US" sz="2400" dirty="0" smtClean="0"/>
              <a:t>Update goal description: </a:t>
            </a:r>
            <a:r>
              <a:rPr lang="en-US" sz="2400" b="1" dirty="0" err="1" smtClean="0"/>
              <a:t>Replan</a:t>
            </a:r>
            <a:endParaRPr lang="en-US" sz="2400" b="1" dirty="0" smtClean="0"/>
          </a:p>
          <a:p>
            <a:pPr lvl="2"/>
            <a:r>
              <a:rPr lang="en-US" sz="2400" dirty="0" smtClean="0"/>
              <a:t>Update goal description: </a:t>
            </a:r>
            <a:r>
              <a:rPr lang="en-US" sz="2400" b="1" dirty="0" err="1" smtClean="0"/>
              <a:t>Replan</a:t>
            </a:r>
            <a:r>
              <a:rPr lang="en-US" sz="2400" b="1" dirty="0" smtClean="0"/>
              <a:t> + Restart search</a:t>
            </a:r>
          </a:p>
          <a:p>
            <a:pPr lvl="1"/>
            <a:r>
              <a:rPr lang="en-US" sz="2800" dirty="0" smtClean="0"/>
              <a:t>Net Benefit</a:t>
            </a:r>
          </a:p>
          <a:p>
            <a:pPr lvl="2"/>
            <a:r>
              <a:rPr lang="en-US" sz="2400" dirty="0" smtClean="0"/>
              <a:t>Partial Satisfaction Planning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70468"/>
            <a:ext cx="4267200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[ASU-TR08, IROS09, TIST10, AAAI10, SPARK11]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1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15200" cy="838200"/>
          </a:xfrm>
        </p:spPr>
        <p:txBody>
          <a:bodyPr/>
          <a:lstStyle/>
          <a:p>
            <a:r>
              <a:rPr lang="en-US" sz="3200" dirty="0" smtClean="0"/>
              <a:t>Planning for Human-Robot Teaming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/>
              <a:t>Human-Robot Teaming (HRT)</a:t>
            </a:r>
            <a:r>
              <a:rPr lang="en-US" sz="2800" dirty="0" smtClean="0"/>
              <a:t> is becoming an important problem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Requires a lot of different technologies</a:t>
            </a:r>
          </a:p>
          <a:p>
            <a:pPr lvl="1"/>
            <a:r>
              <a:rPr lang="en-US" sz="2400" dirty="0" smtClean="0"/>
              <a:t>Perception (Vision), Actuation, Dialogue, </a:t>
            </a:r>
            <a:r>
              <a:rPr lang="en-US" sz="2400" b="1" dirty="0" smtClean="0"/>
              <a:t>Planning</a:t>
            </a:r>
            <a:r>
              <a:rPr lang="en-US" sz="2400" dirty="0" smtClean="0"/>
              <a:t> …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Most current </a:t>
            </a:r>
            <a:r>
              <a:rPr lang="en-US" sz="2800" b="1" dirty="0" smtClean="0"/>
              <a:t>robots</a:t>
            </a:r>
            <a:r>
              <a:rPr lang="en-US" sz="2800" dirty="0" smtClean="0"/>
              <a:t> are </a:t>
            </a:r>
            <a:r>
              <a:rPr lang="en-US" sz="2800" b="1" dirty="0" smtClean="0"/>
              <a:t>glorified remote-operated sensors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Autonomous Planning is an important capability</a:t>
            </a:r>
          </a:p>
          <a:p>
            <a:pPr lvl="1"/>
            <a:r>
              <a:rPr lang="en-US" sz="2400" dirty="0" smtClean="0"/>
              <a:t>Supporting </a:t>
            </a:r>
            <a:r>
              <a:rPr lang="en-US" sz="2400" b="1" i="1" dirty="0" smtClean="0"/>
              <a:t>flexible</a:t>
            </a:r>
            <a:r>
              <a:rPr lang="en-US" sz="2400" b="1" dirty="0" smtClean="0"/>
              <a:t> HRT</a:t>
            </a:r>
            <a:r>
              <a:rPr lang="en-US" sz="2400" dirty="0" smtClean="0"/>
              <a:t> with </a:t>
            </a:r>
            <a:r>
              <a:rPr lang="en-US" sz="2400" b="1" dirty="0" smtClean="0"/>
              <a:t>constant changes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The broad aims of this </a:t>
            </a:r>
            <a:r>
              <a:rPr lang="en-US" sz="2800" b="1" dirty="0" smtClean="0"/>
              <a:t>thesis</a:t>
            </a:r>
            <a:r>
              <a:rPr lang="en-US" sz="2800" dirty="0" smtClean="0"/>
              <a:t> are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/>
              <a:t>Engineer</a:t>
            </a:r>
            <a:r>
              <a:rPr lang="en-US" sz="2400" dirty="0" smtClean="0"/>
              <a:t> an effective </a:t>
            </a:r>
            <a:r>
              <a:rPr lang="en-US" sz="2400" b="1" dirty="0" smtClean="0"/>
              <a:t>integration</a:t>
            </a:r>
            <a:r>
              <a:rPr lang="en-US" sz="2400" dirty="0" smtClean="0"/>
              <a:t> of planning techniques into a Human-Robot Teaming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Analyze the design tradeoffs involved in doing so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77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an update syntax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800" y="2133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U = &lt;O, E, G</a:t>
            </a:r>
            <a:r>
              <a:rPr lang="en-US" sz="2400" baseline="-25000" dirty="0" smtClean="0">
                <a:latin typeface="Footlight MT Light" panose="0204060206030A020304" pitchFamily="18" charset="0"/>
              </a:rPr>
              <a:t>n</a:t>
            </a:r>
            <a:r>
              <a:rPr lang="en-US" sz="2400" dirty="0" smtClean="0">
                <a:latin typeface="Footlight MT Light" panose="0204060206030A020304" pitchFamily="18" charset="0"/>
              </a:rPr>
              <a:t>, T&gt;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5908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O:  Set of objects (constants)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E:   Set of new events (predicates)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G</a:t>
            </a:r>
            <a:r>
              <a:rPr lang="en-US" sz="2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: Set of new goals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ootlight MT Light" panose="0204060206030A020304" pitchFamily="18" charset="0"/>
              </a:rPr>
              <a:t>T:   Current time point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4572000"/>
            <a:ext cx="3810000" cy="1615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(: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3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room3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- room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4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5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(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at 125.0 (not (at room2)))</a:t>
            </a:r>
          </a:p>
          <a:p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 	(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at room3)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7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(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visited room3)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8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goal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(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visited room4) [500] - hard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9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207.0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24600"/>
            <a:ext cx="2590800" cy="30777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 et al. AAAI10]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05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324600" cy="838200"/>
          </a:xfrm>
        </p:spPr>
        <p:txBody>
          <a:bodyPr/>
          <a:lstStyle/>
          <a:p>
            <a:r>
              <a:rPr lang="en-US" dirty="0" smtClean="0"/>
              <a:t>Replanning + Open World Goals</a:t>
            </a:r>
            <a:br>
              <a:rPr lang="en-US" dirty="0" smtClean="0"/>
            </a:br>
            <a:r>
              <a:rPr lang="en-US" sz="2800" dirty="0" smtClean="0"/>
              <a:t>USAR Example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4724400" y="1903469"/>
            <a:ext cx="4343400" cy="1825628"/>
          </a:xfrm>
          <a:prstGeom prst="rect">
            <a:avLst/>
          </a:prstGeom>
          <a:solidFill>
            <a:srgbClr val="FFCC00">
              <a:alpha val="37000"/>
            </a:srgbClr>
          </a:solidFill>
          <a:ln>
            <a:solidFill>
              <a:srgbClr val="FF9900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(:open  (</a:t>
            </a:r>
            <a:r>
              <a:rPr lang="en-US" sz="1600" dirty="0" err="1">
                <a:solidFill>
                  <a:prstClr val="black"/>
                </a:solidFill>
                <a:latin typeface="Lucida Sans Typewriter" pitchFamily="-65" charset="0"/>
              </a:rPr>
              <a:t>forall</a:t>
            </a: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Lucida Sans Typewriter" pitchFamily="-65" charset="0"/>
              </a:rPr>
              <a:t>?r – room</a:t>
            </a:r>
            <a:endParaRPr lang="en-US" sz="16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(sense ?p – person </a:t>
            </a: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   (</a:t>
            </a:r>
            <a:r>
              <a:rPr lang="en-US" sz="1600" dirty="0" err="1">
                <a:solidFill>
                  <a:prstClr val="black"/>
                </a:solidFill>
                <a:latin typeface="Lucida Sans Typewriter" pitchFamily="-65" charset="0"/>
              </a:rPr>
              <a:t>looked_for</a:t>
            </a: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?p </a:t>
            </a:r>
            <a:r>
              <a:rPr lang="en-US" sz="1600" dirty="0" smtClean="0">
                <a:solidFill>
                  <a:prstClr val="black"/>
                </a:solidFill>
                <a:latin typeface="Lucida Sans Typewriter" pitchFamily="-65" charset="0"/>
              </a:rPr>
              <a:t>?r)</a:t>
            </a:r>
            <a:endParaRPr lang="en-US" sz="16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 (and (</a:t>
            </a:r>
            <a:r>
              <a:rPr lang="en-US" sz="1600" dirty="0" err="1">
                <a:solidFill>
                  <a:prstClr val="black"/>
                </a:solidFill>
                <a:latin typeface="Lucida Sans Typewriter" pitchFamily="-65" charset="0"/>
              </a:rPr>
              <a:t>has_property</a:t>
            </a: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?p </a:t>
            </a:r>
            <a:r>
              <a:rPr lang="en-US" sz="1600" dirty="0" smtClean="0">
                <a:solidFill>
                  <a:prstClr val="black"/>
                </a:solidFill>
                <a:latin typeface="Lucida Sans Typewriter" pitchFamily="-65" charset="0"/>
              </a:rPr>
              <a:t>wounded)</a:t>
            </a:r>
            <a:endParaRPr lang="en-US" sz="16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      (in ?p </a:t>
            </a:r>
            <a:r>
              <a:rPr lang="en-US" sz="1600" dirty="0" smtClean="0">
                <a:solidFill>
                  <a:prstClr val="black"/>
                </a:solidFill>
                <a:latin typeface="Lucida Sans Typewriter" pitchFamily="-65" charset="0"/>
              </a:rPr>
              <a:t>?r))</a:t>
            </a:r>
            <a:endParaRPr lang="en-US" sz="16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(:goal </a:t>
            </a: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(and (reported ?p </a:t>
            </a:r>
            <a:r>
              <a:rPr lang="en-US" sz="1600" dirty="0" smtClean="0">
                <a:solidFill>
                  <a:prstClr val="black"/>
                </a:solidFill>
                <a:latin typeface="Lucida Sans Typewriter" pitchFamily="-65" charset="0"/>
              </a:rPr>
              <a:t>wounded ?r) </a:t>
            </a:r>
            <a:endParaRPr lang="en-US" sz="1600" dirty="0">
              <a:solidFill>
                <a:prstClr val="black"/>
              </a:solidFill>
              <a:latin typeface="Lucida Sans Typewriter" pitchFamily="-65" charset="0"/>
            </a:endParaRPr>
          </a:p>
          <a:p>
            <a:pPr eaLnBrk="0" hangingPunct="0">
              <a:lnSpc>
                <a:spcPct val="88000"/>
              </a:lnSpc>
              <a:buClr>
                <a:srgbClr val="000000"/>
              </a:buClr>
              <a:buSzPct val="45000"/>
              <a:buFont typeface="Wingdings" pitchFamily="-65" charset="2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Lucida Sans Typewriter" pitchFamily="-65" charset="0"/>
              </a:rPr>
              <a:t>   [100] - soft))))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903469"/>
            <a:ext cx="4191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Original Plan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(move-hallway </a:t>
            </a:r>
            <a:r>
              <a:rPr lang="en-US" sz="1600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hall_start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hall1)</a:t>
            </a:r>
          </a:p>
          <a:p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(move-hallway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hall1 hall2)</a:t>
            </a:r>
          </a:p>
          <a:p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(move-hallway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hall2 hall3)</a:t>
            </a:r>
            <a:endParaRPr lang="en-US" sz="16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move-hallway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hall3 </a:t>
            </a:r>
            <a:r>
              <a:rPr lang="en-US" sz="1600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hall_end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(deliver medkit1)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953342"/>
            <a:ext cx="419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New Plan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move-hallway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hall2 hall3)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(enter room1 hall3)</a:t>
            </a:r>
            <a:endParaRPr lang="en-US" sz="16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(sense-for </a:t>
            </a:r>
            <a:r>
              <a:rPr lang="en-US" sz="16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!person1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room1)</a:t>
            </a:r>
          </a:p>
          <a:p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(report </a:t>
            </a:r>
            <a:r>
              <a:rPr lang="en-US" sz="1600" b="1" dirty="0" smtClean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!person1 </a:t>
            </a:r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room1)</a:t>
            </a:r>
          </a:p>
          <a:p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(exit room1 hall3)</a:t>
            </a:r>
          </a:p>
          <a:p>
            <a:r>
              <a:rPr lang="en-US" sz="1600" dirty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(move-hallway hall3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hall_end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(deliver medkit1)</a:t>
            </a:r>
            <a:endParaRPr lang="en-US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186297"/>
            <a:ext cx="43434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</a:t>
            </a:r>
            <a:r>
              <a:rPr lang="en-US" sz="1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room1 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room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(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 </a:t>
            </a:r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90.0 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(not (at </a:t>
            </a:r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hall1)))</a:t>
            </a:r>
            <a:endParaRPr lang="en-US" sz="12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(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 </a:t>
            </a:r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hall2)</a:t>
            </a:r>
            <a:endParaRPr lang="en-US" sz="12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(connected hall3 room1)</a:t>
            </a:r>
            <a:endParaRPr lang="en-US" sz="12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goal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  <a:r>
              <a:rPr lang="en-US" sz="1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103.0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10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324600" cy="838200"/>
          </a:xfrm>
        </p:spPr>
        <p:txBody>
          <a:bodyPr/>
          <a:lstStyle/>
          <a:p>
            <a:r>
              <a:rPr lang="en-US" dirty="0" smtClean="0"/>
              <a:t>Model Updates</a:t>
            </a:r>
            <a:br>
              <a:rPr lang="en-US" dirty="0" smtClean="0"/>
            </a:br>
            <a:r>
              <a:rPr lang="en-US" sz="2400" dirty="0" smtClean="0"/>
              <a:t>(via natural language)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5080000" cy="459406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“To go into a room when you are at a closed door, push it one meter.”</a:t>
            </a:r>
          </a:p>
          <a:p>
            <a:pPr lvl="2"/>
            <a:r>
              <a:rPr lang="en-US" sz="2000" dirty="0" smtClean="0"/>
              <a:t>Precondition: “you are at a closed door”</a:t>
            </a:r>
          </a:p>
          <a:p>
            <a:pPr lvl="2"/>
            <a:r>
              <a:rPr lang="en-US" sz="2000" dirty="0" smtClean="0"/>
              <a:t>Action definition: “push it one meter”</a:t>
            </a:r>
          </a:p>
          <a:p>
            <a:pPr lvl="2"/>
            <a:r>
              <a:rPr lang="en-US" sz="2000" dirty="0" smtClean="0"/>
              <a:t>Effect: “go into a room”</a:t>
            </a:r>
          </a:p>
          <a:p>
            <a:pPr lvl="1"/>
            <a:endParaRPr lang="en-US" sz="2400" dirty="0"/>
          </a:p>
          <a:p>
            <a:r>
              <a:rPr lang="en-US" dirty="0" smtClean="0"/>
              <a:t>NLP Module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Reference resolution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Parsing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Background knowledge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Action submission (to planner)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62600" y="1781517"/>
            <a:ext cx="3376251" cy="2028483"/>
            <a:chOff x="5562600" y="1781517"/>
            <a:chExt cx="3376251" cy="202848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2600" y="1781517"/>
              <a:ext cx="3376251" cy="2028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7910512" y="2619376"/>
              <a:ext cx="990600" cy="304800"/>
            </a:xfrm>
            <a:prstGeom prst="roundRect">
              <a:avLst/>
            </a:prstGeom>
            <a:solidFill>
              <a:srgbClr val="FF9900">
                <a:alpha val="35000"/>
              </a:srgbClr>
            </a:solidFill>
            <a:ln>
              <a:solidFill>
                <a:srgbClr val="72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70468"/>
            <a:ext cx="340439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[Cantrell, Talamadupula et al., HRI 2012]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05919" y="6310334"/>
            <a:ext cx="432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[In collaboration with </a:t>
            </a:r>
            <a:r>
              <a:rPr lang="en-US" sz="1400" dirty="0" err="1" smtClean="0"/>
              <a:t>hrilab</a:t>
            </a:r>
            <a:r>
              <a:rPr lang="en-US" sz="1400" dirty="0" smtClean="0"/>
              <a:t>, Tufts University]</a:t>
            </a:r>
            <a:endParaRPr lang="en-US" sz="1400" dirty="0"/>
          </a:p>
        </p:txBody>
      </p:sp>
      <p:pic>
        <p:nvPicPr>
          <p:cNvPr id="13" name="modelupdate_short_smal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29869" end="81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512341" y="3826706"/>
            <a:ext cx="3311504" cy="248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89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Action Addition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524000"/>
            <a:ext cx="838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Footlight MT Light" panose="0204060206030A020304" pitchFamily="18" charset="0"/>
              </a:rPr>
              <a:t>New Action: “push”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(: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durative-action push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:parameters (?door - doorway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hallway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zone)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:duration (= ?duration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dur_push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:condition (and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(at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start (at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	    	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at start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door_connected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?door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(over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all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door_connected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?door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:effect (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(at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start (not (at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	 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(at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(open ?doorway))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	      (at end (at ?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to_loc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))))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95500" y="2834752"/>
            <a:ext cx="5410200" cy="228600"/>
          </a:xfrm>
          <a:prstGeom prst="roundRect">
            <a:avLst/>
          </a:prstGeom>
          <a:solidFill>
            <a:srgbClr val="FFB310">
              <a:alpha val="30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67000" y="3761682"/>
            <a:ext cx="5410200" cy="581717"/>
          </a:xfrm>
          <a:prstGeom prst="roundRect">
            <a:avLst/>
          </a:prstGeom>
          <a:solidFill>
            <a:srgbClr val="990033">
              <a:alpha val="30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44422" y="3476978"/>
            <a:ext cx="2514600" cy="208845"/>
          </a:xfrm>
          <a:prstGeom prst="roundRect">
            <a:avLst/>
          </a:prstGeom>
          <a:solidFill>
            <a:srgbClr val="FFB310">
              <a:alpha val="30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09800" y="4454043"/>
            <a:ext cx="3200400" cy="194157"/>
          </a:xfrm>
          <a:prstGeom prst="roundRect">
            <a:avLst/>
          </a:prstGeom>
          <a:solidFill>
            <a:srgbClr val="990033">
              <a:alpha val="30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09800" y="4758843"/>
            <a:ext cx="2667000" cy="194157"/>
          </a:xfrm>
          <a:prstGeom prst="roundRect">
            <a:avLst/>
          </a:prstGeom>
          <a:solidFill>
            <a:srgbClr val="990033">
              <a:alpha val="30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09800" y="5086841"/>
            <a:ext cx="2514600" cy="208845"/>
          </a:xfrm>
          <a:prstGeom prst="roundRect">
            <a:avLst/>
          </a:prstGeom>
          <a:solidFill>
            <a:srgbClr val="FFB310">
              <a:alpha val="30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54753" y="5812721"/>
            <a:ext cx="2438400" cy="546639"/>
          </a:xfrm>
          <a:prstGeom prst="roundRect">
            <a:avLst/>
          </a:prstGeom>
          <a:solidFill>
            <a:srgbClr val="FFB310">
              <a:alpha val="30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From natural language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62600" y="5812722"/>
            <a:ext cx="2514600" cy="546639"/>
          </a:xfrm>
          <a:prstGeom prst="roundRect">
            <a:avLst/>
          </a:prstGeom>
          <a:solidFill>
            <a:srgbClr val="990033">
              <a:alpha val="30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Background knowledge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497438" y="5812722"/>
            <a:ext cx="1660877" cy="546639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Architecture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885245" y="3186725"/>
            <a:ext cx="2587977" cy="175665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552700" y="2534815"/>
            <a:ext cx="540453" cy="185349"/>
          </a:xfrm>
          <a:prstGeom prst="roundRect">
            <a:avLst/>
          </a:prstGeom>
          <a:solidFill>
            <a:srgbClr val="FFB310">
              <a:alpha val="30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7876" y="15240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radley Hand ITC" panose="03070402050302030203" pitchFamily="66" charset="0"/>
              </a:rPr>
              <a:t>“To go into a room when you are at a closed door, push it one meter</a:t>
            </a:r>
            <a:r>
              <a:rPr lang="en-US" sz="2000" b="1" dirty="0" smtClean="0">
                <a:latin typeface="Bradley Hand ITC" panose="03070402050302030203" pitchFamily="66" charset="0"/>
              </a:rPr>
              <a:t>.”</a:t>
            </a:r>
            <a:endParaRPr lang="en-US" sz="20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8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Support Model Updates?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One ground truth </a:t>
            </a:r>
            <a:r>
              <a:rPr lang="en-US" dirty="0" smtClean="0"/>
              <a:t>model of the world</a:t>
            </a:r>
          </a:p>
          <a:p>
            <a:pPr lvl="2"/>
            <a:r>
              <a:rPr lang="en-US" dirty="0" smtClean="0"/>
              <a:t>Neither human nor robot have this</a:t>
            </a:r>
          </a:p>
          <a:p>
            <a:pPr lvl="2"/>
            <a:r>
              <a:rPr lang="en-US" dirty="0" smtClean="0"/>
              <a:t>Human may know more though …</a:t>
            </a:r>
          </a:p>
          <a:p>
            <a:pPr lvl="2"/>
            <a:endParaRPr lang="en-US" dirty="0"/>
          </a:p>
          <a:p>
            <a:r>
              <a:rPr lang="en-US" b="1" dirty="0" smtClean="0"/>
              <a:t>Impossible to specify everything up-front</a:t>
            </a:r>
          </a:p>
          <a:p>
            <a:pPr lvl="2"/>
            <a:r>
              <a:rPr lang="en-US" dirty="0" smtClean="0"/>
              <a:t>But during execution …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smtClean="0"/>
              <a:t>Addition</a:t>
            </a:r>
          </a:p>
          <a:p>
            <a:pPr lvl="3"/>
            <a:r>
              <a:rPr lang="en-US" dirty="0" smtClean="0"/>
              <a:t>Human sees a closed door, but knows robot can push it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smtClean="0"/>
              <a:t>Deletion</a:t>
            </a:r>
          </a:p>
          <a:p>
            <a:pPr lvl="3"/>
            <a:r>
              <a:rPr lang="en-US" dirty="0" smtClean="0"/>
              <a:t>Taking a picture might ignite vapors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smtClean="0"/>
              <a:t>Modification</a:t>
            </a:r>
          </a:p>
          <a:p>
            <a:pPr lvl="3"/>
            <a:r>
              <a:rPr lang="en-US" dirty="0" smtClean="0"/>
              <a:t>No power, so robot must needs light for taking a picture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4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Revision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represented in </a:t>
            </a:r>
            <a:r>
              <a:rPr lang="en-US" b="1" dirty="0" smtClean="0"/>
              <a:t>PDDL</a:t>
            </a:r>
          </a:p>
          <a:p>
            <a:r>
              <a:rPr lang="en-US" dirty="0" smtClean="0"/>
              <a:t>PDDL domain model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     : set of constants (objects)</a:t>
            </a:r>
          </a:p>
          <a:p>
            <a:pPr lvl="2"/>
            <a:r>
              <a:rPr lang="en-US" dirty="0" smtClean="0"/>
              <a:t>     : set of predicates</a:t>
            </a:r>
          </a:p>
          <a:p>
            <a:pPr lvl="2"/>
            <a:r>
              <a:rPr lang="en-US" dirty="0" smtClean="0"/>
              <a:t>     : set of functions</a:t>
            </a:r>
          </a:p>
          <a:p>
            <a:pPr lvl="2"/>
            <a:r>
              <a:rPr lang="en-US" dirty="0" smtClean="0"/>
              <a:t>     : set of actions (operators)</a:t>
            </a:r>
          </a:p>
          <a:p>
            <a:r>
              <a:rPr lang="en-US" dirty="0" smtClean="0"/>
              <a:t>Revision should support </a:t>
            </a:r>
            <a:r>
              <a:rPr lang="en-US" b="1" dirty="0" smtClean="0"/>
              <a:t>modification</a:t>
            </a:r>
            <a:r>
              <a:rPr lang="en-US" dirty="0" smtClean="0"/>
              <a:t> of any of these </a:t>
            </a:r>
            <a:r>
              <a:rPr lang="en-US" b="1" dirty="0" smtClean="0"/>
              <a:t>on the 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895600"/>
            <a:ext cx="2971800" cy="51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810000"/>
            <a:ext cx="255402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224336"/>
            <a:ext cx="25080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676776"/>
            <a:ext cx="224681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8312" y="5091112"/>
            <a:ext cx="24412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62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324600" cy="838200"/>
          </a:xfrm>
        </p:spPr>
        <p:txBody>
          <a:bodyPr/>
          <a:lstStyle/>
          <a:p>
            <a:r>
              <a:rPr lang="en-US" dirty="0" smtClean="0"/>
              <a:t>How to Update a Model</a:t>
            </a:r>
            <a:br>
              <a:rPr lang="en-US" dirty="0" smtClean="0"/>
            </a:br>
            <a:r>
              <a:rPr lang="en-US" sz="1200" b="0" dirty="0" smtClean="0"/>
              <a:t>(The Engineering Solution)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Pause execution </a:t>
            </a:r>
            <a:r>
              <a:rPr lang="en-US" dirty="0" smtClean="0"/>
              <a:t>of the current plan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Provide a way of </a:t>
            </a:r>
            <a:r>
              <a:rPr lang="en-US" b="1" dirty="0" smtClean="0"/>
              <a:t>updating an existing model</a:t>
            </a:r>
          </a:p>
          <a:p>
            <a:pPr marL="914400" lvl="1" indent="-514350"/>
            <a:r>
              <a:rPr lang="en-US" dirty="0" smtClean="0"/>
              <a:t>(Currently restricted to only actions)</a:t>
            </a:r>
          </a:p>
          <a:p>
            <a:pPr marL="914400" lvl="1" indent="-514350"/>
            <a:r>
              <a:rPr lang="en-US" dirty="0" smtClean="0"/>
              <a:t>Planner API for architecture can access and edit various action constituents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dirty="0" smtClean="0"/>
              <a:t>Cost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dirty="0" smtClean="0"/>
              <a:t>Duration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dirty="0" smtClean="0"/>
              <a:t>Variables (Parameters)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dirty="0" smtClean="0"/>
              <a:t>Preconditions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dirty="0" smtClean="0"/>
              <a:t>Effects</a:t>
            </a:r>
          </a:p>
          <a:p>
            <a:pPr marL="1771650" lvl="3" indent="-514350">
              <a:buFont typeface="+mj-lt"/>
              <a:buAutoNum type="romanL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Replan with new model</a:t>
            </a:r>
            <a:r>
              <a:rPr lang="en-US" dirty="0" smtClean="0"/>
              <a:t>, generate new plan</a:t>
            </a:r>
          </a:p>
          <a:p>
            <a:pPr marL="914400" lvl="1" indent="-514350"/>
            <a:r>
              <a:rPr lang="en-US" dirty="0" smtClean="0"/>
              <a:t>Discard old plan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Execute new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82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Plan &amp; Intent Recognition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triage_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end="868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51000" y="1295400"/>
            <a:ext cx="6197600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2726" y="6016823"/>
            <a:ext cx="432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[In collaboration with </a:t>
            </a:r>
            <a:r>
              <a:rPr lang="en-US" sz="1400" dirty="0" err="1" smtClean="0">
                <a:solidFill>
                  <a:prstClr val="black"/>
                </a:solidFill>
              </a:rPr>
              <a:t>hrilab</a:t>
            </a:r>
            <a:r>
              <a:rPr lang="en-US" sz="1400" dirty="0" smtClean="0">
                <a:solidFill>
                  <a:prstClr val="black"/>
                </a:solidFill>
              </a:rPr>
              <a:t>, Tufts University]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4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81399"/>
            <a:ext cx="7772400" cy="25146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Map</a:t>
            </a:r>
            <a:r>
              <a:rPr lang="en-US" sz="2400" dirty="0" smtClean="0"/>
              <a:t> the robot’s </a:t>
            </a:r>
            <a:r>
              <a:rPr lang="en-US" sz="2400" dirty="0" smtClean="0">
                <a:solidFill>
                  <a:srgbClr val="FF0000"/>
                </a:solidFill>
              </a:rPr>
              <a:t>beliefs and knowledge </a:t>
            </a:r>
            <a:r>
              <a:rPr lang="en-US" sz="2400" dirty="0" smtClean="0"/>
              <a:t>about </a:t>
            </a:r>
            <a:r>
              <a:rPr lang="en-US" sz="2400" dirty="0" err="1" smtClean="0"/>
              <a:t>CommX</a:t>
            </a:r>
            <a:r>
              <a:rPr lang="en-US" sz="2400" dirty="0" smtClean="0"/>
              <a:t> into a new </a:t>
            </a:r>
            <a:r>
              <a:rPr lang="en-US" sz="2400" dirty="0" smtClean="0">
                <a:solidFill>
                  <a:srgbClr val="FF0000"/>
                </a:solidFill>
              </a:rPr>
              <a:t>planning instance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Generate a plan </a:t>
            </a:r>
            <a:r>
              <a:rPr lang="en-US" sz="2400" dirty="0" smtClean="0"/>
              <a:t>for this instance – </a:t>
            </a:r>
            <a:r>
              <a:rPr lang="en-US" sz="2400" dirty="0" smtClean="0">
                <a:solidFill>
                  <a:srgbClr val="FF0000"/>
                </a:solidFill>
              </a:rPr>
              <a:t>prediction</a:t>
            </a:r>
            <a:r>
              <a:rPr lang="en-US" sz="2400" dirty="0" smtClean="0"/>
              <a:t> of </a:t>
            </a:r>
            <a:r>
              <a:rPr lang="en-US" sz="2400" dirty="0" err="1" smtClean="0"/>
              <a:t>CommX’s</a:t>
            </a:r>
            <a:r>
              <a:rPr lang="en-US" sz="2400" dirty="0" smtClean="0"/>
              <a:t>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Extract relevant information </a:t>
            </a:r>
            <a:r>
              <a:rPr lang="en-US" sz="2400" dirty="0" smtClean="0"/>
              <a:t>from the predicted plan</a:t>
            </a:r>
          </a:p>
          <a:p>
            <a:pPr marL="741363" lvl="1" indent="-277813"/>
            <a:r>
              <a:rPr lang="en-US" sz="2000" dirty="0" smtClean="0"/>
              <a:t>Which </a:t>
            </a:r>
            <a:r>
              <a:rPr lang="en-US" sz="2000" dirty="0" err="1" smtClean="0"/>
              <a:t>medkit</a:t>
            </a:r>
            <a:r>
              <a:rPr lang="en-US" sz="2000" dirty="0" smtClean="0"/>
              <a:t> will </a:t>
            </a:r>
            <a:r>
              <a:rPr lang="en-US" sz="2000" dirty="0" err="1" smtClean="0"/>
              <a:t>CommX</a:t>
            </a:r>
            <a:r>
              <a:rPr lang="en-US" sz="2000" dirty="0" smtClean="0"/>
              <a:t> pick up?</a:t>
            </a: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/>
              <a:t>Use the extracted information to </a:t>
            </a:r>
            <a:r>
              <a:rPr lang="en-US" sz="2400" dirty="0" err="1" smtClean="0">
                <a:solidFill>
                  <a:srgbClr val="FF0000"/>
                </a:solidFill>
              </a:rPr>
              <a:t>deconflict</a:t>
            </a:r>
            <a:r>
              <a:rPr lang="en-US" sz="2400" dirty="0" smtClean="0">
                <a:solidFill>
                  <a:srgbClr val="FF0000"/>
                </a:solidFill>
              </a:rPr>
              <a:t> robot’s 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95" y="1216461"/>
            <a:ext cx="5523809" cy="2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3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Solution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181100" y="1295400"/>
            <a:ext cx="6781800" cy="2734164"/>
            <a:chOff x="1181100" y="1295400"/>
            <a:chExt cx="6781800" cy="2734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295400"/>
              <a:ext cx="6781800" cy="27341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2567232"/>
              <a:ext cx="228600" cy="1905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13" y="4372197"/>
            <a:ext cx="3571875" cy="1858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100" y="4289158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COMMX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71600" y="737405"/>
            <a:ext cx="1371600" cy="786595"/>
            <a:chOff x="1371600" y="737405"/>
            <a:chExt cx="1371600" cy="786595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37405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X’s Goal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11" idx="2"/>
            </p:cNvCxnSpPr>
            <p:nvPr/>
          </p:nvCxnSpPr>
          <p:spPr>
            <a:xfrm>
              <a:off x="2057400" y="1014404"/>
              <a:ext cx="457200" cy="509596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6113" y="5717482"/>
            <a:ext cx="3566787" cy="269447"/>
          </a:xfrm>
          <a:prstGeom prst="roundRect">
            <a:avLst/>
          </a:prstGeom>
          <a:solidFill>
            <a:srgbClr val="990033">
              <a:alpha val="44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47467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pt-BR" smtClean="0"/>
              <a:t>Kartik Talamadupula - Ph.D. </a:t>
            </a:r>
            <a:r>
              <a:rPr lang="pt-BR" dirty="0" smtClean="0"/>
              <a:t>Dissertation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12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Contributions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Engineering Approach</a:t>
            </a:r>
            <a:br>
              <a:rPr lang="en-US" b="1" dirty="0" smtClean="0">
                <a:latin typeface="Footlight MT Light" panose="0204060206030A020304" pitchFamily="18" charset="0"/>
              </a:rPr>
            </a:br>
            <a:endParaRPr lang="en-US" b="1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Planners have not been used extensively in HRT scenarios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Introduce planner into an architecture for HRT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Use/extend automated planning methods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>
                <a:latin typeface="Footlight MT Light" panose="0204060206030A020304" pitchFamily="18" charset="0"/>
              </a:rPr>
              <a:t>QUANTIFIED GOALS </a:t>
            </a:r>
            <a:r>
              <a:rPr lang="en-US" dirty="0">
                <a:latin typeface="Footlight MT Light" panose="0204060206030A020304" pitchFamily="18" charset="0"/>
              </a:rPr>
              <a:t>in an open world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REPLANNING</a:t>
            </a:r>
            <a:r>
              <a:rPr lang="en-US" dirty="0" smtClean="0">
                <a:latin typeface="Footlight MT Light" panose="0204060206030A020304" pitchFamily="18" charset="0"/>
              </a:rPr>
              <a:t> for a changing, open world</a:t>
            </a:r>
            <a:endParaRPr lang="en-US" b="1" dirty="0" smtClean="0"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dirty="0">
                <a:latin typeface="Footlight MT Light" panose="0204060206030A020304" pitchFamily="18" charset="0"/>
              </a:rPr>
              <a:t>Handling </a:t>
            </a:r>
            <a:r>
              <a:rPr lang="en-US" b="1" dirty="0">
                <a:latin typeface="Footlight MT Light" panose="0204060206030A020304" pitchFamily="18" charset="0"/>
              </a:rPr>
              <a:t>MODEL CHANGE</a:t>
            </a:r>
            <a:r>
              <a:rPr lang="en-US" dirty="0">
                <a:latin typeface="Footlight MT Light" panose="0204060206030A020304" pitchFamily="18" charset="0"/>
              </a:rPr>
              <a:t> during </a:t>
            </a:r>
            <a:r>
              <a:rPr lang="en-US" dirty="0" smtClean="0">
                <a:latin typeface="Footlight MT Light" panose="0204060206030A020304" pitchFamily="18" charset="0"/>
              </a:rPr>
              <a:t>planning</a:t>
            </a:r>
            <a:endParaRPr lang="en-US" dirty="0"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PLAN RECOGNITION </a:t>
            </a:r>
            <a:r>
              <a:rPr lang="en-US" dirty="0" smtClean="0">
                <a:latin typeface="Footlight MT Light" panose="0204060206030A020304" pitchFamily="18" charset="0"/>
              </a:rPr>
              <a:t>to enhance planning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latin typeface="Footlight MT Light" panose="0204060206030A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Analysis of Solution Methods</a:t>
            </a:r>
            <a:endParaRPr lang="en-US" b="1" dirty="0">
              <a:latin typeface="Footlight MT Light" panose="0204060206030A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4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Contributions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Engineering Approach</a:t>
            </a:r>
            <a:b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</a:br>
            <a:endParaRPr lang="en-US" b="1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Planners have not been used extensively in HRT scenarios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</a:br>
            <a:endParaRPr lang="en-US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Introduce planner into an architecture for HRT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</a:br>
            <a:endParaRPr lang="en-US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Use/extend automated planning methods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QUANTIFIED GOALS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in an open world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REPLANNING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 for a changing, open world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Handling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MODEL CHANGE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 during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planning</a:t>
            </a:r>
            <a:endParaRPr lang="en-US" dirty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PLAN RECOGNITION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to enhance planning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</a:br>
            <a:endParaRPr lang="en-US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Analysis of Solution Methods</a:t>
            </a:r>
            <a:endParaRPr lang="en-US" b="1" dirty="0">
              <a:latin typeface="Footlight MT Light" panose="0204060206030A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56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7333"/>
            <a:ext cx="8915400" cy="5252067"/>
          </a:xfrm>
        </p:spPr>
        <p:txBody>
          <a:bodyPr numCol="2">
            <a:noAutofit/>
          </a:bodyPr>
          <a:lstStyle/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Coordination in Human-Robot Teams Using Mental Modeling </a:t>
            </a:r>
            <a:r>
              <a:rPr lang="en-US" sz="1050" b="1" dirty="0" smtClean="0">
                <a:latin typeface="Segoe UI" panose="020B0502040204020203" pitchFamily="34" charset="0"/>
              </a:rPr>
              <a:t>and Plan </a:t>
            </a:r>
            <a:r>
              <a:rPr lang="en-US" sz="1050" b="1" dirty="0">
                <a:latin typeface="Segoe UI" panose="020B0502040204020203" pitchFamily="34" charset="0"/>
              </a:rPr>
              <a:t>Recognition.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Briggs, G.; </a:t>
            </a:r>
            <a:r>
              <a:rPr lang="en-US" sz="1050" dirty="0" err="1">
                <a:latin typeface="Segoe UI" panose="020B0502040204020203" pitchFamily="34" charset="0"/>
              </a:rPr>
              <a:t>Chakraborti</a:t>
            </a:r>
            <a:r>
              <a:rPr lang="en-US" sz="1050" dirty="0">
                <a:latin typeface="Segoe UI" panose="020B0502040204020203" pitchFamily="34" charset="0"/>
              </a:rPr>
              <a:t>, T.;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 smtClean="0">
                <a:latin typeface="Segoe UI" panose="020B0502040204020203" pitchFamily="34" charset="0"/>
              </a:rPr>
              <a:t>Proceedings of the IEEE/RSJ </a:t>
            </a:r>
            <a:r>
              <a:rPr lang="en-US" sz="1050" dirty="0">
                <a:latin typeface="Segoe UI" panose="020B0502040204020203" pitchFamily="34" charset="0"/>
              </a:rPr>
              <a:t>International Conference on Intelligent Robots and Systems (IROS), 2014</a:t>
            </a:r>
            <a:r>
              <a:rPr lang="en-US" sz="1050" dirty="0" smtClean="0">
                <a:latin typeface="Segoe UI" panose="020B0502040204020203" pitchFamily="34" charset="0"/>
              </a:rPr>
              <a:t>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i="1" dirty="0">
                <a:latin typeface="Segoe UI" panose="020B0502040204020203" pitchFamily="34" charset="0"/>
              </a:rPr>
              <a:t>The Metrics Matter!</a:t>
            </a:r>
            <a:r>
              <a:rPr lang="en-US" sz="1050" b="1" dirty="0">
                <a:latin typeface="Segoe UI" panose="020B0502040204020203" pitchFamily="34" charset="0"/>
              </a:rPr>
              <a:t>: On the Incompatibility of Different </a:t>
            </a:r>
            <a:r>
              <a:rPr lang="en-US" sz="1050" b="1" dirty="0" smtClean="0">
                <a:latin typeface="Segoe UI" panose="020B0502040204020203" pitchFamily="34" charset="0"/>
              </a:rPr>
              <a:t>Flavors of Replanning.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Smith, D. E.;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 err="1">
                <a:latin typeface="Segoe UI" panose="020B0502040204020203" pitchFamily="34" charset="0"/>
              </a:rPr>
              <a:t>arXiv</a:t>
            </a:r>
            <a:r>
              <a:rPr lang="en-US" sz="1050" dirty="0">
                <a:latin typeface="Segoe UI" panose="020B0502040204020203" pitchFamily="34" charset="0"/>
              </a:rPr>
              <a:t> preprint arXiv:1405.2883, 2014.</a:t>
            </a:r>
            <a:endParaRPr lang="en-US" sz="1050" b="1" dirty="0" smtClean="0">
              <a:latin typeface="Segoe UI" panose="020B0502040204020203" pitchFamily="34" charset="0"/>
            </a:endParaRPr>
          </a:p>
          <a:p>
            <a:pPr marL="279400" indent="-223838">
              <a:buFont typeface="+mj-lt"/>
              <a:buAutoNum type="arabicPeriod"/>
            </a:pPr>
            <a:r>
              <a:rPr lang="en-US" sz="1050" b="1" dirty="0" smtClean="0">
                <a:latin typeface="Segoe UI" panose="020B0502040204020203" pitchFamily="34" charset="0"/>
              </a:rPr>
              <a:t>Architectural </a:t>
            </a:r>
            <a:r>
              <a:rPr lang="en-US" sz="1050" b="1" dirty="0">
                <a:latin typeface="Segoe UI" panose="020B0502040204020203" pitchFamily="34" charset="0"/>
              </a:rPr>
              <a:t>Mechanisms for Handling Human Instructions in Open-World Mixed-Initiative Team Tasks.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Briggs, G.;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 smtClean="0">
                <a:latin typeface="Segoe UI" panose="020B0502040204020203" pitchFamily="34" charset="0"/>
              </a:rPr>
              <a:t>Proceedings of the </a:t>
            </a:r>
            <a:r>
              <a:rPr lang="en-US" sz="1050" dirty="0">
                <a:latin typeface="Segoe UI" panose="020B0502040204020203" pitchFamily="34" charset="0"/>
              </a:rPr>
              <a:t>Second Annual Conference on Advances in Cognitive Systems (ACS), 2013</a:t>
            </a:r>
            <a:r>
              <a:rPr lang="en-US" sz="1050" dirty="0" smtClean="0">
                <a:latin typeface="Segoe UI" panose="020B0502040204020203" pitchFamily="34" charset="0"/>
              </a:rPr>
              <a:t>.</a:t>
            </a:r>
            <a:endParaRPr lang="en-US" sz="1050" dirty="0">
              <a:latin typeface="Segoe UI" panose="020B0502040204020203" pitchFamily="34" charset="0"/>
            </a:endParaRP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On the Many Interacting Flavors of Planning for Robotics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M.; Briggs, G.;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ICAPS 2013 Workshop on Planning and Robotics (</a:t>
            </a:r>
            <a:r>
              <a:rPr lang="en-US" sz="1050" dirty="0" err="1" smtClean="0">
                <a:latin typeface="Segoe UI" panose="020B0502040204020203" pitchFamily="34" charset="0"/>
              </a:rPr>
              <a:t>PlanRob</a:t>
            </a:r>
            <a:r>
              <a:rPr lang="en-US" sz="1050" dirty="0" smtClean="0">
                <a:latin typeface="Segoe UI" panose="020B0502040204020203" pitchFamily="34" charset="0"/>
              </a:rPr>
              <a:t>)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endParaRPr lang="en-US" sz="1050" dirty="0" smtClean="0">
              <a:latin typeface="Segoe UI" panose="020B0502040204020203" pitchFamily="34" charset="0"/>
            </a:endParaRP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A Theory of Intra-Agent Replanning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Smith, D.; Cushing, W.;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ICAPS </a:t>
            </a:r>
            <a:r>
              <a:rPr lang="en-US" sz="1050" dirty="0" smtClean="0">
                <a:latin typeface="Segoe UI" panose="020B0502040204020203" pitchFamily="34" charset="0"/>
              </a:rPr>
              <a:t>2013 </a:t>
            </a:r>
            <a:r>
              <a:rPr lang="en-US" sz="1050" dirty="0">
                <a:latin typeface="Segoe UI" panose="020B0502040204020203" pitchFamily="34" charset="0"/>
              </a:rPr>
              <a:t>Workshop on Distributed and Multi-Agent Planning (DMAP</a:t>
            </a:r>
            <a:r>
              <a:rPr lang="en-US" sz="1050" dirty="0" smtClean="0">
                <a:latin typeface="Segoe UI" panose="020B0502040204020203" pitchFamily="34" charset="0"/>
              </a:rPr>
              <a:t>)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i="1" dirty="0">
                <a:latin typeface="Segoe UI" panose="020B0502040204020203" pitchFamily="34" charset="0"/>
              </a:rPr>
              <a:t>Tell me when and why to do it!</a:t>
            </a:r>
            <a:r>
              <a:rPr lang="en-US" sz="1050" b="1" dirty="0">
                <a:latin typeface="Segoe UI" panose="020B0502040204020203" pitchFamily="34" charset="0"/>
              </a:rPr>
              <a:t>: Run-time Planner Model Updates via Natural Language Instruction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Cantrell, R.; </a:t>
            </a: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Benton, J.; Kambhampati, S.;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Proceedings of the Seventh Annual ACM/IEEE International Conference on Human-Robot Interaction (HRI), 471--478, 2012.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Planning for Agents with Changing Goals.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Benton, J.; Kambhampati, S.;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ICAPS 2011 Systems Demos and </a:t>
            </a:r>
            <a:r>
              <a:rPr lang="en-US" sz="1050" dirty="0" smtClean="0">
                <a:latin typeface="Segoe UI" panose="020B0502040204020203" pitchFamily="34" charset="0"/>
              </a:rPr>
              <a:t>Exhibits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i="1" dirty="0">
                <a:latin typeface="Segoe UI" panose="020B0502040204020203" pitchFamily="34" charset="0"/>
              </a:rPr>
              <a:t>Placed 3rd for Best Demo</a:t>
            </a:r>
            <a:endParaRPr lang="en-US" sz="1050" dirty="0">
              <a:latin typeface="Segoe UI" panose="020B0502040204020203" pitchFamily="34" charset="0"/>
            </a:endParaRP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Planning for Human-Robot Teaming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Kambhampati, S.;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Benton, J.;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ICAPS 2011 Scheduling and Planning Applications Workshop (SPARK), 2011.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Planning for Human-Robot Teaming in Open Worlds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Benton, J.; Kambhampati, S.;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ACM Transactions on Intelligent Systems and Technology (TIST), 1(2):14. 2010.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Integrating a Closed World Planner with an Open World Robot: A Case Study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Benton, J.;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Kambhampati, S.;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Proceedings of the Twenty Fourth AAAI Conference on Artificial Intelligence (AAAI), 2010.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Integrating a Closed World Planner with an Open World Robot: A Case Study</a:t>
            </a:r>
            <a:r>
              <a:rPr lang="en-US" sz="1050" b="1" dirty="0" smtClean="0">
                <a:latin typeface="Segoe UI" panose="020B0502040204020203" pitchFamily="34" charset="0"/>
              </a:rPr>
              <a:t>.</a:t>
            </a:r>
            <a:r>
              <a:rPr lang="en-US" sz="1050" dirty="0">
                <a:latin typeface="Segoe UI" panose="020B0502040204020203" pitchFamily="34" charset="0"/>
              </a:rPr>
              <a:t/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Benton, J.; </a:t>
            </a: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Kambhampati, S.; and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>
                <a:latin typeface="Segoe UI" panose="020B0502040204020203" pitchFamily="34" charset="0"/>
              </a:rPr>
              <a:t>ICAPS 2011 Workshop on Bridging the Gap between Task and Motion Planning (BTAMP), 2009.</a:t>
            </a:r>
          </a:p>
          <a:p>
            <a:pPr marL="279400" indent="-223838">
              <a:buFont typeface="+mj-lt"/>
              <a:buAutoNum type="arabicPeriod"/>
            </a:pPr>
            <a:r>
              <a:rPr lang="en-US" sz="1050" b="1" dirty="0">
                <a:latin typeface="Segoe UI" panose="020B0502040204020203" pitchFamily="34" charset="0"/>
              </a:rPr>
              <a:t>Finding and exploiting goal opportunities in real-time during plan execution.</a:t>
            </a:r>
            <a:r>
              <a:rPr lang="en-US" sz="1050" dirty="0">
                <a:latin typeface="Segoe UI" panose="020B0502040204020203" pitchFamily="34" charset="0"/>
              </a:rPr>
              <a:t>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 err="1">
                <a:latin typeface="Segoe UI" panose="020B0502040204020203" pitchFamily="34" charset="0"/>
              </a:rPr>
              <a:t>Schermerhorn</a:t>
            </a:r>
            <a:r>
              <a:rPr lang="en-US" sz="1050" dirty="0">
                <a:latin typeface="Segoe UI" panose="020B0502040204020203" pitchFamily="34" charset="0"/>
              </a:rPr>
              <a:t>, P.; Benton, J.; </a:t>
            </a:r>
            <a:r>
              <a:rPr lang="en-US" sz="1050" dirty="0" err="1">
                <a:latin typeface="Segoe UI" panose="020B0502040204020203" pitchFamily="34" charset="0"/>
              </a:rPr>
              <a:t>Scheutz</a:t>
            </a:r>
            <a:r>
              <a:rPr lang="en-US" sz="1050" dirty="0">
                <a:latin typeface="Segoe UI" panose="020B0502040204020203" pitchFamily="34" charset="0"/>
              </a:rPr>
              <a:t>, M.; </a:t>
            </a:r>
            <a:r>
              <a:rPr lang="en-US" sz="1050" b="1" dirty="0">
                <a:latin typeface="Segoe UI" panose="020B0502040204020203" pitchFamily="34" charset="0"/>
              </a:rPr>
              <a:t>Talamadupula, K</a:t>
            </a:r>
            <a:r>
              <a:rPr lang="en-US" sz="1050" dirty="0">
                <a:latin typeface="Segoe UI" panose="020B0502040204020203" pitchFamily="34" charset="0"/>
              </a:rPr>
              <a:t>.; and Kambhampati, S. </a:t>
            </a:r>
            <a:br>
              <a:rPr lang="en-US" sz="1050" dirty="0">
                <a:latin typeface="Segoe UI" panose="020B0502040204020203" pitchFamily="34" charset="0"/>
              </a:rPr>
            </a:br>
            <a:r>
              <a:rPr lang="en-US" sz="1050" dirty="0" smtClean="0">
                <a:latin typeface="Segoe UI" panose="020B0502040204020203" pitchFamily="34" charset="0"/>
              </a:rPr>
              <a:t>Proceedings of the IEEE/RSJ </a:t>
            </a:r>
            <a:r>
              <a:rPr lang="en-US" sz="1050" dirty="0">
                <a:latin typeface="Segoe UI" panose="020B0502040204020203" pitchFamily="34" charset="0"/>
              </a:rPr>
              <a:t>International Conference on Intelligent Robots and Systems (IROS), 3912--3917, 2009</a:t>
            </a:r>
            <a:r>
              <a:rPr lang="en-US" sz="1050" dirty="0" smtClean="0">
                <a:latin typeface="Segoe UI" panose="020B0502040204020203" pitchFamily="34" charset="0"/>
              </a:rPr>
              <a:t>.</a:t>
            </a:r>
            <a:endParaRPr lang="en-US" sz="1050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7954">
            <a:off x="797546" y="1981200"/>
            <a:ext cx="7548907" cy="3872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14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93225"/>
            <a:ext cx="6324600" cy="1066800"/>
          </a:xfrm>
        </p:spPr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46312"/>
              </p:ext>
            </p:extLst>
          </p:nvPr>
        </p:nvGraphicFramePr>
        <p:xfrm>
          <a:off x="457200" y="1360025"/>
          <a:ext cx="838200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752600"/>
                <a:gridCol w="2247900"/>
                <a:gridCol w="2095500"/>
              </a:tblGrid>
              <a:tr h="49593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Human-Robot Teaming</a:t>
                      </a:r>
                    </a:p>
                    <a:p>
                      <a:endParaRPr lang="en-US" sz="12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Symbiotic Autonomy [Rosenthal et al. 2010]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Seeking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Human Help 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[Rosenthal &amp; 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Veloso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2012]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Replanning with Dynamic Information [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Coltin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Veloso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2013]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Generalized Architectures for Distributed Human-Robot Teams [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Scerri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2003] [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Schurr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2005]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Mixed-Initiative Planning [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Bagchi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1996] 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Advisable Planning [Myers 1996]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Planning &amp; Execution [Myers 1998]</a:t>
                      </a:r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TRAINS-95 [Ferguson et al. 1996]</a:t>
                      </a:r>
                    </a:p>
                  </a:txBody>
                  <a:tcPr>
                    <a:solidFill>
                      <a:srgbClr val="7208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(Open World) Goals</a:t>
                      </a:r>
                    </a:p>
                    <a:p>
                      <a:endParaRPr lang="en-US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Closed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Worlds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Etzioni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1997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  <a:p>
                      <a:endParaRPr lang="en-US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Sensing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Goals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Scherl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Levesque 1993]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[Golden &amp; Weld 1996]</a:t>
                      </a:r>
                    </a:p>
                    <a:p>
                      <a:endParaRPr lang="en-US" sz="140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 Goals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Baral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2001]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[Bacchus &amp;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Kabanza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1996]</a:t>
                      </a:r>
                    </a:p>
                    <a:p>
                      <a:endParaRPr lang="en-US" sz="140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Trajectory Constraints (Preferences)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Gerevini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2009]</a:t>
                      </a:r>
                    </a:p>
                  </a:txBody>
                  <a:tcPr>
                    <a:solidFill>
                      <a:srgbClr val="FFB3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Replanning &amp; Execution Monitoring</a:t>
                      </a:r>
                    </a:p>
                    <a:p>
                      <a:endParaRPr lang="en-US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Contingent Planning [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Albore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2009] [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Meauleau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Smith 2003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CASPER [Knight et al. 2001]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IxTeT-eXeC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Lemai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Ingrand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2003]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STRIPS [</a:t>
                      </a:r>
                      <a:r>
                        <a:rPr lang="en-US" sz="115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Fikes</a:t>
                      </a:r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1972]</a:t>
                      </a:r>
                    </a:p>
                    <a:p>
                      <a:endParaRPr lang="en-US" sz="115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Stability &amp; Repair </a:t>
                      </a: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[Fox et al. 2006]</a:t>
                      </a: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[Van Der 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Krogt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De 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Weerdt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2006]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Perturbation Planning [Kambhampati 1990]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Re-Use [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Nebel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Koehler 1995]</a:t>
                      </a:r>
                    </a:p>
                    <a:p>
                      <a:endParaRPr lang="en-US" sz="115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Validity [Fritz &amp; </a:t>
                      </a:r>
                      <a:r>
                        <a:rPr lang="en-US" sz="115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McIlraith</a:t>
                      </a:r>
                      <a:r>
                        <a:rPr lang="en-US" sz="11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2007]</a:t>
                      </a:r>
                      <a:endParaRPr lang="en-US" sz="11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Multi-Agent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Systems</a:t>
                      </a:r>
                    </a:p>
                    <a:p>
                      <a:endParaRPr lang="en-US" sz="14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 and Intra Agent 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Commiments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[Wagner et al. 1999]</a:t>
                      </a:r>
                    </a:p>
                    <a:p>
                      <a:endParaRPr lang="en-US" sz="115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Inter-Agent Commitments</a:t>
                      </a: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Meneguzzi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2013]</a:t>
                      </a: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Komenda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2012]</a:t>
                      </a: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Komenda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2008]</a:t>
                      </a: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Bartold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Durfee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2003]</a:t>
                      </a: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[Wooldridge 2000]</a:t>
                      </a:r>
                    </a:p>
                    <a:p>
                      <a:endParaRPr lang="en-US" sz="14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Coordination Using Mental Models</a:t>
                      </a:r>
                    </a:p>
                    <a:p>
                      <a:endParaRPr lang="en-US" sz="14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Joint Human Behavior [Klein et al. 2005]</a:t>
                      </a:r>
                    </a:p>
                    <a:p>
                      <a:endParaRPr lang="en-US" sz="115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Ground [Clark &amp; Brennan 1991]</a:t>
                      </a:r>
                    </a:p>
                    <a:p>
                      <a:endParaRPr lang="en-US" sz="115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Coordinated Assembly Tasks [Kwon &amp; 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Suh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2012]</a:t>
                      </a:r>
                    </a:p>
                    <a:p>
                      <a:endParaRPr lang="en-US" sz="115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 Hand-overs [</a:t>
                      </a:r>
                      <a:r>
                        <a:rPr lang="en-US" sz="1150" b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Strabala</a:t>
                      </a:r>
                      <a:r>
                        <a:rPr lang="en-US" sz="115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2013]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159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066800"/>
            <a:ext cx="5638800" cy="533400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/>
          <a:lstStyle/>
          <a:p>
            <a:r>
              <a:rPr lang="en-US" sz="2800" dirty="0" smtClean="0"/>
              <a:t>PLAN &amp; INTENT RECOGNITION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2163"/>
          </a:xfrm>
          <a:solidFill>
            <a:srgbClr val="990033">
              <a:alpha val="75000"/>
            </a:srgbClr>
          </a:solidFill>
        </p:spPr>
        <p:txBody>
          <a:bodyPr>
            <a:normAutofit fontScale="92500" lnSpcReduction="10000"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Modeling human agent key to teaming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Can augment robot’s planning capabilities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Information can be used for inter-plan coordination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Required information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Action/capability model of the human agent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Goal(s) of the human agent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Current state of the human agent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Planner </a:t>
            </a:r>
            <a:r>
              <a:rPr lang="en-US" sz="2800" b="1" i="1" dirty="0" smtClean="0">
                <a:solidFill>
                  <a:schemeClr val="bg1">
                    <a:lumMod val="85000"/>
                  </a:schemeClr>
                </a:solidFill>
              </a:rPr>
              <a:t>simulates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human’s mental process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Produces a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predicted plan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that can be used by robot for coordination purposes</a:t>
            </a: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315200" cy="838200"/>
          </a:xfrm>
        </p:spPr>
        <p:txBody>
          <a:bodyPr/>
          <a:lstStyle/>
          <a:p>
            <a:r>
              <a:rPr lang="en-US" sz="2800" dirty="0" smtClean="0"/>
              <a:t>Can Belief Models Enhance Planning?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Communication Bandwidth</a:t>
            </a:r>
          </a:p>
          <a:p>
            <a:pPr lvl="1"/>
            <a:r>
              <a:rPr lang="en-US" dirty="0" smtClean="0"/>
              <a:t>Even with good NLP, there are still bandwidth issues between humans and robots</a:t>
            </a:r>
          </a:p>
          <a:p>
            <a:pPr lvl="1"/>
            <a:r>
              <a:rPr lang="en-US" dirty="0" smtClean="0"/>
              <a:t>Humans are not always fully explicit about what they are going to do, or what they want</a:t>
            </a:r>
          </a:p>
          <a:p>
            <a:endParaRPr lang="en-US" dirty="0"/>
          </a:p>
          <a:p>
            <a:r>
              <a:rPr lang="en-US" b="1" dirty="0" smtClean="0"/>
              <a:t>Natural Teaming</a:t>
            </a:r>
          </a:p>
          <a:p>
            <a:pPr lvl="1"/>
            <a:r>
              <a:rPr lang="en-US" dirty="0" smtClean="0"/>
              <a:t>Agents have good models of each other</a:t>
            </a:r>
          </a:p>
          <a:p>
            <a:pPr lvl="1"/>
            <a:r>
              <a:rPr lang="en-US" dirty="0" smtClean="0"/>
              <a:t>Enables them to</a:t>
            </a:r>
          </a:p>
          <a:p>
            <a:pPr lvl="2"/>
            <a:r>
              <a:rPr lang="en-US" b="1" dirty="0" smtClean="0"/>
              <a:t>Anticipate</a:t>
            </a:r>
            <a:r>
              <a:rPr lang="en-US" dirty="0" smtClean="0"/>
              <a:t>: Actions of other teammates</a:t>
            </a:r>
          </a:p>
          <a:p>
            <a:pPr lvl="2"/>
            <a:r>
              <a:rPr lang="en-US" b="1" dirty="0" smtClean="0"/>
              <a:t>Recognize</a:t>
            </a:r>
            <a:r>
              <a:rPr lang="en-US" dirty="0" smtClean="0"/>
              <a:t>: The intentions of other teammates</a:t>
            </a:r>
          </a:p>
          <a:p>
            <a:pPr lvl="3"/>
            <a:endParaRPr lang="en-US" dirty="0"/>
          </a:p>
          <a:p>
            <a:r>
              <a:rPr lang="en-US" dirty="0" smtClean="0"/>
              <a:t>Can </a:t>
            </a:r>
            <a:r>
              <a:rPr lang="en-US" b="1" dirty="0" smtClean="0"/>
              <a:t>affect the robot’s planning </a:t>
            </a:r>
            <a:r>
              <a:rPr lang="en-US" dirty="0" smtClean="0"/>
              <a:t>in turn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20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Beliefs, Intentions &amp; Teaming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6858000" cy="4602163"/>
          </a:xfrm>
        </p:spPr>
        <p:txBody>
          <a:bodyPr/>
          <a:lstStyle/>
          <a:p>
            <a:r>
              <a:rPr lang="en-US" dirty="0" smtClean="0"/>
              <a:t>Agents have </a:t>
            </a:r>
            <a:r>
              <a:rPr lang="en-US" b="1" dirty="0" smtClean="0"/>
              <a:t>beliefs</a:t>
            </a:r>
            <a:r>
              <a:rPr lang="en-US" dirty="0" smtClean="0"/>
              <a:t> and </a:t>
            </a:r>
            <a:r>
              <a:rPr lang="en-US" b="1" dirty="0" smtClean="0"/>
              <a:t>intentions</a:t>
            </a:r>
            <a:endParaRPr lang="en-US" dirty="0" smtClean="0"/>
          </a:p>
          <a:p>
            <a:pPr lvl="1"/>
            <a:r>
              <a:rPr lang="en-US" dirty="0" smtClean="0"/>
              <a:t>An agent can model its </a:t>
            </a:r>
            <a:r>
              <a:rPr lang="en-US" i="1" dirty="0" smtClean="0"/>
              <a:t>team members’ </a:t>
            </a:r>
            <a:r>
              <a:rPr lang="en-US" dirty="0" smtClean="0"/>
              <a:t>beliefs and intentions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information can be used to </a:t>
            </a:r>
            <a:br>
              <a:rPr lang="en-US" dirty="0" smtClean="0"/>
            </a:br>
            <a:r>
              <a:rPr lang="en-US" b="1" dirty="0" smtClean="0"/>
              <a:t>predict the plans</a:t>
            </a:r>
            <a:r>
              <a:rPr lang="en-US" dirty="0" smtClean="0"/>
              <a:t> of team members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www.willowgarage.com/sites/default/files/images/pr2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841"/>
            <a:ext cx="1524000" cy="29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09389" y="3766856"/>
            <a:ext cx="6246859" cy="881344"/>
            <a:chOff x="2160541" y="3157256"/>
            <a:chExt cx="6856459" cy="1033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3157256"/>
              <a:ext cx="4572000" cy="4886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0541" y="3706368"/>
              <a:ext cx="6856459" cy="48463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-9526" y="6352401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[Briggs &amp;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Scheutz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SIGDIAL11]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81399"/>
            <a:ext cx="7772400" cy="25146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Map</a:t>
            </a:r>
            <a:r>
              <a:rPr lang="en-US" sz="2400" dirty="0" smtClean="0"/>
              <a:t> the robot’s </a:t>
            </a:r>
            <a:r>
              <a:rPr lang="en-US" sz="2400" dirty="0" smtClean="0">
                <a:solidFill>
                  <a:srgbClr val="FF0000"/>
                </a:solidFill>
              </a:rPr>
              <a:t>beliefs and knowledge </a:t>
            </a:r>
            <a:r>
              <a:rPr lang="en-US" sz="2400" dirty="0" smtClean="0"/>
              <a:t>about </a:t>
            </a:r>
            <a:r>
              <a:rPr lang="en-US" sz="2400" dirty="0" err="1" smtClean="0"/>
              <a:t>CommX</a:t>
            </a:r>
            <a:r>
              <a:rPr lang="en-US" sz="2400" dirty="0" smtClean="0"/>
              <a:t> into a new </a:t>
            </a:r>
            <a:r>
              <a:rPr lang="en-US" sz="2400" dirty="0" smtClean="0">
                <a:solidFill>
                  <a:srgbClr val="FF0000"/>
                </a:solidFill>
              </a:rPr>
              <a:t>planning instance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Generate a plan </a:t>
            </a:r>
            <a:r>
              <a:rPr lang="en-US" sz="2400" dirty="0" smtClean="0"/>
              <a:t>for this instance – </a:t>
            </a:r>
            <a:r>
              <a:rPr lang="en-US" sz="2400" dirty="0" smtClean="0">
                <a:solidFill>
                  <a:srgbClr val="FF0000"/>
                </a:solidFill>
              </a:rPr>
              <a:t>prediction</a:t>
            </a:r>
            <a:r>
              <a:rPr lang="en-US" sz="2400" dirty="0" smtClean="0"/>
              <a:t> of </a:t>
            </a:r>
            <a:r>
              <a:rPr lang="en-US" sz="2400" dirty="0" err="1" smtClean="0"/>
              <a:t>CommX’s</a:t>
            </a:r>
            <a:r>
              <a:rPr lang="en-US" sz="2400" dirty="0" smtClean="0"/>
              <a:t>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Extract relevant information </a:t>
            </a:r>
            <a:r>
              <a:rPr lang="en-US" sz="2400" dirty="0" smtClean="0"/>
              <a:t>from the predicted plan</a:t>
            </a:r>
          </a:p>
          <a:p>
            <a:pPr marL="741363" lvl="1" indent="-277813"/>
            <a:r>
              <a:rPr lang="en-US" sz="2000" dirty="0" smtClean="0"/>
              <a:t>Which </a:t>
            </a:r>
            <a:r>
              <a:rPr lang="en-US" sz="2000" dirty="0" err="1" smtClean="0"/>
              <a:t>medkit</a:t>
            </a:r>
            <a:r>
              <a:rPr lang="en-US" sz="2000" dirty="0" smtClean="0"/>
              <a:t> will </a:t>
            </a:r>
            <a:r>
              <a:rPr lang="en-US" sz="2000" dirty="0" err="1" smtClean="0"/>
              <a:t>CommX</a:t>
            </a:r>
            <a:r>
              <a:rPr lang="en-US" sz="2000" dirty="0" smtClean="0"/>
              <a:t> pick up?</a:t>
            </a: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/>
              <a:t>Use the extracted information to </a:t>
            </a:r>
            <a:r>
              <a:rPr lang="en-US" sz="2400" dirty="0" err="1" smtClean="0">
                <a:solidFill>
                  <a:srgbClr val="FF0000"/>
                </a:solidFill>
              </a:rPr>
              <a:t>deconflict</a:t>
            </a:r>
            <a:r>
              <a:rPr lang="en-US" sz="2400" dirty="0" smtClean="0">
                <a:solidFill>
                  <a:srgbClr val="FF0000"/>
                </a:solidFill>
              </a:rPr>
              <a:t> robot’s 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95" y="1216461"/>
            <a:ext cx="5523809" cy="22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56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to Planning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Used for high-level plan synthesis 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Can be used to </a:t>
            </a:r>
            <a:r>
              <a:rPr lang="en-US" b="1" dirty="0" smtClean="0"/>
              <a:t>simulate</a:t>
            </a:r>
            <a:r>
              <a:rPr lang="en-US" dirty="0" smtClean="0"/>
              <a:t> the agent’s plan</a:t>
            </a:r>
          </a:p>
          <a:p>
            <a:pPr lvl="1"/>
            <a:r>
              <a:rPr lang="en-US" dirty="0" smtClean="0"/>
              <a:t>Based on known beliefs and intentions</a:t>
            </a:r>
          </a:p>
          <a:p>
            <a:pPr lvl="1"/>
            <a:r>
              <a:rPr lang="en-US" dirty="0" smtClean="0"/>
              <a:t>Some information about agent’s capabilities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Automated Planning Instance:</a:t>
            </a:r>
          </a:p>
          <a:p>
            <a:pPr lvl="1"/>
            <a:r>
              <a:rPr lang="en-US" b="1" dirty="0" smtClean="0"/>
              <a:t>Initial State</a:t>
            </a:r>
            <a:r>
              <a:rPr lang="en-US" dirty="0" smtClean="0"/>
              <a:t>: All known beliefs of that agent</a:t>
            </a:r>
          </a:p>
          <a:p>
            <a:pPr lvl="1"/>
            <a:r>
              <a:rPr lang="en-US" b="1" dirty="0" smtClean="0"/>
              <a:t>Goal Formula</a:t>
            </a:r>
            <a:r>
              <a:rPr lang="en-US" dirty="0" smtClean="0"/>
              <a:t>: All known goals of that agent</a:t>
            </a:r>
          </a:p>
          <a:p>
            <a:pPr lvl="1"/>
            <a:r>
              <a:rPr lang="en-US" b="1" dirty="0" smtClean="0"/>
              <a:t>Action Model</a:t>
            </a:r>
            <a:r>
              <a:rPr lang="en-US" dirty="0" smtClean="0"/>
              <a:t>: Precondition/Effect description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26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Beliefs of another agent </a:t>
            </a:r>
            <a:r>
              <a:rPr lang="el-GR" dirty="0" smtClean="0">
                <a:latin typeface="Calibri" panose="020F0502020204030204" pitchFamily="34" charset="0"/>
              </a:rPr>
              <a:t>α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Intentions of another agent </a:t>
            </a:r>
            <a:r>
              <a:rPr lang="el-GR" dirty="0" smtClean="0">
                <a:latin typeface="Calibri" panose="020F0502020204030204" pitchFamily="34" charset="0"/>
              </a:rPr>
              <a:t>α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Mapping to a planning problem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4100" y="2057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Footlight MT Light" panose="0204060206030A020304" pitchFamily="18" charset="0"/>
              </a:rPr>
              <a:t>bel</a:t>
            </a:r>
            <a:r>
              <a:rPr lang="en-US" sz="2400" baseline="-25000" dirty="0" smtClean="0">
                <a:latin typeface="Footlight MT Light" panose="0204060206030A020304" pitchFamily="18" charset="0"/>
              </a:rPr>
              <a:t> </a:t>
            </a:r>
            <a:r>
              <a:rPr lang="el-GR" sz="2400" baseline="-25000" dirty="0"/>
              <a:t>α 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smtClean="0">
                <a:latin typeface="Footlight MT Light" panose="0204060206030A020304" pitchFamily="18" charset="0"/>
              </a:rPr>
              <a:t>= { </a:t>
            </a:r>
            <a:r>
              <a:rPr lang="el-GR" sz="2400" dirty="0" smtClean="0">
                <a:latin typeface="Calibri" panose="020F0502020204030204" pitchFamily="34" charset="0"/>
              </a:rPr>
              <a:t>φ</a:t>
            </a:r>
            <a:r>
              <a:rPr lang="en-US" sz="2400" dirty="0" smtClean="0">
                <a:latin typeface="Footlight MT Light" panose="0204060206030A020304" pitchFamily="18" charset="0"/>
              </a:rPr>
              <a:t> | </a:t>
            </a:r>
            <a:r>
              <a:rPr lang="en-US" sz="2400" dirty="0" err="1" smtClean="0">
                <a:latin typeface="Footlight MT Light" panose="0204060206030A020304" pitchFamily="18" charset="0"/>
              </a:rPr>
              <a:t>bel</a:t>
            </a:r>
            <a:r>
              <a:rPr lang="en-US" sz="2400" dirty="0" smtClean="0">
                <a:latin typeface="Footlight MT Light" panose="0204060206030A020304" pitchFamily="18" charset="0"/>
              </a:rPr>
              <a:t>(</a:t>
            </a:r>
            <a:r>
              <a:rPr lang="el-GR" sz="2400" dirty="0" smtClean="0">
                <a:latin typeface="Calibri" panose="020F0502020204030204" pitchFamily="34" charset="0"/>
              </a:rPr>
              <a:t>α</a:t>
            </a:r>
            <a:r>
              <a:rPr lang="en-US" sz="2400" dirty="0" smtClean="0">
                <a:latin typeface="Footlight MT Light" panose="0204060206030A020304" pitchFamily="18" charset="0"/>
              </a:rPr>
              <a:t>,</a:t>
            </a:r>
            <a:r>
              <a:rPr lang="el-GR" sz="2400" dirty="0" smtClean="0">
                <a:latin typeface="Calibri" panose="020F0502020204030204" pitchFamily="34" charset="0"/>
              </a:rPr>
              <a:t>φ</a:t>
            </a:r>
            <a:r>
              <a:rPr lang="en-US" sz="2400" dirty="0" smtClean="0">
                <a:latin typeface="Footlight MT Light" panose="0204060206030A020304" pitchFamily="18" charset="0"/>
              </a:rPr>
              <a:t>) ∈ bel</a:t>
            </a:r>
            <a:r>
              <a:rPr lang="en-US" sz="2400" baseline="-25000" dirty="0" smtClean="0">
                <a:latin typeface="Footlight MT Light" panose="0204060206030A020304" pitchFamily="18" charset="0"/>
              </a:rPr>
              <a:t>self</a:t>
            </a:r>
            <a:r>
              <a:rPr lang="en-US" sz="2400" dirty="0" smtClean="0">
                <a:latin typeface="Footlight MT Light" panose="0204060206030A020304" pitchFamily="18" charset="0"/>
              </a:rPr>
              <a:t> }</a:t>
            </a:r>
            <a:endParaRPr lang="en-US" sz="2400" baseline="-25000" dirty="0">
              <a:latin typeface="Footlight MT Light" panose="0204060206030A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52600" y="3272135"/>
            <a:ext cx="6019800" cy="645109"/>
            <a:chOff x="1752600" y="3272135"/>
            <a:chExt cx="6019800" cy="645109"/>
          </a:xfrm>
        </p:grpSpPr>
        <p:sp>
          <p:nvSpPr>
            <p:cNvPr id="9" name="TextBox 8"/>
            <p:cNvSpPr txBox="1"/>
            <p:nvPr/>
          </p:nvSpPr>
          <p:spPr>
            <a:xfrm>
              <a:off x="1752600" y="3272135"/>
              <a:ext cx="601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Footlight MT Light" panose="0204060206030A020304" pitchFamily="18" charset="0"/>
                </a:rPr>
                <a:t>goals</a:t>
              </a:r>
              <a:r>
                <a:rPr lang="en-US" sz="2400" baseline="-25000" dirty="0" smtClean="0">
                  <a:latin typeface="Footlight MT Light" panose="0204060206030A020304" pitchFamily="18" charset="0"/>
                </a:rPr>
                <a:t> </a:t>
              </a:r>
              <a:r>
                <a:rPr lang="el-GR" sz="2400" baseline="-25000" dirty="0"/>
                <a:t>α </a:t>
              </a:r>
              <a:r>
                <a:rPr lang="en-US" sz="2400" dirty="0">
                  <a:latin typeface="Footlight MT Light" panose="0204060206030A020304" pitchFamily="18" charset="0"/>
                </a:rPr>
                <a:t> 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= { goal(</a:t>
              </a:r>
              <a:r>
                <a:rPr lang="el-GR" sz="2400" dirty="0" smtClean="0">
                  <a:latin typeface="Calibri" panose="020F0502020204030204" pitchFamily="34" charset="0"/>
                </a:rPr>
                <a:t>α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,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,P) | goal</a:t>
              </a:r>
              <a:r>
                <a:rPr lang="en-US" sz="2400" dirty="0">
                  <a:latin typeface="Footlight MT Light" panose="0204060206030A020304" pitchFamily="18" charset="0"/>
                </a:rPr>
                <a:t>(</a:t>
              </a:r>
              <a:r>
                <a:rPr lang="el-GR" sz="2400" dirty="0">
                  <a:latin typeface="Calibri" panose="020F0502020204030204" pitchFamily="34" charset="0"/>
                </a:rPr>
                <a:t>α</a:t>
              </a:r>
              <a:r>
                <a:rPr lang="en-US" sz="2400" dirty="0">
                  <a:latin typeface="Footlight MT Light" panose="0204060206030A020304" pitchFamily="18" charset="0"/>
                </a:rPr>
                <a:t>,</a:t>
              </a:r>
              <a:r>
                <a:rPr lang="el-GR" sz="2400" dirty="0">
                  <a:latin typeface="Calibri" panose="020F0502020204030204" pitchFamily="34" charset="0"/>
                </a:rPr>
                <a:t>φ</a:t>
              </a:r>
              <a:r>
                <a:rPr lang="en-US" sz="2400" dirty="0">
                  <a:latin typeface="Footlight MT Light" panose="0204060206030A020304" pitchFamily="18" charset="0"/>
                </a:rPr>
                <a:t>,P)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∈ bel</a:t>
              </a:r>
              <a:r>
                <a:rPr lang="en-US" sz="2400" baseline="-25000" dirty="0" smtClean="0">
                  <a:latin typeface="Footlight MT Light" panose="0204060206030A020304" pitchFamily="18" charset="0"/>
                </a:rPr>
                <a:t>self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}</a:t>
              </a:r>
              <a:endParaRPr lang="en-US" sz="2400" baseline="-25000" dirty="0">
                <a:latin typeface="Footlight MT Light" panose="0204060206030A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43400" y="3640245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Footlight MT Light" panose="0204060206030A020304" pitchFamily="18" charset="0"/>
                </a:rPr>
                <a:t>where P is a goal priority</a:t>
              </a:r>
              <a:endParaRPr lang="en-US" sz="1200" baseline="-25000" dirty="0">
                <a:latin typeface="Footlight MT Light" panose="0204060206030A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63422" y="4486870"/>
            <a:ext cx="4594578" cy="1384995"/>
            <a:chOff x="2263422" y="4486870"/>
            <a:chExt cx="4594578" cy="1384995"/>
          </a:xfrm>
        </p:grpSpPr>
        <p:sp>
          <p:nvSpPr>
            <p:cNvPr id="11" name="TextBox 10"/>
            <p:cNvSpPr txBox="1"/>
            <p:nvPr/>
          </p:nvSpPr>
          <p:spPr>
            <a:xfrm>
              <a:off x="2362200" y="448687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Footlight MT Light" panose="0204060206030A020304" pitchFamily="18" charset="0"/>
                </a:rPr>
                <a:t>I</a:t>
              </a:r>
              <a:r>
                <a:rPr lang="el-GR" sz="2400" baseline="-25000" dirty="0" smtClean="0"/>
                <a:t> 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= { 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| </a:t>
              </a:r>
              <a:r>
                <a:rPr lang="en-US" sz="2400" dirty="0" err="1" smtClean="0">
                  <a:latin typeface="Footlight MT Light" panose="0204060206030A020304" pitchFamily="18" charset="0"/>
                </a:rPr>
                <a:t>bel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(</a:t>
              </a:r>
              <a:r>
                <a:rPr lang="el-GR" sz="2400" dirty="0" smtClean="0">
                  <a:latin typeface="Calibri" panose="020F0502020204030204" pitchFamily="34" charset="0"/>
                </a:rPr>
                <a:t>α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,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) ∈ </a:t>
              </a:r>
              <a:r>
                <a:rPr lang="en-US" sz="2400" dirty="0" err="1" smtClean="0">
                  <a:latin typeface="Footlight MT Light" panose="0204060206030A020304" pitchFamily="18" charset="0"/>
                </a:rPr>
                <a:t>bel</a:t>
              </a:r>
              <a:r>
                <a:rPr lang="en-US" sz="2400" baseline="-25000" dirty="0" err="1" smtClean="0">
                  <a:latin typeface="Footlight MT Light" panose="0204060206030A020304" pitchFamily="18" charset="0"/>
                </a:rPr>
                <a:t>robot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}</a:t>
              </a:r>
              <a:endParaRPr lang="en-US" sz="2400" baseline="-25000" dirty="0">
                <a:latin typeface="Footlight MT Light" panose="0204060206030A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3422" y="4948535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ootlight MT Light" panose="0204060206030A020304" pitchFamily="18" charset="0"/>
                </a:rPr>
                <a:t>G</a:t>
              </a:r>
              <a:r>
                <a:rPr lang="el-GR" sz="2400" baseline="-25000" dirty="0" smtClean="0"/>
                <a:t> 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= { 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| </a:t>
              </a:r>
              <a:r>
                <a:rPr lang="en-US" sz="2400" dirty="0">
                  <a:latin typeface="Footlight MT Light" panose="0204060206030A020304" pitchFamily="18" charset="0"/>
                </a:rPr>
                <a:t>goal(</a:t>
              </a:r>
              <a:r>
                <a:rPr lang="el-GR" sz="2400" dirty="0">
                  <a:latin typeface="Calibri" panose="020F0502020204030204" pitchFamily="34" charset="0"/>
                </a:rPr>
                <a:t>α</a:t>
              </a:r>
              <a:r>
                <a:rPr lang="en-US" sz="2400" dirty="0">
                  <a:latin typeface="Footlight MT Light" panose="0204060206030A020304" pitchFamily="18" charset="0"/>
                </a:rPr>
                <a:t>,</a:t>
              </a:r>
              <a:r>
                <a:rPr lang="el-GR" sz="2400" dirty="0">
                  <a:latin typeface="Calibri" panose="020F0502020204030204" pitchFamily="34" charset="0"/>
                </a:rPr>
                <a:t>φ</a:t>
              </a:r>
              <a:r>
                <a:rPr lang="en-US" sz="2400" dirty="0">
                  <a:latin typeface="Footlight MT Light" panose="0204060206030A020304" pitchFamily="18" charset="0"/>
                </a:rPr>
                <a:t>,P)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∈ </a:t>
              </a:r>
              <a:r>
                <a:rPr lang="en-US" sz="2400" dirty="0" err="1" smtClean="0">
                  <a:latin typeface="Footlight MT Light" panose="0204060206030A020304" pitchFamily="18" charset="0"/>
                </a:rPr>
                <a:t>bel</a:t>
              </a:r>
              <a:r>
                <a:rPr lang="en-US" sz="2400" baseline="-25000" dirty="0" err="1" smtClean="0">
                  <a:latin typeface="Footlight MT Light" panose="0204060206030A020304" pitchFamily="18" charset="0"/>
                </a:rPr>
                <a:t>robot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}</a:t>
              </a:r>
              <a:endParaRPr lang="en-US" sz="2400" baseline="-25000" dirty="0">
                <a:latin typeface="Footlight MT Light" panose="0204060206030A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08578" y="541020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Footlight MT Light" panose="0204060206030A020304" pitchFamily="18" charset="0"/>
                </a:rPr>
                <a:t>O = { o | o ∈ (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| </a:t>
              </a:r>
              <a:r>
                <a:rPr lang="el-GR" sz="2400" dirty="0" smtClean="0">
                  <a:latin typeface="Calibri" panose="020F0502020204030204" pitchFamily="34" charset="0"/>
                </a:rPr>
                <a:t>φ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∈ (I </a:t>
              </a:r>
              <a:r>
                <a:rPr lang="en-US" sz="2400" dirty="0">
                  <a:latin typeface="Footlight MT Light" panose="0204060206030A020304" pitchFamily="18" charset="0"/>
                </a:rPr>
                <a:t>∪</a:t>
              </a:r>
              <a:r>
                <a:rPr lang="en-US" sz="2400" dirty="0" smtClean="0">
                  <a:latin typeface="Footlight MT Light" panose="0204060206030A020304" pitchFamily="18" charset="0"/>
                </a:rPr>
                <a:t> G) }</a:t>
              </a:r>
              <a:endParaRPr lang="en-US" sz="2400" baseline="-25000" dirty="0">
                <a:latin typeface="Footlight MT Light" panose="0204060206030A020304" pitchFamily="18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324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Mapping to Planning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9526" y="6047601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[Briggs &amp;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Scheutz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SIGDIAL11]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10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Use Case Scenario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triage_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end="868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51000" y="1295400"/>
            <a:ext cx="6197600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2726" y="6016823"/>
            <a:ext cx="432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[In collaboration with </a:t>
            </a:r>
            <a:r>
              <a:rPr lang="en-US" sz="1400" dirty="0" err="1" smtClean="0">
                <a:solidFill>
                  <a:prstClr val="black"/>
                </a:solidFill>
              </a:rPr>
              <a:t>hrilab</a:t>
            </a:r>
            <a:r>
              <a:rPr lang="en-US" sz="1400" dirty="0" smtClean="0">
                <a:solidFill>
                  <a:prstClr val="black"/>
                </a:solidFill>
              </a:rPr>
              <a:t>, Tufts University]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76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Contributions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Engineering Approach</a:t>
            </a:r>
            <a:br>
              <a:rPr lang="en-US" b="1" dirty="0" smtClean="0">
                <a:latin typeface="Footlight MT Light" panose="0204060206030A020304" pitchFamily="18" charset="0"/>
              </a:rPr>
            </a:br>
            <a:endParaRPr lang="en-US" b="1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Planners have not been used extensively in HRT scenarios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Introduce planner into an architecture for HRT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latin typeface="Footlight MT Light" panose="0204060206030A020304" pitchFamily="18" charset="0"/>
            </a:endParaRP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Use/extend automated planning methods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>
                <a:latin typeface="Footlight MT Light" panose="0204060206030A020304" pitchFamily="18" charset="0"/>
              </a:rPr>
              <a:t>QUANTIFIED GOALS </a:t>
            </a:r>
            <a:r>
              <a:rPr lang="en-US" dirty="0">
                <a:latin typeface="Footlight MT Light" panose="0204060206030A020304" pitchFamily="18" charset="0"/>
              </a:rPr>
              <a:t>in an open world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REPLANNING</a:t>
            </a:r>
            <a:r>
              <a:rPr lang="en-US" dirty="0" smtClean="0">
                <a:latin typeface="Footlight MT Light" panose="0204060206030A020304" pitchFamily="18" charset="0"/>
              </a:rPr>
              <a:t> for a changing, open world</a:t>
            </a:r>
            <a:endParaRPr lang="en-US" b="1" dirty="0" smtClean="0"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dirty="0">
                <a:latin typeface="Footlight MT Light" panose="0204060206030A020304" pitchFamily="18" charset="0"/>
              </a:rPr>
              <a:t>Handling </a:t>
            </a:r>
            <a:r>
              <a:rPr lang="en-US" b="1" dirty="0">
                <a:latin typeface="Footlight MT Light" panose="0204060206030A020304" pitchFamily="18" charset="0"/>
              </a:rPr>
              <a:t>MODEL CHANGE</a:t>
            </a:r>
            <a:r>
              <a:rPr lang="en-US" dirty="0">
                <a:latin typeface="Footlight MT Light" panose="0204060206030A020304" pitchFamily="18" charset="0"/>
              </a:rPr>
              <a:t> during </a:t>
            </a:r>
            <a:r>
              <a:rPr lang="en-US" dirty="0" smtClean="0">
                <a:latin typeface="Footlight MT Light" panose="0204060206030A020304" pitchFamily="18" charset="0"/>
              </a:rPr>
              <a:t>planning</a:t>
            </a:r>
            <a:endParaRPr lang="en-US" dirty="0">
              <a:latin typeface="Footlight MT Light" panose="0204060206030A020304" pitchFamily="18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latin typeface="Footlight MT Light" panose="0204060206030A020304" pitchFamily="18" charset="0"/>
              </a:rPr>
              <a:t>PLAN RECOGNITION </a:t>
            </a:r>
            <a:r>
              <a:rPr lang="en-US" dirty="0" smtClean="0">
                <a:latin typeface="Footlight MT Light" panose="0204060206030A020304" pitchFamily="18" charset="0"/>
              </a:rPr>
              <a:t>to enhance planning</a:t>
            </a:r>
            <a:br>
              <a:rPr lang="en-US" dirty="0" smtClean="0">
                <a:latin typeface="Footlight MT Light" panose="0204060206030A020304" pitchFamily="18" charset="0"/>
              </a:rPr>
            </a:br>
            <a:endParaRPr lang="en-US" dirty="0" smtClean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ootlight MT Light" panose="0204060206030A020304" pitchFamily="18" charset="0"/>
              </a:rPr>
              <a:t>Analysis of Solution Methods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7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Use Case Scenario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181100" y="1295400"/>
            <a:ext cx="6781800" cy="2734164"/>
            <a:chOff x="1181100" y="1295400"/>
            <a:chExt cx="6781800" cy="2734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295400"/>
              <a:ext cx="6781800" cy="27341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2567232"/>
              <a:ext cx="228600" cy="190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371600" y="737405"/>
            <a:ext cx="1371600" cy="786595"/>
            <a:chOff x="1371600" y="737405"/>
            <a:chExt cx="1371600" cy="786595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37405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X’s Goal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11" idx="2"/>
            </p:cNvCxnSpPr>
            <p:nvPr/>
          </p:nvCxnSpPr>
          <p:spPr>
            <a:xfrm>
              <a:off x="2057400" y="1014404"/>
              <a:ext cx="457200" cy="509596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41910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CommY</a:t>
            </a:r>
            <a:r>
              <a:rPr lang="en-US" sz="2000" dirty="0" smtClean="0"/>
              <a:t>: 	“</a:t>
            </a:r>
            <a:r>
              <a:rPr lang="en-US" sz="2000" dirty="0" err="1" smtClean="0"/>
              <a:t>CommX</a:t>
            </a:r>
            <a:r>
              <a:rPr lang="en-US" sz="2000" dirty="0" smtClean="0"/>
              <a:t> is going to perform triage at Room 1.”</a:t>
            </a:r>
          </a:p>
          <a:p>
            <a:r>
              <a:rPr lang="en-US" sz="2000" dirty="0" smtClean="0"/>
              <a:t>Robot:		“Okay.”</a:t>
            </a:r>
          </a:p>
          <a:p>
            <a:r>
              <a:rPr lang="en-US" sz="2000" dirty="0" err="1" smtClean="0"/>
              <a:t>CommY</a:t>
            </a:r>
            <a:r>
              <a:rPr lang="en-US" sz="2000" dirty="0" smtClean="0"/>
              <a:t>: 	“I need you to take a </a:t>
            </a:r>
            <a:r>
              <a:rPr lang="en-US" sz="2000" dirty="0" err="1" smtClean="0"/>
              <a:t>medkit</a:t>
            </a:r>
            <a:r>
              <a:rPr lang="en-US" sz="2000" dirty="0" smtClean="0"/>
              <a:t> to Room 5.”</a:t>
            </a:r>
          </a:p>
          <a:p>
            <a:r>
              <a:rPr lang="en-US" sz="2000" dirty="0" smtClean="0"/>
              <a:t>Robot:		“Okay…”</a:t>
            </a:r>
          </a:p>
          <a:p>
            <a:r>
              <a:rPr lang="en-US" sz="2000" dirty="0" smtClean="0"/>
              <a:t>		“I am picking up the </a:t>
            </a:r>
            <a:r>
              <a:rPr lang="en-US" sz="2000" dirty="0" err="1" smtClean="0"/>
              <a:t>medkit</a:t>
            </a:r>
            <a:r>
              <a:rPr lang="en-US" sz="2000" dirty="0" smtClean="0"/>
              <a:t> at Room 4.”</a:t>
            </a:r>
          </a:p>
          <a:p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Solution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181100" y="1295400"/>
            <a:ext cx="6781800" cy="2734164"/>
            <a:chOff x="1181100" y="1295400"/>
            <a:chExt cx="6781800" cy="2734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295400"/>
              <a:ext cx="6781800" cy="27341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2567232"/>
              <a:ext cx="228600" cy="1905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13" y="4372197"/>
            <a:ext cx="3571875" cy="1858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100" y="4289158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COMMX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71600" y="737405"/>
            <a:ext cx="1371600" cy="786595"/>
            <a:chOff x="1371600" y="737405"/>
            <a:chExt cx="1371600" cy="786595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37405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X’s Goal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11" idx="2"/>
            </p:cNvCxnSpPr>
            <p:nvPr/>
          </p:nvCxnSpPr>
          <p:spPr>
            <a:xfrm>
              <a:off x="2057400" y="1014404"/>
              <a:ext cx="457200" cy="509596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6113" y="5717482"/>
            <a:ext cx="3566787" cy="269447"/>
          </a:xfrm>
          <a:prstGeom prst="roundRect">
            <a:avLst/>
          </a:prstGeom>
          <a:solidFill>
            <a:srgbClr val="990033">
              <a:alpha val="44000"/>
            </a:srgbClr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47467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Kartik Talamadupula - Ph.D.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10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Evaluation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2726" y="6016823"/>
            <a:ext cx="432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[In collaboration with </a:t>
            </a:r>
            <a:r>
              <a:rPr lang="en-US" sz="1400" dirty="0" err="1" smtClean="0"/>
              <a:t>hrilab</a:t>
            </a:r>
            <a:r>
              <a:rPr lang="en-US" sz="1400" dirty="0" smtClean="0"/>
              <a:t>, Tufts University]</a:t>
            </a:r>
            <a:endParaRPr lang="en-US" sz="1400" dirty="0"/>
          </a:p>
        </p:txBody>
      </p:sp>
      <p:pic>
        <p:nvPicPr>
          <p:cNvPr id="11" name="triage_edit_subti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365867"/>
            <a:ext cx="6858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04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33600"/>
            <a:ext cx="9144000" cy="2585323"/>
          </a:xfrm>
          <a:prstGeom prst="rect">
            <a:avLst/>
          </a:prstGeom>
          <a:solidFill>
            <a:srgbClr val="FFB31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what if we don’t have full knowledge regarding the team member’s goal(s)?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Intent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7968"/>
            <a:ext cx="7772400" cy="50025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Extend the goal set to a </a:t>
            </a:r>
            <a:r>
              <a:rPr lang="en-US" sz="2400" i="1" dirty="0" smtClean="0">
                <a:solidFill>
                  <a:srgbClr val="FF0000"/>
                </a:solidFill>
              </a:rPr>
              <a:t>hypothesized goal set</a:t>
            </a:r>
            <a:endParaRPr lang="en-US" sz="2400" i="1" dirty="0" smtClean="0"/>
          </a:p>
          <a:p>
            <a:pPr lvl="1"/>
            <a:r>
              <a:rPr lang="en-US" sz="2000" dirty="0" smtClean="0"/>
              <a:t>Contains all possible goals of </a:t>
            </a:r>
            <a:r>
              <a:rPr lang="en-US" sz="2000" dirty="0" err="1" smtClean="0"/>
              <a:t>CommX</a:t>
            </a:r>
            <a:endParaRPr lang="en-US" sz="2000" dirty="0" smtClean="0"/>
          </a:p>
          <a:p>
            <a:r>
              <a:rPr lang="en-US" sz="2400" dirty="0" smtClean="0"/>
              <a:t>Given a </a:t>
            </a:r>
            <a:r>
              <a:rPr lang="en-US" sz="2400" dirty="0" smtClean="0">
                <a:solidFill>
                  <a:srgbClr val="FF0000"/>
                </a:solidFill>
              </a:rPr>
              <a:t>sequence of observations </a:t>
            </a:r>
            <a:r>
              <a:rPr lang="en-US" sz="2400" dirty="0" smtClean="0"/>
              <a:t>of </a:t>
            </a:r>
            <a:r>
              <a:rPr lang="en-US" sz="2400" dirty="0" err="1" smtClean="0"/>
              <a:t>CommX’s</a:t>
            </a:r>
            <a:r>
              <a:rPr lang="en-US" sz="2400" dirty="0" smtClean="0"/>
              <a:t> actions, </a:t>
            </a:r>
            <a:r>
              <a:rPr lang="en-US" sz="2400" dirty="0" err="1" smtClean="0">
                <a:solidFill>
                  <a:srgbClr val="FF0000"/>
                </a:solidFill>
              </a:rPr>
              <a:t>recompute</a:t>
            </a:r>
            <a:r>
              <a:rPr lang="en-US" sz="2400" dirty="0" smtClean="0">
                <a:solidFill>
                  <a:srgbClr val="FF0000"/>
                </a:solidFill>
              </a:rPr>
              <a:t> the probability distribution </a:t>
            </a:r>
            <a:r>
              <a:rPr lang="en-US" sz="2400" dirty="0" smtClean="0"/>
              <a:t>over the hypothesized goal set</a:t>
            </a:r>
          </a:p>
          <a:p>
            <a:pPr lvl="1"/>
            <a:r>
              <a:rPr lang="en-US" sz="2000" dirty="0" smtClean="0"/>
              <a:t>Plan recognition as planning [Ramirez &amp; </a:t>
            </a:r>
            <a:r>
              <a:rPr lang="en-US" sz="2000" dirty="0" err="1" smtClean="0"/>
              <a:t>Geffner</a:t>
            </a:r>
            <a:r>
              <a:rPr lang="en-US" sz="2000" dirty="0" smtClean="0"/>
              <a:t> 2010]</a:t>
            </a:r>
          </a:p>
          <a:p>
            <a:pPr lvl="1"/>
            <a:r>
              <a:rPr lang="en-US" sz="2000" dirty="0" smtClean="0"/>
              <a:t>Compiles </a:t>
            </a:r>
            <a:r>
              <a:rPr lang="en-US" sz="2000" dirty="0" smtClean="0">
                <a:solidFill>
                  <a:srgbClr val="FF0000"/>
                </a:solidFill>
              </a:rPr>
              <a:t>plan recognition problem into a classical planning </a:t>
            </a:r>
            <a:r>
              <a:rPr lang="en-US" sz="2000" dirty="0" smtClean="0"/>
              <a:t>problem</a:t>
            </a:r>
          </a:p>
          <a:p>
            <a:r>
              <a:rPr lang="en-US" sz="2400" dirty="0" smtClean="0"/>
              <a:t>Given more observations, the </a:t>
            </a:r>
            <a:r>
              <a:rPr lang="en-US" sz="2400" dirty="0" smtClean="0">
                <a:solidFill>
                  <a:srgbClr val="FF0000"/>
                </a:solidFill>
              </a:rPr>
              <a:t>distribution converges towards the most likely goal</a:t>
            </a:r>
            <a:r>
              <a:rPr lang="en-US" sz="2400" dirty="0" smtClean="0"/>
              <a:t> </a:t>
            </a:r>
          </a:p>
          <a:p>
            <a:pPr lvl="1"/>
            <a:r>
              <a:rPr lang="en-US" sz="2200" dirty="0" smtClean="0"/>
              <a:t>(assuming correct observations and rational agency)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Incremental</a:t>
            </a:r>
            <a:r>
              <a:rPr lang="en-US" sz="2400" dirty="0" smtClean="0">
                <a:solidFill>
                  <a:srgbClr val="FF0000"/>
                </a:solidFill>
              </a:rPr>
              <a:t> Plan Recognition</a:t>
            </a:r>
          </a:p>
          <a:p>
            <a:pPr lvl="1"/>
            <a:r>
              <a:rPr lang="en-US" sz="2000" dirty="0" smtClean="0"/>
              <a:t>Can accept a </a:t>
            </a:r>
            <a:r>
              <a:rPr lang="en-US" sz="2000" i="1" dirty="0" smtClean="0">
                <a:solidFill>
                  <a:srgbClr val="FF0000"/>
                </a:solidFill>
              </a:rPr>
              <a:t>stream</a:t>
            </a:r>
            <a:r>
              <a:rPr lang="en-US" sz="2000" dirty="0" smtClean="0">
                <a:solidFill>
                  <a:srgbClr val="FF0000"/>
                </a:solidFill>
              </a:rPr>
              <a:t> of observations</a:t>
            </a:r>
          </a:p>
          <a:p>
            <a:pPr lvl="1"/>
            <a:r>
              <a:rPr lang="en-US" sz="2000" dirty="0" smtClean="0"/>
              <a:t>Incremental re-recognition: Replanning when compiled to classical planning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Evaluation: Intent Recognition I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3" y="3484823"/>
            <a:ext cx="7177087" cy="265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062" y="1400175"/>
            <a:ext cx="4810125" cy="19526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5900" y="2695054"/>
            <a:ext cx="3508375" cy="568846"/>
            <a:chOff x="215900" y="2695054"/>
            <a:chExt cx="3508375" cy="5688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2695054"/>
              <a:ext cx="3495675" cy="55245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15900" y="2707754"/>
              <a:ext cx="3495675" cy="276225"/>
            </a:xfrm>
            <a:prstGeom prst="roundRect">
              <a:avLst/>
            </a:prstGeom>
            <a:solidFill>
              <a:srgbClr val="00008F">
                <a:alpha val="23000"/>
              </a:srgbClr>
            </a:solidFill>
            <a:ln>
              <a:solidFill>
                <a:srgbClr val="000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15900" y="2987675"/>
              <a:ext cx="3495675" cy="276225"/>
            </a:xfrm>
            <a:prstGeom prst="roundRect">
              <a:avLst/>
            </a:prstGeom>
            <a:solidFill>
              <a:srgbClr val="800000">
                <a:alpha val="23000"/>
              </a:srgbClr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6999" y="22730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 IN GOAL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4288" y="1257484"/>
            <a:ext cx="3724275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Chakrabarti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Evaluation: </a:t>
            </a:r>
            <a:r>
              <a:rPr lang="en-US" sz="3200" dirty="0" smtClean="0"/>
              <a:t>Intent Recognition II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95054"/>
            <a:ext cx="3495675" cy="5524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5900" y="2707754"/>
            <a:ext cx="3495675" cy="276225"/>
          </a:xfrm>
          <a:prstGeom prst="roundRect">
            <a:avLst/>
          </a:prstGeom>
          <a:solidFill>
            <a:srgbClr val="00008F">
              <a:alpha val="23000"/>
            </a:srgbClr>
          </a:solidFill>
          <a:ln>
            <a:solidFill>
              <a:srgbClr val="000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5900" y="2987675"/>
            <a:ext cx="3495675" cy="276225"/>
          </a:xfrm>
          <a:prstGeom prst="roundRect">
            <a:avLst/>
          </a:prstGeom>
          <a:solidFill>
            <a:srgbClr val="800000">
              <a:alpha val="23000"/>
            </a:srgb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3511296"/>
            <a:ext cx="7147312" cy="2660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395984"/>
            <a:ext cx="4867941" cy="19568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999" y="22730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 IN GOAL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4288" y="1257484"/>
            <a:ext cx="3724275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Chakrabarti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Limitations &amp; Extensions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21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Intentions (and goals) of human </a:t>
            </a:r>
            <a:r>
              <a:rPr lang="en-US" dirty="0" smtClean="0"/>
              <a:t>fully known</a:t>
            </a:r>
          </a:p>
          <a:p>
            <a:pPr lvl="1"/>
            <a:r>
              <a:rPr lang="en-US" dirty="0" smtClean="0"/>
              <a:t>Use observations to determine most likely goals being pursued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Model of human </a:t>
            </a:r>
            <a:r>
              <a:rPr lang="en-US" dirty="0" smtClean="0"/>
              <a:t>is fully known (and correct)</a:t>
            </a:r>
          </a:p>
          <a:p>
            <a:pPr lvl="1"/>
            <a:r>
              <a:rPr lang="en-US" dirty="0" smtClean="0"/>
              <a:t>Incomplete models: [Nguyen et al. ICAPS14]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High level observations</a:t>
            </a:r>
            <a:r>
              <a:rPr lang="en-US" dirty="0" smtClean="0"/>
              <a:t> are </a:t>
            </a:r>
            <a:r>
              <a:rPr lang="en-US" b="1" dirty="0" smtClean="0"/>
              <a:t>given up-front</a:t>
            </a:r>
          </a:p>
          <a:p>
            <a:pPr lvl="1"/>
            <a:r>
              <a:rPr lang="en-US" dirty="0" smtClean="0"/>
              <a:t>Currently given by human (</a:t>
            </a:r>
            <a:r>
              <a:rPr lang="en-US" dirty="0" err="1" smtClean="0"/>
              <a:t>CommY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Going from sensors to observations non-trivial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Kartik Talamadupula - Ph.D. Dissertation Defense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2752726" cy="27699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[Talamadupula, Briggs et al., IROS14]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2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mydoorsign.com/companies/safetyxpress/department/Do-Not-Block-Door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"/>
            <a:ext cx="6858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162800" cy="660400"/>
          </a:xfrm>
          <a:solidFill>
            <a:srgbClr val="FFC000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Replanning for Human-Robot Teaming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65201"/>
            <a:ext cx="8229600" cy="5207000"/>
          </a:xfrm>
          <a:solidFill>
            <a:srgbClr val="990033">
              <a:alpha val="75000"/>
            </a:srgbClr>
          </a:solidFill>
        </p:spPr>
        <p:txBody>
          <a:bodyPr>
            <a:normAutofit lnSpcReduction="10000"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Motivating Scenario: Automated Warehouses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Used by Amazon (Kiva Systems) for warehouse management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Human: Packager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Only human on the entire floor; remotely located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Issues goals to the robotic agents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endParaRPr lang="en-US" sz="22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Robot(s): Kiva Robots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Can transport items from shelves to the packager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endParaRPr lang="en-US" sz="22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Goals: Order requests; come in dynamically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Goals keep changing as orders pile up</a:t>
            </a:r>
          </a:p>
          <a:p>
            <a:pPr lvl="1">
              <a:buClr>
                <a:schemeClr val="bg1">
                  <a:lumMod val="85000"/>
                </a:schemeClr>
              </a:buClr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World changes as shelves are exhausted; break downs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endParaRPr lang="en-US" sz="24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7500"/>
            <a:ext cx="4745736" cy="365125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10312"/>
            <a:ext cx="3962400" cy="30777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[IROS09, AAAI10, TIST10, DMAP13, arXiv14]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0.gstatic.com/images?q=tbn:ANd9GcQfnRCtoJOCNxwcUM8h5NXpiKyveFzP2EIdYY52Bt6TW0rGy1qOqA"/>
          <p:cNvPicPr preferRelativeResize="0">
            <a:picLocks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0" b="13698"/>
          <a:stretch/>
        </p:blipFill>
        <p:spPr bwMode="auto">
          <a:xfrm>
            <a:off x="-1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957" y="272014"/>
            <a:ext cx="8394221" cy="838200"/>
          </a:xfrm>
        </p:spPr>
        <p:txBody>
          <a:bodyPr/>
          <a:lstStyle/>
          <a:p>
            <a:r>
              <a:rPr lang="en-US" sz="3200" dirty="0" smtClean="0"/>
              <a:t>Replanning Example: Warehouses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38200" y="457200"/>
            <a:ext cx="7772400" cy="963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0" y="6270468"/>
            <a:ext cx="3745897" cy="307777"/>
          </a:xfrm>
          <a:prstGeom prst="rect">
            <a:avLst/>
          </a:prstGeom>
          <a:solidFill>
            <a:srgbClr val="FFB31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[Talamadupula, Smith et al., Submitted 2014]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4979" y="1086359"/>
            <a:ext cx="8699021" cy="5286765"/>
            <a:chOff x="444979" y="1086359"/>
            <a:chExt cx="8699021" cy="5286765"/>
          </a:xfrm>
        </p:grpSpPr>
        <p:grpSp>
          <p:nvGrpSpPr>
            <p:cNvPr id="18" name="Group 17"/>
            <p:cNvGrpSpPr/>
            <p:nvPr/>
          </p:nvGrpSpPr>
          <p:grpSpPr>
            <a:xfrm>
              <a:off x="444979" y="1086359"/>
              <a:ext cx="8699021" cy="5286765"/>
              <a:chOff x="444979" y="1086359"/>
              <a:chExt cx="8699021" cy="528676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44979" y="1086359"/>
                <a:ext cx="8699021" cy="5286765"/>
                <a:chOff x="444979" y="1086359"/>
                <a:chExt cx="8699021" cy="5286765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804984" y="1600200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804984" y="2508821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792450" y="3429000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792450" y="4300538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792450" y="5209159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694942" y="3429000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609968" y="3429000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89957" y="3415569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512461" y="3433032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414953" y="3433032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317445" y="3415569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329979" y="4329969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317445" y="1610011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6317445" y="2518632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207402" y="3429000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622503" y="2541873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622503" y="4322032"/>
                  <a:ext cx="902492" cy="914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78530" y="1805385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512461" y="2704195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265996" y="5404533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096049" y="4529280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207402" y="2705275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517999" y="1086359"/>
                  <a:ext cx="526454" cy="52365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78530" y="1817099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278530" y="1981707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1278530" y="5428470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114851" y="4544726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296603" y="4544726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114851" y="4712716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8109894" y="3432715"/>
                  <a:ext cx="877423" cy="91068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2895496" y="3634295"/>
                  <a:ext cx="513919" cy="511969"/>
                </a:xfrm>
                <a:prstGeom prst="rect">
                  <a:avLst/>
                </a:prstGeom>
                <a:solidFill>
                  <a:srgbClr val="EF540F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005538" y="3634295"/>
                  <a:ext cx="513919" cy="511969"/>
                </a:xfrm>
                <a:prstGeom prst="rect">
                  <a:avLst/>
                </a:prstGeom>
                <a:solidFill>
                  <a:srgbClr val="EF540F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823057" y="2743088"/>
                  <a:ext cx="513919" cy="511969"/>
                </a:xfrm>
                <a:prstGeom prst="rect">
                  <a:avLst/>
                </a:prstGeom>
                <a:solidFill>
                  <a:srgbClr val="EF540F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168488" y="3796426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998541" y="2915077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9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122429" y="3429000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285379" y="3429000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8446825" y="3428269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127192" y="3596259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290142" y="3596259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8451588" y="3595528"/>
                  <a:ext cx="162950" cy="16799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317445" y="5221127"/>
                  <a:ext cx="902492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" name="Cross 6"/>
                <p:cNvSpPr/>
                <p:nvPr/>
              </p:nvSpPr>
              <p:spPr>
                <a:xfrm>
                  <a:off x="6329979" y="5256337"/>
                  <a:ext cx="877423" cy="861727"/>
                </a:xfrm>
                <a:prstGeom prst="plus">
                  <a:avLst>
                    <a:gd name="adj" fmla="val 33843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528493" y="5197377"/>
                  <a:ext cx="11907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GRIDSQUARE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474857" y="2479529"/>
                  <a:ext cx="11907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SHELF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742311" y="3924535"/>
                  <a:ext cx="11907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 smtClean="0">
                      <a:solidFill>
                        <a:schemeClr val="bg1">
                          <a:lumMod val="9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TRANSPORT</a:t>
                  </a:r>
                  <a:endParaRPr lang="en-US" sz="1100" b="1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173297" y="6111514"/>
                  <a:ext cx="11907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GARAGE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44979" y="1933190"/>
                  <a:ext cx="11907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PACKAGE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46944" y="4305409"/>
                  <a:ext cx="119078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PACKAGER</a:t>
                  </a:r>
                  <a:b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(HUMAN)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953212" y="3381206"/>
                  <a:ext cx="119078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PACKAGE</a:t>
                  </a:r>
                  <a:b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1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(DELIVERED)</a:t>
                  </a:r>
                  <a:endParaRPr 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6517999" y="2719847"/>
                <a:ext cx="513919" cy="51196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279841" y="2856648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TOWTRUCK</a:t>
                </a:r>
                <a:endParaRPr lang="en-US" sz="11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7" name="Picture 4" descr="http://www.students.stedwards.edu/shallma/hum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rcRect l="27976" t="-432" r="28345"/>
            <a:stretch/>
          </p:blipFill>
          <p:spPr bwMode="auto">
            <a:xfrm>
              <a:off x="8501575" y="3810000"/>
              <a:ext cx="185225" cy="438691"/>
            </a:xfrm>
            <a:prstGeom prst="rect">
              <a:avLst/>
            </a:prstGeom>
            <a:solidFill>
              <a:srgbClr val="00B050"/>
            </a:solidFill>
          </p:spPr>
        </p:pic>
      </p:grpSp>
    </p:spTree>
    <p:extLst>
      <p:ext uri="{BB962C8B-B14F-4D97-AF65-F5344CB8AC3E}">
        <p14:creationId xmlns:p14="http://schemas.microsoft.com/office/powerpoint/2010/main" val="521863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USAR Human Factors Case Study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minecraft_lowqual_sh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47800"/>
            <a:ext cx="6096000" cy="4572000"/>
          </a:xfrm>
        </p:spPr>
      </p:pic>
      <p:sp>
        <p:nvSpPr>
          <p:cNvPr id="7" name="TextBox 6"/>
          <p:cNvSpPr txBox="1"/>
          <p:nvPr/>
        </p:nvSpPr>
        <p:spPr>
          <a:xfrm>
            <a:off x="0" y="6270468"/>
            <a:ext cx="5334000" cy="30777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Joint work with C. Bartlett, N. Cooke, Y. Zhang, S. Kambhampati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44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44979" y="1086359"/>
            <a:ext cx="8699021" cy="5286765"/>
            <a:chOff x="444979" y="1086359"/>
            <a:chExt cx="8699021" cy="5286765"/>
          </a:xfrm>
        </p:grpSpPr>
        <p:grpSp>
          <p:nvGrpSpPr>
            <p:cNvPr id="116" name="Group 115"/>
            <p:cNvGrpSpPr/>
            <p:nvPr/>
          </p:nvGrpSpPr>
          <p:grpSpPr>
            <a:xfrm>
              <a:off x="444979" y="1086359"/>
              <a:ext cx="8699021" cy="5286765"/>
              <a:chOff x="444979" y="1086359"/>
              <a:chExt cx="8699021" cy="5286765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1804984" y="16002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804984" y="2508821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792450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792450" y="4300538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792450" y="520915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694942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609968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889957" y="34155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512461" y="3433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414953" y="3433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317445" y="34155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329979" y="43299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317445" y="1610011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317445" y="25186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207402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3622503" y="2541873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622503" y="4322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278530" y="180538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512461" y="270419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265996" y="5404533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3096049" y="4529280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207402" y="270527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517999" y="1086359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1278530" y="181709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278530" y="1981707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278530" y="542847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114851" y="45447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96603" y="45447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114851" y="471271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109894" y="3432715"/>
                <a:ext cx="877423" cy="91068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895496" y="3634295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2005538" y="3634295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3823057" y="2743088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168488" y="37964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3998541" y="2915077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8122429" y="342900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85379" y="342900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8446825" y="342826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8127192" y="359625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90142" y="359625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8451588" y="3595528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317445" y="5221127"/>
                <a:ext cx="902492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3" name="Cross 162"/>
              <p:cNvSpPr/>
              <p:nvPr/>
            </p:nvSpPr>
            <p:spPr>
              <a:xfrm>
                <a:off x="6329979" y="5256337"/>
                <a:ext cx="877423" cy="861727"/>
              </a:xfrm>
              <a:prstGeom prst="plus">
                <a:avLst>
                  <a:gd name="adj" fmla="val 3384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528493" y="5197377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GRIDSQUARE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4474857" y="2479529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SHELF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1742311" y="3924535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en-US" sz="11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6173297" y="6111514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GARAGE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444979" y="1933190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7946944" y="4305409"/>
                <a:ext cx="11907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PACKAGER</a:t>
                </a:r>
                <a:b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(HUMAN)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7953212" y="3381206"/>
                <a:ext cx="11907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  <a:b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(DELIVERED)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517999" y="2719847"/>
              <a:ext cx="513919" cy="51196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79841" y="2856648"/>
              <a:ext cx="1190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TOWTRUCK</a:t>
              </a:r>
              <a:endParaRPr lang="en-US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https://encrypted-tbn0.gstatic.com/images?q=tbn:ANd9GcQfnRCtoJOCNxwcUM8h5NXpiKyveFzP2EIdYY52Bt6TW0rGy1qOqA"/>
          <p:cNvPicPr preferRelativeResize="0">
            <a:picLocks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0" b="13698"/>
          <a:stretch/>
        </p:blipFill>
        <p:spPr bwMode="auto">
          <a:xfrm>
            <a:off x="-1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38200" y="457200"/>
            <a:ext cx="7772400" cy="963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804984" y="16002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804984" y="2508821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792450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792450" y="4300538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792450" y="520915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694942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609968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889957" y="34155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512461" y="3433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414953" y="3433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6317445" y="34155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29979" y="43299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317445" y="1610011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317445" y="25186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207402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622503" y="2541873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622503" y="4322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278530" y="180538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512461" y="270419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1265996" y="5404533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096049" y="4529280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207402" y="270527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6517999" y="1086359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278530" y="181709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1278530" y="1981707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1278530" y="542847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3114851" y="45447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3296603" y="45447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3114851" y="471271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109894" y="3432715"/>
            <a:ext cx="877423" cy="91068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2895496" y="3634295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2005538" y="3634295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3823057" y="2743088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168488" y="37964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3998541" y="2915077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8122429" y="342900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8285379" y="342900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8446825" y="342826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8127192" y="359625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8290142" y="359625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8451588" y="3595528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6317445" y="5221127"/>
            <a:ext cx="902492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7" name="Cross 106"/>
          <p:cNvSpPr/>
          <p:nvPr/>
        </p:nvSpPr>
        <p:spPr>
          <a:xfrm>
            <a:off x="6329979" y="5256337"/>
            <a:ext cx="877423" cy="861727"/>
          </a:xfrm>
          <a:prstGeom prst="plus">
            <a:avLst>
              <a:gd name="adj" fmla="val 338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528493" y="5197377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GRIDSQUARE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474857" y="2479529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742311" y="3924535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sz="1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173297" y="6111514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GARAGE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44979" y="1933190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946944" y="4305409"/>
            <a:ext cx="119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PACKAGER</a:t>
            </a:r>
            <a:b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(HUMAN)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953212" y="3381206"/>
            <a:ext cx="119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b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(DELIVERED)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Cross 114"/>
          <p:cNvSpPr/>
          <p:nvPr/>
        </p:nvSpPr>
        <p:spPr>
          <a:xfrm rot="2726182">
            <a:off x="2892767" y="3657791"/>
            <a:ext cx="518139" cy="478712"/>
          </a:xfrm>
          <a:prstGeom prst="plus">
            <a:avLst>
              <a:gd name="adj" fmla="val 33843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6517999" y="2719847"/>
            <a:ext cx="513919" cy="511969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6279841" y="2856648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TOWTRUCK</a:t>
            </a:r>
            <a:endParaRPr lang="en-US" sz="1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766596" y="269974"/>
            <a:ext cx="8394221" cy="8382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Warehouses: Perturbations</a:t>
            </a:r>
            <a:endParaRPr lang="en-US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1" name="Picture 4" descr="http://www.students.stedwards.edu/shallma/hum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27976" t="-432" r="28345"/>
          <a:stretch/>
        </p:blipFill>
        <p:spPr bwMode="auto">
          <a:xfrm>
            <a:off x="8501575" y="3810000"/>
            <a:ext cx="185225" cy="43869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055805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5.55556E-7 0.00023 C 0.00208 0.00602 0.00434 0.01204 0.00625 0.01829 C 0.00712 0.02153 0.00868 0.0243 0.00885 0.02754 C 0.00903 0.03542 0.00816 0.04329 0.00747 0.05092 C 0.00677 0.05879 0.00729 0.05787 0.00486 0.05787 L 0.00486 0.05833 " pathEditMode="relative" rAng="0" ptsTypes="AAAAAAA">
                                      <p:cBhvr>
                                        <p:cTn id="1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0.gstatic.com/images?q=tbn:ANd9GcQfnRCtoJOCNxwcUM8h5NXpiKyveFzP2EIdYY52Bt6TW0rGy1qOqA"/>
          <p:cNvPicPr preferRelativeResize="0">
            <a:picLocks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0" b="13698"/>
          <a:stretch/>
        </p:blipFill>
        <p:spPr bwMode="auto">
          <a:xfrm>
            <a:off x="-1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38200" y="457200"/>
            <a:ext cx="7772400" cy="963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804984" y="16002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804984" y="2508821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792450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792450" y="4300538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792450" y="520915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694942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609968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889957" y="34155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512461" y="3433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414953" y="3433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6317445" y="34155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29979" y="4329969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317445" y="1610011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317445" y="25186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207402" y="3429000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622503" y="2541873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622503" y="4322032"/>
            <a:ext cx="902492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278530" y="180538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512461" y="270419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1265996" y="5404533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096049" y="4529280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207402" y="2705275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6517999" y="1086359"/>
            <a:ext cx="526454" cy="52365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278530" y="181709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1278530" y="1981707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1278530" y="542847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3114851" y="45447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3296603" y="45447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3114851" y="471271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109894" y="3432715"/>
            <a:ext cx="877423" cy="91068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2895496" y="3634295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2005538" y="3634295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3823057" y="2743088"/>
            <a:ext cx="513919" cy="511969"/>
          </a:xfrm>
          <a:prstGeom prst="rect">
            <a:avLst/>
          </a:prstGeom>
          <a:solidFill>
            <a:srgbClr val="EF540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168488" y="3796426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3998541" y="2915077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8122429" y="342900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8285379" y="3429000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8446825" y="342826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8127192" y="359625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8290142" y="3596259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8451588" y="3595528"/>
            <a:ext cx="162950" cy="16799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6317445" y="5221127"/>
            <a:ext cx="902492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7" name="Cross 106"/>
          <p:cNvSpPr/>
          <p:nvPr/>
        </p:nvSpPr>
        <p:spPr>
          <a:xfrm>
            <a:off x="6329979" y="5256337"/>
            <a:ext cx="877423" cy="861727"/>
          </a:xfrm>
          <a:prstGeom prst="plus">
            <a:avLst>
              <a:gd name="adj" fmla="val 338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528493" y="5197377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GRIDSQUARE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474857" y="2479529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742311" y="3924535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sz="1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173297" y="6111514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GARAGE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44979" y="1933190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946944" y="4305409"/>
            <a:ext cx="119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PACKAGER</a:t>
            </a:r>
            <a:b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(HUMAN)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953212" y="3381206"/>
            <a:ext cx="119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b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(DELIVERED)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288" y="1419341"/>
            <a:ext cx="3597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cs typeface="Arial" panose="020B0604020202020204" pitchFamily="34" charset="0"/>
              </a:rPr>
              <a:t>Transports </a:t>
            </a:r>
            <a:r>
              <a:rPr lang="en-US" sz="1400" b="1" i="1" dirty="0" smtClean="0">
                <a:cs typeface="Arial" panose="020B0604020202020204" pitchFamily="34" charset="0"/>
              </a:rPr>
              <a:t>holding</a:t>
            </a:r>
            <a:r>
              <a:rPr lang="en-US" sz="1400" dirty="0" smtClean="0">
                <a:cs typeface="Arial" panose="020B0604020202020204" pitchFamily="34" charset="0"/>
              </a:rPr>
              <a:t> Packages</a:t>
            </a:r>
          </a:p>
          <a:p>
            <a:pPr marL="342900" indent="-342900">
              <a:buAutoNum type="arabicPeriod"/>
            </a:pPr>
            <a:r>
              <a:rPr lang="en-US" sz="1400" dirty="0" err="1" smtClean="0">
                <a:cs typeface="Arial" panose="020B0604020202020204" pitchFamily="34" charset="0"/>
              </a:rPr>
              <a:t>Towtrucks</a:t>
            </a:r>
            <a:r>
              <a:rPr lang="en-US" sz="1400" dirty="0" smtClean="0"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cs typeface="Arial" panose="020B0604020202020204" pitchFamily="34" charset="0"/>
              </a:rPr>
              <a:t>towing</a:t>
            </a:r>
            <a:r>
              <a:rPr lang="en-US" sz="1400" dirty="0" smtClean="0">
                <a:cs typeface="Arial" panose="020B0604020202020204" pitchFamily="34" charset="0"/>
              </a:rPr>
              <a:t> Transports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cs typeface="Arial" panose="020B0604020202020204" pitchFamily="34" charset="0"/>
              </a:rPr>
              <a:t>Packages </a:t>
            </a:r>
            <a:r>
              <a:rPr lang="en-US" sz="1400" b="1" i="1" dirty="0" smtClean="0">
                <a:cs typeface="Arial" panose="020B0604020202020204" pitchFamily="34" charset="0"/>
              </a:rPr>
              <a:t>delivered</a:t>
            </a:r>
            <a:r>
              <a:rPr lang="en-US" sz="1400" i="1" dirty="0" smtClean="0">
                <a:cs typeface="Arial" panose="020B0604020202020204" pitchFamily="34" charset="0"/>
              </a:rPr>
              <a:t> </a:t>
            </a:r>
            <a:r>
              <a:rPr lang="en-US" sz="1400" dirty="0" smtClean="0">
                <a:cs typeface="Arial" panose="020B0604020202020204" pitchFamily="34" charset="0"/>
              </a:rPr>
              <a:t>to Packager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17999" y="2719847"/>
            <a:ext cx="513919" cy="511969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279841" y="2856648"/>
            <a:ext cx="1190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TOWTRUCK</a:t>
            </a:r>
            <a:endParaRPr lang="en-US" sz="1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873140" y="282857"/>
            <a:ext cx="8394221" cy="838200"/>
          </a:xfrm>
        </p:spPr>
        <p:txBody>
          <a:bodyPr/>
          <a:lstStyle/>
          <a:p>
            <a:r>
              <a:rPr lang="en-US" sz="3200" dirty="0" smtClean="0"/>
              <a:t>Warehouses: Commitments</a:t>
            </a:r>
            <a:endParaRPr lang="en-US" sz="32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444979" y="1086359"/>
            <a:ext cx="8699021" cy="5286765"/>
            <a:chOff x="444979" y="1086359"/>
            <a:chExt cx="8699021" cy="5286765"/>
          </a:xfrm>
        </p:grpSpPr>
        <p:grpSp>
          <p:nvGrpSpPr>
            <p:cNvPr id="115" name="Group 114"/>
            <p:cNvGrpSpPr/>
            <p:nvPr/>
          </p:nvGrpSpPr>
          <p:grpSpPr>
            <a:xfrm>
              <a:off x="444979" y="1086359"/>
              <a:ext cx="8699021" cy="5286765"/>
              <a:chOff x="444979" y="1086359"/>
              <a:chExt cx="8699021" cy="5286765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1804984" y="16002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04984" y="2508821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792450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792450" y="4300538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792450" y="520915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694942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609968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889957" y="34155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512461" y="3433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414953" y="3433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317445" y="34155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29979" y="4329969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317445" y="1610011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317445" y="25186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7207402" y="3429000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3622503" y="2541873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3622503" y="4322032"/>
                <a:ext cx="902492" cy="914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278530" y="180538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4512461" y="270419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265996" y="5404533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096049" y="4529280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207402" y="2705275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517999" y="1086359"/>
                <a:ext cx="526454" cy="52365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1278530" y="181709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278530" y="1981707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278530" y="542847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114851" y="45447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296603" y="45447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114851" y="471271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109894" y="3432715"/>
                <a:ext cx="877423" cy="91068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895496" y="3634295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005538" y="3634295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823057" y="2743088"/>
                <a:ext cx="513919" cy="511969"/>
              </a:xfrm>
              <a:prstGeom prst="rect">
                <a:avLst/>
              </a:prstGeom>
              <a:solidFill>
                <a:srgbClr val="EF540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168488" y="3796426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3998541" y="2915077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9003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8122429" y="342900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8285379" y="3429000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8446825" y="342826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8127192" y="359625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90142" y="3596259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8451588" y="3595528"/>
                <a:ext cx="162950" cy="16799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6317445" y="5221127"/>
                <a:ext cx="902492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0" name="Cross 159"/>
              <p:cNvSpPr/>
              <p:nvPr/>
            </p:nvSpPr>
            <p:spPr>
              <a:xfrm>
                <a:off x="6329979" y="5256337"/>
                <a:ext cx="877423" cy="861727"/>
              </a:xfrm>
              <a:prstGeom prst="plus">
                <a:avLst>
                  <a:gd name="adj" fmla="val 3384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3528493" y="5197377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GRIDSQUARE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474857" y="2479529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SHELF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1742311" y="3924535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en-US" sz="11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6173297" y="6111514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GARAGE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444979" y="1933190"/>
                <a:ext cx="11907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7946944" y="4305409"/>
                <a:ext cx="11907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PACKAGER</a:t>
                </a:r>
                <a:b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(HUMAN)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953212" y="3381206"/>
                <a:ext cx="11907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  <a:b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(DELIVERED)</a:t>
                </a:r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6517999" y="2719847"/>
              <a:ext cx="513919" cy="51196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279841" y="2856648"/>
              <a:ext cx="1190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TOWTRUCK</a:t>
              </a:r>
              <a:endParaRPr lang="en-US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8" name="Picture 4" descr="http://www.students.stedwards.edu/shallma/hum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27976" t="-432" r="28345"/>
          <a:stretch/>
        </p:blipFill>
        <p:spPr bwMode="auto">
          <a:xfrm>
            <a:off x="8501575" y="3810000"/>
            <a:ext cx="185225" cy="43869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301472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 Generalized Model of Replanning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467600" cy="48523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4264" y="4529136"/>
            <a:ext cx="1676400" cy="533400"/>
          </a:xfrm>
          <a:prstGeom prst="rect">
            <a:avLst/>
          </a:prstGeom>
          <a:solidFill>
            <a:srgbClr val="C0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1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Replanning Constraints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3400" y="1447800"/>
          <a:ext cx="8153400" cy="46738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7000"/>
                <a:gridCol w="5486400"/>
              </a:tblGrid>
              <a:tr h="88879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M1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AS RESTART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/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(From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scratch)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No Constraints</a:t>
                      </a:r>
                      <a:endParaRPr lang="en-US" b="1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</a:tr>
              <a:tr h="208174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M2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AS REUSE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(Similarity)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Depends on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the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similarity metric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between plans</a:t>
                      </a:r>
                    </a:p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ACTION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SIMILARITY</a:t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/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endParaRPr lang="en-US" b="0" baseline="0" dirty="0" smtClean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CAUSAL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SIMILARITY</a:t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</a:tr>
              <a:tr h="167766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M3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TO KEE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P COMMITMENTS 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Dependencies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between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and other plans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Project down into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commitments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that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` must fulfill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Exact nature of commitments depends on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endParaRPr lang="en-US" b="0" baseline="0" dirty="0" smtClean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E.g.: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Multi-agent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commitments (between rovers)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52900" y="3105090"/>
            <a:ext cx="2476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min | 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`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0" y="3962400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min | CL(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CL(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`)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28243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Replanning: Solution Techniques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3400" y="1447800"/>
          <a:ext cx="8153400" cy="48149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/>
                <a:gridCol w="2971800"/>
                <a:gridCol w="3352800"/>
              </a:tblGrid>
              <a:tr h="114013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M1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AS RESTART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/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(From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scratch)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Footlight MT Light" panose="0204060206030A020304" pitchFamily="18" charset="0"/>
                        <a:buNone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CLASSICAL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PLANNING</a:t>
                      </a:r>
                      <a:endParaRPr lang="en-US" b="1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Solve new instance [I`,G`] for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` using classical planner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</a:tr>
              <a:tr h="18592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M2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AS REUSE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(Similarity)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Footlight MT Light" panose="0204060206030A020304" pitchFamily="18" charset="0"/>
                        <a:buNone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ITERATIVE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PLAN REPAIR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/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(Local Search)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Start from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endParaRPr lang="en-US" b="0" baseline="0" dirty="0" smtClean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Minimize differences while finding a candidate </a:t>
                      </a:r>
                      <a:r>
                        <a:rPr lang="el-GR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π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`</a:t>
                      </a:r>
                    </a:p>
                    <a:p>
                      <a:pPr marL="285750" indent="-285750">
                        <a:buFont typeface="Footlight MT Light" panose="0204060206030A020304" pitchFamily="18" charset="0"/>
                        <a:buChar char="›"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Stop when [I`,G`] satisfied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</a:tr>
              <a:tr h="17669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M3</a:t>
                      </a:r>
                      <a:b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REPLANNING TO KEE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P COMMITMENTS </a:t>
                      </a:r>
                      <a:endParaRPr lang="en-US" b="0" dirty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COMPILATION</a:t>
                      </a:r>
                      <a:br>
                        <a:rPr lang="en-US" b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</a:b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(Partial Satisfaction Planning)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Commitments are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constraints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on plan generation process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Commitments = Soft Goals G</a:t>
                      </a:r>
                      <a:r>
                        <a:rPr lang="en-US" b="0" baseline="-2500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Add G</a:t>
                      </a:r>
                      <a:r>
                        <a:rPr lang="en-US" b="0" baseline="-2500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</a:rPr>
                        <a:t> to G`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  <a:sym typeface="Wingdings" panose="05000000000000000000" pitchFamily="2" charset="2"/>
                        </a:rPr>
                        <a:t> G``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ootlight MT Light" panose="0204060206030A020304" pitchFamily="18" charset="0"/>
                        <a:buChar char="›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Footlight MT Light" panose="0204060206030A020304" pitchFamily="18" charset="0"/>
                          <a:sym typeface="Wingdings" panose="05000000000000000000" pitchFamily="2" charset="2"/>
                        </a:rPr>
                        <a:t>Run PSP planner with [I`,G``]</a:t>
                      </a:r>
                      <a:endParaRPr lang="en-US" b="0" baseline="-25000" dirty="0" smtClean="0">
                        <a:solidFill>
                          <a:schemeClr val="tx1"/>
                        </a:solidFill>
                        <a:latin typeface="Footlight MT Light" panose="0204060206030A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051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ncrypted-tbn0.gstatic.com/images?q=tbn:ANd9GcQfnRCtoJOCNxwcUM8h5NXpiKyveFzP2EIdYY52Bt6TW0rGy1qOqA"/>
          <p:cNvPicPr preferRelativeResize="0">
            <a:picLocks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0" b="13698"/>
          <a:stretch/>
        </p:blipFill>
        <p:spPr bwMode="auto">
          <a:xfrm>
            <a:off x="11575" y="1526392"/>
            <a:ext cx="9144000" cy="53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69075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559960"/>
            <a:ext cx="7924800" cy="378565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Rockwell" panose="02060603020205020403"/>
                <a:cs typeface="+mn-cs"/>
              </a:rPr>
              <a:t>There exist multiple replanning solution techniques, founded in addressing different constraints during the replanning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Rockwell" panose="02060603020205020403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400" i="1" dirty="0" smtClean="0">
                <a:solidFill>
                  <a:srgbClr val="990033"/>
                </a:solidFill>
                <a:latin typeface="Rockwell" panose="02060603020205020403"/>
                <a:cs typeface="+mn-cs"/>
              </a:rPr>
              <a:t>To what extent do the constraints imposed by one type of replanning formulation act as a surrogate in tracking the constraints of another?</a:t>
            </a:r>
            <a:br>
              <a:rPr lang="en-US" sz="2400" i="1" dirty="0" smtClean="0">
                <a:solidFill>
                  <a:srgbClr val="990033"/>
                </a:solidFill>
                <a:latin typeface="Rockwell" panose="02060603020205020403"/>
                <a:cs typeface="+mn-cs"/>
              </a:rPr>
            </a:br>
            <a:endParaRPr lang="en-US" sz="2400" i="1" dirty="0" smtClean="0">
              <a:solidFill>
                <a:srgbClr val="990033"/>
              </a:solidFill>
              <a:latin typeface="Rockwell" panose="02060603020205020403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400" i="1" dirty="0">
                <a:solidFill>
                  <a:srgbClr val="990033"/>
                </a:solidFill>
                <a:latin typeface="Rockwell" panose="02060603020205020403"/>
                <a:cs typeface="+mn-cs"/>
              </a:rPr>
              <a:t>Are the different replanning metrics good surrogates of each other?</a:t>
            </a:r>
            <a:r>
              <a:rPr lang="en-US" sz="2400" dirty="0">
                <a:solidFill>
                  <a:srgbClr val="990033"/>
                </a:solidFill>
                <a:latin typeface="Rockwell" panose="02060603020205020403"/>
                <a:cs typeface="+mn-cs"/>
              </a:rPr>
              <a:t> </a:t>
            </a:r>
            <a:endParaRPr lang="en-US" sz="2400" dirty="0">
              <a:solidFill>
                <a:prstClr val="black"/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69274" y="928404"/>
            <a:ext cx="4141326" cy="631556"/>
          </a:xfrm>
          <a:solidFill>
            <a:srgbClr val="990033"/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Research Question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70468"/>
            <a:ext cx="3745897" cy="307777"/>
          </a:xfrm>
          <a:prstGeom prst="rect">
            <a:avLst/>
          </a:prstGeom>
          <a:solidFill>
            <a:srgbClr val="FFB31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[Talamadupula, Smith et al., Submitted 2014]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948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ncrypted-tbn0.gstatic.com/images?q=tbn:ANd9GcQfnRCtoJOCNxwcUM8h5NXpiKyveFzP2EIdYY52Bt6TW0rGy1qOqA"/>
          <p:cNvPicPr preferRelativeResize="0">
            <a:picLocks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0" b="13698"/>
          <a:stretch/>
        </p:blipFill>
        <p:spPr bwMode="auto">
          <a:xfrm>
            <a:off x="-1" y="1393557"/>
            <a:ext cx="9144000" cy="54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75" y="762000"/>
            <a:ext cx="4141326" cy="631556"/>
          </a:xfrm>
          <a:solidFill>
            <a:srgbClr val="990033"/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Experimental Setup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69075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800100" y="1371949"/>
            <a:ext cx="7772400" cy="4746008"/>
          </a:xfrm>
          <a:solidFill>
            <a:srgbClr val="FFC000">
              <a:alpha val="70000"/>
            </a:srgbClr>
          </a:solidFill>
        </p:spPr>
        <p:txBody>
          <a:bodyPr>
            <a:normAutofit lnSpcReduction="10000"/>
          </a:bodyPr>
          <a:lstStyle/>
          <a:p>
            <a:pPr marL="457200" indent="-284163">
              <a:buFont typeface="+mj-lt"/>
              <a:buAutoNum type="arabicPeriod"/>
            </a:pPr>
            <a:r>
              <a:rPr lang="en-US" sz="2100" dirty="0" smtClean="0"/>
              <a:t>Generate randomized problem instances of increasing complexity</a:t>
            </a:r>
            <a:br>
              <a:rPr lang="en-US" sz="2100" dirty="0" smtClean="0"/>
            </a:br>
            <a:endParaRPr lang="en-US" sz="2100" dirty="0" smtClean="0"/>
          </a:p>
          <a:p>
            <a:pPr marL="457200" indent="-284163">
              <a:buFont typeface="+mj-lt"/>
              <a:buAutoNum type="arabicPeriod"/>
            </a:pPr>
            <a:r>
              <a:rPr lang="en-US" sz="2100" dirty="0" smtClean="0"/>
              <a:t>Set up replanning constraints for each replanning metric</a:t>
            </a:r>
          </a:p>
          <a:p>
            <a:pPr marL="914400" lvl="1" indent="-284163">
              <a:buFont typeface="+mj-lt"/>
              <a:buAutoNum type="alphaLcPeriod"/>
            </a:pPr>
            <a:r>
              <a:rPr lang="en-US" sz="2100" dirty="0" smtClean="0"/>
              <a:t>Speed: No constraints</a:t>
            </a:r>
          </a:p>
          <a:p>
            <a:pPr marL="914400" lvl="1" indent="-284163">
              <a:buFont typeface="+mj-lt"/>
              <a:buAutoNum type="alphaLcPeriod"/>
            </a:pPr>
            <a:r>
              <a:rPr lang="en-US" sz="2100" dirty="0" smtClean="0"/>
              <a:t>Similarity: Number of differences with previous plan</a:t>
            </a:r>
          </a:p>
          <a:p>
            <a:pPr marL="914400" lvl="1" indent="-284163">
              <a:buFont typeface="+mj-lt"/>
              <a:buAutoNum type="alphaLcPeriod"/>
            </a:pPr>
            <a:r>
              <a:rPr lang="en-US" sz="2100" dirty="0" smtClean="0"/>
              <a:t>Commitment Satisfaction: Enumerate commitment violations</a:t>
            </a:r>
            <a:br>
              <a:rPr lang="en-US" sz="2100" dirty="0" smtClean="0"/>
            </a:br>
            <a:endParaRPr lang="en-US" sz="2100" dirty="0" smtClean="0"/>
          </a:p>
          <a:p>
            <a:pPr marL="457200" indent="-284163">
              <a:buFont typeface="+mj-lt"/>
              <a:buAutoNum type="arabicPeriod"/>
            </a:pPr>
            <a:r>
              <a:rPr lang="en-US" sz="2100" dirty="0" smtClean="0"/>
              <a:t>Perturb the initial problem instance; create a perturbed instance for each case (2a, 2b, 2c)</a:t>
            </a:r>
            <a:br>
              <a:rPr lang="en-US" sz="2100" dirty="0" smtClean="0"/>
            </a:br>
            <a:endParaRPr lang="en-US" sz="2100" dirty="0" smtClean="0"/>
          </a:p>
          <a:p>
            <a:pPr marL="457200" indent="-284163">
              <a:buFont typeface="+mj-lt"/>
              <a:buAutoNum type="arabicPeriod"/>
            </a:pPr>
            <a:r>
              <a:rPr lang="en-US" sz="2100" dirty="0" smtClean="0"/>
              <a:t>Run problem instances with a PSP or preference based planner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50152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4302044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73" y="1295400"/>
            <a:ext cx="4365690" cy="2587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10000"/>
            <a:ext cx="4339181" cy="2587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75" y="3810000"/>
            <a:ext cx="4101644" cy="27432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95500" y="179832"/>
            <a:ext cx="5029200" cy="963168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74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Limitations &amp; Extensions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Coverage</a:t>
            </a:r>
            <a:r>
              <a:rPr lang="en-US" dirty="0" smtClean="0"/>
              <a:t>: IPC Benchmark Domains</a:t>
            </a:r>
          </a:p>
          <a:p>
            <a:pPr lvl="1"/>
            <a:r>
              <a:rPr lang="en-US" dirty="0" smtClean="0"/>
              <a:t>Additional experimental conditions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Modeling </a:t>
            </a:r>
            <a:r>
              <a:rPr lang="en-US" b="1" dirty="0" smtClean="0"/>
              <a:t>Execution Failures</a:t>
            </a:r>
          </a:p>
          <a:p>
            <a:pPr lvl="1"/>
            <a:r>
              <a:rPr lang="en-US" dirty="0" smtClean="0"/>
              <a:t>Currently initial state is perturbed</a:t>
            </a:r>
          </a:p>
          <a:p>
            <a:pPr lvl="2"/>
            <a:r>
              <a:rPr lang="en-US" dirty="0" smtClean="0"/>
              <a:t>Approximation of execution failure</a:t>
            </a:r>
          </a:p>
          <a:p>
            <a:pPr lvl="2"/>
            <a:r>
              <a:rPr lang="en-US" dirty="0" smtClean="0"/>
              <a:t>Solution: Perturb state where execution stopped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Compilation</a:t>
            </a:r>
            <a:r>
              <a:rPr lang="en-US" dirty="0" smtClean="0"/>
              <a:t> to </a:t>
            </a:r>
            <a:r>
              <a:rPr lang="en-US" b="1" dirty="0" smtClean="0"/>
              <a:t>Classical Planning</a:t>
            </a:r>
          </a:p>
          <a:p>
            <a:endParaRPr lang="en-US" dirty="0" smtClean="0"/>
          </a:p>
          <a:p>
            <a:r>
              <a:rPr lang="en-US" dirty="0" smtClean="0"/>
              <a:t>Replanning </a:t>
            </a:r>
            <a:r>
              <a:rPr lang="en-US" b="1" dirty="0" smtClean="0"/>
              <a:t>Metrics</a:t>
            </a:r>
          </a:p>
          <a:p>
            <a:pPr lvl="1"/>
            <a:r>
              <a:rPr lang="en-US" dirty="0" smtClean="0"/>
              <a:t>Realistic cost and penalty estimates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0" y="6321623"/>
            <a:ext cx="3594254" cy="307777"/>
          </a:xfrm>
          <a:prstGeom prst="rect">
            <a:avLst/>
          </a:prstGeom>
          <a:solidFill>
            <a:srgbClr val="FFB31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[HCOMP13, ICAPS14, IAAI14, HCOMP14]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149" y="457200"/>
            <a:ext cx="7777851" cy="838200"/>
          </a:xfrm>
        </p:spPr>
        <p:txBody>
          <a:bodyPr/>
          <a:lstStyle/>
          <a:p>
            <a:r>
              <a:rPr lang="en-US" dirty="0" smtClean="0"/>
              <a:t>Broader Impact: HIL Planning</a:t>
            </a:r>
            <a:br>
              <a:rPr lang="en-US" dirty="0" smtClean="0"/>
            </a:br>
            <a:r>
              <a:rPr lang="en-US" sz="2000" dirty="0" err="1" smtClean="0"/>
              <a:t>Planning</a:t>
            </a:r>
            <a:r>
              <a:rPr lang="en-US" sz="2000" dirty="0" smtClean="0"/>
              <a:t> for Crowdsourcing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3409" y="1447800"/>
            <a:ext cx="8898191" cy="4805063"/>
            <a:chOff x="93409" y="833737"/>
            <a:chExt cx="8898191" cy="4805063"/>
          </a:xfrm>
        </p:grpSpPr>
        <p:pic>
          <p:nvPicPr>
            <p:cNvPr id="38" name="Picture 4" descr="http://www.students.stedwards.edu/shallma/hum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386" y="1659793"/>
              <a:ext cx="990309" cy="1176782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183607" y="983291"/>
              <a:ext cx="1485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REQUESTER</a:t>
              </a:r>
              <a:br>
                <a:rPr lang="en-US" sz="14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(Human)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90330" y="3500644"/>
              <a:ext cx="1131782" cy="1507406"/>
              <a:chOff x="685800" y="3657600"/>
              <a:chExt cx="1219200" cy="13716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69" name="Picture 68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685800" y="4419600"/>
                <a:ext cx="305842" cy="609600"/>
              </a:xfrm>
              <a:prstGeom prst="rect">
                <a:avLst/>
              </a:prstGeom>
              <a:noFill/>
            </p:spPr>
          </p:pic>
          <p:pic>
            <p:nvPicPr>
              <p:cNvPr id="70" name="Picture 69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989558" y="4419600"/>
                <a:ext cx="305842" cy="609600"/>
              </a:xfrm>
              <a:prstGeom prst="rect">
                <a:avLst/>
              </a:prstGeom>
              <a:noFill/>
            </p:spPr>
          </p:pic>
          <p:pic>
            <p:nvPicPr>
              <p:cNvPr id="71" name="Picture 70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294358" y="4419600"/>
                <a:ext cx="305842" cy="609600"/>
              </a:xfrm>
              <a:prstGeom prst="rect">
                <a:avLst/>
              </a:prstGeom>
              <a:noFill/>
            </p:spPr>
          </p:pic>
          <p:pic>
            <p:nvPicPr>
              <p:cNvPr id="72" name="Picture 71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986510" y="3657600"/>
                <a:ext cx="305842" cy="609600"/>
              </a:xfrm>
              <a:prstGeom prst="rect">
                <a:avLst/>
              </a:prstGeom>
              <a:noFill/>
            </p:spPr>
          </p:pic>
          <p:pic>
            <p:nvPicPr>
              <p:cNvPr id="73" name="Picture 72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291310" y="3657600"/>
                <a:ext cx="305842" cy="609600"/>
              </a:xfrm>
              <a:prstGeom prst="rect">
                <a:avLst/>
              </a:prstGeom>
              <a:noFill/>
            </p:spPr>
          </p:pic>
          <p:pic>
            <p:nvPicPr>
              <p:cNvPr id="74" name="Picture 73" descr="http://www.clker.com/cliparts/L/g/T/3/O/L/stick-figure-orange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599158" y="4419600"/>
                <a:ext cx="305842" cy="609600"/>
              </a:xfrm>
              <a:prstGeom prst="rect">
                <a:avLst/>
              </a:prstGeom>
              <a:noFill/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93409" y="5115580"/>
              <a:ext cx="1485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CROWD</a:t>
              </a:r>
              <a:br>
                <a:rPr lang="en-US" sz="14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sz="1400" b="1" dirty="0" err="1" smtClean="0">
                  <a:latin typeface="Arial" pitchFamily="34" charset="0"/>
                  <a:cs typeface="Arial" pitchFamily="34" charset="0"/>
                </a:rPr>
                <a:t>Turkers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553200" y="2057400"/>
              <a:ext cx="2438400" cy="2362200"/>
            </a:xfrm>
            <a:prstGeom prst="roundRect">
              <a:avLst/>
            </a:prstGeom>
            <a:solidFill>
              <a:srgbClr val="FFB31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PLANNER</a:t>
              </a:r>
              <a:b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Analyze the extracted plan in light of </a:t>
              </a:r>
              <a:r>
                <a:rPr lang="en-US" sz="16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and provide critiques</a:t>
              </a:r>
              <a:endPara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41020" y="2209800"/>
              <a:ext cx="2057400" cy="629483"/>
            </a:xfrm>
            <a:prstGeom prst="roundRect">
              <a:avLst>
                <a:gd name="adj" fmla="val 30027"/>
              </a:avLst>
            </a:prstGeom>
            <a:solidFill>
              <a:srgbClr val="F0EB8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>
                  <a:latin typeface="Arial" pitchFamily="34" charset="0"/>
                  <a:cs typeface="Arial" pitchFamily="34" charset="0"/>
                </a:rPr>
                <a:t>M: 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Planner’s Model </a:t>
              </a:r>
              <a:br>
                <a:rPr lang="en-US" sz="14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(Partial)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 rot="18905218">
              <a:off x="1379835" y="3650603"/>
              <a:ext cx="1219937" cy="910522"/>
              <a:chOff x="1142998" y="4648211"/>
              <a:chExt cx="1522211" cy="99317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63" name="Straight Arrow Connector 62"/>
              <p:cNvCxnSpPr/>
              <p:nvPr/>
            </p:nvCxnSpPr>
            <p:spPr>
              <a:xfrm>
                <a:off x="1142998" y="4648213"/>
                <a:ext cx="1142998" cy="990602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1219197" y="4648211"/>
                <a:ext cx="1142998" cy="990602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1295400" y="4648211"/>
                <a:ext cx="1143000" cy="990602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1371598" y="4648211"/>
                <a:ext cx="1142998" cy="990602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1447233" y="4649021"/>
                <a:ext cx="1142998" cy="990601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1522212" y="4650781"/>
                <a:ext cx="1142997" cy="990601"/>
              </a:xfrm>
              <a:prstGeom prst="straightConnector1">
                <a:avLst/>
              </a:prstGeom>
              <a:ln>
                <a:solidFill>
                  <a:srgbClr val="E1340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6835958" y="4227964"/>
              <a:ext cx="421298" cy="40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46" name="Straight Arrow Connector 16"/>
            <p:cNvCxnSpPr/>
            <p:nvPr/>
          </p:nvCxnSpPr>
          <p:spPr>
            <a:xfrm flipH="1">
              <a:off x="1600200" y="2329750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2819399" y="833737"/>
              <a:ext cx="2667001" cy="4510824"/>
              <a:chOff x="2826019" y="160175"/>
              <a:chExt cx="2411900" cy="3078325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2826019" y="495300"/>
                <a:ext cx="2205164" cy="2743200"/>
              </a:xfrm>
              <a:prstGeom prst="roundRect">
                <a:avLst/>
              </a:prstGeom>
              <a:solidFill>
                <a:srgbClr val="990033"/>
              </a:solidFill>
              <a:ln w="50800" cmpd="sng">
                <a:solidFill>
                  <a:srgbClr val="0B1C0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274338" y="160175"/>
                <a:ext cx="1343378" cy="31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COLLABORATIVE</a:t>
                </a:r>
              </a:p>
              <a:p>
                <a:pPr algn="ctr"/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BLACKBOARD</a:t>
                </a:r>
              </a:p>
            </p:txBody>
          </p:sp>
          <p:grpSp>
            <p:nvGrpSpPr>
              <p:cNvPr id="56" name="Group 69"/>
              <p:cNvGrpSpPr/>
              <p:nvPr/>
            </p:nvGrpSpPr>
            <p:grpSpPr>
              <a:xfrm>
                <a:off x="3780226" y="631232"/>
                <a:ext cx="468248" cy="2496059"/>
                <a:chOff x="3780226" y="76152"/>
                <a:chExt cx="468248" cy="2496059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3997514" y="76152"/>
                  <a:ext cx="0" cy="2496059"/>
                </a:xfrm>
                <a:prstGeom prst="line">
                  <a:avLst/>
                </a:prstGeom>
                <a:ln w="25400" cmpd="sng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/>
                <p:cNvSpPr txBox="1"/>
                <p:nvPr/>
              </p:nvSpPr>
              <p:spPr>
                <a:xfrm rot="5400000">
                  <a:off x="3401029" y="1296007"/>
                  <a:ext cx="988023" cy="22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UNSTRUCTURED</a:t>
                  </a:r>
                  <a:endParaRPr lang="en-US" sz="1050" b="1" dirty="0">
                    <a:solidFill>
                      <a:schemeClr val="bg1">
                        <a:lumMod val="8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 rot="5400000">
                  <a:off x="3691483" y="1339203"/>
                  <a:ext cx="884353" cy="22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STRUCTURED</a:t>
                  </a:r>
                  <a:endParaRPr lang="en-US" sz="1050" b="1" dirty="0">
                    <a:solidFill>
                      <a:schemeClr val="bg1">
                        <a:lumMod val="8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2826020" y="683233"/>
                <a:ext cx="1171494" cy="798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Task specification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Requester goals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Preferences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826020" y="2424177"/>
                <a:ext cx="1378228" cy="65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Crowd’s plan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Sub-goals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New actions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Segoe Print" pitchFamily="2" charset="0"/>
                  </a:rPr>
                  <a:t>Suggestions</a:t>
                </a:r>
                <a:endParaRPr lang="en-US" sz="1400" dirty="0">
                  <a:solidFill>
                    <a:schemeClr val="bg1">
                      <a:lumMod val="85000"/>
                    </a:schemeClr>
                  </a:solidFill>
                  <a:latin typeface="Segoe Print" pitchFamily="2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066426" y="683233"/>
                <a:ext cx="1171493" cy="357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85000"/>
                      </a:schemeClr>
                    </a:solidFill>
                    <a:latin typeface="Consolas" pitchFamily="49" charset="0"/>
                    <a:cs typeface="Consolas" pitchFamily="49" charset="0"/>
                  </a:rPr>
                  <a:t>FORM/MENU</a:t>
                </a:r>
              </a:p>
              <a:p>
                <a:r>
                  <a:rPr lang="en-US" sz="1400" b="1" dirty="0" smtClean="0">
                    <a:solidFill>
                      <a:schemeClr val="bg1">
                        <a:lumMod val="85000"/>
                      </a:schemeClr>
                    </a:solidFill>
                    <a:latin typeface="Consolas" pitchFamily="49" charset="0"/>
                    <a:cs typeface="Consolas" pitchFamily="49" charset="0"/>
                  </a:rPr>
                  <a:t>SCHEDULES</a:t>
                </a:r>
                <a:endParaRPr lang="en-US" sz="1400" b="1" dirty="0">
                  <a:solidFill>
                    <a:schemeClr val="bg1">
                      <a:lumMod val="85000"/>
                    </a:schemeClr>
                  </a:solidFill>
                  <a:latin typeface="Consolas" pitchFamily="49" charset="0"/>
                  <a:cs typeface="Consolas" pitchFamily="49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33400" y="2905780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Human-Computer </a:t>
              </a:r>
            </a:p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Interface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262805" y="4343400"/>
              <a:ext cx="842595" cy="6699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Consolas" pitchFamily="49" charset="0"/>
                  <a:cs typeface="Consolas" pitchFamily="49" charset="0"/>
                </a:rPr>
                <a:t>ALERTS</a:t>
              </a:r>
              <a:endParaRPr lang="en-US" sz="900" b="1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endParaRPr>
            </a:p>
          </p:txBody>
        </p:sp>
        <p:cxnSp>
          <p:nvCxnSpPr>
            <p:cNvPr id="50" name="Straight Arrow Connector 16"/>
            <p:cNvCxnSpPr>
              <a:stCxn id="42" idx="0"/>
            </p:cNvCxnSpPr>
            <p:nvPr/>
          </p:nvCxnSpPr>
          <p:spPr>
            <a:xfrm rot="16200000" flipV="1">
              <a:off x="6477000" y="762000"/>
              <a:ext cx="304800" cy="2286000"/>
            </a:xfrm>
            <a:prstGeom prst="bentConnector2">
              <a:avLst/>
            </a:prstGeom>
            <a:ln w="38100" cmpd="sng">
              <a:solidFill>
                <a:schemeClr val="tx1"/>
              </a:solidFill>
              <a:prstDash val="solid"/>
              <a:headEnd type="arrow" w="sm" len="sm"/>
              <a:tailEnd type="none" w="sm" len="sm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16"/>
            <p:cNvCxnSpPr>
              <a:endCxn id="42" idx="2"/>
            </p:cNvCxnSpPr>
            <p:nvPr/>
          </p:nvCxnSpPr>
          <p:spPr>
            <a:xfrm flipV="1">
              <a:off x="5410200" y="4419600"/>
              <a:ext cx="2362200" cy="381000"/>
            </a:xfrm>
            <a:prstGeom prst="bentConnector2">
              <a:avLst/>
            </a:prstGeom>
            <a:ln w="38100" cmpd="sng">
              <a:solidFill>
                <a:schemeClr val="tx1"/>
              </a:solidFill>
              <a:prstDash val="solid"/>
              <a:headEnd type="arrow" w="sm" len="sm"/>
              <a:tailEnd type="none" w="sm" len="sm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715000" y="1371600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INTERPRETATION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29952" y="4839564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STEERING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52400" y="1040401"/>
            <a:ext cx="6779836" cy="5588999"/>
            <a:chOff x="1353162" y="632021"/>
            <a:chExt cx="6779836" cy="5588999"/>
          </a:xfrm>
        </p:grpSpPr>
        <p:pic>
          <p:nvPicPr>
            <p:cNvPr id="80" name="Picture 2" descr="http://www.public.asu.edu/~ktalamad/images/bestdem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61550">
              <a:off x="1544904" y="977852"/>
              <a:ext cx="6588094" cy="5243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 rot="21336661">
              <a:off x="1353162" y="632021"/>
              <a:ext cx="6574425" cy="3693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Voted ICAPS 2014 Best Demo by … the Crowd!</a:t>
              </a:r>
              <a:endParaRPr lang="en-US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213">
            <a:off x="4979796" y="3121612"/>
            <a:ext cx="3992233" cy="3023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AAAI-15, Austin Tex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517">
            <a:off x="963305" y="4225370"/>
            <a:ext cx="3531793" cy="2024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183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239000" cy="838200"/>
          </a:xfrm>
        </p:spPr>
        <p:txBody>
          <a:bodyPr/>
          <a:lstStyle/>
          <a:p>
            <a:r>
              <a:rPr lang="en-US" sz="2400" dirty="0" smtClean="0"/>
              <a:t>Planning Challenges in Human-Robot Teaming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02346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OPEN WORLD GOALS</a:t>
            </a:r>
          </a:p>
          <a:p>
            <a:pPr marL="1314450" lvl="2" indent="-514350"/>
            <a:r>
              <a:rPr lang="en-US" dirty="0"/>
              <a:t>Provide a way to specify quantified goals on unknown objects</a:t>
            </a:r>
          </a:p>
          <a:p>
            <a:pPr marL="1314450" lvl="2" indent="-514350"/>
            <a:r>
              <a:rPr lang="en-US" dirty="0"/>
              <a:t>Consider a more principled way of handling uncertainty in facts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REPLANNING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Handle state and goal updates from a changing world while executing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Present a unified theory of replanning, to analyze tradeoffs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MODEL UPDATES</a:t>
            </a:r>
          </a:p>
          <a:p>
            <a:pPr marL="1314450" lvl="2" indent="-514350"/>
            <a:r>
              <a:rPr lang="en-US" dirty="0"/>
              <a:t>Accept changes to planner’s domain model via natural </a:t>
            </a:r>
            <a:r>
              <a:rPr lang="en-US" dirty="0" smtClean="0"/>
              <a:t>language</a:t>
            </a:r>
            <a:br>
              <a:rPr lang="en-US" dirty="0" smtClean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PLAN RECOGNITION</a:t>
            </a:r>
          </a:p>
          <a:p>
            <a:pPr marL="1314450" lvl="2" indent="-514350"/>
            <a:r>
              <a:rPr lang="en-US" dirty="0" smtClean="0"/>
              <a:t>Use belief models of other agents to enhance planning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1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habeyusa.com/wp-content/uploads/2012/12/Network-Security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20" y="0"/>
            <a:ext cx="4601620" cy="345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rack.3.mshcdn.com/media/ZgkyMDEyLzEyLzA0LzRiLzEwdGlwc2FuZHRyLjVhOS5qcGcKcAl0aHVtYgk5NTB4NTM0IwplCWpwZw/9288fb11/875/10-tips-and-tricks-for-powerful-twitter-search-b3e99cee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-1" r="11937" b="-1"/>
          <a:stretch/>
        </p:blipFill>
        <p:spPr bwMode="auto">
          <a:xfrm>
            <a:off x="4579858" y="344005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8" name="Picture 6" descr="http://luc.devroye.org/bs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14" y="0"/>
            <a:ext cx="4257392" cy="34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50687" y="4145369"/>
            <a:ext cx="4004077" cy="206210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Information Retrieval on Twitter</a:t>
            </a:r>
            <a:endParaRPr lang="en-US" sz="1600" b="1" dirty="0" smtClean="0">
              <a:solidFill>
                <a:prstClr val="white"/>
              </a:solidFill>
              <a:latin typeface="Rockwell" panose="02060603020205020403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Twitter Search using source &amp; content trustworthiness</a:t>
            </a:r>
            <a:b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[CIKM13, AAAI-LBP13, Submitted]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Hashtag rectification problem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3930" y="580456"/>
            <a:ext cx="4217670" cy="255454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Foundations of Automated Planning</a:t>
            </a:r>
            <a:endParaRPr lang="en-US" sz="1600" b="1" dirty="0" smtClean="0">
              <a:solidFill>
                <a:prstClr val="white"/>
              </a:solidFill>
              <a:latin typeface="Rockwell" panose="02060603020205020403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Concurrency (in Temporal Planning domains) [ICAPS07]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Space </a:t>
            </a: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lateaus [ICAPS10]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 of </a:t>
            </a: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eplanning </a:t>
            </a: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echniques [DMAP13, arXiv14]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prstClr val="white"/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4319"/>
            <a:ext cx="9144000" cy="58477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Other Work</a:t>
            </a:r>
            <a:endParaRPr lang="en-US" sz="3200" b="1" dirty="0">
              <a:solidFill>
                <a:prstClr val="white"/>
              </a:solidFill>
              <a:latin typeface="Rockwell" panose="02060603020205020403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124" y="609600"/>
            <a:ext cx="4189476" cy="206210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Planning for Network Security</a:t>
            </a:r>
            <a:endParaRPr lang="en-US" sz="1600" b="1" i="1" dirty="0">
              <a:solidFill>
                <a:prstClr val="white"/>
              </a:solidFill>
              <a:latin typeface="Rockwell" panose="02060603020205020403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automated planners to the Strategic Planning problem</a:t>
            </a:r>
            <a:b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arXiv:1305.2561]</a:t>
            </a:r>
            <a:b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 done as part of an IBM internship)</a:t>
            </a:r>
          </a:p>
        </p:txBody>
      </p:sp>
      <p:pic>
        <p:nvPicPr>
          <p:cNvPr id="20" name="Picture 4" descr="http://www.higheredmorning.com/wp-content/uploads/2009/06/twitter-gramma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17571"/>
          <a:stretch/>
        </p:blipFill>
        <p:spPr bwMode="auto">
          <a:xfrm>
            <a:off x="-1" y="3429000"/>
            <a:ext cx="4572001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5273" y="4063186"/>
            <a:ext cx="3681451" cy="230832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white"/>
                </a:solidFill>
                <a:latin typeface="Rockwell" panose="02060603020205020403"/>
                <a:cs typeface="+mn-cs"/>
              </a:rPr>
              <a:t>Analyzing Tweet Content</a:t>
            </a:r>
            <a:endParaRPr lang="en-US" sz="3200" b="1" i="1" dirty="0">
              <a:solidFill>
                <a:prstClr val="white"/>
              </a:solidFill>
              <a:latin typeface="Rockwell" panose="02060603020205020403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language content to detect formalness [ICWSM13]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user engagement with real-world events [Submitted]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white"/>
              </a:solidFill>
              <a:latin typeface="Rockwell" panose="020606030202050204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9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5445194"/>
            <a:ext cx="9144000" cy="1412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Collaborators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0692"/>
            <a:ext cx="8153400" cy="5224908"/>
          </a:xfrm>
        </p:spPr>
        <p:txBody>
          <a:bodyPr numCol="2">
            <a:normAutofit fontScale="55000" lnSpcReduction="20000"/>
          </a:bodyPr>
          <a:lstStyle/>
          <a:p>
            <a:r>
              <a:rPr lang="en-US" b="1" dirty="0" smtClean="0"/>
              <a:t>Arizona State University</a:t>
            </a:r>
          </a:p>
          <a:p>
            <a:pPr lvl="1"/>
            <a:r>
              <a:rPr lang="en-US" dirty="0" err="1" smtClean="0"/>
              <a:t>Subbarao</a:t>
            </a:r>
            <a:r>
              <a:rPr lang="en-US" dirty="0" smtClean="0"/>
              <a:t> Kambhampati</a:t>
            </a:r>
          </a:p>
          <a:p>
            <a:pPr lvl="1"/>
            <a:r>
              <a:rPr lang="en-US" dirty="0" smtClean="0"/>
              <a:t>J. Benton (SIFT)</a:t>
            </a:r>
          </a:p>
          <a:p>
            <a:pPr lvl="1"/>
            <a:r>
              <a:rPr lang="en-US" dirty="0" smtClean="0"/>
              <a:t>William Cushing (UC Berkeley)</a:t>
            </a:r>
          </a:p>
          <a:p>
            <a:pPr lvl="1"/>
            <a:r>
              <a:rPr lang="en-US" dirty="0" err="1" smtClean="0"/>
              <a:t>Yuheng</a:t>
            </a:r>
            <a:r>
              <a:rPr lang="en-US" dirty="0" smtClean="0"/>
              <a:t> Hu (IBM </a:t>
            </a:r>
            <a:r>
              <a:rPr lang="en-US" dirty="0" err="1" smtClean="0"/>
              <a:t>Almaden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Srijith</a:t>
            </a:r>
            <a:r>
              <a:rPr lang="en-US" dirty="0" smtClean="0"/>
              <a:t> </a:t>
            </a:r>
            <a:r>
              <a:rPr lang="en-US" dirty="0" err="1" smtClean="0"/>
              <a:t>Ravikumar</a:t>
            </a:r>
            <a:r>
              <a:rPr lang="en-US" dirty="0" smtClean="0"/>
              <a:t> (Amazon)</a:t>
            </a:r>
          </a:p>
          <a:p>
            <a:pPr lvl="1"/>
            <a:r>
              <a:rPr lang="en-US" dirty="0" smtClean="0"/>
              <a:t>Raju </a:t>
            </a:r>
            <a:r>
              <a:rPr lang="en-US" dirty="0" err="1" smtClean="0"/>
              <a:t>Balakrishnan</a:t>
            </a:r>
            <a:r>
              <a:rPr lang="en-US" dirty="0" smtClean="0"/>
              <a:t> (</a:t>
            </a:r>
            <a:r>
              <a:rPr lang="en-US" dirty="0" err="1" smtClean="0"/>
              <a:t>Groupon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Lydia </a:t>
            </a:r>
            <a:r>
              <a:rPr lang="en-US" dirty="0" err="1" smtClean="0"/>
              <a:t>Manikonda</a:t>
            </a:r>
            <a:endParaRPr lang="en-US" dirty="0" smtClean="0"/>
          </a:p>
          <a:p>
            <a:pPr lvl="1"/>
            <a:r>
              <a:rPr lang="en-US" dirty="0" err="1" smtClean="0"/>
              <a:t>Tathagata</a:t>
            </a:r>
            <a:r>
              <a:rPr lang="en-US" dirty="0" smtClean="0"/>
              <a:t> </a:t>
            </a:r>
            <a:r>
              <a:rPr lang="en-US" dirty="0" err="1" smtClean="0"/>
              <a:t>Chakraborti</a:t>
            </a:r>
            <a:endParaRPr lang="en-US" dirty="0" smtClean="0"/>
          </a:p>
          <a:p>
            <a:pPr lvl="1"/>
            <a:r>
              <a:rPr lang="en-US" dirty="0" err="1" smtClean="0"/>
              <a:t>Sumbhav</a:t>
            </a:r>
            <a:r>
              <a:rPr lang="en-US" dirty="0" smtClean="0"/>
              <a:t> </a:t>
            </a:r>
            <a:r>
              <a:rPr lang="en-US" dirty="0" err="1" smtClean="0"/>
              <a:t>Sethia</a:t>
            </a:r>
            <a:endParaRPr lang="en-US" dirty="0" smtClean="0"/>
          </a:p>
          <a:p>
            <a:pPr lvl="1"/>
            <a:r>
              <a:rPr lang="en-US" dirty="0" err="1"/>
              <a:t>Sushovan</a:t>
            </a:r>
            <a:r>
              <a:rPr lang="en-US" dirty="0"/>
              <a:t> De (Google)</a:t>
            </a:r>
          </a:p>
          <a:p>
            <a:pPr lvl="1"/>
            <a:r>
              <a:rPr lang="en-US" dirty="0" smtClean="0"/>
              <a:t>Paul </a:t>
            </a:r>
            <a:r>
              <a:rPr lang="en-US" dirty="0" err="1" smtClean="0"/>
              <a:t>Reesman</a:t>
            </a:r>
            <a:endParaRPr lang="en-US" dirty="0" smtClean="0"/>
          </a:p>
          <a:p>
            <a:pPr lvl="1"/>
            <a:r>
              <a:rPr lang="en-US" dirty="0" err="1" smtClean="0"/>
              <a:t>Hankz</a:t>
            </a:r>
            <a:r>
              <a:rPr lang="en-US" dirty="0" smtClean="0"/>
              <a:t> </a:t>
            </a:r>
            <a:r>
              <a:rPr lang="en-US" dirty="0" err="1" smtClean="0"/>
              <a:t>Hankui</a:t>
            </a:r>
            <a:r>
              <a:rPr lang="en-US" dirty="0" smtClean="0"/>
              <a:t> </a:t>
            </a:r>
            <a:r>
              <a:rPr lang="en-US" dirty="0" err="1" smtClean="0"/>
              <a:t>Zhuo</a:t>
            </a:r>
            <a:r>
              <a:rPr lang="en-US" dirty="0" smtClean="0"/>
              <a:t> (Sun-</a:t>
            </a:r>
            <a:r>
              <a:rPr lang="en-US" dirty="0" err="1" smtClean="0"/>
              <a:t>Yat</a:t>
            </a:r>
            <a:r>
              <a:rPr lang="en-US" dirty="0" smtClean="0"/>
              <a:t> Sen U.)</a:t>
            </a:r>
          </a:p>
          <a:p>
            <a:pPr lvl="1"/>
            <a:r>
              <a:rPr lang="en-US" dirty="0" smtClean="0"/>
              <a:t>Yu Zhang</a:t>
            </a:r>
          </a:p>
          <a:p>
            <a:pPr lvl="1"/>
            <a:r>
              <a:rPr lang="en-US" dirty="0" smtClean="0"/>
              <a:t>Nancy Cooke (ASU Poly)</a:t>
            </a:r>
          </a:p>
          <a:p>
            <a:pPr lvl="1"/>
            <a:r>
              <a:rPr lang="en-US" dirty="0" smtClean="0"/>
              <a:t>Cade Bartlett (ASU Poly)</a:t>
            </a:r>
          </a:p>
          <a:p>
            <a:r>
              <a:rPr lang="en-US" b="1" dirty="0" smtClean="0"/>
              <a:t>Tufts University</a:t>
            </a:r>
          </a:p>
          <a:p>
            <a:pPr lvl="1"/>
            <a:r>
              <a:rPr lang="en-US" dirty="0" smtClean="0"/>
              <a:t>Matthias </a:t>
            </a:r>
            <a:r>
              <a:rPr lang="en-US" dirty="0" err="1" smtClean="0"/>
              <a:t>Scheutz</a:t>
            </a:r>
            <a:endParaRPr lang="en-US" dirty="0" smtClean="0"/>
          </a:p>
          <a:p>
            <a:pPr lvl="1"/>
            <a:r>
              <a:rPr lang="en-US" dirty="0" smtClean="0"/>
              <a:t>Gordon Briggs</a:t>
            </a:r>
          </a:p>
          <a:p>
            <a:r>
              <a:rPr lang="en-US" b="1" dirty="0"/>
              <a:t>NASA Ames Research Center</a:t>
            </a:r>
          </a:p>
          <a:p>
            <a:pPr lvl="1"/>
            <a:r>
              <a:rPr lang="en-US" dirty="0"/>
              <a:t>David E. Smith</a:t>
            </a:r>
          </a:p>
          <a:p>
            <a:r>
              <a:rPr lang="en-US" b="1" dirty="0" smtClean="0"/>
              <a:t>Indiana University</a:t>
            </a:r>
          </a:p>
          <a:p>
            <a:pPr lvl="1"/>
            <a:r>
              <a:rPr lang="en-US" dirty="0"/>
              <a:t>Paul </a:t>
            </a:r>
            <a:r>
              <a:rPr lang="en-US" dirty="0" err="1" smtClean="0"/>
              <a:t>Schermerhorn</a:t>
            </a:r>
            <a:r>
              <a:rPr lang="en-US" dirty="0" smtClean="0"/>
              <a:t> (</a:t>
            </a:r>
            <a:r>
              <a:rPr lang="en-US" dirty="0" err="1" smtClean="0"/>
              <a:t>SOARTech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Rehj</a:t>
            </a:r>
            <a:r>
              <a:rPr lang="en-US" dirty="0" smtClean="0"/>
              <a:t> Cantrell (Nuance Communications)</a:t>
            </a:r>
          </a:p>
          <a:p>
            <a:r>
              <a:rPr lang="en-US" b="1" dirty="0" smtClean="0"/>
              <a:t>IBM Research (TJ Watson)</a:t>
            </a:r>
          </a:p>
          <a:p>
            <a:pPr lvl="1"/>
            <a:r>
              <a:rPr lang="en-US" dirty="0" smtClean="0"/>
              <a:t>Anton V. </a:t>
            </a:r>
            <a:r>
              <a:rPr lang="en-US" dirty="0" err="1" smtClean="0"/>
              <a:t>Riabov</a:t>
            </a:r>
            <a:endParaRPr lang="en-US" dirty="0" smtClean="0"/>
          </a:p>
          <a:p>
            <a:pPr lvl="1"/>
            <a:r>
              <a:rPr lang="en-US" dirty="0" smtClean="0"/>
              <a:t>Octavian </a:t>
            </a:r>
            <a:r>
              <a:rPr lang="en-US" dirty="0" err="1" smtClean="0"/>
              <a:t>Udrea</a:t>
            </a:r>
            <a:endParaRPr lang="en-US" dirty="0" smtClean="0"/>
          </a:p>
          <a:p>
            <a:pPr lvl="1"/>
            <a:r>
              <a:rPr lang="en-US" dirty="0" err="1" smtClean="0"/>
              <a:t>Anand</a:t>
            </a:r>
            <a:r>
              <a:rPr lang="en-US" dirty="0" smtClean="0"/>
              <a:t> </a:t>
            </a:r>
            <a:r>
              <a:rPr lang="en-US" dirty="0" err="1" smtClean="0"/>
              <a:t>Ranganathan</a:t>
            </a:r>
            <a:endParaRPr lang="en-US" dirty="0" smtClean="0"/>
          </a:p>
          <a:p>
            <a:r>
              <a:rPr lang="en-US" b="1" dirty="0" smtClean="0"/>
              <a:t>IBM Research </a:t>
            </a:r>
            <a:r>
              <a:rPr lang="en-US" b="1" dirty="0"/>
              <a:t>(</a:t>
            </a:r>
            <a:r>
              <a:rPr lang="en-US" b="1" dirty="0" smtClean="0"/>
              <a:t>India)</a:t>
            </a:r>
          </a:p>
          <a:p>
            <a:pPr lvl="1"/>
            <a:r>
              <a:rPr lang="en-US" dirty="0" err="1" smtClean="0"/>
              <a:t>Shalini</a:t>
            </a:r>
            <a:r>
              <a:rPr lang="en-US" dirty="0" smtClean="0"/>
              <a:t> Kapoor (IBM Global Services)</a:t>
            </a:r>
          </a:p>
          <a:p>
            <a:pPr lvl="1"/>
            <a:r>
              <a:rPr lang="en-US" dirty="0" err="1" smtClean="0"/>
              <a:t>Shachi</a:t>
            </a:r>
            <a:r>
              <a:rPr lang="en-US" dirty="0" smtClean="0"/>
              <a:t> Sharma (IRL Delhi)</a:t>
            </a:r>
          </a:p>
          <a:p>
            <a:pPr lvl="1"/>
            <a:r>
              <a:rPr lang="en-US" dirty="0" err="1" smtClean="0"/>
              <a:t>Biplav</a:t>
            </a:r>
            <a:r>
              <a:rPr lang="en-US" dirty="0" smtClean="0"/>
              <a:t> Srivastava (IRL Delhi)</a:t>
            </a:r>
          </a:p>
          <a:p>
            <a:r>
              <a:rPr lang="en-US" b="1" dirty="0" smtClean="0"/>
              <a:t>University of Washington</a:t>
            </a:r>
          </a:p>
          <a:p>
            <a:pPr lvl="1"/>
            <a:r>
              <a:rPr lang="en-US" dirty="0" smtClean="0"/>
              <a:t>Daniel S. Weld</a:t>
            </a:r>
          </a:p>
          <a:p>
            <a:pPr lvl="1"/>
            <a:r>
              <a:rPr lang="en-US" dirty="0" err="1" smtClean="0"/>
              <a:t>Mausam</a:t>
            </a:r>
            <a:r>
              <a:rPr lang="en-US" dirty="0" smtClean="0"/>
              <a:t> (IIT Delhi)</a:t>
            </a:r>
          </a:p>
          <a:p>
            <a:r>
              <a:rPr lang="en-US" b="1" dirty="0" smtClean="0"/>
              <a:t>University of Freiburg</a:t>
            </a:r>
          </a:p>
          <a:p>
            <a:pPr lvl="1"/>
            <a:r>
              <a:rPr lang="en-US" dirty="0" smtClean="0"/>
              <a:t>Patrick </a:t>
            </a:r>
            <a:r>
              <a:rPr lang="en-US" dirty="0" err="1" smtClean="0"/>
              <a:t>Eyerich</a:t>
            </a:r>
            <a:endParaRPr lang="en-US" dirty="0" smtClean="0"/>
          </a:p>
          <a:p>
            <a:pPr lvl="1"/>
            <a:r>
              <a:rPr lang="en-US" dirty="0" smtClean="0"/>
              <a:t>Robert </a:t>
            </a:r>
            <a:r>
              <a:rPr lang="en-US" dirty="0" err="1" smtClean="0"/>
              <a:t>Mattmueller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18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" y="1981200"/>
            <a:ext cx="9123903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1026" name="Picture 2" descr="http://imgs.xkcd.com/comics/thesis_defen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36" y="1042685"/>
            <a:ext cx="6053527" cy="433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96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239000" cy="838200"/>
          </a:xfrm>
        </p:spPr>
        <p:txBody>
          <a:bodyPr/>
          <a:lstStyle/>
          <a:p>
            <a:r>
              <a:rPr lang="en-US" sz="3600" dirty="0" smtClean="0"/>
              <a:t>Challenges Addressed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02346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OPEN WORLD GOALS</a:t>
            </a:r>
          </a:p>
          <a:p>
            <a:pPr marL="1314450" lvl="2" indent="-514350"/>
            <a:r>
              <a:rPr lang="en-US" dirty="0"/>
              <a:t>Provide a way to specify quantified goals on unknown objects</a:t>
            </a:r>
          </a:p>
          <a:p>
            <a:pPr marL="1314450" lvl="2" indent="-514350"/>
            <a:r>
              <a:rPr lang="en-US" dirty="0"/>
              <a:t>Consider a more principled way of handling uncertainty in facts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REPLANNING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Handle state and goal updates from a changing world while executing</a:t>
            </a:r>
          </a:p>
          <a:p>
            <a:pPr marL="1314450" lvl="2" indent="-514350">
              <a:buFont typeface="Footlight MT Light" panose="0204060206030A020304" pitchFamily="18" charset="0"/>
              <a:buChar char="›"/>
            </a:pPr>
            <a:r>
              <a:rPr lang="en-US" dirty="0" smtClean="0"/>
              <a:t>Present a unified theory of replanning, to analyze tradeoffs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MODEL UPDATES</a:t>
            </a:r>
          </a:p>
          <a:p>
            <a:pPr marL="1314450" lvl="2" indent="-514350"/>
            <a:r>
              <a:rPr lang="en-US" dirty="0"/>
              <a:t>Accept changes to planner’s domain model via natural </a:t>
            </a:r>
            <a:r>
              <a:rPr lang="en-US" dirty="0" smtClean="0"/>
              <a:t>language</a:t>
            </a:r>
            <a:br>
              <a:rPr lang="en-US" dirty="0" smtClean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PLAN RECOGNITION</a:t>
            </a:r>
          </a:p>
          <a:p>
            <a:pPr marL="1314450" lvl="2" indent="-514350"/>
            <a:r>
              <a:rPr lang="en-US" dirty="0" smtClean="0"/>
              <a:t>Use belief models of other agents to enhance planning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50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50234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Planning for Human-Robot Teaming </a:t>
            </a:r>
            <a:r>
              <a:rPr lang="en-US" dirty="0" smtClean="0"/>
              <a:t>(HRT) </a:t>
            </a:r>
            <a:br>
              <a:rPr lang="en-US" dirty="0" smtClean="0"/>
            </a:br>
            <a:r>
              <a:rPr lang="en-US" dirty="0" smtClean="0"/>
              <a:t>is an important problem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Demonstrated the </a:t>
            </a:r>
            <a:r>
              <a:rPr lang="en-US" b="1" dirty="0" smtClean="0"/>
              <a:t>successful integration</a:t>
            </a:r>
            <a:r>
              <a:rPr lang="en-US" dirty="0" smtClean="0"/>
              <a:t> of a planner with an architecture for HRT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Detailed </a:t>
            </a:r>
            <a:r>
              <a:rPr lang="en-US" b="1" dirty="0" smtClean="0"/>
              <a:t>techniques</a:t>
            </a:r>
            <a:r>
              <a:rPr lang="en-US" dirty="0" smtClean="0"/>
              <a:t> used in that integration, and </a:t>
            </a:r>
            <a:r>
              <a:rPr lang="en-US" b="1" dirty="0" smtClean="0"/>
              <a:t>novel extensions and analysis</a:t>
            </a:r>
            <a:r>
              <a:rPr lang="en-US" dirty="0" smtClean="0"/>
              <a:t> of some of them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Replanning 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Plan &amp; Intent Recognition</a:t>
            </a:r>
            <a:endParaRPr lang="en-US" dirty="0"/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Open World Quantified Goals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Model Updates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Broader Implications: </a:t>
            </a:r>
            <a:r>
              <a:rPr lang="en-US" b="1" dirty="0" smtClean="0"/>
              <a:t>Human-in-the-Loop Planning</a:t>
            </a:r>
            <a:endParaRPr lang="en-US" b="1" dirty="0"/>
          </a:p>
        </p:txBody>
      </p:sp>
      <p:pic>
        <p:nvPicPr>
          <p:cNvPr id="1026" name="Picture 2" descr="Robot Comics by Jorge Ch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11" y="441902"/>
            <a:ext cx="1477931" cy="16826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1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03391" y="203190"/>
            <a:ext cx="5761628" cy="724319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Urban Search and Report (USAR)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34817">
                    <a:lumMod val="50000"/>
                  </a:srgbClr>
                </a:solidFill>
              </a:rPr>
              <a:t>Kartik Talamadupula - Ph.D. Dissertation Defense</a:t>
            </a: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70468"/>
            <a:ext cx="5334000" cy="30777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Joint work with C. Bartlett, N. Cooke, Y. Zhang, S. Kambhampati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97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369" y="1524000"/>
            <a:ext cx="3733800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42" name="Group 12341"/>
          <p:cNvGrpSpPr/>
          <p:nvPr/>
        </p:nvGrpSpPr>
        <p:grpSpPr>
          <a:xfrm>
            <a:off x="2983707" y="2609850"/>
            <a:ext cx="3382962" cy="2226824"/>
            <a:chOff x="2983707" y="2609850"/>
            <a:chExt cx="3382962" cy="2226824"/>
          </a:xfrm>
        </p:grpSpPr>
        <p:cxnSp>
          <p:nvCxnSpPr>
            <p:cNvPr id="7" name="Straight Arrow Connector 6"/>
            <p:cNvCxnSpPr>
              <a:stCxn id="6" idx="4"/>
              <a:endCxn id="12320" idx="0"/>
            </p:cNvCxnSpPr>
            <p:nvPr/>
          </p:nvCxnSpPr>
          <p:spPr bwMode="auto">
            <a:xfrm>
              <a:off x="4675188" y="3468688"/>
              <a:ext cx="764381" cy="13679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 bwMode="auto">
            <a:xfrm>
              <a:off x="2983707" y="2609850"/>
              <a:ext cx="3382962" cy="8588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2307" name="Picture 4" descr="C:\Users\kartik\Desktop\AAAI2010\executive_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5033" y="2496151"/>
            <a:ext cx="1245728" cy="108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2" descr="http://www.robothalloffame.org/04inductees/flash/shak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49004"/>
            <a:ext cx="1143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2"/>
          <p:cNvSpPr>
            <a:spLocks noGrp="1"/>
          </p:cNvSpPr>
          <p:nvPr>
            <p:ph type="title"/>
          </p:nvPr>
        </p:nvSpPr>
        <p:spPr bwMode="auto">
          <a:xfrm>
            <a:off x="1371600" y="304800"/>
            <a:ext cx="7315200" cy="838200"/>
          </a:xfrm>
          <a:noFill/>
          <a:effectLst/>
          <a:scene3d>
            <a:camera prst="orthographicFront"/>
            <a:lightRig rig="balanced" dir="t"/>
          </a:scene3d>
          <a:sp3d prstMaterial="plastic"/>
        </p:spPr>
        <p:txBody>
          <a:bodyPr/>
          <a:lstStyle/>
          <a:p>
            <a:r>
              <a:rPr lang="en-US" sz="3600" dirty="0" smtClean="0">
                <a:effectLst/>
              </a:rPr>
              <a:t>An Integrated System for USAR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339" name="Left-Right Arrow 12338"/>
          <p:cNvSpPr/>
          <p:nvPr/>
        </p:nvSpPr>
        <p:spPr>
          <a:xfrm>
            <a:off x="1295400" y="2895600"/>
            <a:ext cx="762000" cy="2286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Left-Right Arrow 72"/>
          <p:cNvSpPr/>
          <p:nvPr/>
        </p:nvSpPr>
        <p:spPr>
          <a:xfrm>
            <a:off x="6697000" y="2895300"/>
            <a:ext cx="863734" cy="2289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82557" y="1373363"/>
            <a:ext cx="4298411" cy="3250231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44" name="Group 12343"/>
          <p:cNvGrpSpPr/>
          <p:nvPr/>
        </p:nvGrpSpPr>
        <p:grpSpPr>
          <a:xfrm>
            <a:off x="1143000" y="4836674"/>
            <a:ext cx="6204645" cy="1569302"/>
            <a:chOff x="1143000" y="4836674"/>
            <a:chExt cx="6204645" cy="1569302"/>
          </a:xfrm>
        </p:grpSpPr>
        <p:grpSp>
          <p:nvGrpSpPr>
            <p:cNvPr id="12341" name="Group 12340"/>
            <p:cNvGrpSpPr/>
            <p:nvPr/>
          </p:nvGrpSpPr>
          <p:grpSpPr>
            <a:xfrm>
              <a:off x="1524000" y="4836674"/>
              <a:ext cx="5823645" cy="1569302"/>
              <a:chOff x="1541463" y="5017911"/>
              <a:chExt cx="5823645" cy="1569302"/>
            </a:xfrm>
          </p:grpSpPr>
          <p:sp>
            <p:nvSpPr>
              <p:cNvPr id="12321" name="Rectangle 12320"/>
              <p:cNvSpPr/>
              <p:nvPr/>
            </p:nvSpPr>
            <p:spPr>
              <a:xfrm>
                <a:off x="3581400" y="5082822"/>
                <a:ext cx="3783708" cy="1438892"/>
              </a:xfrm>
              <a:prstGeom prst="rect">
                <a:avLst/>
              </a:prstGeom>
              <a:solidFill>
                <a:srgbClr val="990033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1541463" y="5459413"/>
                <a:ext cx="1266825" cy="69056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/>
                  <a:t>Goal Manager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3768725" y="5459413"/>
                <a:ext cx="1166812" cy="69056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/>
                  <a:t>Monitor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5995988" y="5459413"/>
                <a:ext cx="1166812" cy="69056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/>
                  <a:t>Planner</a:t>
                </a:r>
              </a:p>
            </p:txBody>
          </p:sp>
          <p:cxnSp>
            <p:nvCxnSpPr>
              <p:cNvPr id="12" name="Curved Connector 11"/>
              <p:cNvCxnSpPr>
                <a:stCxn id="11" idx="1"/>
                <a:endCxn id="10" idx="3"/>
              </p:cNvCxnSpPr>
              <p:nvPr/>
            </p:nvCxnSpPr>
            <p:spPr bwMode="auto">
              <a:xfrm rot="10800000">
                <a:off x="4935538" y="5805488"/>
                <a:ext cx="1060450" cy="1588"/>
              </a:xfrm>
              <a:prstGeom prst="curvedConnector3">
                <a:avLst>
                  <a:gd name="adj1" fmla="val 50000"/>
                </a:avLst>
              </a:prstGeom>
              <a:ln>
                <a:tailEnd type="arrow" w="med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urved Connector 12"/>
              <p:cNvCxnSpPr>
                <a:stCxn id="10" idx="1"/>
                <a:endCxn id="9" idx="3"/>
              </p:cNvCxnSpPr>
              <p:nvPr/>
            </p:nvCxnSpPr>
            <p:spPr bwMode="auto">
              <a:xfrm rot="10800000">
                <a:off x="2808288" y="5805488"/>
                <a:ext cx="960437" cy="0"/>
              </a:xfrm>
              <a:prstGeom prst="curvedConnector3">
                <a:avLst>
                  <a:gd name="adj1" fmla="val 50000"/>
                </a:avLst>
              </a:prstGeom>
              <a:ln>
                <a:tailEnd type="arrow" w="med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urved Connector 13"/>
              <p:cNvCxnSpPr>
                <a:cxnSpLocks noChangeShapeType="1"/>
                <a:stCxn id="9" idx="2"/>
                <a:endCxn id="10" idx="2"/>
              </p:cNvCxnSpPr>
              <p:nvPr/>
            </p:nvCxnSpPr>
            <p:spPr bwMode="auto">
              <a:xfrm rot="16200000" flipH="1">
                <a:off x="3263503" y="5061348"/>
                <a:ext cx="12700" cy="2177255"/>
              </a:xfrm>
              <a:prstGeom prst="bentConnector3">
                <a:avLst>
                  <a:gd name="adj1" fmla="val 1800000"/>
                </a:avLst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lg"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15" name="Curved Connector 18"/>
              <p:cNvCxnSpPr>
                <a:stCxn id="10" idx="0"/>
                <a:endCxn id="11" idx="0"/>
              </p:cNvCxnSpPr>
              <p:nvPr/>
            </p:nvCxnSpPr>
            <p:spPr bwMode="auto">
              <a:xfrm rot="5400000" flipH="1" flipV="1">
                <a:off x="5465762" y="4345782"/>
                <a:ext cx="12700" cy="2227263"/>
              </a:xfrm>
              <a:prstGeom prst="bentConnector3">
                <a:avLst>
                  <a:gd name="adj1" fmla="val 1800000"/>
                </a:avLst>
              </a:prstGeom>
              <a:ln>
                <a:tailEnd type="arrow" w="med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17" name="TextBox 15"/>
              <p:cNvSpPr txBox="1">
                <a:spLocks noChangeArrowheads="1"/>
              </p:cNvSpPr>
              <p:nvPr/>
            </p:nvSpPr>
            <p:spPr bwMode="auto">
              <a:xfrm>
                <a:off x="5248275" y="5543084"/>
                <a:ext cx="107632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100" b="1" dirty="0">
                    <a:latin typeface="+mn-lt"/>
                    <a:cs typeface="Arial" panose="020B0604020202020204" pitchFamily="34" charset="0"/>
                  </a:rPr>
                  <a:t>Plan</a:t>
                </a:r>
              </a:p>
            </p:txBody>
          </p:sp>
          <p:sp>
            <p:nvSpPr>
              <p:cNvPr id="12318" name="TextBox 16"/>
              <p:cNvSpPr txBox="1">
                <a:spLocks noChangeArrowheads="1"/>
              </p:cNvSpPr>
              <p:nvPr/>
            </p:nvSpPr>
            <p:spPr bwMode="auto">
              <a:xfrm>
                <a:off x="3124200" y="5529590"/>
                <a:ext cx="8382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100" b="1" dirty="0">
                    <a:latin typeface="+mn-lt"/>
                    <a:cs typeface="Arial" panose="020B0604020202020204" pitchFamily="34" charset="0"/>
                  </a:rPr>
                  <a:t>Plan</a:t>
                </a:r>
              </a:p>
            </p:txBody>
          </p:sp>
          <p:sp>
            <p:nvSpPr>
              <p:cNvPr id="12320" name="TextBox 18"/>
              <p:cNvSpPr txBox="1">
                <a:spLocks noChangeArrowheads="1"/>
              </p:cNvSpPr>
              <p:nvPr/>
            </p:nvSpPr>
            <p:spPr bwMode="auto">
              <a:xfrm>
                <a:off x="4589463" y="5017911"/>
                <a:ext cx="1735137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+mn-lt"/>
                    <a:cs typeface="Arial" panose="020B0604020202020204" pitchFamily="34" charset="0"/>
                  </a:rPr>
                  <a:t>Updated</a:t>
                </a:r>
                <a:endParaRPr lang="en-US" sz="1100" b="1" dirty="0">
                  <a:latin typeface="+mn-lt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b="1" dirty="0">
                    <a:latin typeface="+mn-lt"/>
                    <a:cs typeface="Arial" panose="020B0604020202020204" pitchFamily="34" charset="0"/>
                  </a:rPr>
                  <a:t>Information</a:t>
                </a:r>
              </a:p>
            </p:txBody>
          </p:sp>
          <p:sp>
            <p:nvSpPr>
              <p:cNvPr id="12306" name="TextBox 26"/>
              <p:cNvSpPr txBox="1">
                <a:spLocks noChangeArrowheads="1"/>
              </p:cNvSpPr>
              <p:nvPr/>
            </p:nvSpPr>
            <p:spPr bwMode="auto">
              <a:xfrm>
                <a:off x="2057400" y="5210437"/>
                <a:ext cx="11430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cs typeface="Arial" panose="020B0604020202020204" pitchFamily="34" charset="0"/>
                  </a:rPr>
                  <a:t>Actions</a:t>
                </a:r>
              </a:p>
            </p:txBody>
          </p:sp>
          <p:cxnSp>
            <p:nvCxnSpPr>
              <p:cNvPr id="39" name="Curved Connector 38"/>
              <p:cNvCxnSpPr/>
              <p:nvPr/>
            </p:nvCxnSpPr>
            <p:spPr bwMode="auto">
              <a:xfrm flipV="1">
                <a:off x="2286000" y="5102714"/>
                <a:ext cx="8271" cy="365760"/>
              </a:xfrm>
              <a:prstGeom prst="straightConnector1">
                <a:avLst/>
              </a:prstGeom>
              <a:ln>
                <a:tailEnd type="arrow" w="med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38"/>
              <p:cNvCxnSpPr/>
              <p:nvPr/>
            </p:nvCxnSpPr>
            <p:spPr bwMode="auto">
              <a:xfrm flipH="1">
                <a:off x="2124561" y="5113381"/>
                <a:ext cx="9039" cy="365760"/>
              </a:xfrm>
              <a:prstGeom prst="straightConnector1">
                <a:avLst/>
              </a:prstGeom>
              <a:ln>
                <a:tailEnd type="arrow" w="med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28"/>
              <p:cNvSpPr txBox="1">
                <a:spLocks noChangeArrowheads="1"/>
              </p:cNvSpPr>
              <p:nvPr/>
            </p:nvSpPr>
            <p:spPr bwMode="auto">
              <a:xfrm>
                <a:off x="2318986" y="6156326"/>
                <a:ext cx="2044700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+mn-lt"/>
                    <a:cs typeface="Arial" panose="020B0604020202020204" pitchFamily="34" charset="0"/>
                  </a:rPr>
                  <a:t>World State and Goals</a:t>
                </a:r>
              </a:p>
              <a:p>
                <a:pPr algn="ctr"/>
                <a:r>
                  <a:rPr lang="en-US" sz="1100" b="1" dirty="0" smtClean="0">
                    <a:latin typeface="+mn-lt"/>
                    <a:cs typeface="Arial" panose="020B0604020202020204" pitchFamily="34" charset="0"/>
                  </a:rPr>
                  <a:t>Model and Belief Updates</a:t>
                </a:r>
                <a:endParaRPr lang="en-US" sz="1100" b="1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TextBox 26"/>
            <p:cNvSpPr txBox="1">
              <a:spLocks noChangeArrowheads="1"/>
            </p:cNvSpPr>
            <p:nvPr/>
          </p:nvSpPr>
          <p:spPr bwMode="auto">
            <a:xfrm>
              <a:off x="1143000" y="5008222"/>
              <a:ext cx="1143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b="1" dirty="0" smtClean="0">
                  <a:latin typeface="+mn-lt"/>
                  <a:cs typeface="Arial" panose="020B0604020202020204" pitchFamily="34" charset="0"/>
                </a:rPr>
                <a:t>Updates</a:t>
              </a:r>
              <a:endParaRPr lang="en-US" sz="1100" b="1" dirty="0"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75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Planner’s Role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Kartik Talamadupula - Ph.D. Dissertation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2B197-8EE1-4A54-B7B2-212B3F7AD7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0" y="1447800"/>
            <a:ext cx="6477000" cy="1219200"/>
          </a:xfrm>
          <a:prstGeom prst="roundRect">
            <a:avLst/>
          </a:prstGeom>
          <a:solidFill>
            <a:srgbClr val="990033"/>
          </a:solidFill>
          <a:ln>
            <a:solidFill>
              <a:srgbClr val="FFB3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PLANNER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7048" y="5105400"/>
            <a:ext cx="6473952" cy="12161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GOAL MANAGER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7400" y="2667000"/>
            <a:ext cx="0" cy="243840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6600" y="2667000"/>
            <a:ext cx="0" cy="243840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95800" y="2667000"/>
            <a:ext cx="0" cy="243840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638800" y="2667000"/>
            <a:ext cx="0" cy="243840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315200" y="2667000"/>
            <a:ext cx="0" cy="24384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0" y="2819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World Updates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3097649"/>
            <a:ext cx="129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Quantified </a:t>
            </a:r>
          </a:p>
          <a:p>
            <a:pPr algn="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Goals</a:t>
            </a:r>
          </a:p>
          <a:p>
            <a:pPr algn="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on </a:t>
            </a:r>
          </a:p>
          <a:p>
            <a:pPr algn="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Unknown </a:t>
            </a:r>
          </a:p>
          <a:p>
            <a:pPr algn="r"/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Objects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3962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  <a:t>Model</a:t>
            </a:r>
            <a:b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  <a:t>Updates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4366736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Beliefs</a:t>
            </a:r>
          </a:p>
          <a:p>
            <a:pPr algn="r"/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</a:p>
          <a:p>
            <a:pPr algn="r"/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Intentions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5200" y="35814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New Plan</a:t>
            </a:r>
          </a:p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to</a:t>
            </a:r>
          </a:p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Execute</a:t>
            </a:r>
          </a:p>
        </p:txBody>
      </p:sp>
      <p:cxnSp>
        <p:nvCxnSpPr>
          <p:cNvPr id="21" name="Straight Connector 20"/>
          <p:cNvCxnSpPr>
            <a:stCxn id="7" idx="1"/>
          </p:cNvCxnSpPr>
          <p:nvPr/>
        </p:nvCxnSpPr>
        <p:spPr>
          <a:xfrm flipH="1">
            <a:off x="228600" y="5713476"/>
            <a:ext cx="1298448" cy="152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8600" y="5410200"/>
            <a:ext cx="1298448" cy="152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28600" y="6019800"/>
            <a:ext cx="1298448" cy="152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672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7.7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17439</TotalTime>
  <Words>4413</Words>
  <Application>Microsoft Office PowerPoint</Application>
  <PresentationFormat>On-screen Show (4:3)</PresentationFormat>
  <Paragraphs>1009</Paragraphs>
  <Slides>64</Slides>
  <Notes>25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89" baseType="lpstr">
      <vt:lpstr>Arial</vt:lpstr>
      <vt:lpstr>Book Antiqua</vt:lpstr>
      <vt:lpstr>Bradley Hand ITC</vt:lpstr>
      <vt:lpstr>Calibri</vt:lpstr>
      <vt:lpstr>Consolas</vt:lpstr>
      <vt:lpstr>Corbel</vt:lpstr>
      <vt:lpstr>Courier New</vt:lpstr>
      <vt:lpstr>Droid Robot</vt:lpstr>
      <vt:lpstr>Footlight MT Light</vt:lpstr>
      <vt:lpstr>Gill Sans MT</vt:lpstr>
      <vt:lpstr>Lucida Sans Typewriter</vt:lpstr>
      <vt:lpstr>OCR A Extended</vt:lpstr>
      <vt:lpstr>Rockwell</vt:lpstr>
      <vt:lpstr>Rockwell Condensed</vt:lpstr>
      <vt:lpstr>Segoe Print</vt:lpstr>
      <vt:lpstr>Segoe UI</vt:lpstr>
      <vt:lpstr>Segoe UI Semibold</vt:lpstr>
      <vt:lpstr>Times New Roman</vt:lpstr>
      <vt:lpstr>Wingdings</vt:lpstr>
      <vt:lpstr>Office Theme</vt:lpstr>
      <vt:lpstr>Wood Type</vt:lpstr>
      <vt:lpstr>1_Wood Type</vt:lpstr>
      <vt:lpstr>1_Office Theme</vt:lpstr>
      <vt:lpstr>2_Wood Type</vt:lpstr>
      <vt:lpstr>2_Office Theme</vt:lpstr>
      <vt:lpstr>PowerPoint Presentation</vt:lpstr>
      <vt:lpstr>Planning for Human-Robot Teaming</vt:lpstr>
      <vt:lpstr>Contributions</vt:lpstr>
      <vt:lpstr>Contributions</vt:lpstr>
      <vt:lpstr>USAR Human Factors Case Study</vt:lpstr>
      <vt:lpstr>Planning Challenges in Human-Robot Teaming</vt:lpstr>
      <vt:lpstr>Urban Search and Report (USAR)</vt:lpstr>
      <vt:lpstr>An Integrated System for USAR</vt:lpstr>
      <vt:lpstr>Planner’s Role</vt:lpstr>
      <vt:lpstr>The TRADITIONAL Planner An Island Unto Itself</vt:lpstr>
      <vt:lpstr>The Embedded Planner An Interactive, Iterative System</vt:lpstr>
      <vt:lpstr>Fielded Prototype</vt:lpstr>
      <vt:lpstr>Planning Challenges in Human-Robot Teaming</vt:lpstr>
      <vt:lpstr>Open World Goals</vt:lpstr>
      <vt:lpstr>Open World Quantified Goals (OWQGs)</vt:lpstr>
      <vt:lpstr>Solution Approach Tricking the Robot for Profit</vt:lpstr>
      <vt:lpstr>Replanning for Changing Worlds</vt:lpstr>
      <vt:lpstr>How to Replan The Engineering Solution</vt:lpstr>
      <vt:lpstr>Sapa Replan: Execution Monitor</vt:lpstr>
      <vt:lpstr>Specifying Changes</vt:lpstr>
      <vt:lpstr>Replanning + Open World Goals USAR Example</vt:lpstr>
      <vt:lpstr>Model Updates (via natural language)</vt:lpstr>
      <vt:lpstr>Example: Action Addition</vt:lpstr>
      <vt:lpstr>Why Support Model Updates? </vt:lpstr>
      <vt:lpstr>Model Revision</vt:lpstr>
      <vt:lpstr>How to Update a Model (The Engineering Solution)</vt:lpstr>
      <vt:lpstr>Plan &amp; Intent Recognition</vt:lpstr>
      <vt:lpstr>Proposed Approach</vt:lpstr>
      <vt:lpstr>Solution</vt:lpstr>
      <vt:lpstr>Contributions</vt:lpstr>
      <vt:lpstr>Relevant Publications</vt:lpstr>
      <vt:lpstr>Related Work</vt:lpstr>
      <vt:lpstr>PLAN &amp; INTENT RECOGNITION</vt:lpstr>
      <vt:lpstr>Can Belief Models Enhance Planning?</vt:lpstr>
      <vt:lpstr>Beliefs, Intentions &amp; Teaming</vt:lpstr>
      <vt:lpstr>Proposed Approach</vt:lpstr>
      <vt:lpstr>Mapping to Planning</vt:lpstr>
      <vt:lpstr>Mapping to Planning</vt:lpstr>
      <vt:lpstr>Use Case Scenario</vt:lpstr>
      <vt:lpstr>Use Case Scenario</vt:lpstr>
      <vt:lpstr>Solution</vt:lpstr>
      <vt:lpstr>Preliminary Evaluation</vt:lpstr>
      <vt:lpstr>PowerPoint Presentation</vt:lpstr>
      <vt:lpstr>Intent Recognition</vt:lpstr>
      <vt:lpstr>Evaluation: Intent Recognition I</vt:lpstr>
      <vt:lpstr>Evaluation: Intent Recognition II</vt:lpstr>
      <vt:lpstr>Limitations &amp; Extensions</vt:lpstr>
      <vt:lpstr>Replanning for Human-Robot Teaming</vt:lpstr>
      <vt:lpstr>Replanning Example: Warehouses</vt:lpstr>
      <vt:lpstr>PowerPoint Presentation</vt:lpstr>
      <vt:lpstr>Warehouses: Commitments</vt:lpstr>
      <vt:lpstr>A Generalized Model of Replanning</vt:lpstr>
      <vt:lpstr>Replanning Constraints</vt:lpstr>
      <vt:lpstr>Replanning: Solution Techniques</vt:lpstr>
      <vt:lpstr>Research Question</vt:lpstr>
      <vt:lpstr>Experimental Setup</vt:lpstr>
      <vt:lpstr>Experimental Results</vt:lpstr>
      <vt:lpstr>Limitations &amp; Extensions</vt:lpstr>
      <vt:lpstr>Broader Impact: HIL Planning Planning for Crowdsourcing</vt:lpstr>
      <vt:lpstr>PowerPoint Presentation</vt:lpstr>
      <vt:lpstr>Collaborators</vt:lpstr>
      <vt:lpstr>Conclusion</vt:lpstr>
      <vt:lpstr>Challenges Addressed</vt:lpstr>
      <vt:lpstr>Summary</vt:lpstr>
    </vt:vector>
  </TitlesOfParts>
  <Company>ASU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Human-Robot Teaming</dc:title>
  <dc:creator>Kartik Talamadupula</dc:creator>
  <cp:lastModifiedBy>ktalamad@live.com</cp:lastModifiedBy>
  <cp:revision>1629</cp:revision>
  <dcterms:created xsi:type="dcterms:W3CDTF">2009-09-04T03:11:26Z</dcterms:created>
  <dcterms:modified xsi:type="dcterms:W3CDTF">2014-11-06T14:17:27Z</dcterms:modified>
</cp:coreProperties>
</file>