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4.xml" ContentType="application/vnd.openxmlformats-officedocument.drawingml.chart+xml"/>
  <Override PartName="/ppt/notesSlides/notesSlide56.xml" ContentType="application/vnd.openxmlformats-officedocument.presentationml.notesSlide+xml"/>
  <Override PartName="/ppt/charts/chart5.xml" ContentType="application/vnd.openxmlformats-officedocument.drawingml.chart+xml"/>
  <Override PartName="/ppt/notesSlides/notesSlide57.xml" ContentType="application/vnd.openxmlformats-officedocument.presentationml.notesSlide+xml"/>
  <Override PartName="/ppt/charts/chart6.xml" ContentType="application/vnd.openxmlformats-officedocument.drawingml.chart+xml"/>
  <Override PartName="/ppt/notesSlides/notesSlide58.xml" ContentType="application/vnd.openxmlformats-officedocument.presentationml.notesSlide+xml"/>
  <Override PartName="/ppt/charts/chart7.xml" ContentType="application/vnd.openxmlformats-officedocument.drawingml.chart+xml"/>
  <Override PartName="/ppt/notesSlides/notesSlide5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73"/>
  </p:notesMasterIdLst>
  <p:handoutMasterIdLst>
    <p:handoutMasterId r:id="rId74"/>
  </p:handoutMasterIdLst>
  <p:sldIdLst>
    <p:sldId id="256" r:id="rId2"/>
    <p:sldId id="350" r:id="rId3"/>
    <p:sldId id="300" r:id="rId4"/>
    <p:sldId id="259" r:id="rId5"/>
    <p:sldId id="340" r:id="rId6"/>
    <p:sldId id="347" r:id="rId7"/>
    <p:sldId id="401" r:id="rId8"/>
    <p:sldId id="438" r:id="rId9"/>
    <p:sldId id="439" r:id="rId10"/>
    <p:sldId id="440" r:id="rId11"/>
    <p:sldId id="342" r:id="rId12"/>
    <p:sldId id="341" r:id="rId13"/>
    <p:sldId id="349" r:id="rId14"/>
    <p:sldId id="343" r:id="rId15"/>
    <p:sldId id="420" r:id="rId16"/>
    <p:sldId id="407" r:id="rId17"/>
    <p:sldId id="348" r:id="rId18"/>
    <p:sldId id="408" r:id="rId19"/>
    <p:sldId id="353" r:id="rId20"/>
    <p:sldId id="354" r:id="rId21"/>
    <p:sldId id="421" r:id="rId22"/>
    <p:sldId id="356" r:id="rId23"/>
    <p:sldId id="358" r:id="rId24"/>
    <p:sldId id="355" r:id="rId25"/>
    <p:sldId id="441" r:id="rId26"/>
    <p:sldId id="359" r:id="rId27"/>
    <p:sldId id="360" r:id="rId28"/>
    <p:sldId id="432" r:id="rId29"/>
    <p:sldId id="418" r:id="rId30"/>
    <p:sldId id="422" r:id="rId31"/>
    <p:sldId id="388" r:id="rId32"/>
    <p:sldId id="400" r:id="rId33"/>
    <p:sldId id="362" r:id="rId34"/>
    <p:sldId id="363" r:id="rId35"/>
    <p:sldId id="364" r:id="rId36"/>
    <p:sldId id="368" r:id="rId37"/>
    <p:sldId id="365" r:id="rId38"/>
    <p:sldId id="366" r:id="rId39"/>
    <p:sldId id="409" r:id="rId40"/>
    <p:sldId id="367" r:id="rId41"/>
    <p:sldId id="370" r:id="rId42"/>
    <p:sldId id="419" r:id="rId43"/>
    <p:sldId id="423" r:id="rId44"/>
    <p:sldId id="389" r:id="rId45"/>
    <p:sldId id="372" r:id="rId46"/>
    <p:sldId id="373" r:id="rId47"/>
    <p:sldId id="374" r:id="rId48"/>
    <p:sldId id="375" r:id="rId49"/>
    <p:sldId id="377" r:id="rId50"/>
    <p:sldId id="378" r:id="rId51"/>
    <p:sldId id="379" r:id="rId52"/>
    <p:sldId id="433" r:id="rId53"/>
    <p:sldId id="434" r:id="rId54"/>
    <p:sldId id="435" r:id="rId55"/>
    <p:sldId id="424" r:id="rId56"/>
    <p:sldId id="390" r:id="rId57"/>
    <p:sldId id="381" r:id="rId58"/>
    <p:sldId id="395" r:id="rId59"/>
    <p:sldId id="425" r:id="rId60"/>
    <p:sldId id="391" r:id="rId61"/>
    <p:sldId id="384" r:id="rId62"/>
    <p:sldId id="383" r:id="rId63"/>
    <p:sldId id="410" r:id="rId64"/>
    <p:sldId id="428" r:id="rId65"/>
    <p:sldId id="429" r:id="rId66"/>
    <p:sldId id="431" r:id="rId67"/>
    <p:sldId id="386" r:id="rId68"/>
    <p:sldId id="427" r:id="rId69"/>
    <p:sldId id="392" r:id="rId70"/>
    <p:sldId id="437" r:id="rId71"/>
    <p:sldId id="394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CAF"/>
    <a:srgbClr val="FFE19F"/>
    <a:srgbClr val="A65C0A"/>
    <a:srgbClr val="FFC23B"/>
    <a:srgbClr val="FFB310"/>
    <a:srgbClr val="CC99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20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oleObject" Target="file:///C:\Users\manikandan_2\Dropbox\ThesisWriteUp\ROC\Experiment-Graphs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kandan_2\Dropbox\ThesisWriteUp\ROC\Experiment-Graphs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kandan_2\Dropbox\ThesisWriteUp\ROC\Experiment-Graphs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kandan_2\Dropbox\ThesisWriteUp\ROC\Experiment-Graphs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ikandan_2\Dropbox\ThesisWriteUp\ROC\Experiment-Graphs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4" Type="http://schemas.microsoft.com/office/2011/relationships/chartColorStyle" Target="colors9.xml"/><Relationship Id="rId1" Type="http://schemas.openxmlformats.org/officeDocument/2006/relationships/oleObject" Target="file:///C:\Users\manikandan_2\Dropbox\ThesisWriteUp\ROC\Experiment-Graphs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HelveticaNeueLT Pro 23 UltLtEx" panose="020B0204020202020204" pitchFamily="34" charset="0"/>
                <a:ea typeface="+mn-ea"/>
                <a:cs typeface="+mn-cs"/>
              </a:defRPr>
            </a:pPr>
            <a:r>
              <a:rPr lang="en-US" sz="1200" b="1" dirty="0">
                <a:latin typeface="HelveticaNeueLT Pro 33 ThEx" panose="020B0404020202020204" pitchFamily="34" charset="0"/>
              </a:rPr>
              <a:t>EVA et. al. - 300Million tweets -2013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HelveticaNeueLT Pro 23 UltLtEx" panose="020B02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Sheet1!$B$4:$B$5</c:f>
              <c:strCache>
                <c:ptCount val="2"/>
                <c:pt idx="0">
                  <c:v>Without Hashtag</c:v>
                </c:pt>
                <c:pt idx="1">
                  <c:v>With Hashtag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87.16</c:v>
                </c:pt>
                <c:pt idx="1">
                  <c:v>12.84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HelveticaNeueLT Pro 23 UltLtEx" panose="020B02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HelveticaNeueLT Pro 23 UltLtEx" panose="020B02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r>
              <a:rPr lang="en-US" sz="1200" dirty="0" err="1">
                <a:latin typeface="HelveticaNeueLT Pro 33 ThEx" panose="020B0404020202020204" pitchFamily="34" charset="0"/>
              </a:rPr>
              <a:t>TweetSense</a:t>
            </a:r>
            <a:r>
              <a:rPr lang="en-US" sz="1200" dirty="0">
                <a:latin typeface="HelveticaNeueLT Pro 33 ThEx" panose="020B0404020202020204" pitchFamily="34" charset="0"/>
              </a:rPr>
              <a:t> Dataset- 8Million tweets -</a:t>
            </a:r>
            <a:r>
              <a:rPr lang="en-US" sz="1200" dirty="0" smtClean="0">
                <a:latin typeface="HelveticaNeueLT Pro 33 ThEx" panose="020B0404020202020204" pitchFamily="34" charset="0"/>
              </a:rPr>
              <a:t>2014</a:t>
            </a:r>
            <a:endParaRPr lang="en-US" sz="1200" dirty="0">
              <a:latin typeface="HelveticaNeueLT Pro 33 ThEx" panose="020B04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</c:dPt>
          <c:dPt>
            <c:idx val="1"/>
            <c:bubble3D val="0"/>
            <c:spPr>
              <a:solidFill>
                <a:schemeClr val="accent5">
                  <a:tint val="77000"/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c:spPr>
          </c:dPt>
          <c:dLbls>
            <c:dLbl>
              <c:idx val="0"/>
              <c:layout>
                <c:manualLayout>
                  <c:x val="-0.156850544544001"/>
                  <c:y val="-0.2277842035282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4227825209588"/>
                  <c:y val="0.211375061168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NeueLT Pro 45 Lt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Without Hashtag</c:v>
                </c:pt>
                <c:pt idx="1">
                  <c:v>With Hashtag</c:v>
                </c:pt>
              </c:strCache>
            </c:strRef>
          </c:cat>
          <c:val>
            <c:numRef>
              <c:f>Sheet1!$F$4:$F$5</c:f>
              <c:numCache>
                <c:formatCode>General</c:formatCode>
                <c:ptCount val="2"/>
                <c:pt idx="0">
                  <c:v>76.03</c:v>
                </c:pt>
                <c:pt idx="1">
                  <c:v>23.7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NeueLT Pro 45 Lt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NeueLT Pro 45 Lt" panose="020B0403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>
              <a:defRPr sz="2800" b="1" i="0" u="none" strike="noStrike" kern="1200" cap="all" spc="120" normalizeH="0" baseline="0">
                <a:solidFill>
                  <a:schemeClr val="bg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External Evaluation with baseline</a:t>
            </a:r>
            <a:r>
              <a:rPr lang="en-US" sz="2800" baseline="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800" baseline="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on </a:t>
            </a:r>
            <a:r>
              <a:rPr lang="en-US" sz="2800" baseline="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/>
            </a:r>
            <a:br>
              <a:rPr lang="en-US" sz="2800" baseline="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PRECISION </a:t>
            </a:r>
            <a:r>
              <a:rPr lang="en-US" sz="28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@ </a:t>
            </a:r>
            <a:r>
              <a:rPr lang="en-US" sz="28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N</a:t>
            </a:r>
            <a:endParaRPr lang="en-US" sz="28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c:rich>
      </c:tx>
      <c:layout>
        <c:manualLayout>
          <c:xMode val="edge"/>
          <c:yMode val="edge"/>
          <c:x val="0.197771523837834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777185836485"/>
          <c:y val="0.164643363482346"/>
          <c:w val="0.860254976659814"/>
          <c:h val="0.569264758660311"/>
        </c:manualLayout>
      </c:layout>
      <c:lineChart>
        <c:grouping val="standard"/>
        <c:varyColors val="0"/>
        <c:ser>
          <c:idx val="2"/>
          <c:order val="0"/>
          <c:tx>
            <c:strRef>
              <c:f>'External Eval'!$A$21</c:f>
              <c:strCache>
                <c:ptCount val="1"/>
                <c:pt idx="0">
                  <c:v>TweetSense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Eval'!$B$21:$E$21</c:f>
              <c:numCache>
                <c:formatCode>0%</c:formatCode>
                <c:ptCount val="4"/>
                <c:pt idx="0">
                  <c:v>0.450281425891182</c:v>
                </c:pt>
                <c:pt idx="1">
                  <c:v>0.530956848030019</c:v>
                </c:pt>
                <c:pt idx="2">
                  <c:v>0.563477173233271</c:v>
                </c:pt>
                <c:pt idx="3">
                  <c:v>0.590368980612883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'External Eval'!$A$22</c:f>
              <c:strCache>
                <c:ptCount val="1"/>
                <c:pt idx="0">
                  <c:v>SimTime</c:v>
                </c:pt>
              </c:strCache>
            </c:strRef>
          </c:tx>
          <c:spPr>
            <a:ln w="25400" cap="flat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x"/>
            <c:size val="6"/>
            <c:spPr>
              <a:solidFill>
                <a:schemeClr val="lt1"/>
              </a:solidFill>
              <a:ln w="25400" cap="flat" cmpd="sng" algn="ctr">
                <a:solidFill>
                  <a:srgbClr val="FFC00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Eval'!$B$22:$E$22</c:f>
              <c:numCache>
                <c:formatCode>0%</c:formatCode>
                <c:ptCount val="4"/>
                <c:pt idx="0">
                  <c:v>0.304565353345841</c:v>
                </c:pt>
                <c:pt idx="1">
                  <c:v>0.338961851156973</c:v>
                </c:pt>
                <c:pt idx="2">
                  <c:v>0.382739212007505</c:v>
                </c:pt>
                <c:pt idx="3">
                  <c:v>0.420262664165103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'External Eval'!$A$23</c:f>
              <c:strCache>
                <c:ptCount val="1"/>
                <c:pt idx="0">
                  <c:v>SimGlobal</c:v>
                </c:pt>
              </c:strCache>
            </c:strRef>
          </c:tx>
          <c:spPr>
            <a:ln w="25400" cap="flat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Eval'!$B$23:$E$23</c:f>
              <c:numCache>
                <c:formatCode>0%</c:formatCode>
                <c:ptCount val="4"/>
                <c:pt idx="0">
                  <c:v>0.263914946841776</c:v>
                </c:pt>
                <c:pt idx="1">
                  <c:v>0.331457160725453</c:v>
                </c:pt>
                <c:pt idx="2">
                  <c:v>0.367729831144465</c:v>
                </c:pt>
                <c:pt idx="3">
                  <c:v>0.399624765478424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'External Eval'!$A$24</c:f>
              <c:strCache>
                <c:ptCount val="1"/>
                <c:pt idx="0">
                  <c:v>SimRecCount</c:v>
                </c:pt>
              </c:strCache>
            </c:strRef>
          </c:tx>
          <c:spPr>
            <a:ln w="25400" cap="flat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star"/>
            <c:size val="6"/>
            <c:spPr>
              <a:solidFill>
                <a:schemeClr val="l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Eval'!$B$24:$E$24</c:f>
              <c:numCache>
                <c:formatCode>0%</c:formatCode>
                <c:ptCount val="4"/>
                <c:pt idx="0">
                  <c:v>0.24015009380863</c:v>
                </c:pt>
                <c:pt idx="1">
                  <c:v>0.288305190744215</c:v>
                </c:pt>
                <c:pt idx="2">
                  <c:v>0.319574734208881</c:v>
                </c:pt>
                <c:pt idx="3">
                  <c:v>0.345215759849906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346008"/>
        <c:axId val="2094289336"/>
        <c:extLst>
          <c:ext xmlns:c15="http://schemas.microsoft.com/office/drawing/2012/chart" uri="{02D57815-91ED-43cb-92C2-25804820EDAC}">
            <c15:filteredLineSeries>
              <c15:ser>
                <c:idx val="5"/>
                <c:order val="4"/>
                <c:tx>
                  <c:strRef>
                    <c:extLst>
                      <c:ext uri="{02D57815-91ED-43cb-92C2-25804820EDAC}">
                        <c15:formulaRef>
                          <c15:sqref>'External Eval'!$A$26</c15:sqref>
                        </c15:formulaRef>
                      </c:ext>
                    </c:extLst>
                    <c:strCache>
                      <c:ptCount val="1"/>
                      <c:pt idx="0">
                        <c:v>OnlyMutualFriendScore</c:v>
                      </c:pt>
                    </c:strCache>
                  </c:strRef>
                </c:tx>
                <c:spPr>
                  <a:ln w="222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  <a:round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HelveticaNeueLT Pro 35 Th" panose="020B04030202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'External Eval'!$B$20:$E$20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</c:v>
                      </c:pt>
                      <c:pt idx="1">
                        <c:v>10</c:v>
                      </c:pt>
                      <c:pt idx="2">
                        <c:v>15</c:v>
                      </c:pt>
                      <c:pt idx="3">
                        <c:v>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'External Eval'!$B$26:$E$26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2.3139462163852407E-2</c:v>
                      </c:pt>
                      <c:pt idx="1">
                        <c:v>4.6904315196998121E-2</c:v>
                      </c:pt>
                      <c:pt idx="2">
                        <c:v>8.0050031269543465E-2</c:v>
                      </c:pt>
                      <c:pt idx="3">
                        <c:v>0.11382113821138211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094346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Top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N </a:t>
                </a:r>
                <a:r>
                  <a:rPr lang="en-US" sz="1600" dirty="0">
                    <a:solidFill>
                      <a:schemeClr val="tx1"/>
                    </a:solidFill>
                  </a:rPr>
                  <a:t>Hashtags recommended by the system</a:t>
                </a:r>
              </a:p>
            </c:rich>
          </c:tx>
          <c:layout>
            <c:manualLayout>
              <c:xMode val="edge"/>
              <c:yMode val="edge"/>
              <c:x val="0.348497669874077"/>
              <c:y val="0.6876937263241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HelveticaNeueLT Pro 35 Th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94289336"/>
        <c:crosses val="autoZero"/>
        <c:auto val="1"/>
        <c:lblAlgn val="ctr"/>
        <c:lblOffset val="100"/>
        <c:noMultiLvlLbl val="0"/>
      </c:catAx>
      <c:valAx>
        <c:axId val="2094289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percentage of sample tweets for  </a:t>
                </a:r>
              </a:p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  which the hahstags are </a:t>
                </a:r>
              </a:p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recommended correctly</a:t>
                </a:r>
              </a:p>
            </c:rich>
          </c:tx>
          <c:layout>
            <c:manualLayout>
              <c:xMode val="edge"/>
              <c:yMode val="edge"/>
              <c:x val="0.015465208126912"/>
              <c:y val="0.1604760374460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HelveticaNeueLT Pro 35 Th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94346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HelveticaNeueLT Pro 35 Th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000207391022"/>
          <c:y val="0.145723697862545"/>
          <c:w val="0.454223111493132"/>
          <c:h val="0.0440547554689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HelveticaNeueLT Pro 35 Th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HelveticaNeueLT Pro 35 Th" panose="020B0403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06487306489"/>
          <c:y val="0.160665424855064"/>
          <c:w val="0.782255654165827"/>
          <c:h val="0.681725751347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'Odds Ratio'!$A$12</c:f>
              <c:strCache>
                <c:ptCount val="1"/>
                <c:pt idx="0">
                  <c:v>Feature Scores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079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HelveticaNeueLT Pro 33 ThEx" panose="020B04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'Odds Ratio'!$A$13:$A$21</c:f>
              <c:strCache>
                <c:ptCount val="9"/>
                <c:pt idx="0">
                  <c:v>Similarity Score</c:v>
                </c:pt>
                <c:pt idx="1">
                  <c:v>Recency Score</c:v>
                </c:pt>
                <c:pt idx="2">
                  <c:v>Social Trend Score</c:v>
                </c:pt>
                <c:pt idx="3">
                  <c:v>Attention Score</c:v>
                </c:pt>
                <c:pt idx="4">
                  <c:v>Favorite Score</c:v>
                </c:pt>
                <c:pt idx="5">
                  <c:v>Mutual Friends Score</c:v>
                </c:pt>
                <c:pt idx="6">
                  <c:v>Mutual Followers Score</c:v>
                </c:pt>
                <c:pt idx="7">
                  <c:v>Common Hashtags Score</c:v>
                </c:pt>
                <c:pt idx="8">
                  <c:v>Reciprocal Score</c:v>
                </c:pt>
              </c:strCache>
            </c:strRef>
          </c:cat>
          <c:val>
            <c:numRef>
              <c:f>'Odds Ratio'!$B$13:$B$21</c:f>
              <c:numCache>
                <c:formatCode>General</c:formatCode>
                <c:ptCount val="9"/>
                <c:pt idx="0">
                  <c:v>0.0942</c:v>
                </c:pt>
                <c:pt idx="1">
                  <c:v>0.0022</c:v>
                </c:pt>
                <c:pt idx="2">
                  <c:v>0.0017</c:v>
                </c:pt>
                <c:pt idx="3">
                  <c:v>0.0</c:v>
                </c:pt>
                <c:pt idx="4">
                  <c:v>0.2837</c:v>
                </c:pt>
                <c:pt idx="5">
                  <c:v>13538.6542</c:v>
                </c:pt>
                <c:pt idx="6">
                  <c:v>0.0923</c:v>
                </c:pt>
                <c:pt idx="7">
                  <c:v>0.0</c:v>
                </c:pt>
                <c:pt idx="8">
                  <c:v>0.7144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-2137432200"/>
        <c:axId val="-2137422792"/>
      </c:barChart>
      <c:catAx>
        <c:axId val="-2137432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endParaRPr lang="en-US"/>
          </a:p>
        </c:txPr>
        <c:crossAx val="-2137422792"/>
        <c:crosses val="autoZero"/>
        <c:auto val="1"/>
        <c:lblAlgn val="ctr"/>
        <c:lblOffset val="100"/>
        <c:noMultiLvlLbl val="0"/>
      </c:catAx>
      <c:valAx>
        <c:axId val="-21374227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432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06487306489"/>
          <c:y val="0.160665424855064"/>
          <c:w val="0.782255654165827"/>
          <c:h val="0.681725751347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'Odds Ratio'!$A$12</c:f>
              <c:strCache>
                <c:ptCount val="1"/>
                <c:pt idx="0">
                  <c:v>Feature Scores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079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HelveticaNeueLT Pro 33 ThEx" panose="020B04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'Odds Ratio'!$A$24:$A$31</c:f>
              <c:strCache>
                <c:ptCount val="8"/>
                <c:pt idx="0">
                  <c:v>Similarity Score</c:v>
                </c:pt>
                <c:pt idx="1">
                  <c:v>Recency Score</c:v>
                </c:pt>
                <c:pt idx="2">
                  <c:v>Social Trend Score</c:v>
                </c:pt>
                <c:pt idx="3">
                  <c:v>Attention Score</c:v>
                </c:pt>
                <c:pt idx="4">
                  <c:v>Favorite Score</c:v>
                </c:pt>
                <c:pt idx="5">
                  <c:v>Mutual Followers Score</c:v>
                </c:pt>
                <c:pt idx="6">
                  <c:v>Common Hashtags Score</c:v>
                </c:pt>
                <c:pt idx="7">
                  <c:v>Reciprocal Score</c:v>
                </c:pt>
              </c:strCache>
            </c:strRef>
          </c:cat>
          <c:val>
            <c:numRef>
              <c:f>'Odds Ratio'!$B$24:$B$31</c:f>
              <c:numCache>
                <c:formatCode>General</c:formatCode>
                <c:ptCount val="8"/>
                <c:pt idx="0">
                  <c:v>0.1123</c:v>
                </c:pt>
                <c:pt idx="1">
                  <c:v>0.0024</c:v>
                </c:pt>
                <c:pt idx="2">
                  <c:v>0.0017</c:v>
                </c:pt>
                <c:pt idx="3">
                  <c:v>0.0</c:v>
                </c:pt>
                <c:pt idx="4">
                  <c:v>0.24</c:v>
                </c:pt>
                <c:pt idx="5">
                  <c:v>3.115</c:v>
                </c:pt>
                <c:pt idx="6">
                  <c:v>0.0</c:v>
                </c:pt>
                <c:pt idx="7">
                  <c:v>0.7717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2094037512"/>
        <c:axId val="2094020936"/>
      </c:barChart>
      <c:catAx>
        <c:axId val="2094037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94020936"/>
        <c:crosses val="autoZero"/>
        <c:auto val="1"/>
        <c:lblAlgn val="ctr"/>
        <c:lblOffset val="100"/>
        <c:noMultiLvlLbl val="0"/>
      </c:catAx>
      <c:valAx>
        <c:axId val="2094020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037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52899740171"/>
          <c:y val="0.160665386259262"/>
          <c:w val="0.782255654165827"/>
          <c:h val="0.681725751347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'Odds Ratio'!$A$12</c:f>
              <c:strCache>
                <c:ptCount val="1"/>
                <c:pt idx="0">
                  <c:v>Feature Scores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079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0.00208618832449099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HelveticaNeueLT Pro 33 ThEx" panose="020B04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elveticaNeueLT Pro 33 ThEx" panose="020B04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'Odds Ratio'!$D$15:$D$20</c:f>
              <c:strCache>
                <c:ptCount val="6"/>
                <c:pt idx="0">
                  <c:v>Similarity Score</c:v>
                </c:pt>
                <c:pt idx="1">
                  <c:v>Recency Score</c:v>
                </c:pt>
                <c:pt idx="2">
                  <c:v>Social Trend Score</c:v>
                </c:pt>
                <c:pt idx="3">
                  <c:v>Attention Score</c:v>
                </c:pt>
                <c:pt idx="4">
                  <c:v>Favorite Score</c:v>
                </c:pt>
                <c:pt idx="5">
                  <c:v>Common Hashtags Score</c:v>
                </c:pt>
              </c:strCache>
            </c:strRef>
          </c:cat>
          <c:val>
            <c:numRef>
              <c:f>'Odds Ratio'!$E$15:$E$20</c:f>
              <c:numCache>
                <c:formatCode>General</c:formatCode>
                <c:ptCount val="6"/>
                <c:pt idx="0">
                  <c:v>0.1134</c:v>
                </c:pt>
                <c:pt idx="1">
                  <c:v>0.0026</c:v>
                </c:pt>
                <c:pt idx="2">
                  <c:v>0.0016</c:v>
                </c:pt>
                <c:pt idx="3">
                  <c:v>0.0</c:v>
                </c:pt>
                <c:pt idx="4">
                  <c:v>0.2112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-2089146472"/>
        <c:axId val="-2089142632"/>
      </c:barChart>
      <c:catAx>
        <c:axId val="-20891464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endParaRPr lang="en-US"/>
          </a:p>
        </c:txPr>
        <c:crossAx val="-2089142632"/>
        <c:crosses val="autoZero"/>
        <c:auto val="1"/>
        <c:lblAlgn val="ctr"/>
        <c:lblOffset val="100"/>
        <c:noMultiLvlLbl val="0"/>
      </c:catAx>
      <c:valAx>
        <c:axId val="-20891426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146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06487306489"/>
          <c:y val="0.160665424855064"/>
          <c:w val="0.782255654165827"/>
          <c:h val="0.681725751347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'Odds Ratio'!$A$12</c:f>
              <c:strCache>
                <c:ptCount val="1"/>
                <c:pt idx="0">
                  <c:v>Feature Scores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079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'Odds Ratio'!$D$10</c:f>
              <c:strCache>
                <c:ptCount val="1"/>
                <c:pt idx="0">
                  <c:v>Mutual Friends Score</c:v>
                </c:pt>
              </c:strCache>
            </c:strRef>
          </c:cat>
          <c:val>
            <c:numRef>
              <c:f>'Odds Ratio'!$E$10</c:f>
              <c:numCache>
                <c:formatCode>General</c:formatCode>
                <c:ptCount val="1"/>
                <c:pt idx="0">
                  <c:v>0.2081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-2089048760"/>
        <c:axId val="-2089039512"/>
      </c:barChart>
      <c:catAx>
        <c:axId val="-20890487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089039512"/>
        <c:crosses val="autoZero"/>
        <c:auto val="1"/>
        <c:lblAlgn val="ctr"/>
        <c:lblOffset val="100"/>
        <c:noMultiLvlLbl val="0"/>
      </c:catAx>
      <c:valAx>
        <c:axId val="-2089039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-2089048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50000"/>
                <a:lumOff val="50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all" spc="120" normalizeH="0" baseline="0">
                <a:solidFill>
                  <a:schemeClr val="bg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Feature Score comparison</a:t>
            </a:r>
            <a:r>
              <a:rPr lang="en-US" sz="2800" b="0" baseline="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 on </a:t>
            </a:r>
            <a:r>
              <a:rPr lang="en-US" sz="2800" b="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PRECISION @ N with only mutual friend</a:t>
            </a:r>
            <a:r>
              <a:rPr lang="en-US" sz="2800" b="0" baseline="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 score</a:t>
            </a:r>
            <a:endParaRPr lang="en-US" sz="2800" b="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777185836485"/>
          <c:y val="0.164643363482346"/>
          <c:w val="0.845528914678103"/>
          <c:h val="0.496564461861739"/>
        </c:manualLayout>
      </c:layout>
      <c:lineChart>
        <c:grouping val="standard"/>
        <c:varyColors val="0"/>
        <c:ser>
          <c:idx val="2"/>
          <c:order val="0"/>
          <c:tx>
            <c:strRef>
              <c:f>'External Eval'!$A$21</c:f>
              <c:strCache>
                <c:ptCount val="1"/>
                <c:pt idx="0">
                  <c:v>TweetSense</c:v>
                </c:pt>
              </c:strCache>
            </c:strRef>
          </c:tx>
          <c:spPr>
            <a:ln w="25400" cap="flat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Eval'!$B$21:$E$21</c:f>
              <c:numCache>
                <c:formatCode>0%</c:formatCode>
                <c:ptCount val="4"/>
                <c:pt idx="0">
                  <c:v>0.450281425891182</c:v>
                </c:pt>
                <c:pt idx="1">
                  <c:v>0.530956848030019</c:v>
                </c:pt>
                <c:pt idx="2">
                  <c:v>0.563477173233271</c:v>
                </c:pt>
                <c:pt idx="3">
                  <c:v>0.590368980612883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'External Eval'!$A$22</c:f>
              <c:strCache>
                <c:ptCount val="1"/>
                <c:pt idx="0">
                  <c:v>SimTime</c:v>
                </c:pt>
              </c:strCache>
            </c:strRef>
          </c:tx>
          <c:spPr>
            <a:ln w="28575" cap="flat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x"/>
            <c:size val="6"/>
            <c:spPr>
              <a:solidFill>
                <a:schemeClr val="lt1"/>
              </a:solidFill>
              <a:ln w="28575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Eval'!$B$22:$E$22</c:f>
              <c:numCache>
                <c:formatCode>0%</c:formatCode>
                <c:ptCount val="4"/>
                <c:pt idx="0">
                  <c:v>0.304565353345841</c:v>
                </c:pt>
                <c:pt idx="1">
                  <c:v>0.338961851156973</c:v>
                </c:pt>
                <c:pt idx="2">
                  <c:v>0.382739212007505</c:v>
                </c:pt>
                <c:pt idx="3">
                  <c:v>0.420262664165103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'External Eval'!$A$23</c:f>
              <c:strCache>
                <c:ptCount val="1"/>
                <c:pt idx="0">
                  <c:v>SimGlobal</c:v>
                </c:pt>
              </c:strCache>
            </c:strRef>
          </c:tx>
          <c:spPr>
            <a:ln w="28575" cap="flat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Eval'!$B$23:$E$23</c:f>
              <c:numCache>
                <c:formatCode>0%</c:formatCode>
                <c:ptCount val="4"/>
                <c:pt idx="0">
                  <c:v>0.263914946841776</c:v>
                </c:pt>
                <c:pt idx="1">
                  <c:v>0.331457160725453</c:v>
                </c:pt>
                <c:pt idx="2">
                  <c:v>0.367729831144465</c:v>
                </c:pt>
                <c:pt idx="3">
                  <c:v>0.399624765478424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'External Eval'!$A$24</c:f>
              <c:strCache>
                <c:ptCount val="1"/>
                <c:pt idx="0">
                  <c:v>SimRecCount</c:v>
                </c:pt>
              </c:strCache>
            </c:strRef>
          </c:tx>
          <c:spPr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star"/>
            <c:size val="6"/>
            <c:spPr>
              <a:solidFill>
                <a:schemeClr val="l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Eval'!$B$24:$E$24</c:f>
              <c:numCache>
                <c:formatCode>0%</c:formatCode>
                <c:ptCount val="4"/>
                <c:pt idx="0">
                  <c:v>0.24015009380863</c:v>
                </c:pt>
                <c:pt idx="1">
                  <c:v>0.288305190744215</c:v>
                </c:pt>
                <c:pt idx="2">
                  <c:v>0.319574734208881</c:v>
                </c:pt>
                <c:pt idx="3">
                  <c:v>0.345215759849906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'External Eval'!$A$26</c:f>
              <c:strCache>
                <c:ptCount val="1"/>
                <c:pt idx="0">
                  <c:v>OnlyMutualFriendScore</c:v>
                </c:pt>
              </c:strCache>
            </c:strRef>
          </c:tx>
          <c:spPr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2857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'External Eval'!$B$20:$E$20</c:f>
              <c:numCache>
                <c:formatCode>General</c:formatCode>
                <c:ptCount val="4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</c:numCache>
            </c:numRef>
          </c:cat>
          <c:val>
            <c:numRef>
              <c:f>'External Eval'!$B$26:$E$26</c:f>
              <c:numCache>
                <c:formatCode>0%</c:formatCode>
                <c:ptCount val="4"/>
                <c:pt idx="0">
                  <c:v>0.0231394621638524</c:v>
                </c:pt>
                <c:pt idx="1">
                  <c:v>0.0469043151969981</c:v>
                </c:pt>
                <c:pt idx="2">
                  <c:v>0.0800500312695435</c:v>
                </c:pt>
                <c:pt idx="3">
                  <c:v>0.113821138211382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88905432"/>
        <c:axId val="-2088898424"/>
        <c:extLst/>
      </c:lineChart>
      <c:catAx>
        <c:axId val="-2088905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200" dirty="0"/>
                  <a:t>Top </a:t>
                </a:r>
                <a:r>
                  <a:rPr lang="en-US" sz="1200" dirty="0" smtClean="0"/>
                  <a:t>N </a:t>
                </a:r>
                <a:r>
                  <a:rPr lang="en-US" sz="1200" dirty="0"/>
                  <a:t>Hashtags recommended by the system</a:t>
                </a:r>
              </a:p>
            </c:rich>
          </c:tx>
          <c:layout>
            <c:manualLayout>
              <c:xMode val="edge"/>
              <c:yMode val="edge"/>
              <c:x val="0.424134981312598"/>
              <c:y val="0.9026054066623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HelveticaNeueLT Pro 35 Th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-2088898424"/>
        <c:crosses val="autoZero"/>
        <c:auto val="1"/>
        <c:lblAlgn val="ctr"/>
        <c:lblOffset val="100"/>
        <c:noMultiLvlLbl val="0"/>
      </c:catAx>
      <c:valAx>
        <c:axId val="-20888984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600"/>
                  <a:t>percentage of sample tweets for  </a:t>
                </a:r>
              </a:p>
              <a:p>
                <a:pPr>
                  <a:defRPr sz="1600" b="0" i="0" u="none" strike="noStrike" kern="1200" cap="all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600"/>
                  <a:t>  which the hahstags are </a:t>
                </a:r>
              </a:p>
              <a:p>
                <a:pPr>
                  <a:defRPr sz="1600" b="0" i="0" u="none" strike="noStrike" kern="1200" cap="all" baseline="0">
                    <a:solidFill>
                      <a:sysClr val="windowText" lastClr="000000"/>
                    </a:solidFill>
                    <a:latin typeface="HelveticaNeueLT Pro 35 Th" panose="020B0403020202020204" pitchFamily="34" charset="0"/>
                    <a:ea typeface="+mn-ea"/>
                    <a:cs typeface="+mn-cs"/>
                  </a:defRPr>
                </a:pPr>
                <a:r>
                  <a:rPr lang="en-US" sz="1600"/>
                  <a:t>recommended correctly</a:t>
                </a:r>
              </a:p>
            </c:rich>
          </c:tx>
          <c:layout>
            <c:manualLayout>
              <c:xMode val="edge"/>
              <c:yMode val="edge"/>
              <c:x val="0.0248793563041285"/>
              <c:y val="0.143852534510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Pro 35 Th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-2088905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HelveticaNeueLT Pro 35 Th" panose="020B0403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lt1"/>
        </a:solidFill>
        <a:ln w="10795" cap="flat" cmpd="sng" algn="ctr">
          <a:solidFill>
            <a:schemeClr val="tx1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206431209377334"/>
          <c:y val="0.151582271493636"/>
          <c:w val="0.578792745813969"/>
          <c:h val="0.0677669458282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HelveticaNeueLT Pro 35 Th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HelveticaNeueLT Pro 35 Th" panose="020B0403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0.00831</cdr:x>
      <cdr:y>0.90249</cdr:y>
    </cdr:from>
    <cdr:to>
      <cdr:x>0.71427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425" y="6326824"/>
          <a:ext cx="8358243" cy="683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Total Number of Sample tweets :  1599  </a:t>
          </a:r>
        </a:p>
        <a:p xmlns:a="http://schemas.openxmlformats.org/drawingml/2006/main">
          <a:r>
            <a:rPr lang="en-US" sz="1100"/>
            <a:t>Total</a:t>
          </a:r>
          <a:r>
            <a:rPr lang="en-US" sz="1100" baseline="0"/>
            <a:t> number of tweets for which hashtags are recommended correctly FOR PRECISON @ K=5 :</a:t>
          </a:r>
        </a:p>
        <a:p xmlns:a="http://schemas.openxmlformats.org/drawingml/2006/main">
          <a:r>
            <a:rPr lang="en-US" sz="1100" baseline="0"/>
            <a:t>TweetSense : 720 | SimTime: 487 | SimGlobal : 422 | SimRec: 384 |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0.00831</cdr:x>
      <cdr:y>0.90249</cdr:y>
    </cdr:from>
    <cdr:to>
      <cdr:x>0.71427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425" y="6326824"/>
          <a:ext cx="8358243" cy="683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tx1"/>
              </a:solidFill>
              <a:latin typeface="HelveticaNeueLT Pro 33 ThEx" panose="020B0404020202020204" pitchFamily="34" charset="0"/>
            </a:rPr>
            <a:t>Total Number of Sample tweets :  1599  </a:t>
          </a:r>
        </a:p>
        <a:p xmlns:a="http://schemas.openxmlformats.org/drawingml/2006/main">
          <a:r>
            <a:rPr lang="en-US" sz="1100" b="1" dirty="0">
              <a:solidFill>
                <a:schemeClr val="tx1"/>
              </a:solidFill>
              <a:latin typeface="HelveticaNeueLT Pro 33 ThEx" panose="020B0404020202020204" pitchFamily="34" charset="0"/>
            </a:rPr>
            <a:t>Total</a:t>
          </a:r>
          <a:r>
            <a:rPr lang="en-US" sz="1100" b="1" baseline="0" dirty="0">
              <a:solidFill>
                <a:schemeClr val="tx1"/>
              </a:solidFill>
              <a:latin typeface="HelveticaNeueLT Pro 33 ThEx" panose="020B0404020202020204" pitchFamily="34" charset="0"/>
            </a:rPr>
            <a:t> number of tweets for which hashtags are recommended correctly FOR PRECISON @ K=5 :</a:t>
          </a:r>
        </a:p>
        <a:p xmlns:a="http://schemas.openxmlformats.org/drawingml/2006/main">
          <a:r>
            <a:rPr lang="en-US" sz="1100" b="1" baseline="0" dirty="0" err="1">
              <a:solidFill>
                <a:schemeClr val="tx1"/>
              </a:solidFill>
              <a:latin typeface="HelveticaNeueLT Pro 33 ThEx" panose="020B0404020202020204" pitchFamily="34" charset="0"/>
            </a:rPr>
            <a:t>TweetSense</a:t>
          </a:r>
          <a:r>
            <a:rPr lang="en-US" sz="1100" b="1" baseline="0" dirty="0">
              <a:solidFill>
                <a:schemeClr val="tx1"/>
              </a:solidFill>
              <a:latin typeface="HelveticaNeueLT Pro 33 ThEx" panose="020B0404020202020204" pitchFamily="34" charset="0"/>
            </a:rPr>
            <a:t> : 720 | </a:t>
          </a:r>
          <a:r>
            <a:rPr lang="en-US" sz="1100" b="1" baseline="0" dirty="0" err="1">
              <a:solidFill>
                <a:schemeClr val="tx1"/>
              </a:solidFill>
              <a:latin typeface="HelveticaNeueLT Pro 33 ThEx" panose="020B0404020202020204" pitchFamily="34" charset="0"/>
            </a:rPr>
            <a:t>SimTime</a:t>
          </a:r>
          <a:r>
            <a:rPr lang="en-US" sz="1100" b="1" baseline="0" dirty="0">
              <a:solidFill>
                <a:schemeClr val="tx1"/>
              </a:solidFill>
              <a:latin typeface="HelveticaNeueLT Pro 33 ThEx" panose="020B0404020202020204" pitchFamily="34" charset="0"/>
            </a:rPr>
            <a:t>: 487 | </a:t>
          </a:r>
          <a:r>
            <a:rPr lang="en-US" sz="1100" b="1" baseline="0" dirty="0" err="1">
              <a:solidFill>
                <a:schemeClr val="tx1"/>
              </a:solidFill>
              <a:latin typeface="HelveticaNeueLT Pro 33 ThEx" panose="020B0404020202020204" pitchFamily="34" charset="0"/>
            </a:rPr>
            <a:t>SimGlobal</a:t>
          </a:r>
          <a:r>
            <a:rPr lang="en-US" sz="1100" b="1" baseline="0" dirty="0">
              <a:solidFill>
                <a:schemeClr val="tx1"/>
              </a:solidFill>
              <a:latin typeface="HelveticaNeueLT Pro 33 ThEx" panose="020B0404020202020204" pitchFamily="34" charset="0"/>
            </a:rPr>
            <a:t> : 422 | </a:t>
          </a:r>
          <a:r>
            <a:rPr lang="en-US" sz="1100" b="1" baseline="0" dirty="0" err="1">
              <a:solidFill>
                <a:schemeClr val="tx1"/>
              </a:solidFill>
              <a:latin typeface="HelveticaNeueLT Pro 33 ThEx" panose="020B0404020202020204" pitchFamily="34" charset="0"/>
            </a:rPr>
            <a:t>SimRec</a:t>
          </a:r>
          <a:r>
            <a:rPr lang="en-US" sz="1100" b="1" baseline="0" dirty="0">
              <a:solidFill>
                <a:schemeClr val="tx1"/>
              </a:solidFill>
              <a:latin typeface="HelveticaNeueLT Pro 33 ThEx" panose="020B0404020202020204" pitchFamily="34" charset="0"/>
            </a:rPr>
            <a:t>: 384 | </a:t>
          </a:r>
          <a:r>
            <a:rPr lang="en-US" sz="1100" b="1" baseline="0" dirty="0" err="1" smtClean="0">
              <a:solidFill>
                <a:schemeClr val="tx1"/>
              </a:solidFill>
              <a:latin typeface="HelveticaNeueLT Pro 33 ThEx" panose="020B0404020202020204" pitchFamily="34" charset="0"/>
            </a:rPr>
            <a:t>OnlyMutualFriendRank</a:t>
          </a:r>
          <a:r>
            <a:rPr lang="en-US" sz="1100" b="1" baseline="0" dirty="0" smtClean="0">
              <a:solidFill>
                <a:schemeClr val="tx1"/>
              </a:solidFill>
              <a:latin typeface="HelveticaNeueLT Pro 33 ThEx" panose="020B0404020202020204" pitchFamily="34" charset="0"/>
            </a:rPr>
            <a:t>: 37</a:t>
          </a:r>
          <a:endParaRPr lang="en-US" sz="1100" b="1" baseline="0" dirty="0">
            <a:solidFill>
              <a:schemeClr val="tx1"/>
            </a:solidFill>
            <a:latin typeface="HelveticaNeueLT Pro 33 ThEx" panose="020B0404020202020204" pitchFamily="34" charset="0"/>
          </a:endParaRPr>
        </a:p>
      </cdr:txBody>
    </cdr:sp>
  </cdr:relSizeAnchor>
  <cdr:relSizeAnchor xmlns:cdr="http://schemas.openxmlformats.org/drawingml/2006/chartDrawing">
    <cdr:from>
      <cdr:x>0.20773</cdr:x>
      <cdr:y>0.56386</cdr:y>
    </cdr:from>
    <cdr:to>
      <cdr:x>0.95224</cdr:x>
      <cdr:y>0.68478</cdr:y>
    </cdr:to>
    <cdr:sp macro="" textlink="">
      <cdr:nvSpPr>
        <cdr:cNvPr id="3" name="Oval 2"/>
        <cdr:cNvSpPr/>
      </cdr:nvSpPr>
      <cdr:spPr>
        <a:xfrm xmlns:a="http://schemas.openxmlformats.org/drawingml/2006/main" rot="21414361">
          <a:off x="2529128" y="3651812"/>
          <a:ext cx="9064690" cy="78313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0.88262</cdr:x>
      <cdr:y>0.3232</cdr:y>
    </cdr:from>
    <cdr:to>
      <cdr:x>0.90214</cdr:x>
      <cdr:y>0.46099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10746223" y="2093205"/>
          <a:ext cx="237594" cy="89236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51252-0E06-3747-907D-F05D21DBE27B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0FD4-4E7A-5246-8C9A-404B7207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496B3-F8AC-43A4-B014-6F6F1BBF2003}" type="datetimeFigureOut">
              <a:rPr lang="en-US" smtClean="0"/>
              <a:t>7/11/14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B514-1F84-46A5-9C2D-BD88FC25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9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5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8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4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9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42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91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7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5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4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2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91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2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4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7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1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4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1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7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01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2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3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6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91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3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26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0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6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64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0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4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91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92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43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10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19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7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775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50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16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24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3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443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33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220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4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60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936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46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514-1F84-46A5-9C2D-BD88FC259A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5581" cy="90983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6466114"/>
            <a:ext cx="12195581" cy="391886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97" y="1110343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900" b="1" spc="-100" baseline="0">
                <a:solidFill>
                  <a:schemeClr val="tx1"/>
                </a:solidFill>
                <a:latin typeface="HelveticaNeueLT Pro 33 ThEx" panose="020B04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897" y="4520956"/>
            <a:ext cx="10509442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0456" y="6466114"/>
            <a:ext cx="265801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90AA9E8-F8A4-44BB-83CC-A2E1F412D741}" type="datetime1">
              <a:rPr lang="en-US" smtClean="0"/>
              <a:pPr/>
              <a:t>7/11/14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6672" y="6477648"/>
            <a:ext cx="5911517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0160" y="6477648"/>
            <a:ext cx="153092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91F483-FCE9-4CF0-A02A-6AE890D5F9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4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61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1939438" cy="460118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47641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NeueLT Pro 33 ThEx" panose="020B0404020202020204" pitchFamily="34" charset="0"/>
              </a:defRPr>
            </a:lvl1pPr>
          </a:lstStyle>
          <a:p>
            <a:fld id="{C585ADB3-C1A6-4C5C-BD94-76CF819EA98E}" type="datetime1">
              <a:rPr lang="en-US" smtClean="0"/>
              <a:pPr/>
              <a:t>7/11/14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7912" y="6476416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44388" y="6476417"/>
            <a:ext cx="1530927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fld id="{C591F483-FCE9-4CF0-A02A-6AE890D5F9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65" y="1027300"/>
            <a:ext cx="1166205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5581" cy="90983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 userDrawn="1"/>
        </p:nvSpPr>
        <p:spPr>
          <a:xfrm>
            <a:off x="396552" y="149558"/>
            <a:ext cx="11630608" cy="6528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 smtClean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298" y="6466114"/>
            <a:ext cx="12195581" cy="391886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290456" y="6466114"/>
            <a:ext cx="265801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90AA9E8-F8A4-44BB-83CC-A2E1F412D741}" type="datetime1">
              <a:rPr lang="en-US" smtClean="0"/>
              <a:pPr/>
              <a:t>7/11/14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18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b="1" kern="1200">
          <a:solidFill>
            <a:schemeClr val="tx1"/>
          </a:solidFill>
          <a:latin typeface="HelveticaNeueLT Pro 33 ThEx" panose="020B0404020202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b="1" kern="1200">
          <a:solidFill>
            <a:schemeClr val="tx1"/>
          </a:solidFill>
          <a:latin typeface="HelveticaNeueLT Pro 33 ThEx" panose="020B0404020202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b="1" kern="1200">
          <a:solidFill>
            <a:schemeClr val="tx1"/>
          </a:solidFill>
          <a:latin typeface="HelveticaNeueLT Pro 33 ThEx" panose="020B0404020202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b="1" kern="1200">
          <a:solidFill>
            <a:schemeClr val="tx1"/>
          </a:solidFill>
          <a:latin typeface="HelveticaNeueLT Pro 33 ThEx" panose="020B0404020202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b="1" kern="1200">
          <a:solidFill>
            <a:schemeClr val="tx1"/>
          </a:solidFill>
          <a:latin typeface="HelveticaNeueLT Pro 33 ThEx" panose="020B04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chart" Target="../charts/char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chart" Target="../charts/char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chart" Target="../charts/char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chart" Target="../charts/char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chart" Target="../charts/char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chart" Target="../charts/char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687" y="1614196"/>
            <a:ext cx="11496497" cy="2612571"/>
          </a:xfr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4000" dirty="0" smtClean="0">
                <a:latin typeface="HelveticaNeueLT Pro 35 Th" panose="020B0403020202020204" pitchFamily="34" charset="0"/>
              </a:rPr>
              <a:t>TWEETSENSE: </a:t>
            </a:r>
            <a:r>
              <a:rPr lang="en-US" sz="3200" dirty="0" smtClean="0">
                <a:latin typeface="HelveticaNeueLT Pro 35 Th" panose="020B0403020202020204" pitchFamily="34" charset="0"/>
              </a:rPr>
              <a:t/>
            </a:r>
            <a:br>
              <a:rPr lang="en-US" sz="3200" dirty="0" smtClean="0">
                <a:latin typeface="HelveticaNeueLT Pro 35 Th" panose="020B0403020202020204" pitchFamily="34" charset="0"/>
              </a:rPr>
            </a:br>
            <a:r>
              <a:rPr lang="en-US" sz="3200" dirty="0" smtClean="0"/>
              <a:t>RECOMMENDING HASHTAGS FOR ORPHANED TWEETS BY EXPLOITING SOCIAL SIGNALS IN TWITTER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87" y="4717372"/>
            <a:ext cx="7608050" cy="16374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latin typeface="HelveticaNeueLT Pro 33 ThEx" panose="020B0404020202020204" pitchFamily="34" charset="0"/>
              </a:rPr>
              <a:t>Manikandan Vijayakumar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latin typeface="HelveticaNeueLT Pro 33 ThEx" panose="020B0404020202020204" pitchFamily="34" charset="0"/>
              </a:rPr>
              <a:t>Arizona State University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latin typeface="HelveticaNeueLT Pro 33 ThEx" panose="020B0404020202020204" pitchFamily="34" charset="0"/>
              </a:rPr>
              <a:t>School of Computing, Informatics, and Decision Systems Engineering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latin typeface="HelveticaNeueLT Pro 33 ThEx" panose="020B0404020202020204" pitchFamily="34" charset="0"/>
              </a:rPr>
              <a:t>Master’s Thesis Defense – July </a:t>
            </a:r>
            <a:r>
              <a:rPr lang="en-US" sz="1600" dirty="0">
                <a:latin typeface="HelveticaNeueLT Pro 33 ThEx" panose="020B0404020202020204" pitchFamily="34" charset="0"/>
              </a:rPr>
              <a:t>7</a:t>
            </a:r>
            <a:r>
              <a:rPr lang="en-US" sz="1600" baseline="30000" dirty="0" smtClean="0">
                <a:latin typeface="HelveticaNeueLT Pro 33 ThEx" panose="020B0404020202020204" pitchFamily="34" charset="0"/>
              </a:rPr>
              <a:t>th</a:t>
            </a:r>
            <a:r>
              <a:rPr lang="en-US" sz="1600" dirty="0" smtClean="0">
                <a:latin typeface="HelveticaNeueLT Pro 33 ThEx" panose="020B0404020202020204" pitchFamily="34" charset="0"/>
              </a:rPr>
              <a:t>, 2014</a:t>
            </a:r>
            <a:endParaRPr lang="en-US" sz="1600" dirty="0"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2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Noise </a:t>
            </a:r>
            <a:br>
              <a:rPr lang="en-US" dirty="0" smtClean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in Twitter</a:t>
            </a:r>
            <a:r>
              <a:rPr lang="en-US" dirty="0">
                <a:latin typeface="HelveticaNeueLT Pro 33 ThEx" panose="020B0404020202020204" pitchFamily="34" charset="0"/>
              </a:rPr>
              <a:t/>
            </a:r>
            <a:br>
              <a:rPr lang="en-US" dirty="0">
                <a:latin typeface="HelveticaNeueLT Pro 33 ThEx" panose="020B0404020202020204" pitchFamily="34" charset="0"/>
              </a:rPr>
            </a:b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5520" y="3278858"/>
            <a:ext cx="413328" cy="48847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User may use many hashtags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57" y="908326"/>
            <a:ext cx="7137910" cy="55630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322345" y="4207934"/>
            <a:ext cx="6877934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20799" y="3644543"/>
            <a:ext cx="9050867" cy="2295988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52333" y="5274734"/>
            <a:ext cx="6877934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2333" y="5511801"/>
            <a:ext cx="6877934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1" y="1123837"/>
            <a:ext cx="2320480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Possible Solutions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44355" y="378495"/>
            <a:ext cx="11159487" cy="65189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lnSpc>
                <a:spcPct val="125000"/>
              </a:lnSpc>
              <a:buSzPct val="10000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Importance of using hashtag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Hashtags provide context or metadata for arcane tweets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Hashtags are used to organize the information in the tweets for retrieval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Helps to find latest trends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2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Helps to get more audience</a:t>
            </a:r>
          </a:p>
          <a:p>
            <a:pPr marL="502920" lvl="1" indent="0">
              <a:lnSpc>
                <a:spcPct val="125000"/>
              </a:lnSpc>
              <a:buSzPct val="100000"/>
              <a:buNone/>
            </a:pPr>
            <a:endParaRPr lang="en-US" sz="22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4031"/>
          <a:stretch/>
        </p:blipFill>
        <p:spPr bwMode="auto">
          <a:xfrm>
            <a:off x="7979519" y="3965892"/>
            <a:ext cx="3796058" cy="24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Missing Hashtag problem - Hashtags 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are supposed to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help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Picture 6" descr="http://www.socmedsean.com/wp-content/uploads/2011/11/twitter-bird-help-wanted-social-media-300x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11" y="5167800"/>
            <a:ext cx="1351189" cy="12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Importance of Context in Tweet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30824" y="5924939"/>
            <a:ext cx="9762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mvijaya2\Dropbox\Thesis\contextb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48" y="1087161"/>
            <a:ext cx="3444412" cy="48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6495645" y="5985195"/>
            <a:ext cx="3444412" cy="89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03826" y="5778160"/>
            <a:ext cx="3428050" cy="12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362898" y="5329956"/>
            <a:ext cx="3670102" cy="94609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713" y="1087161"/>
            <a:ext cx="4443464" cy="489803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989953" y="4124343"/>
            <a:ext cx="4680984" cy="126065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F483-FCE9-4CF0-A02A-6AE890D5F91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"/>
          <a:stretch/>
        </p:blipFill>
        <p:spPr>
          <a:xfrm>
            <a:off x="1204978" y="1123837"/>
            <a:ext cx="4013462" cy="804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9"/>
          <a:stretch/>
        </p:blipFill>
        <p:spPr>
          <a:xfrm>
            <a:off x="1204977" y="2281898"/>
            <a:ext cx="4148040" cy="75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2"/>
          <a:stretch/>
        </p:blipFill>
        <p:spPr>
          <a:xfrm>
            <a:off x="1204977" y="3286125"/>
            <a:ext cx="4232717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2"/>
          <a:stretch/>
        </p:blipFill>
        <p:spPr>
          <a:xfrm>
            <a:off x="1204977" y="4382431"/>
            <a:ext cx="4296725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0"/>
          <a:stretch/>
        </p:blipFill>
        <p:spPr>
          <a:xfrm>
            <a:off x="1204977" y="5375698"/>
            <a:ext cx="4296725" cy="742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1"/>
          <a:stretch/>
        </p:blipFill>
        <p:spPr>
          <a:xfrm>
            <a:off x="7098792" y="1123837"/>
            <a:ext cx="4660392" cy="781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2" y="2212988"/>
            <a:ext cx="4660392" cy="8187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96" y="3192209"/>
            <a:ext cx="4693687" cy="930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2" y="4382431"/>
            <a:ext cx="4660391" cy="800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2" y="5368289"/>
            <a:ext cx="4540508" cy="65193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6239519" y="961053"/>
            <a:ext cx="21322" cy="5928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Orphaned Tweets                      Non-Orphaned Tweets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7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2467897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Problem </a:t>
            </a:r>
            <a:r>
              <a:rPr lang="en-US" dirty="0">
                <a:latin typeface="HelveticaNeueLT Pro 33 ThEx" panose="020B0404020202020204" pitchFamily="34" charset="0"/>
              </a:rPr>
              <a:t>S</a:t>
            </a:r>
            <a:r>
              <a:rPr lang="en-US" dirty="0" smtClean="0">
                <a:latin typeface="HelveticaNeueLT Pro 33 ThEx" panose="020B0404020202020204" pitchFamily="34" charset="0"/>
              </a:rPr>
              <a:t>olved?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0353" y="615113"/>
            <a:ext cx="9285452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5000"/>
              </a:lnSpc>
              <a:buSzPct val="100000"/>
            </a:pP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Not all users use hashtags with their tweets.</a:t>
            </a:r>
          </a:p>
          <a:p>
            <a:pPr marL="502920" lvl="1" indent="0">
              <a:lnSpc>
                <a:spcPct val="125000"/>
              </a:lnSpc>
              <a:buSzPct val="100000"/>
              <a:buNone/>
            </a:pP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buSzPct val="100000"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502920" lvl="1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buSzPct val="100000"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25000"/>
              </a:lnSpc>
              <a:buSzPct val="100000"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buSzPct val="100000"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944276"/>
              </p:ext>
            </p:extLst>
          </p:nvPr>
        </p:nvGraphicFramePr>
        <p:xfrm>
          <a:off x="1492649" y="2889690"/>
          <a:ext cx="4814845" cy="316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83920"/>
              </p:ext>
            </p:extLst>
          </p:nvPr>
        </p:nvGraphicFramePr>
        <p:xfrm>
          <a:off x="5915609" y="2883158"/>
          <a:ext cx="5614976" cy="317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But, Problem Still Exist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02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314" y="933062"/>
            <a:ext cx="12126686" cy="5543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600"/>
              </a:spcAft>
              <a:buSzPct val="100000"/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  Existing </a:t>
            </a:r>
            <a:r>
              <a:rPr lang="en-US" sz="22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systems addresses this problem </a:t>
            </a:r>
            <a:r>
              <a:rPr lang="en-US" sz="22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by recommending hashtags based on:</a:t>
            </a:r>
            <a:endParaRPr lang="en-US" sz="2200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Collaborative ﬁltering-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[</a:t>
            </a:r>
            <a:r>
              <a:rPr lang="en-US" sz="20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Kywe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et.al. SocInfo,Springer’2012]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Optimization-based graph method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-[Feng et.al,KDD’2012]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Neighborhood-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[</a:t>
            </a:r>
            <a:r>
              <a:rPr lang="en-US" sz="20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Meshary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et.al.CNS’2013, April]</a:t>
            </a:r>
            <a:endParaRPr lang="en-US" sz="20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Temporality–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[Chen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et.al. VLDB’2013, August]</a:t>
            </a:r>
            <a:endParaRPr lang="en-US" sz="2000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spcAft>
                <a:spcPts val="600"/>
              </a:spcAft>
              <a:buSzPct val="100000"/>
            </a:pPr>
            <a:r>
              <a:rPr lang="en-US" sz="2000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rowd wisdom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[Fang et.al. WWW’2013, May]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Topic </a:t>
            </a:r>
            <a:r>
              <a:rPr lang="en-US" sz="2000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Models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– [Godin et.al. WWW’2013,May]</a:t>
            </a:r>
          </a:p>
          <a:p>
            <a:pPr lvl="1">
              <a:lnSpc>
                <a:spcPct val="125000"/>
              </a:lnSpc>
              <a:spcAft>
                <a:spcPts val="600"/>
              </a:spcAft>
              <a:buSzPct val="100000"/>
            </a:pPr>
            <a:r>
              <a:rPr lang="en-US" sz="20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On the impact of text similarity functions on hashtag recommendations in microblogging environments”, </a:t>
            </a:r>
            <a:r>
              <a:rPr lang="de-DE" sz="20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Eva Zangerle, Wolfgang Gassler, Günther Specht: </a:t>
            </a:r>
            <a:r>
              <a:rPr lang="en-US" sz="20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Social </a:t>
            </a:r>
            <a:r>
              <a:rPr lang="en-US" sz="2000" b="1" i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Network Analysis and </a:t>
            </a:r>
            <a:r>
              <a:rPr lang="en-US" sz="20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Mining; Springer, December </a:t>
            </a:r>
            <a:r>
              <a:rPr lang="en-US" sz="2000" b="1" i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2013, Volume 3, Issue 4, pp 889-898 </a:t>
            </a:r>
            <a:endParaRPr lang="en-US" sz="2000" b="1" i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Existing Methods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1" y="1123837"/>
            <a:ext cx="2320480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Objective 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869" y="740880"/>
            <a:ext cx="11605331" cy="53464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3" indent="0">
              <a:lnSpc>
                <a:spcPct val="125000"/>
              </a:lnSpc>
              <a:buSzPct val="100000"/>
              <a:buNone/>
            </a:pP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How can we solve the problem of finding missing hashtags for orphaned tweets by providing more accurate suggestions for Twitter users?</a:t>
            </a:r>
          </a:p>
          <a:p>
            <a:pPr marL="1714500" lvl="4" indent="-342900">
              <a:lnSpc>
                <a:spcPct val="125000"/>
              </a:lnSpc>
              <a:buSzPct val="100000"/>
            </a:pPr>
            <a:r>
              <a:rPr lang="en-US" sz="2500" b="1" i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U</a:t>
            </a: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sers tweet history</a:t>
            </a:r>
          </a:p>
          <a:p>
            <a:pPr marL="1714500" lvl="4" indent="-342900">
              <a:lnSpc>
                <a:spcPct val="125000"/>
              </a:lnSpc>
              <a:buSzPct val="100000"/>
            </a:pP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Social graph</a:t>
            </a:r>
          </a:p>
          <a:p>
            <a:pPr marL="1714500" lvl="4" indent="-342900">
              <a:lnSpc>
                <a:spcPct val="125000"/>
              </a:lnSpc>
              <a:buSzPct val="100000"/>
            </a:pP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Influential friends</a:t>
            </a:r>
          </a:p>
          <a:p>
            <a:pPr marL="1714500" lvl="4" indent="-342900">
              <a:lnSpc>
                <a:spcPct val="125000"/>
              </a:lnSpc>
              <a:buSzPct val="100000"/>
            </a:pP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Temporal Information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Objective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8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933" y="2219742"/>
            <a:ext cx="2308217" cy="20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Impact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97513" y="1501200"/>
            <a:ext cx="11652747" cy="51577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Aggregate Tweets from users who doesn’t use</a:t>
            </a:r>
            <a:b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hashtags for opinion mining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Identify Context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Named entity problems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Sentiment evaluation on topics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Reduce noise in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Twitter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Increase active online user and social engagement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7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5975" y="6492874"/>
            <a:ext cx="1530927" cy="365125"/>
          </a:xfrm>
        </p:spPr>
        <p:txBody>
          <a:bodyPr/>
          <a:lstStyle/>
          <a:p>
            <a:fld id="{C591F483-FCE9-4CF0-A02A-6AE890D5F911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6461" y="17669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TweetSense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29" y="2564802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4) Ranking Methods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7951" y="57553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8) Conclusions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55" y="969070"/>
            <a:ext cx="3408218" cy="6742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3) Modeling the </a:t>
            </a:r>
            <a:r>
              <a:rPr lang="en-US" dirty="0">
                <a:latin typeface="+mj-lt"/>
              </a:rPr>
              <a:t>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2892" y="495840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7) </a:t>
            </a:r>
            <a:r>
              <a:rPr lang="en-US" dirty="0">
                <a:latin typeface="+mj-lt"/>
              </a:rPr>
              <a:t>Evaluation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6262" y="3362668"/>
            <a:ext cx="3408218" cy="674255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5) Binary Classification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39" y="4160534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6) Experimental Setup</a:t>
            </a:r>
            <a:endParaRPr lang="en-US" dirty="0">
              <a:latin typeface="+mj-lt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11161439" y="6492875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Outline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4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1610" y="1088771"/>
            <a:ext cx="7315200" cy="325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HelveticaNeueLT Pro 33 ThEx" panose="020B0404020202020204" pitchFamily="34" charset="0"/>
              </a:rPr>
              <a:t>Modeling the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661073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100" smtClean="0">
                <a:solidFill>
                  <a:schemeClr val="bg1"/>
                </a:solidFill>
              </a:rPr>
              <a:pPr algn="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 smtClean="0"/>
              <a:t>Modeling the Problem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70969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33" y="1094682"/>
            <a:ext cx="6096000" cy="2447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133" y="3873489"/>
            <a:ext cx="6076950" cy="203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2432304" cy="460118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latin typeface="HelveticaNeueLT Pro 33 ThEx" panose="020B0404020202020204" pitchFamily="34" charset="0"/>
              </a:rPr>
              <a:t>Orphaned Tweets</a:t>
            </a:r>
            <a:endParaRPr lang="en-US" sz="34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1073" y="6492875"/>
            <a:ext cx="1530927" cy="365125"/>
          </a:xfrm>
        </p:spPr>
        <p:txBody>
          <a:bodyPr/>
          <a:lstStyle/>
          <a:p>
            <a:fld id="{88BA93C1-F0B1-4CD4-AB68-23A2AA082F07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79164" y="6492875"/>
            <a:ext cx="2241494" cy="31503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Source: Twitter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3" y="1123837"/>
            <a:ext cx="4333107" cy="503815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Orphaned 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weets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133" y="3873489"/>
            <a:ext cx="6076950" cy="2038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33" y="1094682"/>
            <a:ext cx="6096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834" y="959243"/>
            <a:ext cx="2578608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Problem Statement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1971" y="636049"/>
            <a:ext cx="10002417" cy="69849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 Rectification Problem</a:t>
            </a: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What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is the probability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P(</a:t>
            </a: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h/T,V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)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of a hashtag </a:t>
            </a: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given tweet </a:t>
            </a: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of user </a:t>
            </a: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V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?</a:t>
            </a: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2791" y="2297797"/>
            <a:ext cx="3803904" cy="6126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Orphan Tweet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946695" y="2270365"/>
            <a:ext cx="768096" cy="676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US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2094535" y="2270365"/>
            <a:ext cx="786384" cy="658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U</a:t>
            </a:r>
            <a:endParaRPr lang="en-US" baseline="-25000" dirty="0"/>
          </a:p>
        </p:txBody>
      </p:sp>
      <p:sp>
        <p:nvSpPr>
          <p:cNvPr id="9" name="Oval 8"/>
          <p:cNvSpPr/>
          <p:nvPr/>
        </p:nvSpPr>
        <p:spPr>
          <a:xfrm>
            <a:off x="4467015" y="3957432"/>
            <a:ext cx="1472184" cy="804672"/>
          </a:xfrm>
          <a:prstGeom prst="ellipse">
            <a:avLst/>
          </a:prstGeom>
          <a:solidFill>
            <a:srgbClr val="FFE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3" idx="1"/>
          </p:cNvCxnSpPr>
          <p:nvPr/>
        </p:nvCxnSpPr>
        <p:spPr>
          <a:xfrm>
            <a:off x="2880919" y="2585833"/>
            <a:ext cx="126187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  <a:endCxn id="9" idx="7"/>
          </p:cNvCxnSpPr>
          <p:nvPr/>
        </p:nvCxnSpPr>
        <p:spPr>
          <a:xfrm flipH="1">
            <a:off x="5723603" y="2910445"/>
            <a:ext cx="321140" cy="116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9" idx="6"/>
          </p:cNvCxnSpPr>
          <p:nvPr/>
        </p:nvCxnSpPr>
        <p:spPr>
          <a:xfrm flipH="1">
            <a:off x="5939199" y="2947021"/>
            <a:ext cx="2391544" cy="141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flipH="1" flipV="1">
            <a:off x="2832007" y="2892157"/>
            <a:ext cx="1635008" cy="146761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Snip Single Corner Rectangle 18"/>
          <p:cNvSpPr/>
          <p:nvPr/>
        </p:nvSpPr>
        <p:spPr>
          <a:xfrm>
            <a:off x="2874279" y="3384901"/>
            <a:ext cx="1427982" cy="572531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Recommends Hashtags</a:t>
            </a:r>
            <a:endParaRPr lang="en-US" sz="1100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Problem Statement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0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5975" y="6492874"/>
            <a:ext cx="1530927" cy="365125"/>
          </a:xfrm>
        </p:spPr>
        <p:txBody>
          <a:bodyPr/>
          <a:lstStyle/>
          <a:p>
            <a:fld id="{C591F483-FCE9-4CF0-A02A-6AE890D5F911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6461" y="1766936"/>
            <a:ext cx="3408218" cy="6742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TweetSense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29" y="2564802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4) Ranking Methods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7951" y="57553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8) Conclusions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55" y="96907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3) Modeling the </a:t>
            </a:r>
            <a:r>
              <a:rPr lang="en-US" dirty="0">
                <a:latin typeface="+mj-lt"/>
              </a:rPr>
              <a:t>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2892" y="495840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7) </a:t>
            </a:r>
            <a:r>
              <a:rPr lang="en-US" dirty="0">
                <a:latin typeface="+mj-lt"/>
              </a:rPr>
              <a:t>Evaluation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6262" y="3362668"/>
            <a:ext cx="3408218" cy="674255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5) Binary Classification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39" y="4160534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6) Experimental Setup</a:t>
            </a:r>
            <a:endParaRPr lang="en-US" dirty="0">
              <a:latin typeface="+mj-lt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11161439" y="6492875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Outline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8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661073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100" smtClean="0">
                <a:solidFill>
                  <a:schemeClr val="bg1"/>
                </a:solidFill>
              </a:rPr>
              <a:pPr algn="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33587"/>
            <a:ext cx="12192000" cy="5532527"/>
          </a:xfrm>
          <a:prstGeom prst="rect">
            <a:avLst/>
          </a:prstGeom>
          <a:blipFill>
            <a:blip r:embed="rId3">
              <a:alphaModFix amt="19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 err="1" smtClean="0"/>
              <a:t>TweetSense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40645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85" y="1186237"/>
            <a:ext cx="2860157" cy="4601183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HelveticaNeueLT Pro 33 ThEx" panose="020B0404020202020204" pitchFamily="34" charset="0"/>
              </a:rPr>
              <a:t>Architecture</a:t>
            </a:r>
            <a:endParaRPr lang="en-US" sz="33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863228" y="5052052"/>
            <a:ext cx="2148840" cy="1371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Twitter Dataset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3448" y="3594459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NeueLT Pro 35 Th" panose="020B0403020202020204" pitchFamily="34" charset="0"/>
              </a:rPr>
              <a:t>Retrieve User’s Candidate Hashtags from their Timeline</a:t>
            </a:r>
            <a:endParaRPr lang="en-US" sz="1400" dirty="0">
              <a:latin typeface="HelveticaNeueLT Pro 35 Th" panose="020B04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90453" y="1819734"/>
            <a:ext cx="1563624" cy="7572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NeueLT Pro 35 Th" panose="020B0403020202020204" pitchFamily="34" charset="0"/>
              </a:rPr>
              <a:t>Username &amp; </a:t>
            </a:r>
            <a:r>
              <a:rPr lang="en-US" dirty="0" smtClean="0">
                <a:latin typeface="HelveticaNeueLT Pro 35 Th" panose="020B0403020202020204" pitchFamily="34" charset="0"/>
              </a:rPr>
              <a:t>Query</a:t>
            </a:r>
            <a:r>
              <a:rPr lang="en-US" sz="1600" dirty="0" smtClean="0">
                <a:latin typeface="HelveticaNeueLT Pro 35 Th" panose="020B0403020202020204" pitchFamily="34" charset="0"/>
              </a:rPr>
              <a:t> tweet</a:t>
            </a:r>
            <a:endParaRPr lang="en-US" sz="1600" dirty="0">
              <a:latin typeface="HelveticaNeueLT Pro 35 Th" panose="020B0403020202020204" pitchFamily="34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7738118" y="1306030"/>
            <a:ext cx="1567058" cy="1357705"/>
          </a:xfrm>
          <a:prstGeom prst="foldedCorner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35 Th" panose="020B04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Top K hashtags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35 Th" panose="020B04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2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03224" y="3594459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Ranking Model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557165" y="3281134"/>
            <a:ext cx="249342" cy="52302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950274">
            <a:off x="2931860" y="4224111"/>
            <a:ext cx="257888" cy="122717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3267125">
            <a:off x="4628882" y="4008931"/>
            <a:ext cx="301752" cy="143673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444386" y="2577546"/>
            <a:ext cx="284494" cy="10058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6973593" y="3688387"/>
            <a:ext cx="255759" cy="60350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>
            <a:off x="8398199" y="5417922"/>
            <a:ext cx="233337" cy="47004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8376166" y="4288188"/>
            <a:ext cx="255370" cy="47004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8366759" y="2652804"/>
            <a:ext cx="274184" cy="93072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7987051">
            <a:off x="4153194" y="1375438"/>
            <a:ext cx="265641" cy="111781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95783" y="973045"/>
            <a:ext cx="1286494" cy="758780"/>
          </a:xfrm>
          <a:prstGeom prst="ellipse">
            <a:avLst/>
          </a:prstGeom>
          <a:solidFill>
            <a:srgbClr val="FFC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NeueLT Pro 35 Th" panose="020B0403020202020204" pitchFamily="34" charset="0"/>
              </a:rPr>
              <a:t>User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NeueLT Pro 35 Th" panose="020B0403020202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5400000">
            <a:off x="6071729" y="-152930"/>
            <a:ext cx="276937" cy="303380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305176" y="6526508"/>
            <a:ext cx="2241494" cy="31503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http://en.wikipedia.org/wiki/File:MLR-search-engine-example.png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6103982" y="4837332"/>
            <a:ext cx="242491" cy="246789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00553" y="3809977"/>
            <a:ext cx="1563624" cy="7132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Indexer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1971688" y="2296886"/>
            <a:ext cx="1563624" cy="1106424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Crawler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8944" y="4682595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Learning Algorithm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7448944" y="5770731"/>
            <a:ext cx="2176272" cy="48093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Training Data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5618" y="3298955"/>
            <a:ext cx="3161431" cy="1369123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Architecture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8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197864"/>
            <a:ext cx="2578608" cy="4601183"/>
          </a:xfrm>
        </p:spPr>
        <p:txBody>
          <a:bodyPr/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Hypothesis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51721"/>
            <a:ext cx="11920251" cy="54046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25000"/>
              </a:lnSpc>
              <a:spcAft>
                <a:spcPts val="1200"/>
              </a:spcAft>
              <a:buSzPct val="10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When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a user uses a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hashtag,</a:t>
            </a:r>
          </a:p>
          <a:p>
            <a:pPr lvl="3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she might reuse a hashtag which she created before </a:t>
            </a:r>
            <a:b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– present in her user timeline</a:t>
            </a:r>
          </a:p>
          <a:p>
            <a:pPr lvl="4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she may also reuse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hashtags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which she sees from her home timeline (created by the friends she follows)</a:t>
            </a:r>
          </a:p>
          <a:p>
            <a:pPr lvl="5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m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ore likely to reuse the tweets from her most influential friends</a:t>
            </a:r>
          </a:p>
          <a:p>
            <a:pPr lvl="5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hashtags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which are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temporally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close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enough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A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Generative Model 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for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Tweet 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H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ashtags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3" name="Bent Arrow 2"/>
          <p:cNvSpPr/>
          <p:nvPr/>
        </p:nvSpPr>
        <p:spPr>
          <a:xfrm rot="10800000" flipH="1">
            <a:off x="1059999" y="1751413"/>
            <a:ext cx="628045" cy="660400"/>
          </a:xfrm>
          <a:prstGeom prst="bentArrow">
            <a:avLst>
              <a:gd name="adj1" fmla="val 22436"/>
              <a:gd name="adj2" fmla="val 17949"/>
              <a:gd name="adj3" fmla="val 25000"/>
              <a:gd name="adj4" fmla="val 16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1491799" y="2877479"/>
            <a:ext cx="628045" cy="660400"/>
          </a:xfrm>
          <a:prstGeom prst="bentArrow">
            <a:avLst>
              <a:gd name="adj1" fmla="val 22436"/>
              <a:gd name="adj2" fmla="val 17949"/>
              <a:gd name="adj3" fmla="val 25000"/>
              <a:gd name="adj4" fmla="val 16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932066" y="4028945"/>
            <a:ext cx="628045" cy="660400"/>
          </a:xfrm>
          <a:prstGeom prst="bentArrow">
            <a:avLst>
              <a:gd name="adj1" fmla="val 22436"/>
              <a:gd name="adj2" fmla="val 17949"/>
              <a:gd name="adj3" fmla="val 25000"/>
              <a:gd name="adj4" fmla="val 16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 flipH="1">
            <a:off x="1950563" y="5188827"/>
            <a:ext cx="628045" cy="660400"/>
          </a:xfrm>
          <a:prstGeom prst="bentArrow">
            <a:avLst>
              <a:gd name="adj1" fmla="val 22436"/>
              <a:gd name="adj2" fmla="val 17949"/>
              <a:gd name="adj3" fmla="val 25000"/>
              <a:gd name="adj4" fmla="val 16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746" y="1010195"/>
            <a:ext cx="11994751" cy="53548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To build a statistical model, we need to model 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P(&lt;tweet-hashtag&gt;| &lt;tweet-social features&gt; &lt;tweet-content features&gt;)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Rather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than build a generative model,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 go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with a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discriminative model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Discriminative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model avoids characterizing the correlations between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tweet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features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reedom to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develop a rich class of social features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.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 learn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discriminative model using logistic regression</a:t>
            </a:r>
          </a:p>
          <a:p>
            <a:pPr lvl="1">
              <a:lnSpc>
                <a:spcPct val="150000"/>
              </a:lnSpc>
              <a:buSzPct val="100000"/>
            </a:pPr>
            <a:endParaRPr lang="en-US" sz="24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51721"/>
            <a:ext cx="11920251" cy="54046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25000"/>
              </a:lnSpc>
              <a:spcAft>
                <a:spcPts val="1200"/>
              </a:spcAft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Build Discriminative model over Generative Model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2395727" cy="4601183"/>
          </a:xfrm>
        </p:spPr>
        <p:txBody>
          <a:bodyPr/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Candidate Tweet Set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F483-FCE9-4CF0-A02A-6AE890D5F911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3" y="1123837"/>
            <a:ext cx="4817389" cy="521249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Retrieving Candidate Tweet Set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62057" y="1231641"/>
            <a:ext cx="4814596" cy="459066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Global Twitter Data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744408" y="2413707"/>
            <a:ext cx="2649894" cy="225452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User’s Timeline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08098" y="3405674"/>
            <a:ext cx="52251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U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202" t="7997" r="4525" b="4666"/>
          <a:stretch/>
        </p:blipFill>
        <p:spPr>
          <a:xfrm>
            <a:off x="97130" y="2416629"/>
            <a:ext cx="6042414" cy="27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6" y="2379303"/>
            <a:ext cx="6324318" cy="25396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lnSpc>
                <a:spcPct val="150000"/>
              </a:lnSpc>
              <a:buSzPct val="100000"/>
              <a:buNone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185929" y="1069778"/>
            <a:ext cx="11830317" cy="21044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Two inputs to my syste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m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: Orphaned tweet and User who posted it.</a:t>
            </a:r>
          </a:p>
          <a:p>
            <a:pPr marL="2286000" lvl="5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1417320" lvl="3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40068"/>
              </p:ext>
            </p:extLst>
          </p:nvPr>
        </p:nvGraphicFramePr>
        <p:xfrm>
          <a:off x="7135228" y="2539666"/>
          <a:ext cx="4648815" cy="250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815"/>
              </a:tblGrid>
              <a:tr h="545291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Tweet content related features</a:t>
                      </a:r>
                    </a:p>
                  </a:txBody>
                  <a:tcPr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961845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Tweet text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Temporal Information </a:t>
                      </a:r>
                    </a:p>
                    <a:p>
                      <a:pPr marL="0" indent="0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Popularity</a:t>
                      </a:r>
                    </a:p>
                  </a:txBody>
                  <a:tcPr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Feature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Selection – Tweet Content Related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2069" y="3273180"/>
            <a:ext cx="5544004" cy="699796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06073" y="3492482"/>
            <a:ext cx="664310" cy="8010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32797" y="4371299"/>
            <a:ext cx="1829749" cy="376589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263850" flipV="1">
            <a:off x="2850189" y="4288171"/>
            <a:ext cx="4434694" cy="8009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6588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3" y="2187063"/>
            <a:ext cx="3982110" cy="15990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lnSpc>
                <a:spcPct val="150000"/>
              </a:lnSpc>
              <a:buSzPct val="100000"/>
              <a:buNone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75498"/>
              </p:ext>
            </p:extLst>
          </p:nvPr>
        </p:nvGraphicFramePr>
        <p:xfrm>
          <a:off x="4087353" y="1329844"/>
          <a:ext cx="3917157" cy="2975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7157"/>
              </a:tblGrid>
              <a:tr h="422029">
                <a:tc>
                  <a:txBody>
                    <a:bodyPr/>
                    <a:lstStyle/>
                    <a:p>
                      <a:pPr marL="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User related features</a:t>
                      </a:r>
                    </a:p>
                  </a:txBody>
                  <a:tcPr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53970">
                <a:tc>
                  <a:txBody>
                    <a:bodyPr/>
                    <a:lstStyle/>
                    <a:p>
                      <a:pPr marL="285750" lvl="5" indent="0">
                        <a:lnSpc>
                          <a:spcPct val="125000"/>
                        </a:lnSpc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@mentions</a:t>
                      </a:r>
                    </a:p>
                    <a:p>
                      <a:pPr marL="285750" lvl="5" indent="0">
                        <a:lnSpc>
                          <a:spcPct val="125000"/>
                        </a:lnSpc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Favorites</a:t>
                      </a:r>
                    </a:p>
                    <a:p>
                      <a:pPr marL="285750" lvl="5" indent="0">
                        <a:lnSpc>
                          <a:spcPct val="125000"/>
                        </a:lnSpc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Co-occurrence of hashtags</a:t>
                      </a:r>
                    </a:p>
                    <a:p>
                      <a:pPr marL="285750" lvl="5" indent="0">
                        <a:lnSpc>
                          <a:spcPct val="125000"/>
                        </a:lnSpc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Mutual Friends</a:t>
                      </a:r>
                    </a:p>
                    <a:p>
                      <a:pPr marL="285750" lvl="5" indent="0">
                        <a:lnSpc>
                          <a:spcPct val="125000"/>
                        </a:lnSpc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Mutual Followers</a:t>
                      </a:r>
                    </a:p>
                    <a:p>
                      <a:pPr marL="285750" lvl="5" indent="0">
                        <a:lnSpc>
                          <a:spcPct val="125000"/>
                        </a:lnSpc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Follower-</a:t>
                      </a:r>
                      <a:r>
                        <a:rPr lang="en-US" sz="2000" b="0" dirty="0" err="1" smtClean="0">
                          <a:latin typeface="HelveticaNeueLT Pro 33 ThEx" panose="020B0404020202020204" pitchFamily="34" charset="0"/>
                        </a:rPr>
                        <a:t>Followee</a:t>
                      </a:r>
                      <a:r>
                        <a:rPr lang="en-US" sz="2000" b="0" dirty="0" smtClean="0">
                          <a:latin typeface="HelveticaNeueLT Pro 33 ThEx" panose="020B0404020202020204" pitchFamily="34" charset="0"/>
                        </a:rPr>
                        <a:t> Relation</a:t>
                      </a:r>
                    </a:p>
                  </a:txBody>
                  <a:tcPr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2524" y="5043791"/>
            <a:ext cx="11249362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NeueLT Pro 33 ThEx"/>
                <a:cs typeface="HelveticaNeueLT Pro 33 ThEx"/>
              </a:rPr>
              <a:t>Features are selected based  on my generative model that users reuse hashtags </a:t>
            </a:r>
            <a:br>
              <a:rPr lang="en-US" dirty="0" smtClean="0">
                <a:latin typeface="HelveticaNeueLT Pro 33 ThEx"/>
                <a:cs typeface="HelveticaNeueLT Pro 33 ThEx"/>
              </a:rPr>
            </a:br>
            <a:r>
              <a:rPr lang="en-US" dirty="0" smtClean="0">
                <a:latin typeface="HelveticaNeueLT Pro 33 ThEx"/>
                <a:cs typeface="HelveticaNeueLT Pro 33 ThEx"/>
              </a:rPr>
              <a:t>from her timeline, from the most influential user and that are temporally close enough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Feature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Selection – User Related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6292" y="2191583"/>
            <a:ext cx="1584033" cy="579610"/>
          </a:xfrm>
          <a:prstGeom prst="ellipse">
            <a:avLst/>
          </a:prstGeom>
          <a:noFill/>
          <a:ln w="28575">
            <a:solidFill>
              <a:srgbClr val="A65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V="1">
            <a:off x="888309" y="1991147"/>
            <a:ext cx="3469087" cy="200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7"/>
          </p:cNvCxnSpPr>
          <p:nvPr/>
        </p:nvCxnSpPr>
        <p:spPr>
          <a:xfrm>
            <a:off x="1448349" y="2276465"/>
            <a:ext cx="2909047" cy="97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11086" y="2595154"/>
            <a:ext cx="2746310" cy="5844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5"/>
          </p:cNvCxnSpPr>
          <p:nvPr/>
        </p:nvCxnSpPr>
        <p:spPr>
          <a:xfrm>
            <a:off x="1448349" y="2686311"/>
            <a:ext cx="2909047" cy="897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4"/>
          </p:cNvCxnSpPr>
          <p:nvPr/>
        </p:nvCxnSpPr>
        <p:spPr>
          <a:xfrm>
            <a:off x="888309" y="2771193"/>
            <a:ext cx="3469087" cy="1171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6"/>
          </p:cNvCxnSpPr>
          <p:nvPr/>
        </p:nvCxnSpPr>
        <p:spPr>
          <a:xfrm>
            <a:off x="1680325" y="2481388"/>
            <a:ext cx="2677071" cy="355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22" y="1082351"/>
            <a:ext cx="3774445" cy="3845126"/>
          </a:xfrm>
          <a:prstGeom prst="rect">
            <a:avLst/>
          </a:prstGeom>
        </p:spPr>
      </p:pic>
      <p:sp>
        <p:nvSpPr>
          <p:cNvPr id="93" name="Left Brace 92"/>
          <p:cNvSpPr/>
          <p:nvPr/>
        </p:nvSpPr>
        <p:spPr>
          <a:xfrm>
            <a:off x="8948057" y="1632857"/>
            <a:ext cx="223935" cy="319107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eft Arrow 94"/>
          <p:cNvSpPr/>
          <p:nvPr/>
        </p:nvSpPr>
        <p:spPr>
          <a:xfrm>
            <a:off x="7996335" y="3107094"/>
            <a:ext cx="951722" cy="233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07742" y="231399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158531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85" y="1186237"/>
            <a:ext cx="2860157" cy="4601183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HelveticaNeueLT Pro 33 ThEx" panose="020B0404020202020204" pitchFamily="34" charset="0"/>
              </a:rPr>
              <a:t>Architecture</a:t>
            </a:r>
            <a:endParaRPr lang="en-US" sz="33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3120031" y="5052052"/>
            <a:ext cx="2148840" cy="1371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Twitter Dataset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0251" y="3594459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NeueLT Pro 35 Th" panose="020B0403020202020204" pitchFamily="34" charset="0"/>
              </a:rPr>
              <a:t>Retrieve User’s Candidate Hashtags from their Timeline</a:t>
            </a:r>
            <a:endParaRPr lang="en-US" sz="1400" dirty="0">
              <a:latin typeface="HelveticaNeueLT Pro 35 Th" panose="020B04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47256" y="1819734"/>
            <a:ext cx="1563624" cy="7572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NeueLT Pro 35 Th" panose="020B0403020202020204" pitchFamily="34" charset="0"/>
              </a:rPr>
              <a:t>Username &amp; </a:t>
            </a:r>
            <a:r>
              <a:rPr lang="en-US" dirty="0" smtClean="0">
                <a:latin typeface="HelveticaNeueLT Pro 35 Th" panose="020B0403020202020204" pitchFamily="34" charset="0"/>
              </a:rPr>
              <a:t>Query</a:t>
            </a:r>
            <a:r>
              <a:rPr lang="en-US" sz="1600" dirty="0" smtClean="0">
                <a:latin typeface="HelveticaNeueLT Pro 35 Th" panose="020B0403020202020204" pitchFamily="34" charset="0"/>
              </a:rPr>
              <a:t> tweet</a:t>
            </a:r>
            <a:endParaRPr lang="en-US" sz="1600" dirty="0">
              <a:latin typeface="HelveticaNeueLT Pro 35 Th" panose="020B0403020202020204" pitchFamily="34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7994921" y="1306030"/>
            <a:ext cx="1567058" cy="1357705"/>
          </a:xfrm>
          <a:prstGeom prst="foldedCorner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35 Th" panose="020B04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Top K hashtags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35 Th" panose="020B04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2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60027" y="3594459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Ranking Model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813968" y="3281134"/>
            <a:ext cx="249342" cy="52302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950274">
            <a:off x="3188663" y="4224111"/>
            <a:ext cx="257888" cy="122717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3267125">
            <a:off x="4885685" y="4008931"/>
            <a:ext cx="301752" cy="143673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701189" y="2577546"/>
            <a:ext cx="284494" cy="10058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7230396" y="3688387"/>
            <a:ext cx="255759" cy="60350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>
            <a:off x="8655002" y="5417922"/>
            <a:ext cx="233337" cy="47004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8632969" y="4288188"/>
            <a:ext cx="255370" cy="47004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8623562" y="2652804"/>
            <a:ext cx="274184" cy="93072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7987051">
            <a:off x="4409997" y="1375438"/>
            <a:ext cx="265641" cy="111781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2586" y="973045"/>
            <a:ext cx="1286494" cy="758780"/>
          </a:xfrm>
          <a:prstGeom prst="ellipse">
            <a:avLst/>
          </a:prstGeom>
          <a:solidFill>
            <a:srgbClr val="FFC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NeueLT Pro 35 Th" panose="020B0403020202020204" pitchFamily="34" charset="0"/>
              </a:rPr>
              <a:t>User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NeueLT Pro 35 Th" panose="020B0403020202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5400000">
            <a:off x="6328532" y="-152930"/>
            <a:ext cx="276937" cy="303380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419129" y="6494900"/>
            <a:ext cx="2241494" cy="31503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http://en.wikipedia.org/wiki/File:MLR-search-engine-example.png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6360785" y="4837332"/>
            <a:ext cx="242491" cy="246789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7356" y="3809977"/>
            <a:ext cx="1563624" cy="7132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Indexer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2228491" y="2296886"/>
            <a:ext cx="1563624" cy="1106424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Crawler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05747" y="4682595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Learning Algorithm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7705747" y="5770731"/>
            <a:ext cx="2176272" cy="48093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Training Data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0665" y="3380022"/>
            <a:ext cx="2945264" cy="1143938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Architecture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6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1610" y="1088771"/>
            <a:ext cx="7315200" cy="325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Overview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661073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20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pPr algn="r"/>
              <a:t>3</a:t>
            </a:fld>
            <a:endParaRPr lang="en-US" sz="12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 smtClean="0"/>
              <a:t>Overview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370313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5975" y="6492874"/>
            <a:ext cx="1530927" cy="365125"/>
          </a:xfrm>
        </p:spPr>
        <p:txBody>
          <a:bodyPr/>
          <a:lstStyle/>
          <a:p>
            <a:fld id="{C591F483-FCE9-4CF0-A02A-6AE890D5F911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6461" y="17669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TweetSense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29" y="2564802"/>
            <a:ext cx="3408218" cy="6742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4) Ranking Methods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7951" y="57553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8) Conclusions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55" y="96907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3) Modeling the </a:t>
            </a:r>
            <a:r>
              <a:rPr lang="en-US" dirty="0">
                <a:latin typeface="+mj-lt"/>
              </a:rPr>
              <a:t>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2892" y="495840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7) Results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6262" y="3362668"/>
            <a:ext cx="3408218" cy="674255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5) Binary Classification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39" y="4160534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6) Experimental Setup</a:t>
            </a:r>
            <a:endParaRPr lang="en-US" dirty="0">
              <a:latin typeface="+mj-lt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11161439" y="6492875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Outline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1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1610" y="1088771"/>
            <a:ext cx="7315200" cy="325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Ranking Methods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661073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100" smtClean="0">
                <a:solidFill>
                  <a:schemeClr val="bg1"/>
                </a:solidFill>
              </a:rPr>
              <a:pPr algn="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 smtClean="0"/>
              <a:t>Ranking Methods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320473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197864"/>
            <a:ext cx="2578608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List of Feature Scores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6229" y="994051"/>
            <a:ext cx="3723702" cy="53534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Similarity Score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Recency Score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Social Trend Score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Attention score 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Favorite score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Mutual Friend Score 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Mutual Follower Score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Common Hashtags Score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Reciprocal Score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595" y="994051"/>
            <a:ext cx="4373278" cy="53534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Tweet text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Temporal Information </a:t>
            </a:r>
          </a:p>
          <a:p>
            <a:pPr>
              <a:lnSpc>
                <a:spcPct val="125000"/>
              </a:lnSpc>
            </a:pPr>
            <a:r>
              <a:rPr lang="en-US" sz="2500" dirty="0" smtClean="0">
                <a:latin typeface="HelveticaNeueLT Pro 33 ThEx" panose="020B0404020202020204" pitchFamily="34" charset="0"/>
              </a:rPr>
              <a:t>Popularity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@mentions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Favorites</a:t>
            </a:r>
          </a:p>
          <a:p>
            <a:pPr>
              <a:lnSpc>
                <a:spcPct val="125000"/>
              </a:lnSpc>
            </a:pPr>
            <a:r>
              <a:rPr lang="en-US" sz="2500" dirty="0" smtClean="0">
                <a:latin typeface="HelveticaNeueLT Pro 33 ThEx" panose="020B0404020202020204" pitchFamily="34" charset="0"/>
              </a:rPr>
              <a:t>Mutual </a:t>
            </a:r>
            <a:r>
              <a:rPr lang="en-US" sz="2500" dirty="0">
                <a:latin typeface="HelveticaNeueLT Pro 33 ThEx" panose="020B0404020202020204" pitchFamily="34" charset="0"/>
              </a:rPr>
              <a:t>Friends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Mutual </a:t>
            </a:r>
            <a:r>
              <a:rPr lang="en-US" sz="2500" dirty="0" smtClean="0">
                <a:latin typeface="HelveticaNeueLT Pro 33 ThEx" panose="020B0404020202020204" pitchFamily="34" charset="0"/>
              </a:rPr>
              <a:t>Followers</a:t>
            </a: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Co-occurrence of </a:t>
            </a:r>
            <a:r>
              <a:rPr lang="en-US" sz="2500" dirty="0" smtClean="0">
                <a:latin typeface="HelveticaNeueLT Pro 33 ThEx" panose="020B0404020202020204" pitchFamily="34" charset="0"/>
              </a:rPr>
              <a:t>hashtags</a:t>
            </a:r>
            <a:endParaRPr lang="en-US" sz="2500" dirty="0">
              <a:latin typeface="HelveticaNeueLT Pro 33 ThEx" panose="020B04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500" dirty="0">
                <a:latin typeface="HelveticaNeueLT Pro 33 ThEx" panose="020B0404020202020204" pitchFamily="34" charset="0"/>
              </a:rPr>
              <a:t>Follower-</a:t>
            </a:r>
            <a:r>
              <a:rPr lang="en-US" sz="2500" dirty="0" err="1">
                <a:latin typeface="HelveticaNeueLT Pro 33 ThEx" panose="020B0404020202020204" pitchFamily="34" charset="0"/>
              </a:rPr>
              <a:t>Followee</a:t>
            </a:r>
            <a:r>
              <a:rPr lang="en-US" sz="2500" dirty="0">
                <a:latin typeface="HelveticaNeueLT Pro 33 ThEx" panose="020B0404020202020204" pitchFamily="34" charset="0"/>
              </a:rPr>
              <a:t> </a:t>
            </a:r>
            <a:r>
              <a:rPr lang="en-US" sz="2500" dirty="0" smtClean="0">
                <a:latin typeface="HelveticaNeueLT Pro 33 ThEx" panose="020B0404020202020204" pitchFamily="34" charset="0"/>
              </a:rPr>
              <a:t>Relation</a:t>
            </a:r>
            <a:endParaRPr lang="en-US" sz="25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39290" y="1459121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539291" y="1899796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28274" y="2384538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528274" y="2858264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539291" y="3331989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39291" y="3820456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39291" y="4296043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550308" y="4840688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50308" y="5711632"/>
            <a:ext cx="1266939" cy="18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List of Feature Scores</a:t>
            </a:r>
          </a:p>
        </p:txBody>
      </p:sp>
    </p:spTree>
    <p:extLst>
      <p:ext uri="{BB962C8B-B14F-4D97-AF65-F5344CB8AC3E}">
        <p14:creationId xmlns:p14="http://schemas.microsoft.com/office/powerpoint/2010/main" val="406224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05277" y="979714"/>
            <a:ext cx="11765900" cy="22020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Cosine Similarity is the most appropriate similarity measure over others (</a:t>
            </a:r>
            <a:r>
              <a:rPr lang="en-US" sz="25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Zangerle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et.al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.)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Cosine Similarity between Query tweet Q</a:t>
            </a:r>
            <a:r>
              <a:rPr lang="en-US" sz="2500" b="1" baseline="-25000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and candidate tweet </a:t>
            </a:r>
            <a:r>
              <a:rPr lang="en-US" sz="25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</a:t>
            </a:r>
            <a:r>
              <a:rPr lang="en-US" sz="2500" b="1" baseline="-25000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j</a:t>
            </a: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1417320" lvl="3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899" t="8952" r="17181"/>
          <a:stretch/>
        </p:blipFill>
        <p:spPr>
          <a:xfrm>
            <a:off x="3853543" y="2780522"/>
            <a:ext cx="5318449" cy="3369323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Similarity Score</a:t>
            </a:r>
          </a:p>
        </p:txBody>
      </p:sp>
    </p:spTree>
    <p:extLst>
      <p:ext uri="{BB962C8B-B14F-4D97-AF65-F5344CB8AC3E}">
        <p14:creationId xmlns:p14="http://schemas.microsoft.com/office/powerpoint/2010/main" val="63550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1327" y="343678"/>
            <a:ext cx="10326072" cy="6514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25000"/>
              </a:lnSpc>
              <a:buSzPct val="100000"/>
              <a:buNone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E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xponential decay function to compute the recency score of a hashtag:</a:t>
            </a: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k = 3, which is set for a window of 75 hours</a:t>
            </a: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r>
              <a:rPr lang="en-US" sz="25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q</a:t>
            </a:r>
            <a:r>
              <a:rPr lang="en-US" sz="2500" b="1" baseline="-25000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</a:t>
            </a:r>
            <a:r>
              <a:rPr lang="en-US" sz="2500" b="1" baseline="-25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= Input query tweet</a:t>
            </a:r>
            <a:endParaRPr lang="en-US" sz="2500" b="1" baseline="-25000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</a:t>
            </a:r>
            <a:r>
              <a:rPr lang="en-US" sz="2500" b="1" baseline="-25000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= Candidate tweet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1417320" lvl="3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367" y="2625333"/>
            <a:ext cx="2084440" cy="83245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Recency Score</a:t>
            </a:r>
          </a:p>
        </p:txBody>
      </p:sp>
    </p:spTree>
    <p:extLst>
      <p:ext uri="{BB962C8B-B14F-4D97-AF65-F5344CB8AC3E}">
        <p14:creationId xmlns:p14="http://schemas.microsoft.com/office/powerpoint/2010/main" val="18365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3894"/>
            <a:ext cx="2342760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Social Trend Score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33958" y="768890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9959" y="979714"/>
            <a:ext cx="11924523" cy="40494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Popularity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hashtags h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within the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candidate hashtag set H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Social Trend score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is computed based on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"One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person,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One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vote"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approach.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Total counts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of frequently used hashtag in </a:t>
            </a:r>
            <a:r>
              <a:rPr lang="en-US" sz="24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j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is computed.</a:t>
            </a:r>
            <a:endParaRPr lang="en-US" sz="24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Max normalization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686" r="12933"/>
          <a:stretch/>
        </p:blipFill>
        <p:spPr>
          <a:xfrm>
            <a:off x="3389821" y="4737647"/>
            <a:ext cx="5750805" cy="109204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Social Trend Score</a:t>
            </a:r>
          </a:p>
        </p:txBody>
      </p:sp>
    </p:spTree>
    <p:extLst>
      <p:ext uri="{BB962C8B-B14F-4D97-AF65-F5344CB8AC3E}">
        <p14:creationId xmlns:p14="http://schemas.microsoft.com/office/powerpoint/2010/main" val="119075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792" y="1197864"/>
            <a:ext cx="2642616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Attention</a:t>
            </a:r>
            <a:r>
              <a:rPr lang="en-US" dirty="0">
                <a:latin typeface="HelveticaNeueLT Pro 33 ThEx" panose="020B0404020202020204" pitchFamily="34" charset="0"/>
              </a:rPr>
              <a:t/>
            </a:r>
            <a:br>
              <a:rPr lang="en-US" dirty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score </a:t>
            </a:r>
            <a:br>
              <a:rPr lang="en-US" dirty="0" smtClean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&amp;</a:t>
            </a:r>
            <a:br>
              <a:rPr lang="en-US" dirty="0" smtClean="0">
                <a:latin typeface="HelveticaNeueLT Pro 33 ThEx" panose="020B0404020202020204" pitchFamily="34" charset="0"/>
              </a:rPr>
            </a:br>
            <a:r>
              <a:rPr lang="en-US" dirty="0">
                <a:latin typeface="HelveticaNeueLT Pro 33 ThEx" panose="020B0404020202020204" pitchFamily="34" charset="0"/>
              </a:rPr>
              <a:t>F</a:t>
            </a:r>
            <a:r>
              <a:rPr lang="en-US" dirty="0" smtClean="0">
                <a:latin typeface="HelveticaNeueLT Pro 33 ThEx" panose="020B0404020202020204" pitchFamily="34" charset="0"/>
              </a:rPr>
              <a:t>avorites score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34674" y="319405"/>
            <a:ext cx="10270230" cy="6538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50000"/>
              </a:lnSpc>
              <a:buSzPct val="100000"/>
              <a:buNone/>
            </a:pPr>
            <a:endParaRPr lang="en-US" sz="25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9291" y="990780"/>
            <a:ext cx="11094098" cy="45982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Attention score and Favorites Score captures the social signals between the users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Ranks the user based on recent conversation and favorite activity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Determine which users are more likely to share topic of common interests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75268" y="138911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Attention score &amp; Favorites 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s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core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6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991" y="1229401"/>
            <a:ext cx="2642616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Attention</a:t>
            </a:r>
            <a:r>
              <a:rPr lang="en-US" dirty="0">
                <a:latin typeface="HelveticaNeueLT Pro 33 ThEx" panose="020B0404020202020204" pitchFamily="34" charset="0"/>
              </a:rPr>
              <a:t/>
            </a:r>
            <a:br>
              <a:rPr lang="en-US" dirty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score </a:t>
            </a:r>
            <a:br>
              <a:rPr lang="en-US" dirty="0" smtClean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&amp;</a:t>
            </a:r>
            <a:br>
              <a:rPr lang="en-US" dirty="0" smtClean="0">
                <a:latin typeface="HelveticaNeueLT Pro 33 ThEx" panose="020B0404020202020204" pitchFamily="34" charset="0"/>
              </a:rPr>
            </a:br>
            <a:r>
              <a:rPr lang="en-US" dirty="0">
                <a:latin typeface="HelveticaNeueLT Pro 33 ThEx" panose="020B0404020202020204" pitchFamily="34" charset="0"/>
              </a:rPr>
              <a:t>F</a:t>
            </a:r>
            <a:r>
              <a:rPr lang="en-US" dirty="0" smtClean="0">
                <a:latin typeface="HelveticaNeueLT Pro 33 ThEx" panose="020B0404020202020204" pitchFamily="34" charset="0"/>
              </a:rPr>
              <a:t>avorites score</a:t>
            </a:r>
            <a:r>
              <a:rPr lang="en-US" dirty="0">
                <a:latin typeface="HelveticaNeueLT Pro 33 ThEx" panose="020B0404020202020204" pitchFamily="34" charset="0"/>
              </a:rPr>
              <a:t/>
            </a:r>
            <a:br>
              <a:rPr lang="en-US" dirty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Equation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34674" y="319405"/>
            <a:ext cx="10270230" cy="65385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50000"/>
              </a:lnSpc>
              <a:buSzPct val="100000"/>
              <a:buNone/>
            </a:pPr>
            <a:endParaRPr lang="en-US" sz="2000" dirty="0" smtClean="0">
              <a:latin typeface="HelveticaNeueLT Pro 33 ThEx" panose="020B0404020202020204" pitchFamily="34" charset="0"/>
            </a:endParaRPr>
          </a:p>
        </p:txBody>
      </p:sp>
      <p:pic>
        <p:nvPicPr>
          <p:cNvPr id="1026" name="Picture 2" descr="https://88df6ea0630aed8027ff-0caf779119a6537399728d4d80523795.ssl.cf5.rackcdn.com/rgnbxzhdnzrd/page/229a3afb095918ea4da962dee8277b354568599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11708" r="21171" b="51499"/>
          <a:stretch/>
        </p:blipFill>
        <p:spPr bwMode="auto">
          <a:xfrm>
            <a:off x="2843783" y="1079920"/>
            <a:ext cx="6300217" cy="49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75268" y="138911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Attention score &amp; Favorites score Equation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6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30629" y="-821094"/>
            <a:ext cx="11485984" cy="72032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Gives similarity between users</a:t>
            </a: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Mutual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friends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- &gt; people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who are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friends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with both you and the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person whose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Timeline you’re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viewing</a:t>
            </a: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Mutual Followers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-&gt;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people who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follow both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you and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person whose Timeline you’re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viewing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Score is computed using well-known </a:t>
            </a:r>
            <a:r>
              <a:rPr lang="en-US" sz="25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Jaccard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Coefficient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4" b="44347"/>
          <a:stretch/>
        </p:blipFill>
        <p:spPr>
          <a:xfrm>
            <a:off x="2622071" y="4508381"/>
            <a:ext cx="6357507" cy="146490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75268" y="138911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Mutual Friend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Score &amp; Mutual 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Followers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Score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8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74646" y="259156"/>
            <a:ext cx="10058401" cy="40044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Ranks the users based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on the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co-occurrence of hashtags in their timelines.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 use the same </a:t>
            </a:r>
            <a:r>
              <a:rPr lang="en-US" sz="25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Jaccard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Coefficient </a:t>
            </a: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75268" y="138911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Common Hashtags Score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589" y="3337287"/>
            <a:ext cx="6056345" cy="20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Twitter</a:t>
            </a:r>
            <a:r>
              <a:rPr lang="en-US" dirty="0">
                <a:latin typeface="HelveticaNeueLT Pro 33 ThEx" panose="020B0404020202020204" pitchFamily="34" charset="0"/>
              </a:rPr>
              <a:t/>
            </a:r>
            <a:br>
              <a:rPr lang="en-US" dirty="0">
                <a:latin typeface="HelveticaNeueLT Pro 33 ThEx" panose="020B0404020202020204" pitchFamily="34" charset="0"/>
              </a:rPr>
            </a:b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8878" y="760147"/>
            <a:ext cx="9240818" cy="60813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Twitter is a micro-blogging platform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/>
            </a:r>
            <a:b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where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users can be 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Social 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Informational or 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Both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502920" lvl="1" indent="0">
              <a:lnSpc>
                <a:spcPct val="125000"/>
              </a:lnSpc>
              <a:spcBef>
                <a:spcPts val="0"/>
              </a:spcBef>
              <a:buSzPct val="100000"/>
              <a:buNone/>
            </a:pPr>
            <a:endParaRPr lang="en-US" sz="8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Twitter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is, in essence, also a 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Web search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engine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Real-Time News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media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1">
              <a:lnSpc>
                <a:spcPct val="125000"/>
              </a:lnSpc>
              <a:spcBef>
                <a:spcPts val="0"/>
              </a:spcBef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Medium to connect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with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friends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502920" lvl="1">
              <a:lnSpc>
                <a:spcPct val="125000"/>
              </a:lnSpc>
              <a:spcBef>
                <a:spcPts val="0"/>
              </a:spcBef>
              <a:buSzPct val="100000"/>
              <a:buNone/>
            </a:pP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5875" y="6476417"/>
            <a:ext cx="2241494" cy="31503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Image Source: Google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23" y="1433564"/>
            <a:ext cx="1538450" cy="15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25" y="1962809"/>
            <a:ext cx="1318608" cy="13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s://encrypted-tbn2.gstatic.com/images?q=tbn:ANd9GcRbcLPEtlpSWx7jBIZcIPC57sJXj7J1UUgyx7Qyx6pF2IsI0wXM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13" y="3787861"/>
            <a:ext cx="1339335" cy="14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Twitter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5820" y="0"/>
            <a:ext cx="9746567" cy="46072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Twitter is asymmetric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This score differentiates </a:t>
            </a:r>
            <a:r>
              <a:rPr lang="en-US" sz="24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friends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from just </a:t>
            </a:r>
            <a:r>
              <a:rPr lang="en-US" sz="24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topics of interest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like news channel, celebrities, etc.,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762" r="2252"/>
          <a:stretch/>
        </p:blipFill>
        <p:spPr>
          <a:xfrm>
            <a:off x="4620068" y="3689978"/>
            <a:ext cx="3897499" cy="159368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75268" y="138911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Reciprocal Score</a:t>
            </a:r>
          </a:p>
        </p:txBody>
      </p:sp>
    </p:spTree>
    <p:extLst>
      <p:ext uri="{BB962C8B-B14F-4D97-AF65-F5344CB8AC3E}">
        <p14:creationId xmlns:p14="http://schemas.microsoft.com/office/powerpoint/2010/main" val="82940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197864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How to  combine the scores?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4139" y="559836"/>
            <a:ext cx="11971176" cy="55983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Combine all the feature scores to one final score </a:t>
            </a:r>
            <a:b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to recommend hashtags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M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odel this as a classification problem to learn weights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While each hashtags can be thought of as its own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class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Modeling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problem as a multi-class classification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problem has certain challenges as my class labels are in thousands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So, I model this as binary classification problem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75268" y="138911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How to </a:t>
            </a: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combine </a:t>
            </a:r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the scores?</a:t>
            </a:r>
          </a:p>
        </p:txBody>
      </p:sp>
    </p:spTree>
    <p:extLst>
      <p:ext uri="{BB962C8B-B14F-4D97-AF65-F5344CB8AC3E}">
        <p14:creationId xmlns:p14="http://schemas.microsoft.com/office/powerpoint/2010/main" val="28507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85" y="1186237"/>
            <a:ext cx="2860157" cy="4601183"/>
          </a:xfrm>
        </p:spPr>
        <p:txBody>
          <a:bodyPr>
            <a:normAutofit/>
          </a:bodyPr>
          <a:lstStyle/>
          <a:p>
            <a:r>
              <a:rPr lang="en-US" sz="3300" dirty="0" smtClean="0">
                <a:latin typeface="HelveticaNeueLT Pro 33 ThEx" panose="020B0404020202020204" pitchFamily="34" charset="0"/>
              </a:rPr>
              <a:t>Architecture</a:t>
            </a:r>
            <a:endParaRPr lang="en-US" sz="33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783723" y="5043606"/>
            <a:ext cx="2148840" cy="1371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Twitter Dataset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3943" y="3586013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NeueLT Pro 35 Th" panose="020B0403020202020204" pitchFamily="34" charset="0"/>
              </a:rPr>
              <a:t>Retrieve User’s Candidate Hashtags from their Timeline</a:t>
            </a:r>
            <a:endParaRPr lang="en-US" sz="1400" dirty="0">
              <a:latin typeface="HelveticaNeueLT Pro 35 Th" panose="020B04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10948" y="1811288"/>
            <a:ext cx="1563624" cy="7572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NeueLT Pro 35 Th" panose="020B0403020202020204" pitchFamily="34" charset="0"/>
              </a:rPr>
              <a:t>Username &amp; </a:t>
            </a:r>
            <a:r>
              <a:rPr lang="en-US" dirty="0" smtClean="0">
                <a:latin typeface="HelveticaNeueLT Pro 35 Th" panose="020B0403020202020204" pitchFamily="34" charset="0"/>
              </a:rPr>
              <a:t>Query</a:t>
            </a:r>
            <a:r>
              <a:rPr lang="en-US" sz="1600" dirty="0" smtClean="0">
                <a:latin typeface="HelveticaNeueLT Pro 35 Th" panose="020B0403020202020204" pitchFamily="34" charset="0"/>
              </a:rPr>
              <a:t> tweet</a:t>
            </a:r>
            <a:endParaRPr lang="en-US" sz="1600" dirty="0">
              <a:latin typeface="HelveticaNeueLT Pro 35 Th" panose="020B0403020202020204" pitchFamily="34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7658613" y="1297584"/>
            <a:ext cx="1567058" cy="1357705"/>
          </a:xfrm>
          <a:prstGeom prst="foldedCorner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35 Th" panose="020B04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Top K hashtags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35 Th" panose="020B04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2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.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35 Th" panose="020B0403020202020204" pitchFamily="34" charset="0"/>
              </a:rPr>
              <a:t>#hashtag 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23719" y="3586013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Ranking Model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477660" y="3272688"/>
            <a:ext cx="249342" cy="52302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950274">
            <a:off x="2852355" y="4215665"/>
            <a:ext cx="257888" cy="122717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3267125">
            <a:off x="4549377" y="4000485"/>
            <a:ext cx="301752" cy="143673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364881" y="2569100"/>
            <a:ext cx="284494" cy="10058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6894088" y="3679941"/>
            <a:ext cx="255759" cy="60350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>
            <a:off x="8318694" y="5409476"/>
            <a:ext cx="233337" cy="47004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8296661" y="4279742"/>
            <a:ext cx="255370" cy="47004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8287254" y="2644358"/>
            <a:ext cx="274184" cy="93072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7987051">
            <a:off x="4073689" y="1366992"/>
            <a:ext cx="265641" cy="111781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16278" y="964599"/>
            <a:ext cx="1286494" cy="758780"/>
          </a:xfrm>
          <a:prstGeom prst="ellipse">
            <a:avLst/>
          </a:prstGeom>
          <a:solidFill>
            <a:srgbClr val="FFC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NeueLT Pro 35 Th" panose="020B0403020202020204" pitchFamily="34" charset="0"/>
              </a:rPr>
              <a:t>User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NeueLT Pro 35 Th" panose="020B0403020202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5400000">
            <a:off x="5992224" y="-161376"/>
            <a:ext cx="276937" cy="303380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68357" y="6519897"/>
            <a:ext cx="2241494" cy="31503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http://en.wikipedia.org/wiki/File:MLR-search-engine-example.png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6024477" y="4828886"/>
            <a:ext cx="242491" cy="246789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21048" y="3801531"/>
            <a:ext cx="1563624" cy="7132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Indexer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1892183" y="2288440"/>
            <a:ext cx="1563624" cy="1106424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Crawler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69439" y="4674149"/>
            <a:ext cx="2176272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5 Th" panose="020B0403020202020204" pitchFamily="34" charset="0"/>
              </a:rPr>
              <a:t>Learning Algorithm</a:t>
            </a:r>
            <a:endParaRPr lang="en-US" dirty="0">
              <a:latin typeface="HelveticaNeueLT Pro 35 Th" panose="020B0403020202020204" pitchFamily="34" charset="0"/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7369439" y="5762285"/>
            <a:ext cx="2176272" cy="48093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Training Data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1379" y="1032003"/>
            <a:ext cx="2822489" cy="5303483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Architecture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0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5975" y="6492874"/>
            <a:ext cx="1530927" cy="365125"/>
          </a:xfrm>
        </p:spPr>
        <p:txBody>
          <a:bodyPr/>
          <a:lstStyle/>
          <a:p>
            <a:fld id="{C591F483-FCE9-4CF0-A02A-6AE890D5F911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6461" y="17669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TweetSense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29" y="2564802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4) Ranking Methods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7951" y="57553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8) Conclusions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55" y="96907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3) Modeling the </a:t>
            </a:r>
            <a:r>
              <a:rPr lang="en-US" dirty="0">
                <a:latin typeface="+mj-lt"/>
              </a:rPr>
              <a:t>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2892" y="495840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7) </a:t>
            </a:r>
            <a:r>
              <a:rPr lang="en-US" dirty="0">
                <a:latin typeface="+mj-lt"/>
              </a:rPr>
              <a:t>Evaluation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6262" y="3362668"/>
            <a:ext cx="3408218" cy="6742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5) Binary Classification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39" y="4160534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6) Experimental Setup</a:t>
            </a:r>
            <a:endParaRPr lang="en-US" dirty="0">
              <a:latin typeface="+mj-lt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11161439" y="6492875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Outline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8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1610" y="1088771"/>
            <a:ext cx="7315200" cy="325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Binary Classification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661073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100" smtClean="0">
                <a:solidFill>
                  <a:schemeClr val="bg1"/>
                </a:solidFill>
              </a:rPr>
              <a:pPr algn="r"/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 smtClean="0"/>
              <a:t>Binary Classification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73106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7864"/>
            <a:ext cx="2423160" cy="46011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Problem Setup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9959" y="0"/>
            <a:ext cx="11600937" cy="61648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Training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Dataset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: Tweet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and Hashtag pair &lt; </a:t>
            </a:r>
            <a:r>
              <a:rPr lang="en-US" sz="25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Ti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,</a:t>
            </a:r>
            <a:r>
              <a:rPr lang="en-US" sz="25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Hj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&gt;</a:t>
            </a: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Tweets with known hashtags 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1417320" lvl="3" indent="0">
              <a:lnSpc>
                <a:spcPct val="125000"/>
              </a:lnSpc>
              <a:buSzPct val="100000"/>
              <a:buNone/>
            </a:pPr>
            <a:endParaRPr lang="en-US" sz="8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Test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Dataset: Tweet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without hashtag &lt; </a:t>
            </a:r>
            <a:r>
              <a:rPr lang="en-US" sz="25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Ti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,?&gt;</a:t>
            </a: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Existing hashtags removed from tweets to provide ground truth.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Problem Setup</a:t>
            </a:r>
          </a:p>
        </p:txBody>
      </p:sp>
    </p:spTree>
    <p:extLst>
      <p:ext uri="{BB962C8B-B14F-4D97-AF65-F5344CB8AC3E}">
        <p14:creationId xmlns:p14="http://schemas.microsoft.com/office/powerpoint/2010/main" val="161520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7864"/>
            <a:ext cx="2340864" cy="46011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Training Dataset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24442" y="6920828"/>
            <a:ext cx="1530927" cy="365125"/>
          </a:xfrm>
        </p:spPr>
        <p:txBody>
          <a:bodyPr/>
          <a:lstStyle/>
          <a:p>
            <a:fld id="{88BA93C1-F0B1-4CD4-AB68-23A2AA082F07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0666" y="1425272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59766" y="231187"/>
            <a:ext cx="11343383" cy="34687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training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dataset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is a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feature matrix containing the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features scores of </a:t>
            </a:r>
            <a:b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all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&lt; </a:t>
            </a:r>
            <a:r>
              <a:rPr lang="en-US" sz="20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CTi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,</a:t>
            </a:r>
            <a:r>
              <a:rPr lang="en-US" sz="20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CHj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&gt; pair belonging to each &lt; Ti ,</a:t>
            </a:r>
            <a:r>
              <a:rPr lang="en-US" sz="20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Hj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&gt;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pair.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class label is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1,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if </a:t>
            </a:r>
            <a:r>
              <a:rPr lang="en-US" sz="20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CHj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= </a:t>
            </a:r>
            <a:r>
              <a:rPr lang="en-US" sz="20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Hj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, 0 otherwise.</a:t>
            </a:r>
          </a:p>
          <a:p>
            <a:pPr lvl="2">
              <a:lnSpc>
                <a:spcPct val="1250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Multiple hashtag occurrence are handled as single instance</a:t>
            </a:r>
            <a:b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&lt;CT1 - CH1,CH2,CH3 &gt; = &lt;CT1,CH1&gt; ,&lt;CT1,CH2&gt;, &lt;CT1,CH3&gt;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3387" y="3013799"/>
            <a:ext cx="49835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HelveticaNeueLT Pro 65 Md"/>
                <a:cs typeface="HelveticaNeueLT Pro 65 Md"/>
              </a:rPr>
              <a:t>  </a:t>
            </a:r>
            <a:r>
              <a:rPr lang="en-US" sz="1600" dirty="0" smtClean="0">
                <a:latin typeface="HelveticaNeueLT Pro 43 LtEx" panose="020B0503020202020204" pitchFamily="34" charset="0"/>
                <a:cs typeface="HelveticaNeueLT Pro 65 Md"/>
              </a:rPr>
              <a:t>&lt;Tweet(T1), Hashtag(H1) Pair&gt;</a:t>
            </a:r>
          </a:p>
          <a:p>
            <a:pPr algn="ctr"/>
            <a:endParaRPr lang="en-US" sz="900" dirty="0" smtClean="0">
              <a:latin typeface="HelveticaNeueLT Pro 43 LtEx" panose="020B0503020202020204" pitchFamily="34" charset="0"/>
              <a:cs typeface="HelveticaNeueLT Pro 65 Md"/>
            </a:endParaRPr>
          </a:p>
          <a:p>
            <a:pPr algn="ctr"/>
            <a:endParaRPr lang="en-US" sz="700" dirty="0" smtClean="0">
              <a:latin typeface="HelveticaNeueLT Pro 43 LtEx" panose="020B0503020202020204" pitchFamily="34" charset="0"/>
              <a:cs typeface="HelveticaNeueLT Pro 65 Md"/>
            </a:endParaRPr>
          </a:p>
          <a:p>
            <a:pPr algn="ctr"/>
            <a:r>
              <a:rPr lang="en-US" sz="1200" dirty="0" smtClean="0">
                <a:latin typeface="HelveticaNeueLT Pro 43 LtEx" panose="020B0503020202020204" pitchFamily="34" charset="0"/>
                <a:cs typeface="HelveticaNeueLT Pro 65 Md"/>
              </a:rPr>
              <a:t>&lt;Candidate Tweet, Candidate Hashtag&gt;</a:t>
            </a:r>
          </a:p>
          <a:p>
            <a:pPr algn="ctr"/>
            <a:r>
              <a:rPr lang="en-US" sz="1200" dirty="0" smtClean="0">
                <a:latin typeface="HelveticaNeueLT Pro 43 LtEx" panose="020B0503020202020204" pitchFamily="34" charset="0"/>
                <a:cs typeface="HelveticaNeueLT Pro 65 Md"/>
              </a:rPr>
              <a:t>CT1,CH1</a:t>
            </a:r>
          </a:p>
          <a:p>
            <a:pPr algn="ctr"/>
            <a:r>
              <a:rPr lang="en-US" sz="1200" dirty="0" smtClean="0">
                <a:latin typeface="HelveticaNeueLT Pro 43 LtEx" panose="020B0503020202020204" pitchFamily="34" charset="0"/>
                <a:cs typeface="HelveticaNeueLT Pro 65 Md"/>
              </a:rPr>
              <a:t>CT2,CH2</a:t>
            </a:r>
          </a:p>
          <a:p>
            <a:pPr algn="ctr"/>
            <a:r>
              <a:rPr lang="en-US" sz="1200" dirty="0" smtClean="0">
                <a:latin typeface="HelveticaNeueLT Pro 43 LtEx" panose="020B0503020202020204" pitchFamily="34" charset="0"/>
                <a:cs typeface="HelveticaNeueLT Pro 65 Md"/>
              </a:rPr>
              <a:t>.</a:t>
            </a:r>
          </a:p>
          <a:p>
            <a:pPr algn="ctr"/>
            <a:r>
              <a:rPr lang="en-US" sz="1200" dirty="0" smtClean="0">
                <a:latin typeface="HelveticaNeueLT Pro 43 LtEx" panose="020B0503020202020204" pitchFamily="34" charset="0"/>
                <a:cs typeface="HelveticaNeueLT Pro 65 Md"/>
              </a:rPr>
              <a:t>.</a:t>
            </a:r>
          </a:p>
          <a:p>
            <a:pPr algn="ctr"/>
            <a:r>
              <a:rPr lang="en-US" sz="1200" dirty="0" err="1" smtClean="0">
                <a:latin typeface="HelveticaNeueLT Pro 43 LtEx" panose="020B0503020202020204" pitchFamily="34" charset="0"/>
                <a:cs typeface="HelveticaNeueLT Pro 65 Md"/>
              </a:rPr>
              <a:t>CTi,CHj</a:t>
            </a:r>
            <a:endParaRPr lang="en-US" sz="1200" dirty="0">
              <a:latin typeface="HelveticaNeueLT Pro 43 LtEx" panose="020B0503020202020204" pitchFamily="34" charset="0"/>
              <a:cs typeface="HelveticaNeueLT Pro 65 Md"/>
            </a:endParaRPr>
          </a:p>
        </p:txBody>
      </p:sp>
      <p:sp>
        <p:nvSpPr>
          <p:cNvPr id="11" name="Left Bracket 10"/>
          <p:cNvSpPr/>
          <p:nvPr/>
        </p:nvSpPr>
        <p:spPr>
          <a:xfrm>
            <a:off x="1101622" y="3251100"/>
            <a:ext cx="558710" cy="143937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ket 11"/>
          <p:cNvSpPr/>
          <p:nvPr/>
        </p:nvSpPr>
        <p:spPr>
          <a:xfrm>
            <a:off x="5398336" y="3251100"/>
            <a:ext cx="468348" cy="143937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053024"/>
              </p:ext>
            </p:extLst>
          </p:nvPr>
        </p:nvGraphicFramePr>
        <p:xfrm>
          <a:off x="323321" y="4988188"/>
          <a:ext cx="11554546" cy="136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5"/>
                <a:gridCol w="998375"/>
                <a:gridCol w="1147666"/>
                <a:gridCol w="1045028"/>
                <a:gridCol w="970384"/>
                <a:gridCol w="1007706"/>
                <a:gridCol w="1035698"/>
                <a:gridCol w="1222310"/>
                <a:gridCol w="1017037"/>
                <a:gridCol w="970383"/>
                <a:gridCol w="699794"/>
              </a:tblGrid>
              <a:tr h="60230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Similarity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Recency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SocialTrend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Attention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Favorite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MutualFriend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MutualFollowers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Common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Hashtag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 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Reciprocal Rank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Class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Label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43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CT1,CH1</a:t>
                      </a:r>
                      <a:endParaRPr lang="en-US" sz="105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0.095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0.00015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0.00162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0.0805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0.11345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0.0022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0.0117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CT2,CH2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0.00061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0.520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0.0236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0.0024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0.00153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0.097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0.0031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Training Dataset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204" y="3199404"/>
            <a:ext cx="5624221" cy="14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5" y="585480"/>
            <a:ext cx="10409469" cy="57737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9006" y="916743"/>
            <a:ext cx="11451617" cy="5127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Occurrence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of ground truth hashtag </a:t>
            </a:r>
            <a:r>
              <a:rPr lang="en-US" sz="25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H</a:t>
            </a:r>
            <a:r>
              <a:rPr lang="en-US" sz="2500" b="1" baseline="-25000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j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in a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/>
            </a:r>
            <a:b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candidate tweet &lt;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Ti ,</a:t>
            </a:r>
            <a:r>
              <a:rPr lang="en-US" sz="2500" b="1" dirty="0" err="1">
                <a:solidFill>
                  <a:schemeClr val="tx1"/>
                </a:solidFill>
                <a:latin typeface="HelveticaNeueLT Pro 33 ThEx" panose="020B0404020202020204" pitchFamily="34" charset="0"/>
              </a:rPr>
              <a:t>Hj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&gt; is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very few in number.</a:t>
            </a:r>
          </a:p>
          <a:p>
            <a:pPr lvl="3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H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igher number of negative samples</a:t>
            </a:r>
          </a:p>
          <a:p>
            <a:pPr lvl="2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In multiple occurrences my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training dataset has a class distribution of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95%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of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negative samples and 5%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of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positive samples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25000"/>
              </a:lnSpc>
              <a:spcAft>
                <a:spcPts val="1200"/>
              </a:spcAft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Learning the model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on an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imbalanced dataset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causes low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precision</a:t>
            </a: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Imbalanced Training Dataset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6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latin typeface="HelveticaNeueLT Pro 33 ThEx" panose="020B0404020202020204" pitchFamily="34" charset="0"/>
              </a:rPr>
              <a:t>SMOTE  Over Sampling</a:t>
            </a:r>
            <a:endParaRPr lang="en-US" sz="34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64008" y="1303352"/>
            <a:ext cx="11831215" cy="485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buSzPct val="100000"/>
            </a:pP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Possible solutions is under sampling and over sampling.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SMOTE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- Synthetic Minority 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Oversampling Technique to resample to a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balanced dataset of 50% of positive samples and 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negative samples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SMOTE 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does over-sampling by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creating </a:t>
            </a:r>
            <a:r>
              <a:rPr lang="en-US" sz="21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synthetic examples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rather 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than </a:t>
            </a:r>
            <a:b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over-sampling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with replacement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.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It takes each minority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class sample and 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introduces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synthetic examples along the line segments 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joining any/all </a:t>
            </a: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of the k minority class nearest 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neighbors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1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This approach effectively forces the decision region of the minority class to become more general</a:t>
            </a:r>
            <a:r>
              <a:rPr lang="en-US" sz="21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.</a:t>
            </a:r>
          </a:p>
          <a:p>
            <a:pPr lvl="2">
              <a:lnSpc>
                <a:spcPct val="150000"/>
              </a:lnSpc>
              <a:buSzPct val="100000"/>
            </a:pPr>
            <a:endParaRPr lang="en-US" sz="24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8960" y="6505220"/>
            <a:ext cx="2241494" cy="31503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SMOTE: Synthetic Minority Over-sampling Technique (2002) by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Nitesh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V. Chawla , Kevin W. Bowyer , Lawrence O. Hall , W. Philip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Kegelmeye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Journal of Artificial Intelligence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SMOTE  Over Sampling</a:t>
            </a:r>
          </a:p>
        </p:txBody>
      </p:sp>
    </p:spTree>
    <p:extLst>
      <p:ext uri="{BB962C8B-B14F-4D97-AF65-F5344CB8AC3E}">
        <p14:creationId xmlns:p14="http://schemas.microsoft.com/office/powerpoint/2010/main" val="385419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2907972" y="2866863"/>
            <a:ext cx="473380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07972" y="3018747"/>
            <a:ext cx="473694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1112" y="3334186"/>
            <a:ext cx="4733802" cy="4355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12804" y="3864517"/>
            <a:ext cx="473380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12804" y="4016401"/>
            <a:ext cx="473694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15944" y="4331840"/>
            <a:ext cx="4733802" cy="4355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887825" y="5348682"/>
            <a:ext cx="473380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87825" y="5500566"/>
            <a:ext cx="473694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90965" y="5816005"/>
            <a:ext cx="4733802" cy="4355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Round Diagonal Corner Rectangle 66"/>
          <p:cNvSpPr/>
          <p:nvPr/>
        </p:nvSpPr>
        <p:spPr>
          <a:xfrm>
            <a:off x="4354844" y="2325120"/>
            <a:ext cx="2062066" cy="395644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NeueLT Pro 33 ThEx" panose="020B0404020202020204" pitchFamily="34" charset="0"/>
              </a:rPr>
              <a:t>Logistic Regression Model</a:t>
            </a: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49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421" y="2331059"/>
            <a:ext cx="205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NeueLT Pro 65 Md"/>
                <a:cs typeface="HelveticaNeueLT Pro 65 Md"/>
              </a:rPr>
              <a:t>  &lt;Tweet(T1), Hashtag(H1) Pair&gt;</a:t>
            </a:r>
          </a:p>
          <a:p>
            <a:pPr algn="ctr"/>
            <a:endParaRPr lang="en-US" sz="200" dirty="0" smtClean="0">
              <a:latin typeface="HelveticaNeueLT Pro 65 Md"/>
              <a:cs typeface="HelveticaNeueLT Pro 65 Md"/>
            </a:endParaRP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&lt;Candidate Tweet, Candidate Hashtag&gt;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CT1,CH1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CT2,CH2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err="1" smtClean="0">
                <a:latin typeface="HelveticaNeueLT Pro 65 Md"/>
                <a:cs typeface="HelveticaNeueLT Pro 65 Md"/>
              </a:rPr>
              <a:t>CTi,CHj</a:t>
            </a:r>
            <a:endParaRPr lang="en-US" sz="800" dirty="0">
              <a:latin typeface="HelveticaNeueLT Pro 65 Md"/>
              <a:cs typeface="HelveticaNeueLT Pro 65 M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1774" y="2717233"/>
            <a:ext cx="24883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HelveticaNeueLT Pro 35 Th"/>
                <a:cs typeface="HelveticaNeueLT Pro 35 Th"/>
              </a:rPr>
              <a:t>1</a:t>
            </a:r>
            <a:endParaRPr lang="en-US" sz="900" b="1" dirty="0">
              <a:latin typeface="HelveticaNeueLT Pro 35 Th"/>
              <a:cs typeface="HelveticaNeueLT Pro 35 T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8164" y="2065352"/>
            <a:ext cx="17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Pro 65 Md"/>
                <a:cs typeface="HelveticaNeueLT Pro 65 Md"/>
              </a:rPr>
              <a:t>Class Labels</a:t>
            </a:r>
            <a:endParaRPr lang="en-US" dirty="0">
              <a:latin typeface="HelveticaNeueLT Pro 65 Md"/>
              <a:cs typeface="HelveticaNeueLT Pro 65 M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5091" y="2136381"/>
            <a:ext cx="1210588" cy="33855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r>
              <a:rPr lang="en-US" sz="1600" dirty="0" err="1" smtClean="0"/>
              <a:t>ve</a:t>
            </a:r>
            <a:r>
              <a:rPr lang="en-US" sz="1600" dirty="0" smtClean="0"/>
              <a:t> samples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658873" y="5899011"/>
            <a:ext cx="1168309" cy="33855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err="1" smtClean="0"/>
              <a:t>ve</a:t>
            </a:r>
            <a:r>
              <a:rPr lang="en-US" sz="1600" dirty="0" smtClean="0"/>
              <a:t> samples</a:t>
            </a:r>
            <a:endParaRPr lang="en-US" sz="1600" dirty="0"/>
          </a:p>
        </p:txBody>
      </p:sp>
      <p:cxnSp>
        <p:nvCxnSpPr>
          <p:cNvPr id="17" name="Curved Connector 16"/>
          <p:cNvCxnSpPr>
            <a:stCxn id="10" idx="3"/>
            <a:endCxn id="15" idx="2"/>
          </p:cNvCxnSpPr>
          <p:nvPr/>
        </p:nvCxnSpPr>
        <p:spPr>
          <a:xfrm flipV="1">
            <a:off x="7890611" y="2474935"/>
            <a:ext cx="1349774" cy="357714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2"/>
          </p:cNvCxnSpPr>
          <p:nvPr/>
        </p:nvCxnSpPr>
        <p:spPr>
          <a:xfrm flipV="1">
            <a:off x="7845192" y="2474935"/>
            <a:ext cx="1395193" cy="1381596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36" idx="3"/>
            <a:endCxn id="16" idx="0"/>
          </p:cNvCxnSpPr>
          <p:nvPr/>
        </p:nvCxnSpPr>
        <p:spPr>
          <a:xfrm>
            <a:off x="7896061" y="5314468"/>
            <a:ext cx="1346967" cy="584543"/>
          </a:xfrm>
          <a:prstGeom prst="curved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42" idx="3"/>
            <a:endCxn id="16" idx="0"/>
          </p:cNvCxnSpPr>
          <p:nvPr/>
        </p:nvCxnSpPr>
        <p:spPr>
          <a:xfrm>
            <a:off x="7897765" y="5516157"/>
            <a:ext cx="1345263" cy="382854"/>
          </a:xfrm>
          <a:prstGeom prst="curved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ket 20"/>
          <p:cNvSpPr/>
          <p:nvPr/>
        </p:nvSpPr>
        <p:spPr>
          <a:xfrm>
            <a:off x="1697354" y="2661901"/>
            <a:ext cx="159581" cy="754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>
            <a:off x="3529832" y="2661900"/>
            <a:ext cx="140138" cy="754323"/>
          </a:xfrm>
          <a:prstGeom prst="rightBracket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43478" y="2918922"/>
            <a:ext cx="27443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HelveticaNeueLT Pro 35 Th"/>
                <a:cs typeface="HelveticaNeueLT Pro 35 Th"/>
              </a:rPr>
              <a:t>0</a:t>
            </a:r>
            <a:endParaRPr lang="en-US" sz="900" b="1" dirty="0">
              <a:latin typeface="HelveticaNeueLT Pro 35 Th"/>
              <a:cs typeface="HelveticaNeueLT Pro 35 Th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1774" y="3276887"/>
            <a:ext cx="27443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NeueLT Pro 35 Th"/>
                <a:cs typeface="HelveticaNeueLT Pro 35 Th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9901" y="3387971"/>
            <a:ext cx="205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NeueLT Pro 65 Md"/>
                <a:cs typeface="HelveticaNeueLT Pro 65 Md"/>
              </a:rPr>
              <a:t>  &lt;Tweet(T2), Hashtag(H2) Pair&gt;</a:t>
            </a:r>
          </a:p>
          <a:p>
            <a:pPr algn="ctr"/>
            <a:endParaRPr lang="en-US" sz="200" dirty="0" smtClean="0">
              <a:latin typeface="HelveticaNeueLT Pro 65 Md"/>
              <a:cs typeface="HelveticaNeueLT Pro 65 Md"/>
            </a:endParaRP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&lt;Candidate Tweet, Candidate Hashtag&gt;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CT1,CH1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CT2,CH2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err="1" smtClean="0">
                <a:latin typeface="HelveticaNeueLT Pro 65 Md"/>
                <a:cs typeface="HelveticaNeueLT Pro 65 Md"/>
              </a:rPr>
              <a:t>CTi,CHj</a:t>
            </a:r>
            <a:endParaRPr lang="en-US" sz="800" dirty="0">
              <a:latin typeface="HelveticaNeueLT Pro 65 Md"/>
              <a:cs typeface="HelveticaNeueLT Pro 65 M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6606" y="3714887"/>
            <a:ext cx="251992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NeueLT Pro 35 Th"/>
                <a:cs typeface="HelveticaNeueLT Pro 35 Th"/>
              </a:rPr>
              <a:t>1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1702186" y="3659555"/>
            <a:ext cx="159581" cy="754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ket 30"/>
          <p:cNvSpPr/>
          <p:nvPr/>
        </p:nvSpPr>
        <p:spPr>
          <a:xfrm>
            <a:off x="3534664" y="3659554"/>
            <a:ext cx="140138" cy="754323"/>
          </a:xfrm>
          <a:prstGeom prst="rightBracket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648310" y="3916576"/>
            <a:ext cx="24883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NeueLT Pro 35 Th"/>
                <a:cs typeface="HelveticaNeueLT Pro 35 Th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46606" y="4274541"/>
            <a:ext cx="27443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NeueLT Pro 35 Th"/>
                <a:cs typeface="HelveticaNeueLT Pro 35 Th"/>
              </a:rPr>
              <a:t>0</a:t>
            </a:r>
          </a:p>
        </p:txBody>
      </p:sp>
      <p:cxnSp>
        <p:nvCxnSpPr>
          <p:cNvPr id="34" name="Curved Connector 33"/>
          <p:cNvCxnSpPr>
            <a:stCxn id="32" idx="3"/>
            <a:endCxn id="15" idx="2"/>
          </p:cNvCxnSpPr>
          <p:nvPr/>
        </p:nvCxnSpPr>
        <p:spPr>
          <a:xfrm flipV="1">
            <a:off x="7897147" y="2474935"/>
            <a:ext cx="1343238" cy="1557057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00421" y="4798126"/>
            <a:ext cx="205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NeueLT Pro 65 Md"/>
                <a:cs typeface="HelveticaNeueLT Pro 65 Md"/>
              </a:rPr>
              <a:t>  &lt;Tweet(Ti), Hashtag(</a:t>
            </a:r>
            <a:r>
              <a:rPr lang="en-US" sz="1000" dirty="0" err="1" smtClean="0">
                <a:latin typeface="HelveticaNeueLT Pro 65 Md"/>
                <a:cs typeface="HelveticaNeueLT Pro 65 Md"/>
              </a:rPr>
              <a:t>Hj</a:t>
            </a:r>
            <a:r>
              <a:rPr lang="en-US" sz="1000" dirty="0" smtClean="0">
                <a:latin typeface="HelveticaNeueLT Pro 65 Md"/>
                <a:cs typeface="HelveticaNeueLT Pro 65 Md"/>
              </a:rPr>
              <a:t>) Pair&gt;</a:t>
            </a:r>
          </a:p>
          <a:p>
            <a:pPr algn="ctr"/>
            <a:endParaRPr lang="en-US" sz="200" dirty="0" smtClean="0">
              <a:latin typeface="HelveticaNeueLT Pro 65 Md"/>
              <a:cs typeface="HelveticaNeueLT Pro 65 Md"/>
            </a:endParaRP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&lt;Candidate Tweet, Candidate Hashtag&gt;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CT1,CH1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CT2,CH2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err="1" smtClean="0">
                <a:latin typeface="HelveticaNeueLT Pro 65 Md"/>
                <a:cs typeface="HelveticaNeueLT Pro 65 Md"/>
              </a:rPr>
              <a:t>CTi,CHj</a:t>
            </a:r>
            <a:endParaRPr lang="en-US" sz="800" dirty="0">
              <a:latin typeface="HelveticaNeueLT Pro 65 Md"/>
              <a:cs typeface="HelveticaNeueLT Pro 65 M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1627" y="5199052"/>
            <a:ext cx="27443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HelveticaNeueLT Pro 35 Th"/>
                <a:cs typeface="HelveticaNeueLT Pro 35 Th"/>
              </a:rPr>
              <a:t>0</a:t>
            </a:r>
            <a:endParaRPr lang="en-US" sz="900" b="1" dirty="0">
              <a:latin typeface="HelveticaNeueLT Pro 35 Th"/>
              <a:cs typeface="HelveticaNeueLT Pro 35 Th"/>
            </a:endParaRPr>
          </a:p>
        </p:txBody>
      </p:sp>
      <p:sp>
        <p:nvSpPr>
          <p:cNvPr id="40" name="Left Bracket 39"/>
          <p:cNvSpPr/>
          <p:nvPr/>
        </p:nvSpPr>
        <p:spPr>
          <a:xfrm>
            <a:off x="1677207" y="5143720"/>
            <a:ext cx="159581" cy="75432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ket 40"/>
          <p:cNvSpPr/>
          <p:nvPr/>
        </p:nvSpPr>
        <p:spPr>
          <a:xfrm>
            <a:off x="3509685" y="5143719"/>
            <a:ext cx="140138" cy="754323"/>
          </a:xfrm>
          <a:prstGeom prst="rightBracket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3331" y="5400741"/>
            <a:ext cx="274434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HelveticaNeueLT Pro 35 Th"/>
                <a:cs typeface="HelveticaNeueLT Pro 35 Th"/>
              </a:rPr>
              <a:t>0</a:t>
            </a:r>
            <a:endParaRPr lang="en-US" sz="900" b="1" dirty="0">
              <a:latin typeface="HelveticaNeueLT Pro 35 Th"/>
              <a:cs typeface="HelveticaNeueLT Pro 35 Th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1627" y="5758706"/>
            <a:ext cx="24883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HelveticaNeueLT Pro 35 Th"/>
                <a:cs typeface="HelveticaNeueLT Pro 35 Th"/>
              </a:rPr>
              <a:t>1</a:t>
            </a:r>
            <a:endParaRPr lang="en-US" sz="900" b="1" dirty="0">
              <a:latin typeface="HelveticaNeueLT Pro 35 Th"/>
              <a:cs typeface="HelveticaNeueLT Pro 35 Th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77207" y="4435301"/>
            <a:ext cx="187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charset="2"/>
              <a:buChar char="u"/>
            </a:pPr>
            <a:r>
              <a:rPr lang="en-US" sz="800" dirty="0" smtClean="0"/>
              <a:t> </a:t>
            </a:r>
          </a:p>
          <a:p>
            <a:pPr marL="171450" indent="-171450" algn="ctr">
              <a:buFont typeface="Wingdings" charset="2"/>
              <a:buChar char="u"/>
            </a:pPr>
            <a:r>
              <a:rPr lang="en-US" sz="800" dirty="0"/>
              <a:t> </a:t>
            </a:r>
            <a:endParaRPr lang="en-US" sz="800" dirty="0" smtClean="0"/>
          </a:p>
          <a:p>
            <a:pPr marL="171450" indent="-171450" algn="ctr">
              <a:buFont typeface="Wingdings" charset="2"/>
              <a:buChar char="u"/>
            </a:pPr>
            <a:r>
              <a:rPr lang="en-US" sz="800" dirty="0"/>
              <a:t> </a:t>
            </a:r>
            <a:endParaRPr lang="en-US" sz="800" dirty="0" smtClean="0"/>
          </a:p>
        </p:txBody>
      </p:sp>
      <p:cxnSp>
        <p:nvCxnSpPr>
          <p:cNvPr id="45" name="Curved Connector 44"/>
          <p:cNvCxnSpPr>
            <a:stCxn id="23" idx="3"/>
            <a:endCxn id="16" idx="0"/>
          </p:cNvCxnSpPr>
          <p:nvPr/>
        </p:nvCxnSpPr>
        <p:spPr>
          <a:xfrm>
            <a:off x="7917912" y="3034338"/>
            <a:ext cx="1325116" cy="2864673"/>
          </a:xfrm>
          <a:prstGeom prst="curved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33" idx="3"/>
            <a:endCxn id="16" idx="0"/>
          </p:cNvCxnSpPr>
          <p:nvPr/>
        </p:nvCxnSpPr>
        <p:spPr>
          <a:xfrm>
            <a:off x="7921040" y="4389957"/>
            <a:ext cx="1321988" cy="1509054"/>
          </a:xfrm>
          <a:prstGeom prst="curved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43" idx="3"/>
            <a:endCxn id="15" idx="2"/>
          </p:cNvCxnSpPr>
          <p:nvPr/>
        </p:nvCxnSpPr>
        <p:spPr>
          <a:xfrm flipV="1">
            <a:off x="7870464" y="2474935"/>
            <a:ext cx="1369921" cy="3399187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4" idx="3"/>
            <a:endCxn id="16" idx="0"/>
          </p:cNvCxnSpPr>
          <p:nvPr/>
        </p:nvCxnSpPr>
        <p:spPr>
          <a:xfrm>
            <a:off x="7916208" y="3392303"/>
            <a:ext cx="1326820" cy="2506708"/>
          </a:xfrm>
          <a:prstGeom prst="curved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36788" y="1985917"/>
            <a:ext cx="181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Pro 65 Md"/>
                <a:cs typeface="HelveticaNeueLT Pro 65 Md"/>
              </a:rPr>
              <a:t>Feature Matrix</a:t>
            </a:r>
            <a:endParaRPr lang="en-US" dirty="0">
              <a:latin typeface="HelveticaNeueLT Pro 65 Md"/>
              <a:cs typeface="HelveticaNeueLT Pro 65 M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334" y="3142134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35484" y="3272351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259628" y="2647189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778994" y="3496542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95511" y="4970933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737766" y="5145583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765184" y="5484209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/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49451" y="5726237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/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86537" y="5847652"/>
            <a:ext cx="408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/>
              <a:t>9</a:t>
            </a:r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Learning – </a:t>
            </a:r>
            <a:r>
              <a:rPr lang="en-US" sz="360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Logistic Regression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304800" y="1093584"/>
            <a:ext cx="11782310" cy="7499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en-US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 use Logistic Regression Model over a generative model such as NBC or Bayes networks as my features have lot of correlation. ( shown in evaluation )</a:t>
            </a:r>
          </a:p>
          <a:p>
            <a:pPr lvl="2">
              <a:lnSpc>
                <a:spcPct val="150000"/>
              </a:lnSpc>
              <a:buSzPct val="100000"/>
            </a:pPr>
            <a:endParaRPr lang="en-US" sz="14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0" y="1123837"/>
            <a:ext cx="2267943" cy="4875747"/>
          </a:xfrm>
        </p:spPr>
        <p:txBody>
          <a:bodyPr/>
          <a:lstStyle/>
          <a:p>
            <a:pPr algn="ctr"/>
            <a:r>
              <a:rPr lang="en-US" dirty="0">
                <a:latin typeface="HelveticaNeueLT Pro 33 ThEx" panose="020B0404020202020204" pitchFamily="34" charset="0"/>
              </a:rPr>
              <a:t>Why people use Twitter?</a:t>
            </a:r>
            <a:br>
              <a:rPr lang="en-US" dirty="0">
                <a:latin typeface="HelveticaNeueLT Pro 33 ThEx" panose="020B0404020202020204" pitchFamily="34" charset="0"/>
              </a:rPr>
            </a:b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6002" y="512773"/>
            <a:ext cx="10108385" cy="5686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lnSpc>
                <a:spcPct val="125000"/>
              </a:lnSpc>
              <a:buSzPct val="10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According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to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Research charts, people use Twitter for</a:t>
            </a:r>
          </a:p>
          <a:p>
            <a:pPr lvl="2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Breaking news</a:t>
            </a:r>
          </a:p>
          <a:p>
            <a:pPr lvl="2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Content Discovery</a:t>
            </a:r>
          </a:p>
          <a:p>
            <a:pPr lvl="2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Information Sharing</a:t>
            </a:r>
          </a:p>
          <a:p>
            <a:pPr lvl="2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News Reporting</a:t>
            </a:r>
          </a:p>
          <a:p>
            <a:pPr lvl="2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Daily Chatter</a:t>
            </a:r>
          </a:p>
          <a:p>
            <a:pPr lvl="2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Conversations</a:t>
            </a:r>
            <a:endParaRPr lang="en-US" sz="25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8357" y="6501462"/>
            <a:ext cx="2241494" cy="31503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Source: </a:t>
            </a:r>
            <a:r>
              <a:rPr lang="en-US" sz="1200" dirty="0">
                <a:solidFill>
                  <a:schemeClr val="bg1"/>
                </a:solidFill>
              </a:rPr>
              <a:t>Deutsche Bank Markets 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lighthouseinsights.in/wp-content/uploads/2012/02/breaking-news-on-twit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18992" r="3850" b="24703"/>
          <a:stretch/>
        </p:blipFill>
        <p:spPr bwMode="auto">
          <a:xfrm>
            <a:off x="5565868" y="1984995"/>
            <a:ext cx="1853513" cy="7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thassos.com/wp-content/uploads/2013/07/twitter-convers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71" y="3355802"/>
            <a:ext cx="1459633" cy="10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-PUP4cAdAtcU/Tz746hu6l0I/AAAAAAAABE4/otFbVPqj458/s1600/TwitterConvers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40" y="4804519"/>
            <a:ext cx="2331593" cy="97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Why people use Twitter?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8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latin typeface="HelveticaNeueLT Pro 33 ThEx" panose="020B0404020202020204" pitchFamily="34" charset="0"/>
              </a:rPr>
              <a:t>Test Dataset</a:t>
            </a:r>
            <a:endParaRPr lang="en-US" sz="34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30268" y="116033"/>
            <a:ext cx="11790891" cy="32368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50000"/>
              </a:lnSpc>
              <a:buSzPct val="100000"/>
              <a:buNone/>
            </a:pPr>
            <a:endParaRPr lang="en-US" sz="20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500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My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test dataset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is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represented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in the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same format as my training dataset as a feature matrix with the class labels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unknown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(removed).</a:t>
            </a:r>
          </a:p>
          <a:p>
            <a:pPr lvl="2">
              <a:lnSpc>
                <a:spcPct val="150000"/>
              </a:lnSpc>
              <a:buSzPct val="100000"/>
            </a:pPr>
            <a:endParaRPr lang="en-US" sz="20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939" y="2445747"/>
            <a:ext cx="49766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NeueLT Pro 65 Md"/>
                <a:cs typeface="HelveticaNeueLT Pro 65 Md"/>
              </a:rPr>
              <a:t>  </a:t>
            </a:r>
            <a:r>
              <a:rPr lang="en-US" sz="1400" dirty="0" smtClean="0">
                <a:latin typeface="HelveticaNeueLT Pro 43 LtEx" panose="020B0503020202020204" pitchFamily="34" charset="0"/>
                <a:cs typeface="HelveticaNeueLT Pro 65 Md"/>
              </a:rPr>
              <a:t>&lt;</a:t>
            </a:r>
            <a:r>
              <a:rPr lang="en-US" dirty="0" smtClean="0">
                <a:latin typeface="HelveticaNeueLT Pro 43 LtEx" panose="020B0503020202020204" pitchFamily="34" charset="0"/>
                <a:cs typeface="HelveticaNeueLT Pro 65 Md"/>
              </a:rPr>
              <a:t>Tweet(T1</a:t>
            </a:r>
            <a:r>
              <a:rPr lang="en-US" sz="1400" dirty="0" smtClean="0">
                <a:latin typeface="HelveticaNeueLT Pro 43 LtEx" panose="020B0503020202020204" pitchFamily="34" charset="0"/>
                <a:cs typeface="HelveticaNeueLT Pro 65 Md"/>
              </a:rPr>
              <a:t>), ?&gt;</a:t>
            </a:r>
          </a:p>
          <a:p>
            <a:pPr algn="ctr"/>
            <a:endParaRPr lang="en-US" sz="1400" dirty="0" smtClean="0">
              <a:latin typeface="HelveticaNeueLT Pro 43 LtEx" panose="020B0503020202020204" pitchFamily="34" charset="0"/>
              <a:cs typeface="HelveticaNeueLT Pro 65 Md"/>
            </a:endParaRPr>
          </a:p>
          <a:p>
            <a:pPr algn="ctr"/>
            <a:r>
              <a:rPr lang="en-US" sz="1400" dirty="0" smtClean="0">
                <a:latin typeface="HelveticaNeueLT Pro 43 LtEx" panose="020B0503020202020204" pitchFamily="34" charset="0"/>
                <a:cs typeface="HelveticaNeueLT Pro 65 Md"/>
              </a:rPr>
              <a:t>&lt;Candidate Tweet, Candidate Hashtag&gt;</a:t>
            </a:r>
          </a:p>
          <a:p>
            <a:pPr algn="ctr"/>
            <a:r>
              <a:rPr lang="en-US" sz="1400" dirty="0" smtClean="0">
                <a:latin typeface="HelveticaNeueLT Pro 43 LtEx" panose="020B0503020202020204" pitchFamily="34" charset="0"/>
                <a:cs typeface="HelveticaNeueLT Pro 65 Md"/>
              </a:rPr>
              <a:t>CT1,CH1</a:t>
            </a:r>
          </a:p>
          <a:p>
            <a:pPr algn="ctr"/>
            <a:r>
              <a:rPr lang="en-US" sz="1400" dirty="0" smtClean="0">
                <a:latin typeface="HelveticaNeueLT Pro 43 LtEx" panose="020B0503020202020204" pitchFamily="34" charset="0"/>
                <a:cs typeface="HelveticaNeueLT Pro 65 Md"/>
              </a:rPr>
              <a:t>CT2,CH2</a:t>
            </a:r>
          </a:p>
          <a:p>
            <a:pPr algn="ctr"/>
            <a:r>
              <a:rPr lang="en-US" sz="1400" dirty="0" smtClean="0">
                <a:latin typeface="HelveticaNeueLT Pro 43 LtEx" panose="020B0503020202020204" pitchFamily="34" charset="0"/>
                <a:cs typeface="HelveticaNeueLT Pro 65 Md"/>
              </a:rPr>
              <a:t>.</a:t>
            </a:r>
          </a:p>
          <a:p>
            <a:pPr algn="ctr"/>
            <a:r>
              <a:rPr lang="en-US" sz="1400" dirty="0" smtClean="0">
                <a:latin typeface="HelveticaNeueLT Pro 43 LtEx" panose="020B0503020202020204" pitchFamily="34" charset="0"/>
                <a:cs typeface="HelveticaNeueLT Pro 65 Md"/>
              </a:rPr>
              <a:t>.</a:t>
            </a:r>
          </a:p>
          <a:p>
            <a:pPr algn="ctr"/>
            <a:r>
              <a:rPr lang="en-US" sz="1400" dirty="0" err="1" smtClean="0">
                <a:latin typeface="HelveticaNeueLT Pro 43 LtEx" panose="020B0503020202020204" pitchFamily="34" charset="0"/>
                <a:cs typeface="HelveticaNeueLT Pro 65 Md"/>
              </a:rPr>
              <a:t>CTi,CHj</a:t>
            </a:r>
            <a:endParaRPr lang="en-US" sz="1400" dirty="0">
              <a:latin typeface="HelveticaNeueLT Pro 43 LtEx" panose="020B0503020202020204" pitchFamily="34" charset="0"/>
              <a:cs typeface="HelveticaNeueLT Pro 65 Md"/>
            </a:endParaRPr>
          </a:p>
        </p:txBody>
      </p:sp>
      <p:sp>
        <p:nvSpPr>
          <p:cNvPr id="11" name="Left Bracket 10"/>
          <p:cNvSpPr/>
          <p:nvPr/>
        </p:nvSpPr>
        <p:spPr>
          <a:xfrm>
            <a:off x="933263" y="2784754"/>
            <a:ext cx="727999" cy="144408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4040570" y="2797153"/>
            <a:ext cx="698060" cy="146447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95721"/>
              </p:ext>
            </p:extLst>
          </p:nvPr>
        </p:nvGraphicFramePr>
        <p:xfrm>
          <a:off x="323321" y="4540318"/>
          <a:ext cx="11554546" cy="136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5"/>
                <a:gridCol w="998375"/>
                <a:gridCol w="1147666"/>
                <a:gridCol w="1045028"/>
                <a:gridCol w="970384"/>
                <a:gridCol w="1007706"/>
                <a:gridCol w="1035698"/>
                <a:gridCol w="1222310"/>
                <a:gridCol w="1017037"/>
                <a:gridCol w="970383"/>
                <a:gridCol w="699794"/>
              </a:tblGrid>
              <a:tr h="60230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Similarity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Recency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SocialTrend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Attention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Favorite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MutualFriend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MutualFollowers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Common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Hashtag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 Score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Reciprocal Rank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Class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Label</a:t>
                      </a:r>
                    </a:p>
                  </a:txBody>
                  <a:tcPr/>
                </a:tc>
              </a:tr>
              <a:tr h="354043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CT1,CH1</a:t>
                      </a:r>
                      <a:endParaRPr lang="en-US" sz="105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0.034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0.7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0.0135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0.0621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0.0205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0.11345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0.22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0.611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?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</a:tr>
              <a:tr h="401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CT2,CH2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0.613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0.215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0.316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0.0224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0.0523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0.057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0.0301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0.5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NeueLT Pro 43 LtEx" panose="020B0503020202020204" pitchFamily="34" charset="0"/>
                        </a:rPr>
                        <a:t>?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NeueLT Pro 43 LtEx" panose="020B05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Test Dataset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130" y="2457387"/>
            <a:ext cx="4993901" cy="20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7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914" y="1234103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latin typeface="HelveticaNeueLT Pro 33 ThEx" panose="020B0404020202020204" pitchFamily="34" charset="0"/>
              </a:rPr>
              <a:t>Classification</a:t>
            </a:r>
            <a:endParaRPr lang="en-US" sz="31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18503"/>
            <a:ext cx="10270230" cy="30212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50000"/>
              </a:lnSpc>
              <a:buSzPct val="100000"/>
              <a:buNone/>
            </a:pPr>
            <a:endParaRPr lang="en-US" sz="20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500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If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predicted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probability is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greater than 0.5 then the model labels the hashtag as 1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or 0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otherwise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.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hashtags labeled as 1 are likely to be the suitable hashtag.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 rank the top K recommended hashtags based on their probabilities.</a:t>
            </a:r>
            <a:endParaRPr lang="en-US" sz="20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Classification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7844" y="3664129"/>
            <a:ext cx="17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Pro 65 Md"/>
                <a:cs typeface="HelveticaNeueLT Pro 65 Md"/>
              </a:rPr>
              <a:t>Class Labels</a:t>
            </a:r>
            <a:endParaRPr lang="en-US" dirty="0">
              <a:latin typeface="HelveticaNeueLT Pro 65 Md"/>
              <a:cs typeface="HelveticaNeueLT Pro 65 M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5028" y="4216495"/>
            <a:ext cx="301660" cy="36933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55028" y="5106469"/>
            <a:ext cx="301660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5835" y="3534694"/>
            <a:ext cx="181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Pro 65 Md"/>
                <a:cs typeface="HelveticaNeueLT Pro 65 Md"/>
              </a:rPr>
              <a:t>Feature Matrix</a:t>
            </a:r>
            <a:endParaRPr lang="en-US" dirty="0">
              <a:latin typeface="HelveticaNeueLT Pro 65 Md"/>
              <a:cs typeface="HelveticaNeueLT Pro 65 M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674" y="4453801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HelveticaNeueLT Pro 35 Th"/>
                <a:cs typeface="HelveticaNeueLT Pro 35 Th"/>
              </a:rPr>
              <a:t>?</a:t>
            </a:r>
            <a:endParaRPr lang="en-US" sz="900" b="1" dirty="0">
              <a:latin typeface="HelveticaNeueLT Pro 35 Th"/>
              <a:cs typeface="HelveticaNeueLT Pro 35 Th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66872" y="4603431"/>
            <a:ext cx="473380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66872" y="4755315"/>
            <a:ext cx="4736942" cy="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70012" y="5070754"/>
            <a:ext cx="4733802" cy="43550"/>
          </a:xfrm>
          <a:prstGeom prst="straightConnector1">
            <a:avLst/>
          </a:prstGeom>
          <a:ln w="19050">
            <a:solidFill>
              <a:srgbClr val="CC99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Left Bracket 18"/>
          <p:cNvSpPr/>
          <p:nvPr/>
        </p:nvSpPr>
        <p:spPr>
          <a:xfrm>
            <a:off x="1956254" y="4301191"/>
            <a:ext cx="159581" cy="85160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ket 19"/>
          <p:cNvSpPr/>
          <p:nvPr/>
        </p:nvSpPr>
        <p:spPr>
          <a:xfrm>
            <a:off x="3788229" y="4301192"/>
            <a:ext cx="140641" cy="8516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902378" y="4655490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NeueLT Pro 35 Th"/>
                <a:cs typeface="HelveticaNeueLT Pro 35 Th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00674" y="5013455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NeueLT Pro 35 Th"/>
                <a:cs typeface="HelveticaNeueLT Pro 35 Th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14519" y="4038947"/>
            <a:ext cx="2058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NeueLT Pro 65 Md"/>
                <a:cs typeface="HelveticaNeueLT Pro 65 Md"/>
              </a:rPr>
              <a:t>     </a:t>
            </a:r>
            <a:r>
              <a:rPr lang="en-US" sz="1200" dirty="0" smtClean="0">
                <a:latin typeface="HelveticaNeueLT Pro 65 Md"/>
                <a:cs typeface="HelveticaNeueLT Pro 65 Md"/>
              </a:rPr>
              <a:t>&lt;Query Tweet(Qi), ? &gt;</a:t>
            </a:r>
          </a:p>
          <a:p>
            <a:pPr algn="ctr"/>
            <a:endParaRPr lang="en-US" sz="200" dirty="0" smtClean="0">
              <a:latin typeface="HelveticaNeueLT Pro 65 Md"/>
              <a:cs typeface="HelveticaNeueLT Pro 65 Md"/>
            </a:endParaRP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&lt;Candidate Tweet, Candidate Hashtag&gt;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CT1,CH1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CT2,CH2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smtClean="0">
                <a:latin typeface="HelveticaNeueLT Pro 65 Md"/>
                <a:cs typeface="HelveticaNeueLT Pro 65 Md"/>
              </a:rPr>
              <a:t>.</a:t>
            </a:r>
          </a:p>
          <a:p>
            <a:pPr algn="ctr"/>
            <a:r>
              <a:rPr lang="en-US" sz="800" dirty="0" err="1" smtClean="0">
                <a:latin typeface="HelveticaNeueLT Pro 65 Md"/>
                <a:cs typeface="HelveticaNeueLT Pro 65 Md"/>
              </a:rPr>
              <a:t>CTi,CHj</a:t>
            </a:r>
            <a:endParaRPr lang="en-US" sz="800" dirty="0">
              <a:latin typeface="HelveticaNeueLT Pro 65 Md"/>
              <a:cs typeface="HelveticaNeueLT Pro 65 Md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4695130" y="3992820"/>
            <a:ext cx="1588352" cy="152499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Logistic Regression Model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6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Implementation – System Example 1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7442" r="1107" b="9845"/>
          <a:stretch/>
        </p:blipFill>
        <p:spPr>
          <a:xfrm>
            <a:off x="2960580" y="1017036"/>
            <a:ext cx="5971593" cy="202474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20468"/>
              </p:ext>
            </p:extLst>
          </p:nvPr>
        </p:nvGraphicFramePr>
        <p:xfrm>
          <a:off x="576423" y="3267137"/>
          <a:ext cx="1138542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355"/>
                <a:gridCol w="2846355"/>
                <a:gridCol w="2846355"/>
                <a:gridCol w="2846355"/>
              </a:tblGrid>
              <a:tr h="51176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TweetSense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(Top 10)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Baseline-</a:t>
                      </a:r>
                      <a:r>
                        <a:rPr lang="en-US" sz="1800" dirty="0" err="1" smtClean="0">
                          <a:latin typeface="+mj-lt"/>
                        </a:rPr>
                        <a:t>SimGlobal</a:t>
                      </a:r>
                      <a:r>
                        <a:rPr lang="en-US" sz="1800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latin typeface="+mj-lt"/>
                        </a:rPr>
                        <a:t>(Top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SimTime</a:t>
                      </a:r>
                      <a:r>
                        <a:rPr lang="en-US" dirty="0" smtClean="0"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(Top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SimRecCount</a:t>
                      </a:r>
                      <a:r>
                        <a:rPr lang="en-US" dirty="0" smtClean="0">
                          <a:latin typeface="+mj-lt"/>
                        </a:rPr>
                        <a:t>(Top 10)</a:t>
                      </a:r>
                    </a:p>
                  </a:txBody>
                  <a:tcPr/>
                </a:tc>
              </a:tr>
              <a:tr h="14921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#KUWTK	             0.989970778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tfiosmovie</a:t>
                      </a:r>
                      <a:r>
                        <a:rPr lang="en-US" sz="1400" dirty="0" smtClean="0">
                          <a:latin typeface="+mj-lt"/>
                        </a:rPr>
                        <a:t>	             0.985176542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CatchingFire</a:t>
                      </a:r>
                      <a:r>
                        <a:rPr lang="en-US" sz="1400" baseline="0" dirty="0" smtClean="0">
                          <a:latin typeface="+mj-lt"/>
                        </a:rPr>
                        <a:t>           </a:t>
                      </a:r>
                      <a:r>
                        <a:rPr lang="en-US" sz="1400" dirty="0" smtClean="0">
                          <a:latin typeface="+mj-lt"/>
                        </a:rPr>
                        <a:t>0.981380129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#ANTM	             0.968851541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#GoTSeason4</a:t>
                      </a:r>
                      <a:r>
                        <a:rPr lang="en-US" sz="1400" b="1" baseline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       </a:t>
                      </a:r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0.946418848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Jofferyisdead</a:t>
                      </a:r>
                      <a:r>
                        <a:rPr lang="en-US" sz="1400" baseline="0" dirty="0" smtClean="0">
                          <a:latin typeface="+mj-lt"/>
                        </a:rPr>
                        <a:t>          </a:t>
                      </a:r>
                      <a:r>
                        <a:rPr lang="en-US" sz="1400" dirty="0" smtClean="0">
                          <a:latin typeface="+mj-lt"/>
                        </a:rPr>
                        <a:t>0.944493746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#TFIOS	             0.941791929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#Lunch	             0.940883835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#MockingjayPart1trailer0.9344869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JoffreysWedding</a:t>
                      </a:r>
                      <a:r>
                        <a:rPr lang="en-US" sz="1400" baseline="0" dirty="0" smtClean="0">
                          <a:latin typeface="+mj-lt"/>
                        </a:rPr>
                        <a:t>     </a:t>
                      </a:r>
                      <a:r>
                        <a:rPr lang="en-US" sz="1400" dirty="0" smtClean="0">
                          <a:latin typeface="+mj-lt"/>
                        </a:rPr>
                        <a:t>0.934201161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#KUWTK       0.824264068712  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#ANTM          0.583979541687  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#Glee             0.453373612475  #</a:t>
                      </a:r>
                      <a:r>
                        <a:rPr lang="en-US" sz="1400" dirty="0" err="1" smtClean="0">
                          <a:latin typeface="+mj-lt"/>
                        </a:rPr>
                        <a:t>NowPlaying</a:t>
                      </a:r>
                      <a:r>
                        <a:rPr lang="en-US" sz="1400" dirty="0" smtClean="0">
                          <a:latin typeface="+mj-lt"/>
                        </a:rPr>
                        <a:t>  0.439078783215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#Scandal       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0.435994273991  #</a:t>
                      </a:r>
                      <a:r>
                        <a:rPr lang="en-US" sz="1400" dirty="0" err="1" smtClean="0">
                          <a:latin typeface="+mj-lt"/>
                        </a:rPr>
                        <a:t>XFactor</a:t>
                      </a:r>
                      <a:r>
                        <a:rPr lang="en-US" sz="1400" dirty="0" smtClean="0">
                          <a:latin typeface="+mj-lt"/>
                        </a:rPr>
                        <a:t>         0.425513196481  #Spotify          0.42500253688  #</a:t>
                      </a:r>
                      <a:r>
                        <a:rPr lang="en-US" sz="1400" dirty="0" err="1" smtClean="0">
                          <a:latin typeface="+mj-lt"/>
                        </a:rPr>
                        <a:t>LALivin</a:t>
                      </a:r>
                      <a:r>
                        <a:rPr lang="en-US" sz="1400" dirty="0" smtClean="0">
                          <a:latin typeface="+mj-lt"/>
                        </a:rPr>
                        <a:t>          0.424264068712  #</a:t>
                      </a:r>
                      <a:r>
                        <a:rPr lang="en-US" sz="1400" dirty="0" err="1" smtClean="0">
                          <a:latin typeface="+mj-lt"/>
                        </a:rPr>
                        <a:t>PansBack</a:t>
                      </a:r>
                      <a:r>
                        <a:rPr lang="en-US" sz="1400" dirty="0" smtClean="0">
                          <a:latin typeface="+mj-lt"/>
                        </a:rPr>
                        <a:t>    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0.424264068712  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ornah</a:t>
                      </a:r>
                      <a:r>
                        <a:rPr lang="en-US" sz="1400" dirty="0" smtClean="0">
                          <a:latin typeface="+mj-lt"/>
                        </a:rPr>
                        <a:t>            0.424264068712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#Scandal             0.82326311013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ornah</a:t>
                      </a:r>
                      <a:r>
                        <a:rPr lang="en-US" sz="1400" dirty="0" smtClean="0">
                          <a:latin typeface="+mj-lt"/>
                        </a:rPr>
                        <a:t>                0.819013620132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LALivin</a:t>
                      </a:r>
                      <a:r>
                        <a:rPr lang="en-US" sz="1400" dirty="0" smtClean="0">
                          <a:latin typeface="+mj-lt"/>
                        </a:rPr>
                        <a:t>             0.816627941101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#KUWTK            0.814775850946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#Glee                 0.778570381907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#SURFBOARD   0.746003141257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latergram</a:t>
                      </a:r>
                      <a:r>
                        <a:rPr lang="en-US" sz="1400" dirty="0" smtClean="0">
                          <a:latin typeface="+mj-lt"/>
                        </a:rPr>
                        <a:t>          0.745075687756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#Spotify              0.744375215512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NowPlaying</a:t>
                      </a:r>
                      <a:r>
                        <a:rPr lang="en-US" sz="1400" dirty="0" smtClean="0">
                          <a:latin typeface="+mj-lt"/>
                        </a:rPr>
                        <a:t>      0.744375215512</a:t>
                      </a:r>
                    </a:p>
                    <a:p>
                      <a:r>
                        <a:rPr lang="en-US" sz="1400" dirty="0" smtClean="0">
                          <a:latin typeface="+mj-lt"/>
                        </a:rPr>
                        <a:t>#</a:t>
                      </a:r>
                      <a:r>
                        <a:rPr lang="en-US" sz="1400" dirty="0" err="1" smtClean="0">
                          <a:latin typeface="+mj-lt"/>
                        </a:rPr>
                        <a:t>EFCvAFC</a:t>
                      </a:r>
                      <a:r>
                        <a:rPr lang="en-US" sz="1400" dirty="0" smtClean="0">
                          <a:latin typeface="+mj-lt"/>
                        </a:rPr>
                        <a:t>         0.730686523119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#Scandal            0.428809523257  #KUWTK            0.428809523257  #</a:t>
                      </a:r>
                      <a:r>
                        <a:rPr lang="en-US" sz="1400" dirty="0" err="1" smtClean="0">
                          <a:latin typeface="+mj-lt"/>
                        </a:rPr>
                        <a:t>LALivin</a:t>
                      </a:r>
                      <a:r>
                        <a:rPr lang="en-US" sz="1400" dirty="0" smtClean="0">
                          <a:latin typeface="+mj-lt"/>
                        </a:rPr>
                        <a:t>             0.426536795985  #</a:t>
                      </a:r>
                      <a:r>
                        <a:rPr lang="en-US" sz="1400" dirty="0" err="1" smtClean="0">
                          <a:latin typeface="+mj-lt"/>
                        </a:rPr>
                        <a:t>PansBack</a:t>
                      </a:r>
                      <a:r>
                        <a:rPr lang="en-US" sz="1400" dirty="0" smtClean="0">
                          <a:latin typeface="+mj-lt"/>
                        </a:rPr>
                        <a:t>         0.426536795985  #</a:t>
                      </a:r>
                      <a:r>
                        <a:rPr lang="en-US" sz="1400" dirty="0" err="1" smtClean="0">
                          <a:latin typeface="+mj-lt"/>
                        </a:rPr>
                        <a:t>ornah</a:t>
                      </a:r>
                      <a:r>
                        <a:rPr lang="en-US" sz="1400" dirty="0" smtClean="0">
                          <a:latin typeface="+mj-lt"/>
                        </a:rPr>
                        <a:t>                0.426536795985  #Glee                 0.381746046493  #</a:t>
                      </a:r>
                      <a:r>
                        <a:rPr lang="en-US" sz="1400" dirty="0" err="1" smtClean="0">
                          <a:latin typeface="+mj-lt"/>
                        </a:rPr>
                        <a:t>goodcompany</a:t>
                      </a:r>
                      <a:r>
                        <a:rPr lang="en-US" sz="1400" dirty="0" smtClean="0">
                          <a:latin typeface="+mj-lt"/>
                        </a:rPr>
                        <a:t>  0.348682888787  #SURFBOARD   0.348682888787  #</a:t>
                      </a:r>
                      <a:r>
                        <a:rPr lang="en-US" sz="1400" dirty="0" err="1" smtClean="0">
                          <a:latin typeface="+mj-lt"/>
                        </a:rPr>
                        <a:t>JLSQuiz</a:t>
                      </a:r>
                      <a:r>
                        <a:rPr lang="en-US" sz="1400" dirty="0" smtClean="0">
                          <a:latin typeface="+mj-lt"/>
                        </a:rPr>
                        <a:t>            0.348682888787  #</a:t>
                      </a:r>
                      <a:r>
                        <a:rPr lang="en-US" sz="1400" dirty="0" err="1" smtClean="0">
                          <a:latin typeface="+mj-lt"/>
                        </a:rPr>
                        <a:t>HungryAfricans</a:t>
                      </a:r>
                      <a:r>
                        <a:rPr lang="en-US" sz="1400" dirty="0" smtClean="0">
                          <a:latin typeface="+mj-lt"/>
                        </a:rPr>
                        <a:t> 0.348682888787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3813" y="4814597"/>
            <a:ext cx="2677886" cy="2239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3813" y="5232400"/>
            <a:ext cx="2677886" cy="84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3813" y="6087533"/>
            <a:ext cx="2677886" cy="84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29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Implementation – System Example 2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77772"/>
              </p:ext>
            </p:extLst>
          </p:nvPr>
        </p:nvGraphicFramePr>
        <p:xfrm>
          <a:off x="576424" y="4087772"/>
          <a:ext cx="11385420" cy="2132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355"/>
                <a:gridCol w="2846355"/>
                <a:gridCol w="2846355"/>
                <a:gridCol w="2846355"/>
              </a:tblGrid>
              <a:tr h="51176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TweetSense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SimGlobal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SimTime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SimRecCount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1492186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#Eurovision</a:t>
                      </a:r>
                      <a:r>
                        <a:rPr lang="fr-FR" sz="14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      </a:t>
                      </a:r>
                      <a:r>
                        <a:rPr lang="fr-FR" sz="1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0.998892319</a:t>
                      </a:r>
                    </a:p>
                    <a:p>
                      <a:r>
                        <a:rPr lang="fr-FR" sz="1400" b="1" dirty="0" smtClean="0">
                          <a:latin typeface="+mj-lt"/>
                        </a:rPr>
                        <a:t>#EurovisionSongContest2014</a:t>
                      </a:r>
                      <a:r>
                        <a:rPr lang="fr-FR" sz="1400" b="1" baseline="0" dirty="0" smtClean="0">
                          <a:latin typeface="+mj-lt"/>
                        </a:rPr>
                        <a:t> </a:t>
                      </a:r>
                      <a:r>
                        <a:rPr lang="fr-FR" sz="1400" b="1" dirty="0" smtClean="0">
                          <a:latin typeface="+mj-lt"/>
                        </a:rPr>
                        <a:t>0.997934085</a:t>
                      </a:r>
                    </a:p>
                    <a:p>
                      <a:r>
                        <a:rPr lang="fr-FR" sz="1400" b="1" dirty="0" smtClean="0">
                          <a:latin typeface="+mj-lt"/>
                        </a:rPr>
                        <a:t>#</a:t>
                      </a:r>
                      <a:r>
                        <a:rPr lang="fr-FR" sz="1400" b="1" dirty="0" err="1" smtClean="0">
                          <a:latin typeface="+mj-lt"/>
                        </a:rPr>
                        <a:t>garybarlo</a:t>
                      </a:r>
                      <a:r>
                        <a:rPr lang="fr-FR" sz="1400" b="1" dirty="0" smtClean="0">
                          <a:latin typeface="+mj-lt"/>
                        </a:rPr>
                        <a:t>	0.989491417</a:t>
                      </a:r>
                    </a:p>
                    <a:p>
                      <a:r>
                        <a:rPr lang="fr-FR" sz="1400" b="1" dirty="0" smtClean="0">
                          <a:latin typeface="+mj-lt"/>
                        </a:rPr>
                        <a:t>#UKIP	0.988958194</a:t>
                      </a:r>
                    </a:p>
                    <a:p>
                      <a:r>
                        <a:rPr lang="fr-FR" sz="1400" b="1" dirty="0" smtClean="0">
                          <a:latin typeface="+mj-lt"/>
                        </a:rPr>
                        <a:t>#parents	0.98511502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photogeeks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    </a:t>
                      </a:r>
                      <a:r>
                        <a:rPr lang="en-US" sz="1400" b="1" dirty="0" smtClean="0">
                          <a:latin typeface="+mj-lt"/>
                        </a:rPr>
                        <a:t>0.6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FSTVLfeed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     </a:t>
                      </a:r>
                      <a:r>
                        <a:rPr lang="en-US" sz="1400" b="1" dirty="0" smtClean="0">
                          <a:latin typeface="+mj-lt"/>
                        </a:rPr>
                        <a:t>0.476912544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FestivalFriday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 </a:t>
                      </a:r>
                      <a:r>
                        <a:rPr lang="en-US" sz="1400" b="1" dirty="0" smtClean="0">
                          <a:latin typeface="+mj-lt"/>
                        </a:rPr>
                        <a:t>0.424264069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barkerscreeklife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</a:t>
                      </a:r>
                      <a:r>
                        <a:rPr lang="en-US" sz="1400" b="1" dirty="0" smtClean="0">
                          <a:latin typeface="+mj-lt"/>
                        </a:rPr>
                        <a:t>0.420229873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#IPv6	           0.4</a:t>
                      </a:r>
                    </a:p>
                    <a:p>
                      <a:endParaRPr lang="en-US" sz="1400" b="1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photogeeks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   </a:t>
                      </a:r>
                      <a:r>
                        <a:rPr lang="en-US" sz="1400" b="1" dirty="0" smtClean="0">
                          <a:latin typeface="+mj-lt"/>
                        </a:rPr>
                        <a:t>0.907490888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FSTVLfeed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    </a:t>
                      </a:r>
                      <a:r>
                        <a:rPr lang="en-US" sz="1400" b="1" dirty="0" smtClean="0">
                          <a:latin typeface="+mj-lt"/>
                        </a:rPr>
                        <a:t>0.823842681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FestivalFriday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</a:t>
                      </a:r>
                      <a:r>
                        <a:rPr lang="en-US" sz="1400" b="1" dirty="0" smtClean="0">
                          <a:latin typeface="+mj-lt"/>
                        </a:rPr>
                        <a:t>0.82085025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#Pub49	          0.745300825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#monumentvalleygame0.738922</a:t>
                      </a:r>
                    </a:p>
                    <a:p>
                      <a:endParaRPr lang="en-US" sz="14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photogeeks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0.600706714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FSTVLfeed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0.429211065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FestivalFriday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0.424970782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#Pub49	0.353477299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#sma2013	0.348530303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4482" y="4785255"/>
            <a:ext cx="2708116" cy="2252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 b="8821"/>
          <a:stretch/>
        </p:blipFill>
        <p:spPr>
          <a:xfrm>
            <a:off x="3117436" y="946904"/>
            <a:ext cx="6124484" cy="273569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664712" y="5190067"/>
            <a:ext cx="2677886" cy="846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Implementation – System Example 3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39275"/>
              </p:ext>
            </p:extLst>
          </p:nvPr>
        </p:nvGraphicFramePr>
        <p:xfrm>
          <a:off x="576424" y="4087772"/>
          <a:ext cx="11385420" cy="2132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355"/>
                <a:gridCol w="2846355"/>
                <a:gridCol w="2846355"/>
                <a:gridCol w="2846355"/>
              </a:tblGrid>
              <a:tr h="51176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j-lt"/>
                        </a:rPr>
                        <a:t>TweetSense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SimGlobal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SimTime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Baseline-</a:t>
                      </a:r>
                      <a:r>
                        <a:rPr lang="en-US" dirty="0" err="1" smtClean="0">
                          <a:latin typeface="+mj-lt"/>
                        </a:rPr>
                        <a:t>SimRecCount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(Top 5)</a:t>
                      </a:r>
                    </a:p>
                  </a:txBody>
                  <a:tcPr/>
                </a:tc>
              </a:tr>
              <a:tr h="149218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#boxing	        0.996480078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accent1"/>
                          </a:solidFill>
                          <a:latin typeface="+mj-lt"/>
                        </a:rPr>
                        <a:t>GoldenBoyLive</a:t>
                      </a:r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 0.9336961478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#USC	         0.913498443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AngelOsuna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 </a:t>
                      </a:r>
                      <a:r>
                        <a:rPr lang="en-US" sz="1400" b="1" dirty="0" smtClean="0">
                          <a:latin typeface="+mj-lt"/>
                        </a:rPr>
                        <a:t>0.911312201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#paparazzi	         0.90625792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BoxeoBoricua</a:t>
                      </a:r>
                      <a:r>
                        <a:rPr lang="en-US" sz="1400" b="1" baseline="0" dirty="0" smtClean="0"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latin typeface="+mj-lt"/>
                        </a:rPr>
                        <a:t>0.346937709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ListoParaHacerHistoria</a:t>
                      </a:r>
                      <a:r>
                        <a:rPr lang="en-US" sz="1400" b="1" baseline="0" dirty="0" smtClean="0"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latin typeface="+mj-lt"/>
                        </a:rPr>
                        <a:t>0.2889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CaneloAngulo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</a:t>
                      </a:r>
                      <a:r>
                        <a:rPr lang="en-US" sz="1400" b="1" dirty="0" smtClean="0">
                          <a:latin typeface="+mj-lt"/>
                        </a:rPr>
                        <a:t>0.272852636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#6pm	         0.261133502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#Vallarta	         0.252135503</a:t>
                      </a:r>
                    </a:p>
                    <a:p>
                      <a:endParaRPr lang="en-US" sz="1400" b="1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#TU	          0.517962946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#regardless</a:t>
                      </a:r>
                      <a:r>
                        <a:rPr lang="en-US" sz="1400" b="1" baseline="0" dirty="0" smtClean="0">
                          <a:latin typeface="+mj-lt"/>
                        </a:rPr>
                        <a:t>          </a:t>
                      </a:r>
                      <a:r>
                        <a:rPr lang="en-US" sz="1400" b="1" dirty="0" smtClean="0">
                          <a:latin typeface="+mj-lt"/>
                        </a:rPr>
                        <a:t>0.489156945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legggoo</a:t>
                      </a:r>
                      <a:r>
                        <a:rPr lang="en-US" sz="1400" b="1" dirty="0" smtClean="0">
                          <a:latin typeface="+mj-lt"/>
                        </a:rPr>
                        <a:t>	          0.476362923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Shoutout</a:t>
                      </a:r>
                      <a:r>
                        <a:rPr lang="en-US" sz="1400" b="1" dirty="0" smtClean="0">
                          <a:latin typeface="+mj-lt"/>
                        </a:rPr>
                        <a:t>	          0.464033604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latin typeface="+mj-lt"/>
                        </a:rPr>
                        <a:t>TeamH</a:t>
                      </a:r>
                      <a:r>
                        <a:rPr lang="en-US" sz="1400" b="1" dirty="0" smtClean="0">
                          <a:latin typeface="+mj-lt"/>
                        </a:rPr>
                        <a:t>	          0.44947086</a:t>
                      </a:r>
                    </a:p>
                    <a:p>
                      <a:endParaRPr lang="en-US" sz="14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BoxeoBoricua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0.34687581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ListoParaHacerHistoria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0.2893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CaneloAngulo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0.27221214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#6pm	           0.42458613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#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sonorasRest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0.42458613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3889" y="4984118"/>
            <a:ext cx="2587566" cy="2248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2067"/>
          <a:stretch/>
        </p:blipFill>
        <p:spPr>
          <a:xfrm>
            <a:off x="2615384" y="979715"/>
            <a:ext cx="7128588" cy="28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5975" y="6492874"/>
            <a:ext cx="1530927" cy="365125"/>
          </a:xfrm>
        </p:spPr>
        <p:txBody>
          <a:bodyPr/>
          <a:lstStyle/>
          <a:p>
            <a:fld id="{C591F483-FCE9-4CF0-A02A-6AE890D5F911}" type="slidenum">
              <a:rPr lang="en-US" smtClean="0"/>
              <a:t>55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6461" y="17669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TweetSense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29" y="2564802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4) Ranking Methods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7951" y="57553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8) Conclusions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55" y="96907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3) Modeling the </a:t>
            </a:r>
            <a:r>
              <a:rPr lang="en-US" dirty="0">
                <a:latin typeface="+mj-lt"/>
              </a:rPr>
              <a:t>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2892" y="495840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7) </a:t>
            </a:r>
            <a:r>
              <a:rPr lang="en-US" dirty="0">
                <a:latin typeface="+mj-lt"/>
              </a:rPr>
              <a:t>Evaluation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6262" y="3362668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5) Binary Classification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39" y="4160534"/>
            <a:ext cx="3408218" cy="6742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6) Experimental Setup</a:t>
            </a:r>
            <a:endParaRPr lang="en-US" dirty="0">
              <a:latin typeface="+mj-lt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11161439" y="6492875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Outline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8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1610" y="1088771"/>
            <a:ext cx="7315200" cy="325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Experimental Setup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631024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100" smtClean="0">
                <a:solidFill>
                  <a:schemeClr val="bg1"/>
                </a:solidFill>
              </a:rPr>
              <a:pPr algn="r"/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/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171933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HelveticaNeueLT Pro 33 ThEx" panose="020B0404020202020204" pitchFamily="34" charset="0"/>
              </a:rPr>
              <a:t>Dataset</a:t>
            </a:r>
            <a:endParaRPr lang="en-US" sz="31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4406" y="61644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HelveticaNeueLT Pro 43 LtEx" panose="020B0503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86612" y="0"/>
            <a:ext cx="12151786" cy="33870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 randomly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picked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63 users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from a p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artial </a:t>
            </a:r>
            <a:r>
              <a:rPr lang="en-US" sz="20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random </a:t>
            </a:r>
            <a:r>
              <a:rPr lang="en-US" sz="20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distribution by navigating through the trending hashtags in Twitter. </a:t>
            </a:r>
          </a:p>
          <a:p>
            <a:pPr lvl="2">
              <a:lnSpc>
                <a:spcPct val="150000"/>
              </a:lnSpc>
              <a:buSzPct val="100000"/>
            </a:pPr>
            <a:endParaRPr lang="en-US" sz="20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143" y="2035472"/>
            <a:ext cx="914400" cy="1017663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lvl="2"/>
            <a:r>
              <a:rPr lang="en-US" sz="2000" b="1" dirty="0">
                <a:latin typeface="HelveticaNeueLT Pro 33 ThEx" panose="020B0404020202020204" pitchFamily="34" charset="0"/>
              </a:rPr>
              <a:t>Characteristic of the Dataset</a:t>
            </a:r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55429"/>
              </p:ext>
            </p:extLst>
          </p:nvPr>
        </p:nvGraphicFramePr>
        <p:xfrm>
          <a:off x="871714" y="2587123"/>
          <a:ext cx="10788909" cy="368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4657"/>
                <a:gridCol w="2677331"/>
                <a:gridCol w="2756921"/>
              </a:tblGrid>
              <a:tr h="3418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Characteristics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Value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Percentage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</a:tr>
              <a:tr h="3418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Total number of users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63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N/A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</a:tr>
              <a:tr h="3418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Total Tweets Crawled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7,945,253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100%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</a:tr>
              <a:tr h="3418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Tweets with Hashtags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1,883,086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23.70%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</a:tr>
              <a:tr h="3418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Tweets without Hashtags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6,062,167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76.30%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19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 Tweets with exactly one Hashtag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1,322,237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16.64%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</a:tr>
              <a:tr h="37876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Tweets with more</a:t>
                      </a:r>
                      <a:r>
                        <a:rPr lang="en-US" b="1" baseline="0" dirty="0" smtClean="0">
                          <a:latin typeface="HelveticaNeueLT Pro 33 ThEx" panose="020B0404020202020204" pitchFamily="34" charset="0"/>
                        </a:rPr>
                        <a:t> than one</a:t>
                      </a:r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 Hashtag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560,849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7.06%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Total number of tweets with user @mentions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716,738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58.63%</a:t>
                      </a:r>
                    </a:p>
                  </a:txBody>
                  <a:tcPr/>
                </a:tc>
              </a:tr>
              <a:tr h="341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Total number of Favorite 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 4,658,659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9.02%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</a:tr>
              <a:tr h="341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Total number of tweets with Retweets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1,375,194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NeueLT Pro 33 ThEx" panose="020B0404020202020204" pitchFamily="34" charset="0"/>
                        </a:rPr>
                        <a:t>17.31%</a:t>
                      </a:r>
                      <a:endParaRPr lang="en-US" b="1" dirty="0">
                        <a:latin typeface="HelveticaNeueLT Pro 33 ThEx" panose="020B04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Dataset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5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58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926" y="1027824"/>
            <a:ext cx="11283695" cy="49577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Randomly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pick the tweet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with only one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hashtag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– avoids getting credit for recommending generic hashtags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Deliberately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remove the hashtag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and its retweets for evaluation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Pass the tweet as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an input to my system </a:t>
            </a:r>
            <a:r>
              <a:rPr lang="en-US" sz="24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TweetSense</a:t>
            </a:r>
            <a:endParaRPr lang="en-US" sz="24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Get </a:t>
            </a: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recommended hashtag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list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Compare </a:t>
            </a:r>
            <a:r>
              <a:rPr lang="en-US" sz="24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if the ground truth hashtag in the recommended list</a:t>
            </a:r>
            <a:endParaRPr lang="en-US" sz="2400" b="1" dirty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HelveticaNeueLT Pro 33 ThEx" panose="020B0404020202020204" pitchFamily="34" charset="0"/>
              </a:rPr>
              <a:t>Evaluation Method</a:t>
            </a:r>
          </a:p>
        </p:txBody>
      </p:sp>
    </p:spTree>
    <p:extLst>
      <p:ext uri="{BB962C8B-B14F-4D97-AF65-F5344CB8AC3E}">
        <p14:creationId xmlns:p14="http://schemas.microsoft.com/office/powerpoint/2010/main" val="380969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5975" y="6492874"/>
            <a:ext cx="1530927" cy="365125"/>
          </a:xfrm>
        </p:spPr>
        <p:txBody>
          <a:bodyPr/>
          <a:lstStyle/>
          <a:p>
            <a:fld id="{C591F483-FCE9-4CF0-A02A-6AE890D5F911}" type="slidenum">
              <a:rPr lang="en-US" smtClean="0"/>
              <a:t>59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6461" y="17669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TweetSense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29" y="2564802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4) Ranking Methods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7951" y="57553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8) Conclusions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55" y="96907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3) Modeling the </a:t>
            </a:r>
            <a:r>
              <a:rPr lang="en-US" dirty="0">
                <a:latin typeface="+mj-lt"/>
              </a:rPr>
              <a:t>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2892" y="4958400"/>
            <a:ext cx="3408218" cy="6742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7) Evaluation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6262" y="3362668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5) Binary Classification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39" y="4160534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6) Experimental Setup</a:t>
            </a:r>
            <a:endParaRPr lang="en-US" dirty="0">
              <a:latin typeface="+mj-lt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11161439" y="6492875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Outline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0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7512" y="201245"/>
            <a:ext cx="10246875" cy="66567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0120" lvl="2" indent="0">
              <a:lnSpc>
                <a:spcPct val="125000"/>
              </a:lnSpc>
              <a:buSzPct val="100000"/>
              <a:buNone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According to Cowen &amp; Co Predictions &amp; Report:</a:t>
            </a:r>
          </a:p>
          <a:p>
            <a:pPr marL="960120" lvl="2" indent="0">
              <a:lnSpc>
                <a:spcPct val="125000"/>
              </a:lnSpc>
              <a:buSzPct val="100000"/>
              <a:buNone/>
            </a:pPr>
            <a:endParaRPr lang="en-US" sz="8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Twitter had </a:t>
            </a: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241 million monthly active users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at </a:t>
            </a:r>
            <a:b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the end of 2013</a:t>
            </a: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Twitter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will reach only </a:t>
            </a:r>
            <a:r>
              <a:rPr lang="en-US" sz="2500" b="1" i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270 </a:t>
            </a:r>
            <a:r>
              <a:rPr lang="en-US" sz="2500" b="1" i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million monthly </a:t>
            </a:r>
            <a:r>
              <a:rPr lang="en-US" sz="2500" b="1" i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active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users by the end of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2014</a:t>
            </a: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Twitter will be overtaken by Instagram with 288 million monthly active users</a:t>
            </a:r>
          </a:p>
          <a:p>
            <a:pPr lvl="3"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Users are not happy in Twitter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2449884" cy="4601183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But..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But..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8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1610" y="1088771"/>
            <a:ext cx="7315200" cy="325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Results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587482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100" smtClean="0">
                <a:solidFill>
                  <a:schemeClr val="bg1"/>
                </a:solidFill>
              </a:rPr>
              <a:pPr algn="r"/>
              <a:t>60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6498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latin typeface="HelveticaNeueLT Pro 33 ThEx" panose="020B0404020202020204" pitchFamily="34" charset="0"/>
              </a:rPr>
              <a:t>External Evaluation with Baseline for all 3 ranking methods</a:t>
            </a:r>
            <a:endParaRPr lang="en-US" sz="31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41" y="61783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HelveticaNeueLT Pro 33 ThEx"/>
                <a:cs typeface="HelveticaNeueLT Pro 33 ThEx"/>
              </a:rPr>
              <a:t>Test users : 45 users &amp; 1599 tweet </a:t>
            </a:r>
            <a:r>
              <a:rPr lang="en-US" sz="800" b="1" dirty="0" smtClean="0">
                <a:solidFill>
                  <a:srgbClr val="000000"/>
                </a:solidFill>
                <a:latin typeface="HelveticaNeueLT Pro 33 ThEx" panose="020B0404020202020204" pitchFamily="34" charset="0"/>
                <a:cs typeface="HelveticaNeueLT Pro 33 ThEx"/>
              </a:rPr>
              <a:t>Samples</a:t>
            </a:r>
            <a:endParaRPr lang="en-US" sz="900" b="1" dirty="0" smtClean="0">
              <a:solidFill>
                <a:srgbClr val="000000"/>
              </a:solidFill>
              <a:latin typeface="HelveticaNeueLT Pro 33 ThEx" panose="020B0404020202020204" pitchFamily="34" charset="0"/>
              <a:cs typeface="HelveticaNeueLT Pro 33 ThEx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88025"/>
              </p:ext>
            </p:extLst>
          </p:nvPr>
        </p:nvGraphicFramePr>
        <p:xfrm>
          <a:off x="0" y="0"/>
          <a:ext cx="12073811" cy="628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46223" y="14321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HelveticaNeueLT Pro 33 ThEx" panose="020B0404020202020204" pitchFamily="34" charset="0"/>
              </a:rPr>
              <a:t>TweetSense</a:t>
            </a:r>
            <a:endParaRPr lang="en-US" sz="1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4358" y="23465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Baseline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10715561" y="2134741"/>
            <a:ext cx="237594" cy="8923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latin typeface="HelveticaNeueLT Pro 33 ThEx" panose="020B0404020202020204" pitchFamily="34" charset="0"/>
              </a:rPr>
              <a:t>Ranking Quality</a:t>
            </a:r>
            <a:endParaRPr lang="en-US" sz="31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pic>
        <p:nvPicPr>
          <p:cNvPr id="3" name="Picture 2" descr="InternalEval-RankingPosi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>
          <a:xfrm>
            <a:off x="0" y="908743"/>
            <a:ext cx="12192000" cy="5550998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RANKING QUALITY - TWEETSENSE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8110" y="1215307"/>
            <a:ext cx="6919155" cy="613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latin typeface="HelveticaNeueLT Pro 33 ThEx" panose="020B0404020202020204" pitchFamily="34" charset="0"/>
              </a:rPr>
              <a:t>Odds Ratio </a:t>
            </a:r>
            <a:r>
              <a:rPr lang="en-US" sz="3100" dirty="0">
                <a:latin typeface="HelveticaNeueLT Pro 33 ThEx" panose="020B0404020202020204" pitchFamily="34" charset="0"/>
              </a:rPr>
              <a:t/>
            </a:r>
            <a:br>
              <a:rPr lang="en-US" sz="3100" dirty="0">
                <a:latin typeface="HelveticaNeueLT Pro 33 ThEx" panose="020B0404020202020204" pitchFamily="34" charset="0"/>
              </a:rPr>
            </a:br>
            <a:r>
              <a:rPr lang="en-US" sz="3100" dirty="0" smtClean="0">
                <a:latin typeface="HelveticaNeueLT Pro 33 ThEx" panose="020B0404020202020204" pitchFamily="34" charset="0"/>
              </a:rPr>
              <a:t>–</a:t>
            </a:r>
            <a:br>
              <a:rPr lang="en-US" sz="3100" dirty="0" smtClean="0">
                <a:latin typeface="HelveticaNeueLT Pro 33 ThEx" panose="020B0404020202020204" pitchFamily="34" charset="0"/>
              </a:rPr>
            </a:br>
            <a:r>
              <a:rPr lang="en-US" sz="3100" dirty="0" smtClean="0">
                <a:latin typeface="HelveticaNeueLT Pro 33 ThEx" panose="020B0404020202020204" pitchFamily="34" charset="0"/>
              </a:rPr>
              <a:t>Feature Comparison</a:t>
            </a:r>
            <a:endParaRPr lang="en-US" sz="31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822392"/>
              </p:ext>
            </p:extLst>
          </p:nvPr>
        </p:nvGraphicFramePr>
        <p:xfrm>
          <a:off x="16685" y="11017"/>
          <a:ext cx="12175315" cy="64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Subtitle 2"/>
          <p:cNvSpPr txBox="1">
            <a:spLocks/>
          </p:cNvSpPr>
          <p:nvPr/>
        </p:nvSpPr>
        <p:spPr>
          <a:xfrm>
            <a:off x="364463" y="77347"/>
            <a:ext cx="11564331" cy="90289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ODDS RATIO -  FEATURE COMPARISON </a:t>
            </a:r>
            <a:b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– WITH ALL FEATURES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47672" y="2291509"/>
            <a:ext cx="9981122" cy="903384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1775318" y="1074568"/>
            <a:ext cx="1900495" cy="511158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5493" y="4007430"/>
            <a:ext cx="3204819" cy="1434903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2686954" y="2258051"/>
            <a:ext cx="8528217" cy="1002537"/>
          </a:xfrm>
          <a:prstGeom prst="mathMultiply">
            <a:avLst>
              <a:gd name="adj1" fmla="val 1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2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073484" y="41093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0" y="77348"/>
            <a:ext cx="12175315" cy="90289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ODDS RATIO -  FEATURE COMPARISON </a:t>
            </a:r>
            <a:b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– WITHOUT MUTUALFRIEND SCORE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325235"/>
              </p:ext>
            </p:extLst>
          </p:nvPr>
        </p:nvGraphicFramePr>
        <p:xfrm>
          <a:off x="0" y="-40012"/>
          <a:ext cx="12175315" cy="651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Oval 17"/>
          <p:cNvSpPr/>
          <p:nvPr/>
        </p:nvSpPr>
        <p:spPr>
          <a:xfrm>
            <a:off x="1672251" y="2071171"/>
            <a:ext cx="10068645" cy="661014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1775316" y="1016495"/>
            <a:ext cx="3622948" cy="569231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5493" y="3855904"/>
            <a:ext cx="3281938" cy="1586429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2782991" y="1925142"/>
            <a:ext cx="8528217" cy="1002537"/>
          </a:xfrm>
          <a:prstGeom prst="mathMultiply">
            <a:avLst>
              <a:gd name="adj1" fmla="val 1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844103" y="1016495"/>
            <a:ext cx="4829583" cy="481455"/>
          </a:xfrm>
          <a:prstGeom prst="mathMultiply">
            <a:avLst>
              <a:gd name="adj1" fmla="val 1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3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-64007" y="77347"/>
            <a:ext cx="11992802" cy="90289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ODDS RATIO -  FEATURE COMPARISON – WITHOUT MUTUAL FRIEND, FOLLOWERS,RECIPROCAL SCORE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850875"/>
              </p:ext>
            </p:extLst>
          </p:nvPr>
        </p:nvGraphicFramePr>
        <p:xfrm>
          <a:off x="0" y="0"/>
          <a:ext cx="12175315" cy="642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1827621" y="4726236"/>
            <a:ext cx="5763001" cy="685565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2104222" y="1733916"/>
            <a:ext cx="9364337" cy="810980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4860" y="3370946"/>
            <a:ext cx="2150264" cy="2058829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latin typeface="HelveticaNeueLT Pro 33 ThEx" panose="020B0404020202020204" pitchFamily="34" charset="0"/>
              </a:rPr>
              <a:t>Odds Ratio </a:t>
            </a:r>
            <a:r>
              <a:rPr lang="en-US" sz="3100" dirty="0">
                <a:latin typeface="HelveticaNeueLT Pro 33 ThEx" panose="020B0404020202020204" pitchFamily="34" charset="0"/>
              </a:rPr>
              <a:t/>
            </a:r>
            <a:br>
              <a:rPr lang="en-US" sz="3100" dirty="0">
                <a:latin typeface="HelveticaNeueLT Pro 33 ThEx" panose="020B0404020202020204" pitchFamily="34" charset="0"/>
              </a:rPr>
            </a:br>
            <a:r>
              <a:rPr lang="en-US" sz="3100" dirty="0" smtClean="0">
                <a:latin typeface="HelveticaNeueLT Pro 33 ThEx" panose="020B0404020202020204" pitchFamily="34" charset="0"/>
              </a:rPr>
              <a:t>–</a:t>
            </a:r>
            <a:br>
              <a:rPr lang="en-US" sz="3100" dirty="0" smtClean="0">
                <a:latin typeface="HelveticaNeueLT Pro 33 ThEx" panose="020B0404020202020204" pitchFamily="34" charset="0"/>
              </a:rPr>
            </a:br>
            <a:r>
              <a:rPr lang="en-US" sz="3100" dirty="0" smtClean="0">
                <a:latin typeface="HelveticaNeueLT Pro 33 ThEx" panose="020B0404020202020204" pitchFamily="34" charset="0"/>
              </a:rPr>
              <a:t>Feature Comparison</a:t>
            </a:r>
            <a:endParaRPr lang="en-US" sz="31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64463" y="308863"/>
            <a:ext cx="11564331" cy="671375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ODDS RATIO -  FEATURE COMPARISON – ONLY MUTUAL FRIEND SCORE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40261"/>
              </p:ext>
            </p:extLst>
          </p:nvPr>
        </p:nvGraphicFramePr>
        <p:xfrm>
          <a:off x="0" y="0"/>
          <a:ext cx="12191999" cy="664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108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1207008"/>
            <a:ext cx="2578608" cy="4601183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latin typeface="HelveticaNeueLT Pro 33 ThEx" panose="020B0404020202020204" pitchFamily="34" charset="0"/>
              </a:rPr>
              <a:t>Precision @n</a:t>
            </a:r>
            <a:br>
              <a:rPr lang="en-US" sz="3100" dirty="0" smtClean="0">
                <a:latin typeface="HelveticaNeueLT Pro 33 ThEx" panose="020B0404020202020204" pitchFamily="34" charset="0"/>
              </a:rPr>
            </a:br>
            <a:r>
              <a:rPr lang="en-US" sz="3100" dirty="0" smtClean="0">
                <a:latin typeface="HelveticaNeueLT Pro 33 ThEx" panose="020B0404020202020204" pitchFamily="34" charset="0"/>
              </a:rPr>
              <a:t>-</a:t>
            </a:r>
            <a:br>
              <a:rPr lang="en-US" sz="3100" dirty="0" smtClean="0">
                <a:latin typeface="HelveticaNeueLT Pro 33 ThEx" panose="020B0404020202020204" pitchFamily="34" charset="0"/>
              </a:rPr>
            </a:br>
            <a:r>
              <a:rPr lang="en-US" sz="3100" dirty="0" smtClean="0">
                <a:latin typeface="HelveticaNeueLT Pro 33 ThEx" panose="020B0404020202020204" pitchFamily="34" charset="0"/>
              </a:rPr>
              <a:t>Only Mutual Friend Feature Score</a:t>
            </a:r>
            <a:endParaRPr lang="en-US" sz="3100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67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427256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4341" y="598991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361441"/>
              </p:ext>
            </p:extLst>
          </p:nvPr>
        </p:nvGraphicFramePr>
        <p:xfrm>
          <a:off x="0" y="0"/>
          <a:ext cx="12175315" cy="647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46223" y="14321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sz="1400" dirty="0" err="1" smtClean="0">
                <a:solidFill>
                  <a:srgbClr val="000000"/>
                </a:solidFill>
                <a:latin typeface="HelveticaNeueLT Pro 33 ThEx" panose="020B0404020202020204" pitchFamily="34" charset="0"/>
              </a:rPr>
              <a:t>TweetSense</a:t>
            </a:r>
            <a:endParaRPr lang="en-US" sz="1400" dirty="0" smtClean="0">
              <a:solidFill>
                <a:srgbClr val="000000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4358" y="23465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+mj-lt"/>
              </a:rPr>
              <a:t>Baseline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6633" y="34953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+mj-lt"/>
              </a:rPr>
              <a:t>With only 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Mutual Friend 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96759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95975" y="6492874"/>
            <a:ext cx="1530927" cy="365125"/>
          </a:xfrm>
        </p:spPr>
        <p:txBody>
          <a:bodyPr/>
          <a:lstStyle/>
          <a:p>
            <a:fld id="{C591F483-FCE9-4CF0-A02A-6AE890D5F911}" type="slidenum">
              <a:rPr lang="en-US" smtClean="0"/>
              <a:t>68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6461" y="1766936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TweetSense</a:t>
            </a:r>
            <a:endParaRPr lang="en-US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9629" y="2564802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4) Ranking Methods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7951" y="5755336"/>
            <a:ext cx="3408218" cy="67425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8) Conclusions</a:t>
            </a: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455" y="96907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3) Modeling the </a:t>
            </a:r>
            <a:r>
              <a:rPr lang="en-US" dirty="0">
                <a:latin typeface="+mj-lt"/>
              </a:rPr>
              <a:t>Problem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2892" y="4958400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7) Results</a:t>
            </a: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6262" y="3362668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5) Binary Classification</a:t>
            </a:r>
            <a:endParaRPr lang="en-US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39" y="4160534"/>
            <a:ext cx="3408218" cy="6742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(Chapter 6) Experimental Setup</a:t>
            </a:r>
            <a:endParaRPr lang="en-US" dirty="0">
              <a:latin typeface="+mj-lt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11161439" y="6492875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Outline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2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1610" y="1088771"/>
            <a:ext cx="7315200" cy="325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HelveticaNeueLT Pro 33 ThEx" panose="020B0404020202020204" pitchFamily="34" charset="0"/>
              </a:rPr>
              <a:t>Conclusion</a:t>
            </a: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581883" y="6492875"/>
            <a:ext cx="1530927" cy="365125"/>
          </a:xfrm>
          <a:prstGeom prst="rect">
            <a:avLst/>
          </a:prstGeom>
        </p:spPr>
        <p:txBody>
          <a:bodyPr/>
          <a:lstStyle/>
          <a:p>
            <a:pPr algn="r"/>
            <a:fld id="{C591F483-FCE9-4CF0-A02A-6AE890D5F911}" type="slidenum">
              <a:rPr lang="en-US" sz="1200" smtClean="0">
                <a:solidFill>
                  <a:schemeClr val="bg1"/>
                </a:solidFill>
              </a:rPr>
              <a:pPr algn="r"/>
              <a:t>69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1219" y="886407"/>
            <a:ext cx="10509442" cy="32101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1" kern="1200" spc="-100" baseline="0">
                <a:solidFill>
                  <a:schemeClr val="tx1"/>
                </a:solidFill>
                <a:latin typeface="HelveticaNeueLT Pro 33 ThEx" panose="020B04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 smtClean="0"/>
              <a:t>Conclusion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271989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9" y="945638"/>
            <a:ext cx="4123406" cy="2119779"/>
          </a:xfrm>
          <a:prstGeom prst="rect">
            <a:avLst/>
          </a:prstGeom>
        </p:spPr>
      </p:pic>
      <p:pic>
        <p:nvPicPr>
          <p:cNvPr id="5" name="Picture 4" descr="blog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6" y="3409311"/>
            <a:ext cx="4455557" cy="2944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837" y="945638"/>
            <a:ext cx="3966585" cy="54102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06204" y="3129600"/>
            <a:ext cx="413328" cy="48847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Twitter Noise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422" y="993661"/>
            <a:ext cx="4584189" cy="355100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5794" y="1466923"/>
            <a:ext cx="34540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-118920" y="993660"/>
            <a:ext cx="3759103" cy="9222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794" y="1668781"/>
            <a:ext cx="531223" cy="15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1423" y="4524420"/>
            <a:ext cx="2675887" cy="30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5794" y="4076693"/>
            <a:ext cx="3030583" cy="69928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606204" y="1743997"/>
            <a:ext cx="2675887" cy="30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06204" y="1400619"/>
            <a:ext cx="3882823" cy="161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949440" y="993662"/>
            <a:ext cx="4861371" cy="75033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49272" y="4481457"/>
            <a:ext cx="2687551" cy="25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267200" y="4155070"/>
            <a:ext cx="3030583" cy="69928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witter-pie-chart.png (515×32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04" y="3822987"/>
            <a:ext cx="4204607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>
            <a:off x="8005394" y="3723332"/>
            <a:ext cx="3142061" cy="127730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6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70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70666" y="657098"/>
            <a:ext cx="10270230" cy="56992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0" lvl="3" indent="0">
              <a:lnSpc>
                <a:spcPct val="150000"/>
              </a:lnSpc>
              <a:buSzPct val="100000"/>
              <a:buNone/>
            </a:pPr>
            <a:endParaRPr lang="en-US" sz="2400" dirty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1508" y="991518"/>
            <a:ext cx="11684675" cy="502369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25000"/>
              </a:lnSpc>
              <a:buSzPct val="100000"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Proposed a system called </a:t>
            </a:r>
            <a:r>
              <a:rPr lang="en-US" sz="2500" b="1" dirty="0" err="1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TweetSense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, which finds additional context for an orphaned tweet by recommending hashtags.</a:t>
            </a: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Proposed a better approach on choosing the candidate tweet set by looking at user’s social graph</a:t>
            </a: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E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xploit the social signals along with the user’s tweet history to recommend personalized hashtags.</a:t>
            </a: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I do internal and external evaluation of my system </a:t>
            </a: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Showed how my system performs better than the </a:t>
            </a:r>
            <a:b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</a:b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current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state of art system</a:t>
            </a:r>
          </a:p>
        </p:txBody>
      </p:sp>
      <p:pic>
        <p:nvPicPr>
          <p:cNvPr id="2050" name="Picture 2" descr="twitter-pic-300x164.png (300×16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88" y="4352596"/>
            <a:ext cx="3486941" cy="19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Summary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8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71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7672" y="1197864"/>
            <a:ext cx="9712951" cy="58613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00000"/>
            </a:pPr>
            <a:endParaRPr lang="en-US" sz="2400" dirty="0" smtClean="0">
              <a:latin typeface="HelveticaNeueLT Pro 33 ThEx" panose="020B04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1508" y="991518"/>
            <a:ext cx="11684675" cy="502369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Rectifying incorrect/irrelevant hashtags for tweets by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identifying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and/or </a:t>
            </a:r>
            <a:r>
              <a:rPr lang="en-US" sz="2500" b="1" dirty="0">
                <a:solidFill>
                  <a:schemeClr val="tx1"/>
                </a:solidFill>
                <a:latin typeface="HelveticaNeueLT Pro 33 ThEx" panose="020B0404020202020204" pitchFamily="34" charset="0"/>
              </a:rPr>
              <a:t>adding the right hashtag for the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tweets</a:t>
            </a: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“Named hashtag recognition” – Aggregate processing of tweets for sentiment and opinion mining</a:t>
            </a: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Use topic models to recommend hashtags based on topic </a:t>
            </a: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distributions</a:t>
            </a:r>
          </a:p>
          <a:p>
            <a:pPr>
              <a:lnSpc>
                <a:spcPct val="125000"/>
              </a:lnSpc>
              <a:buSzPct val="100000"/>
            </a:pPr>
            <a:r>
              <a:rPr lang="en-US" sz="2500" b="1" dirty="0" smtClean="0">
                <a:solidFill>
                  <a:schemeClr val="tx1"/>
                </a:solidFill>
                <a:latin typeface="HelveticaNeueLT Pro 33 ThEx" panose="020B0404020202020204" pitchFamily="34" charset="0"/>
              </a:rPr>
              <a:t>Do a incremental learning version and make it as a online application.</a:t>
            </a: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0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  <a:p>
            <a:pPr marL="0" indent="0">
              <a:lnSpc>
                <a:spcPct val="125000"/>
              </a:lnSpc>
              <a:buSzPct val="100000"/>
              <a:buNone/>
            </a:pPr>
            <a:endParaRPr lang="en-US" sz="2500" b="1" dirty="0" smtClean="0">
              <a:solidFill>
                <a:schemeClr val="tx1"/>
              </a:solidFill>
              <a:latin typeface="HelveticaNeueLT Pro 33 ThEx" panose="020B04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Future Works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1026" name="Picture 2" descr="Twitter-s-future-big.jpg (850×56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432" y="4614909"/>
            <a:ext cx="2783568" cy="18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2" y="934116"/>
            <a:ext cx="10219267" cy="5542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Noise </a:t>
            </a:r>
            <a:br>
              <a:rPr lang="en-US" dirty="0" smtClean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in Twitter</a:t>
            </a:r>
            <a:r>
              <a:rPr lang="en-US" dirty="0">
                <a:latin typeface="HelveticaNeueLT Pro 33 ThEx" panose="020B0404020202020204" pitchFamily="34" charset="0"/>
              </a:rPr>
              <a:t/>
            </a:r>
            <a:br>
              <a:rPr lang="en-US" dirty="0">
                <a:latin typeface="HelveticaNeueLT Pro 33 ThEx" panose="020B0404020202020204" pitchFamily="34" charset="0"/>
              </a:rPr>
            </a:b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5520" y="3278858"/>
            <a:ext cx="413328" cy="48847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Missing hashtags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54917" y="4305939"/>
            <a:ext cx="3844283" cy="205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30039" y="3901903"/>
            <a:ext cx="4860228" cy="80556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54917" y="4441406"/>
            <a:ext cx="3844283" cy="205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08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Pro 33 ThEx" panose="020B0404020202020204" pitchFamily="34" charset="0"/>
              </a:rPr>
              <a:t>Noise </a:t>
            </a:r>
            <a:br>
              <a:rPr lang="en-US" dirty="0" smtClean="0">
                <a:latin typeface="HelveticaNeueLT Pro 33 ThEx" panose="020B0404020202020204" pitchFamily="34" charset="0"/>
              </a:rPr>
            </a:br>
            <a:r>
              <a:rPr lang="en-US" dirty="0" smtClean="0">
                <a:latin typeface="HelveticaNeueLT Pro 33 ThEx" panose="020B0404020202020204" pitchFamily="34" charset="0"/>
              </a:rPr>
              <a:t>in Twitter</a:t>
            </a:r>
            <a:r>
              <a:rPr lang="en-US" dirty="0">
                <a:latin typeface="HelveticaNeueLT Pro 33 ThEx" panose="020B0404020202020204" pitchFamily="34" charset="0"/>
              </a:rPr>
              <a:t/>
            </a:r>
            <a:br>
              <a:rPr lang="en-US" dirty="0">
                <a:latin typeface="HelveticaNeueLT Pro 33 ThEx" panose="020B0404020202020204" pitchFamily="34" charset="0"/>
              </a:rPr>
            </a:br>
            <a:endParaRPr lang="en-US" dirty="0">
              <a:latin typeface="HelveticaNeueLT Pro 33 ThEx" panose="020B04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A93C1-F0B1-4CD4-AB68-23A2AA082F07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85520" y="3278858"/>
            <a:ext cx="413328" cy="48847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97513" y="128166"/>
            <a:ext cx="11564331" cy="671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b="0" kern="1200" cap="none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/>
                </a:solidFill>
                <a:latin typeface="HelveticaNeueLT Pro 33 ThEx" panose="020B04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HelveticaNeueLT Pro 33 ThEx" panose="020B0404020202020204" pitchFamily="34" charset="0"/>
              </a:rPr>
              <a:t>User may use incorrect hashtags</a:t>
            </a:r>
            <a:endParaRPr lang="en-US" sz="3600" dirty="0">
              <a:solidFill>
                <a:schemeClr val="bg1"/>
              </a:solidFill>
              <a:latin typeface="HelveticaNeueLT Pro 33 ThEx" panose="020B04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32" y="1123837"/>
            <a:ext cx="7627785" cy="52007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650067" y="5130800"/>
            <a:ext cx="6877934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20333" y="4445001"/>
            <a:ext cx="8475134" cy="203141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24667" y="5342467"/>
            <a:ext cx="6877934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07734" y="5918201"/>
            <a:ext cx="6877934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8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990033"/>
      </a:accent1>
      <a:accent2>
        <a:srgbClr val="545454"/>
      </a:accent2>
      <a:accent3>
        <a:srgbClr val="000000"/>
      </a:accent3>
      <a:accent4>
        <a:srgbClr val="451DAF"/>
      </a:accent4>
      <a:accent5>
        <a:srgbClr val="0C8B9C"/>
      </a:accent5>
      <a:accent6>
        <a:srgbClr val="9AEC0F"/>
      </a:accent6>
      <a:hlink>
        <a:srgbClr val="990033"/>
      </a:hlink>
      <a:folHlink>
        <a:srgbClr val="451DAF"/>
      </a:folHlink>
    </a:clrScheme>
    <a:fontScheme name="Custom 1">
      <a:majorFont>
        <a:latin typeface="HelveticaNeueLT Pro 45 Lt"/>
        <a:ea typeface=""/>
        <a:cs typeface=""/>
      </a:majorFont>
      <a:minorFont>
        <a:latin typeface="Corbe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marL="0" indent="0">
          <a:buNone/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6698</TotalTime>
  <Words>2762</Words>
  <Application>Microsoft Macintosh PowerPoint</Application>
  <PresentationFormat>Custom</PresentationFormat>
  <Paragraphs>852</Paragraphs>
  <Slides>71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Frame</vt:lpstr>
      <vt:lpstr>TWEETSENSE:  RECOMMENDING HASHTAGS FOR ORPHANED TWEETS BY EXPLOITING SOCIAL SIGNALS IN TWITTER</vt:lpstr>
      <vt:lpstr>Orphaned Tweets</vt:lpstr>
      <vt:lpstr>Overview</vt:lpstr>
      <vt:lpstr>Twitter </vt:lpstr>
      <vt:lpstr>Why people use Twitter? </vt:lpstr>
      <vt:lpstr>But..</vt:lpstr>
      <vt:lpstr>PowerPoint Presentation</vt:lpstr>
      <vt:lpstr>Noise  in Twitter </vt:lpstr>
      <vt:lpstr>Noise  in Twitter </vt:lpstr>
      <vt:lpstr>Noise  in Twitter </vt:lpstr>
      <vt:lpstr>Possible Solutions</vt:lpstr>
      <vt:lpstr>PowerPoint Presentation</vt:lpstr>
      <vt:lpstr>PowerPoint Presentation</vt:lpstr>
      <vt:lpstr>Problem Solved?</vt:lpstr>
      <vt:lpstr>PowerPoint Presentation</vt:lpstr>
      <vt:lpstr>Objective </vt:lpstr>
      <vt:lpstr>PowerPoint Presentation</vt:lpstr>
      <vt:lpstr>PowerPoint Presentation</vt:lpstr>
      <vt:lpstr>Modeling the Problem</vt:lpstr>
      <vt:lpstr>Problem Statement</vt:lpstr>
      <vt:lpstr>PowerPoint Presentation</vt:lpstr>
      <vt:lpstr>PowerPoint Presentation</vt:lpstr>
      <vt:lpstr>Architecture</vt:lpstr>
      <vt:lpstr>Hypothesis</vt:lpstr>
      <vt:lpstr>PowerPoint Presentation</vt:lpstr>
      <vt:lpstr>Candidate Tweet Set</vt:lpstr>
      <vt:lpstr>PowerPoint Presentation</vt:lpstr>
      <vt:lpstr>PowerPoint Presentation</vt:lpstr>
      <vt:lpstr>Architecture</vt:lpstr>
      <vt:lpstr>PowerPoint Presentation</vt:lpstr>
      <vt:lpstr>Ranking Methods</vt:lpstr>
      <vt:lpstr>List of Feature Scores</vt:lpstr>
      <vt:lpstr>PowerPoint Presentation</vt:lpstr>
      <vt:lpstr>PowerPoint Presentation</vt:lpstr>
      <vt:lpstr>Social Trend Score</vt:lpstr>
      <vt:lpstr>Attention score  &amp; Favorites score</vt:lpstr>
      <vt:lpstr>Attention score  &amp; Favorites score Equation</vt:lpstr>
      <vt:lpstr>PowerPoint Presentation</vt:lpstr>
      <vt:lpstr>PowerPoint Presentation</vt:lpstr>
      <vt:lpstr>PowerPoint Presentation</vt:lpstr>
      <vt:lpstr>How to  combine the scores?</vt:lpstr>
      <vt:lpstr>Architecture</vt:lpstr>
      <vt:lpstr>PowerPoint Presentation</vt:lpstr>
      <vt:lpstr>Binary Classification</vt:lpstr>
      <vt:lpstr>Problem Setup</vt:lpstr>
      <vt:lpstr>Training Dataset</vt:lpstr>
      <vt:lpstr>PowerPoint Presentation</vt:lpstr>
      <vt:lpstr>SMOTE  Over Sampling</vt:lpstr>
      <vt:lpstr>PowerPoint Presentation</vt:lpstr>
      <vt:lpstr>Test Dataset</vt:lpstr>
      <vt:lpstr>Classification</vt:lpstr>
      <vt:lpstr>PowerPoint Presentation</vt:lpstr>
      <vt:lpstr>PowerPoint Presentation</vt:lpstr>
      <vt:lpstr>PowerPoint Presentation</vt:lpstr>
      <vt:lpstr>PowerPoint Presentation</vt:lpstr>
      <vt:lpstr>Experimental Setup</vt:lpstr>
      <vt:lpstr>Dataset</vt:lpstr>
      <vt:lpstr>PowerPoint Presentation</vt:lpstr>
      <vt:lpstr>PowerPoint Presentation</vt:lpstr>
      <vt:lpstr>Results</vt:lpstr>
      <vt:lpstr>External Evaluation with Baseline for all 3 ranking methods</vt:lpstr>
      <vt:lpstr>Ranking Quality</vt:lpstr>
      <vt:lpstr>Odds Ratio  – Feature Comparison</vt:lpstr>
      <vt:lpstr>PowerPoint Presentation</vt:lpstr>
      <vt:lpstr>PowerPoint Presentation</vt:lpstr>
      <vt:lpstr>Odds Ratio  – Feature Comparison</vt:lpstr>
      <vt:lpstr>Precision @n - Only Mutual Friend Feature Score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Adler</dc:creator>
  <cp:lastModifiedBy>Manikandan Vijayakumar</cp:lastModifiedBy>
  <cp:revision>809</cp:revision>
  <cp:lastPrinted>2014-07-07T15:11:45Z</cp:lastPrinted>
  <dcterms:created xsi:type="dcterms:W3CDTF">2013-08-27T19:16:40Z</dcterms:created>
  <dcterms:modified xsi:type="dcterms:W3CDTF">2014-07-11T18:02:25Z</dcterms:modified>
</cp:coreProperties>
</file>