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432" r:id="rId3"/>
    <p:sldId id="441" r:id="rId4"/>
    <p:sldId id="435" r:id="rId5"/>
    <p:sldId id="436" r:id="rId6"/>
    <p:sldId id="437" r:id="rId7"/>
    <p:sldId id="369" r:id="rId8"/>
    <p:sldId id="367" r:id="rId9"/>
    <p:sldId id="339" r:id="rId10"/>
    <p:sldId id="340" r:id="rId11"/>
    <p:sldId id="345" r:id="rId12"/>
    <p:sldId id="344" r:id="rId13"/>
    <p:sldId id="348" r:id="rId14"/>
    <p:sldId id="364" r:id="rId15"/>
    <p:sldId id="346" r:id="rId16"/>
    <p:sldId id="347" r:id="rId17"/>
    <p:sldId id="349" r:id="rId18"/>
    <p:sldId id="352" r:id="rId19"/>
    <p:sldId id="353" r:id="rId20"/>
    <p:sldId id="350" r:id="rId21"/>
    <p:sldId id="354" r:id="rId22"/>
    <p:sldId id="355" r:id="rId23"/>
    <p:sldId id="358" r:id="rId24"/>
    <p:sldId id="398" r:id="rId25"/>
    <p:sldId id="276" r:id="rId26"/>
    <p:sldId id="266" r:id="rId27"/>
    <p:sldId id="359" r:id="rId28"/>
    <p:sldId id="278" r:id="rId29"/>
    <p:sldId id="318" r:id="rId30"/>
    <p:sldId id="322" r:id="rId31"/>
    <p:sldId id="360" r:id="rId32"/>
    <p:sldId id="270" r:id="rId33"/>
    <p:sldId id="303" r:id="rId34"/>
    <p:sldId id="429" r:id="rId35"/>
    <p:sldId id="304" r:id="rId36"/>
    <p:sldId id="306" r:id="rId37"/>
    <p:sldId id="281" r:id="rId38"/>
    <p:sldId id="261" r:id="rId39"/>
    <p:sldId id="315" r:id="rId40"/>
    <p:sldId id="365" r:id="rId41"/>
    <p:sldId id="272" r:id="rId42"/>
    <p:sldId id="273" r:id="rId43"/>
    <p:sldId id="357" r:id="rId44"/>
    <p:sldId id="284" r:id="rId45"/>
    <p:sldId id="361" r:id="rId46"/>
    <p:sldId id="287" r:id="rId47"/>
    <p:sldId id="335" r:id="rId48"/>
    <p:sldId id="290" r:id="rId49"/>
    <p:sldId id="308" r:id="rId50"/>
    <p:sldId id="293" r:id="rId51"/>
    <p:sldId id="295" r:id="rId52"/>
    <p:sldId id="312" r:id="rId53"/>
    <p:sldId id="362" r:id="rId54"/>
    <p:sldId id="294" r:id="rId55"/>
    <p:sldId id="296" r:id="rId56"/>
    <p:sldId id="297" r:id="rId57"/>
    <p:sldId id="363" r:id="rId58"/>
    <p:sldId id="399" r:id="rId59"/>
    <p:sldId id="400" r:id="rId60"/>
    <p:sldId id="401" r:id="rId61"/>
    <p:sldId id="402" r:id="rId62"/>
    <p:sldId id="404" r:id="rId63"/>
    <p:sldId id="405" r:id="rId64"/>
    <p:sldId id="406" r:id="rId65"/>
    <p:sldId id="407" r:id="rId66"/>
    <p:sldId id="438" r:id="rId67"/>
    <p:sldId id="439" r:id="rId68"/>
    <p:sldId id="442" r:id="rId69"/>
    <p:sldId id="408" r:id="rId70"/>
    <p:sldId id="409" r:id="rId71"/>
    <p:sldId id="428" r:id="rId72"/>
    <p:sldId id="430" r:id="rId73"/>
    <p:sldId id="440" r:id="rId74"/>
    <p:sldId id="431" r:id="rId75"/>
    <p:sldId id="433" r:id="rId76"/>
    <p:sldId id="434" r:id="rId77"/>
    <p:sldId id="443" r:id="rId78"/>
    <p:sldId id="29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CA19A3-EFA2-4EBF-B612-81A7A935F222}">
          <p14:sldIdLst>
            <p14:sldId id="256"/>
            <p14:sldId id="432"/>
            <p14:sldId id="441"/>
            <p14:sldId id="435"/>
            <p14:sldId id="436"/>
            <p14:sldId id="437"/>
            <p14:sldId id="369"/>
            <p14:sldId id="367"/>
            <p14:sldId id="339"/>
            <p14:sldId id="340"/>
            <p14:sldId id="345"/>
            <p14:sldId id="344"/>
            <p14:sldId id="348"/>
            <p14:sldId id="364"/>
            <p14:sldId id="346"/>
            <p14:sldId id="347"/>
            <p14:sldId id="349"/>
            <p14:sldId id="352"/>
            <p14:sldId id="353"/>
            <p14:sldId id="350"/>
            <p14:sldId id="354"/>
            <p14:sldId id="355"/>
          </p14:sldIdLst>
        </p14:section>
        <p14:section name="RC Definition" id="{7959885E-F325-4D5E-8DA8-1314A5512DC6}">
          <p14:sldIdLst>
            <p14:sldId id="358"/>
            <p14:sldId id="398"/>
            <p14:sldId id="276"/>
            <p14:sldId id="266"/>
            <p14:sldId id="359"/>
            <p14:sldId id="278"/>
            <p14:sldId id="318"/>
            <p14:sldId id="322"/>
            <p14:sldId id="360"/>
            <p14:sldId id="270"/>
            <p14:sldId id="303"/>
            <p14:sldId id="429"/>
            <p14:sldId id="304"/>
            <p14:sldId id="306"/>
            <p14:sldId id="281"/>
            <p14:sldId id="261"/>
            <p14:sldId id="315"/>
            <p14:sldId id="365"/>
            <p14:sldId id="272"/>
            <p14:sldId id="273"/>
            <p14:sldId id="357"/>
            <p14:sldId id="284"/>
            <p14:sldId id="361"/>
            <p14:sldId id="287"/>
            <p14:sldId id="335"/>
            <p14:sldId id="290"/>
            <p14:sldId id="308"/>
            <p14:sldId id="293"/>
            <p14:sldId id="295"/>
            <p14:sldId id="312"/>
            <p14:sldId id="362"/>
            <p14:sldId id="294"/>
            <p14:sldId id="296"/>
            <p14:sldId id="297"/>
            <p14:sldId id="363"/>
            <p14:sldId id="399"/>
            <p14:sldId id="400"/>
            <p14:sldId id="401"/>
            <p14:sldId id="402"/>
            <p14:sldId id="404"/>
            <p14:sldId id="405"/>
            <p14:sldId id="406"/>
            <p14:sldId id="407"/>
            <p14:sldId id="438"/>
            <p14:sldId id="439"/>
            <p14:sldId id="442"/>
            <p14:sldId id="408"/>
            <p14:sldId id="409"/>
            <p14:sldId id="428"/>
            <p14:sldId id="430"/>
            <p14:sldId id="440"/>
            <p14:sldId id="431"/>
            <p14:sldId id="433"/>
            <p14:sldId id="434"/>
            <p14:sldId id="443"/>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9DC3E6"/>
    <a:srgbClr val="82513E"/>
    <a:srgbClr val="FFC1C5"/>
    <a:srgbClr val="5B9BD5"/>
    <a:srgbClr val="FFB9C0"/>
    <a:srgbClr val="805956"/>
    <a:srgbClr val="AC8784"/>
    <a:srgbClr val="FF9F9F"/>
    <a:srgbClr val="FFD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113" d="100"/>
          <a:sy n="113" d="100"/>
        </p:scale>
        <p:origin x="1176" y="84"/>
      </p:cViewPr>
      <p:guideLst/>
    </p:cSldViewPr>
  </p:slideViewPr>
  <p:outlineViewPr>
    <p:cViewPr>
      <p:scale>
        <a:sx n="33" d="100"/>
        <a:sy n="33" d="100"/>
      </p:scale>
      <p:origin x="0" y="-28038"/>
    </p:cViewPr>
  </p:outlineViewPr>
  <p:notesTextViewPr>
    <p:cViewPr>
      <p:scale>
        <a:sx n="1" d="1"/>
        <a:sy n="1" d="1"/>
      </p:scale>
      <p:origin x="0" y="0"/>
    </p:cViewPr>
  </p:notesTextViewPr>
  <p:sorterViewPr>
    <p:cViewPr>
      <p:scale>
        <a:sx n="100" d="100"/>
        <a:sy n="100" d="100"/>
      </p:scale>
      <p:origin x="0" y="-9948"/>
    </p:cViewPr>
  </p:sorter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0774A-A985-415A-9973-C8C4026F46B4}" type="datetimeFigureOut">
              <a:rPr lang="en-US" smtClean="0"/>
              <a:t>6/30/2016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890E4-807A-4B45-AB83-707491A58DF6}" type="slidenum">
              <a:rPr lang="en-US" smtClean="0"/>
              <a:t>‹#›</a:t>
            </a:fld>
            <a:endParaRPr lang="en-US"/>
          </a:p>
        </p:txBody>
      </p:sp>
    </p:spTree>
    <p:extLst>
      <p:ext uri="{BB962C8B-B14F-4D97-AF65-F5344CB8AC3E}">
        <p14:creationId xmlns:p14="http://schemas.microsoft.com/office/powerpoint/2010/main" val="228856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890E4-807A-4B45-AB83-707491A58DF6}" type="slidenum">
              <a:rPr lang="en-US" smtClean="0"/>
              <a:t>1</a:t>
            </a:fld>
            <a:endParaRPr lang="en-US"/>
          </a:p>
        </p:txBody>
      </p:sp>
    </p:spTree>
    <p:extLst>
      <p:ext uri="{BB962C8B-B14F-4D97-AF65-F5344CB8AC3E}">
        <p14:creationId xmlns:p14="http://schemas.microsoft.com/office/powerpoint/2010/main" val="12299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17</a:t>
            </a:fld>
            <a:endParaRPr lang="en-US"/>
          </a:p>
        </p:txBody>
      </p:sp>
    </p:spTree>
    <p:extLst>
      <p:ext uri="{BB962C8B-B14F-4D97-AF65-F5344CB8AC3E}">
        <p14:creationId xmlns:p14="http://schemas.microsoft.com/office/powerpoint/2010/main" val="13733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18</a:t>
            </a:fld>
            <a:endParaRPr lang="en-US"/>
          </a:p>
        </p:txBody>
      </p:sp>
    </p:spTree>
    <p:extLst>
      <p:ext uri="{BB962C8B-B14F-4D97-AF65-F5344CB8AC3E}">
        <p14:creationId xmlns:p14="http://schemas.microsoft.com/office/powerpoint/2010/main" val="109649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19</a:t>
            </a:fld>
            <a:endParaRPr lang="en-US"/>
          </a:p>
        </p:txBody>
      </p:sp>
    </p:spTree>
    <p:extLst>
      <p:ext uri="{BB962C8B-B14F-4D97-AF65-F5344CB8AC3E}">
        <p14:creationId xmlns:p14="http://schemas.microsoft.com/office/powerpoint/2010/main" val="18546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20</a:t>
            </a:fld>
            <a:endParaRPr lang="en-US"/>
          </a:p>
        </p:txBody>
      </p:sp>
    </p:spTree>
    <p:extLst>
      <p:ext uri="{BB962C8B-B14F-4D97-AF65-F5344CB8AC3E}">
        <p14:creationId xmlns:p14="http://schemas.microsoft.com/office/powerpoint/2010/main" val="397192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Small version</a:t>
            </a:r>
            <a:r>
              <a:rPr lang="en-US" baseline="0" dirty="0" smtClean="0"/>
              <a:t> of the question?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21</a:t>
            </a:fld>
            <a:endParaRPr lang="en-US"/>
          </a:p>
        </p:txBody>
      </p:sp>
    </p:spTree>
    <p:extLst>
      <p:ext uri="{BB962C8B-B14F-4D97-AF65-F5344CB8AC3E}">
        <p14:creationId xmlns:p14="http://schemas.microsoft.com/office/powerpoint/2010/main" val="299491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picture</a:t>
            </a:r>
          </a:p>
          <a:p>
            <a:r>
              <a:rPr lang="en-US" dirty="0" smtClean="0"/>
              <a:t>Subsection</a:t>
            </a:r>
            <a:r>
              <a:rPr lang="en-US" baseline="0" dirty="0" smtClean="0"/>
              <a:t> </a:t>
            </a:r>
            <a:r>
              <a:rPr lang="en-US" baseline="0" dirty="0" err="1" smtClean="0"/>
              <a:t>shld</a:t>
            </a:r>
            <a:r>
              <a:rPr lang="en-US" baseline="0" dirty="0" smtClean="0"/>
              <a:t> be a b c 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22</a:t>
            </a:fld>
            <a:endParaRPr lang="en-US"/>
          </a:p>
        </p:txBody>
      </p:sp>
    </p:spTree>
    <p:extLst>
      <p:ext uri="{BB962C8B-B14F-4D97-AF65-F5344CB8AC3E}">
        <p14:creationId xmlns:p14="http://schemas.microsoft.com/office/powerpoint/2010/main" val="359620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picture</a:t>
            </a:r>
          </a:p>
          <a:p>
            <a:r>
              <a:rPr lang="en-US" dirty="0" smtClean="0"/>
              <a:t>Subsection</a:t>
            </a:r>
            <a:r>
              <a:rPr lang="en-US" baseline="0" dirty="0" smtClean="0"/>
              <a:t> </a:t>
            </a:r>
            <a:r>
              <a:rPr lang="en-US" baseline="0" dirty="0" err="1" smtClean="0"/>
              <a:t>shld</a:t>
            </a:r>
            <a:r>
              <a:rPr lang="en-US" baseline="0" dirty="0" smtClean="0"/>
              <a:t> be a b c 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23</a:t>
            </a:fld>
            <a:endParaRPr lang="en-US"/>
          </a:p>
        </p:txBody>
      </p:sp>
    </p:spTree>
    <p:extLst>
      <p:ext uri="{BB962C8B-B14F-4D97-AF65-F5344CB8AC3E}">
        <p14:creationId xmlns:p14="http://schemas.microsoft.com/office/powerpoint/2010/main" val="352849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Wher</a:t>
            </a:r>
            <a:r>
              <a:rPr lang="en-US" baseline="0" dirty="0" smtClean="0"/>
              <a:t>e goal state do not contain any agent references</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25</a:t>
            </a:fld>
            <a:endParaRPr lang="en-US"/>
          </a:p>
        </p:txBody>
      </p:sp>
    </p:spTree>
    <p:extLst>
      <p:ext uri="{BB962C8B-B14F-4D97-AF65-F5344CB8AC3E}">
        <p14:creationId xmlns:p14="http://schemas.microsoft.com/office/powerpoint/2010/main" val="69349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Unfortunately checking if a given problem has</a:t>
            </a:r>
            <a:r>
              <a:rPr lang="en-US" baseline="0" dirty="0" smtClean="0"/>
              <a:t> RC or is minimally k-agent solvable in PSPACE-complete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26</a:t>
            </a:fld>
            <a:endParaRPr lang="en-US"/>
          </a:p>
        </p:txBody>
      </p:sp>
    </p:spTree>
    <p:extLst>
      <p:ext uri="{BB962C8B-B14F-4D97-AF65-F5344CB8AC3E}">
        <p14:creationId xmlns:p14="http://schemas.microsoft.com/office/powerpoint/2010/main" val="121697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picture</a:t>
            </a:r>
          </a:p>
          <a:p>
            <a:r>
              <a:rPr lang="en-US" dirty="0" smtClean="0"/>
              <a:t>Subsection</a:t>
            </a:r>
            <a:r>
              <a:rPr lang="en-US" baseline="0" dirty="0" smtClean="0"/>
              <a:t> </a:t>
            </a:r>
            <a:r>
              <a:rPr lang="en-US" baseline="0" dirty="0" err="1" smtClean="0"/>
              <a:t>shld</a:t>
            </a:r>
            <a:r>
              <a:rPr lang="en-US" baseline="0" dirty="0" smtClean="0"/>
              <a:t> be a b c 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27</a:t>
            </a:fld>
            <a:endParaRPr lang="en-US"/>
          </a:p>
        </p:txBody>
      </p:sp>
    </p:spTree>
    <p:extLst>
      <p:ext uri="{BB962C8B-B14F-4D97-AF65-F5344CB8AC3E}">
        <p14:creationId xmlns:p14="http://schemas.microsoft.com/office/powerpoint/2010/main" val="249555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Since</a:t>
            </a:r>
            <a:r>
              <a:rPr lang="en-US" baseline="0" dirty="0" smtClean="0"/>
              <a:t> our work is titled analysis of multi-agent planning problems, lets start by looking at multi-agent problems, let the blue box present the set of all possible MAP problems. Now let us take a look at a unique M</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9</a:t>
            </a:fld>
            <a:endParaRPr lang="en-US"/>
          </a:p>
        </p:txBody>
      </p:sp>
    </p:spTree>
    <p:extLst>
      <p:ext uri="{BB962C8B-B14F-4D97-AF65-F5344CB8AC3E}">
        <p14:creationId xmlns:p14="http://schemas.microsoft.com/office/powerpoint/2010/main" val="2897856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As we discussed before to</a:t>
            </a:r>
            <a:r>
              <a:rPr lang="en-US" baseline="0" dirty="0" smtClean="0"/>
              <a:t> simplify the analysis we divide RC problems in to two types but before we can discuss what each type represents  we need to look at two new concepts</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28</a:t>
            </a:fld>
            <a:endParaRPr lang="en-US"/>
          </a:p>
        </p:txBody>
      </p:sp>
    </p:spTree>
    <p:extLst>
      <p:ext uri="{BB962C8B-B14F-4D97-AF65-F5344CB8AC3E}">
        <p14:creationId xmlns:p14="http://schemas.microsoft.com/office/powerpoint/2010/main" val="71130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a:t>
            </a:r>
            <a:r>
              <a:rPr lang="en-US" baseline="0" dirty="0" smtClean="0"/>
              <a:t> make use of a concept of agent signatures to identify the agent capabilities</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29</a:t>
            </a:fld>
            <a:endParaRPr lang="en-US"/>
          </a:p>
        </p:txBody>
      </p:sp>
    </p:spTree>
    <p:extLst>
      <p:ext uri="{BB962C8B-B14F-4D97-AF65-F5344CB8AC3E}">
        <p14:creationId xmlns:p14="http://schemas.microsoft.com/office/powerpoint/2010/main" val="3898101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picture</a:t>
            </a:r>
          </a:p>
          <a:p>
            <a:r>
              <a:rPr lang="en-US" dirty="0" smtClean="0"/>
              <a:t>Subsection</a:t>
            </a:r>
            <a:r>
              <a:rPr lang="en-US" baseline="0" dirty="0" smtClean="0"/>
              <a:t> </a:t>
            </a:r>
            <a:r>
              <a:rPr lang="en-US" baseline="0" dirty="0" err="1" smtClean="0"/>
              <a:t>shld</a:t>
            </a:r>
            <a:r>
              <a:rPr lang="en-US" baseline="0" dirty="0" smtClean="0"/>
              <a:t> be a b c 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31</a:t>
            </a:fld>
            <a:endParaRPr lang="en-US"/>
          </a:p>
        </p:txBody>
      </p:sp>
    </p:spTree>
    <p:extLst>
      <p:ext uri="{BB962C8B-B14F-4D97-AF65-F5344CB8AC3E}">
        <p14:creationId xmlns:p14="http://schemas.microsoft.com/office/powerpoint/2010/main" val="75168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will be analyzing this type of RC using causal graphs</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32</a:t>
            </a:fld>
            <a:endParaRPr lang="en-US"/>
          </a:p>
        </p:txBody>
      </p:sp>
    </p:spTree>
    <p:extLst>
      <p:ext uri="{BB962C8B-B14F-4D97-AF65-F5344CB8AC3E}">
        <p14:creationId xmlns:p14="http://schemas.microsoft.com/office/powerpoint/2010/main" val="238130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Two lines v and number</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33</a:t>
            </a:fld>
            <a:endParaRPr lang="en-US"/>
          </a:p>
        </p:txBody>
      </p:sp>
    </p:spTree>
    <p:extLst>
      <p:ext uri="{BB962C8B-B14F-4D97-AF65-F5344CB8AC3E}">
        <p14:creationId xmlns:p14="http://schemas.microsoft.com/office/powerpoint/2010/main" val="1432807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Two lines v and number</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34</a:t>
            </a:fld>
            <a:endParaRPr lang="en-US"/>
          </a:p>
        </p:txBody>
      </p:sp>
    </p:spTree>
    <p:extLst>
      <p:ext uri="{BB962C8B-B14F-4D97-AF65-F5344CB8AC3E}">
        <p14:creationId xmlns:p14="http://schemas.microsoft.com/office/powerpoint/2010/main" val="164145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35</a:t>
            </a:fld>
            <a:endParaRPr lang="en-US"/>
          </a:p>
        </p:txBody>
      </p:sp>
    </p:spTree>
    <p:extLst>
      <p:ext uri="{BB962C8B-B14F-4D97-AF65-F5344CB8AC3E}">
        <p14:creationId xmlns:p14="http://schemas.microsoft.com/office/powerpoint/2010/main" val="122488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36</a:t>
            </a:fld>
            <a:endParaRPr lang="en-US"/>
          </a:p>
        </p:txBody>
      </p:sp>
    </p:spTree>
    <p:extLst>
      <p:ext uri="{BB962C8B-B14F-4D97-AF65-F5344CB8AC3E}">
        <p14:creationId xmlns:p14="http://schemas.microsoft.com/office/powerpoint/2010/main" val="319716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Dnt</a:t>
            </a:r>
            <a:r>
              <a:rPr lang="en-US" dirty="0" smtClean="0"/>
              <a:t> write full sentences</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38</a:t>
            </a:fld>
            <a:endParaRPr lang="en-US"/>
          </a:p>
        </p:txBody>
      </p:sp>
    </p:spTree>
    <p:extLst>
      <p:ext uri="{BB962C8B-B14F-4D97-AF65-F5344CB8AC3E}">
        <p14:creationId xmlns:p14="http://schemas.microsoft.com/office/powerpoint/2010/main" val="194888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41</a:t>
            </a:fld>
            <a:endParaRPr lang="en-US"/>
          </a:p>
        </p:txBody>
      </p:sp>
    </p:spTree>
    <p:extLst>
      <p:ext uri="{BB962C8B-B14F-4D97-AF65-F5344CB8AC3E}">
        <p14:creationId xmlns:p14="http://schemas.microsoft.com/office/powerpoint/2010/main" val="45065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10</a:t>
            </a:fld>
            <a:endParaRPr lang="en-US"/>
          </a:p>
        </p:txBody>
      </p:sp>
    </p:spTree>
    <p:extLst>
      <p:ext uri="{BB962C8B-B14F-4D97-AF65-F5344CB8AC3E}">
        <p14:creationId xmlns:p14="http://schemas.microsoft.com/office/powerpoint/2010/main" val="2443349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picture</a:t>
            </a:r>
          </a:p>
          <a:p>
            <a:r>
              <a:rPr lang="en-US" dirty="0" smtClean="0"/>
              <a:t>Subsection</a:t>
            </a:r>
            <a:r>
              <a:rPr lang="en-US" baseline="0" dirty="0" smtClean="0"/>
              <a:t> </a:t>
            </a:r>
            <a:r>
              <a:rPr lang="en-US" baseline="0" dirty="0" err="1" smtClean="0"/>
              <a:t>shld</a:t>
            </a:r>
            <a:r>
              <a:rPr lang="en-US" baseline="0" dirty="0" smtClean="0"/>
              <a:t> be a b c 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45</a:t>
            </a:fld>
            <a:endParaRPr lang="en-US"/>
          </a:p>
        </p:txBody>
      </p:sp>
    </p:spTree>
    <p:extLst>
      <p:ext uri="{BB962C8B-B14F-4D97-AF65-F5344CB8AC3E}">
        <p14:creationId xmlns:p14="http://schemas.microsoft.com/office/powerpoint/2010/main" val="3340958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Eg</a:t>
            </a:r>
            <a:r>
              <a:rPr lang="en-US" dirty="0" smtClean="0"/>
              <a:t>: for the</a:t>
            </a:r>
            <a:r>
              <a:rPr lang="en-US" baseline="0" dirty="0" smtClean="0"/>
              <a:t> second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46</a:t>
            </a:fld>
            <a:endParaRPr lang="en-US"/>
          </a:p>
        </p:txBody>
      </p:sp>
    </p:spTree>
    <p:extLst>
      <p:ext uri="{BB962C8B-B14F-4D97-AF65-F5344CB8AC3E}">
        <p14:creationId xmlns:p14="http://schemas.microsoft.com/office/powerpoint/2010/main" val="1868104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Eg</a:t>
            </a:r>
            <a:r>
              <a:rPr lang="en-US" dirty="0" smtClean="0"/>
              <a:t>: for the</a:t>
            </a:r>
            <a:r>
              <a:rPr lang="en-US" baseline="0" dirty="0" smtClean="0"/>
              <a:t> second</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47</a:t>
            </a:fld>
            <a:endParaRPr lang="en-US"/>
          </a:p>
        </p:txBody>
      </p:sp>
    </p:spTree>
    <p:extLst>
      <p:ext uri="{BB962C8B-B14F-4D97-AF65-F5344CB8AC3E}">
        <p14:creationId xmlns:p14="http://schemas.microsoft.com/office/powerpoint/2010/main" val="2968771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figure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52</a:t>
            </a:fld>
            <a:endParaRPr lang="en-US"/>
          </a:p>
        </p:txBody>
      </p:sp>
    </p:spTree>
    <p:extLst>
      <p:ext uri="{BB962C8B-B14F-4D97-AF65-F5344CB8AC3E}">
        <p14:creationId xmlns:p14="http://schemas.microsoft.com/office/powerpoint/2010/main" val="33565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figure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53</a:t>
            </a:fld>
            <a:endParaRPr lang="en-US"/>
          </a:p>
        </p:txBody>
      </p:sp>
    </p:spTree>
    <p:extLst>
      <p:ext uri="{BB962C8B-B14F-4D97-AF65-F5344CB8AC3E}">
        <p14:creationId xmlns:p14="http://schemas.microsoft.com/office/powerpoint/2010/main" val="3591666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TAPLANNER</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54</a:t>
            </a:fld>
            <a:endParaRPr lang="en-US"/>
          </a:p>
        </p:txBody>
      </p:sp>
    </p:spTree>
    <p:extLst>
      <p:ext uri="{BB962C8B-B14F-4D97-AF65-F5344CB8AC3E}">
        <p14:creationId xmlns:p14="http://schemas.microsoft.com/office/powerpoint/2010/main" val="2017034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56</a:t>
            </a:fld>
            <a:endParaRPr lang="en-US"/>
          </a:p>
        </p:txBody>
      </p:sp>
    </p:spTree>
    <p:extLst>
      <p:ext uri="{BB962C8B-B14F-4D97-AF65-F5344CB8AC3E}">
        <p14:creationId xmlns:p14="http://schemas.microsoft.com/office/powerpoint/2010/main" val="2018916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Line through the division</a:t>
            </a:r>
          </a:p>
          <a:p>
            <a:r>
              <a:rPr lang="en-US" dirty="0" smtClean="0"/>
              <a:t>A big map title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57</a:t>
            </a:fld>
            <a:endParaRPr lang="en-US"/>
          </a:p>
        </p:txBody>
      </p:sp>
    </p:spTree>
    <p:extLst>
      <p:ext uri="{BB962C8B-B14F-4D97-AF65-F5344CB8AC3E}">
        <p14:creationId xmlns:p14="http://schemas.microsoft.com/office/powerpoint/2010/main" val="2751335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58</a:t>
            </a:fld>
            <a:endParaRPr lang="en-US"/>
          </a:p>
        </p:txBody>
      </p:sp>
    </p:spTree>
    <p:extLst>
      <p:ext uri="{BB962C8B-B14F-4D97-AF65-F5344CB8AC3E}">
        <p14:creationId xmlns:p14="http://schemas.microsoft.com/office/powerpoint/2010/main" val="1763505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Planning is a model based method</a:t>
            </a:r>
          </a:p>
          <a:p>
            <a:pPr marL="171450" indent="-171450">
              <a:buFont typeface="Arial" panose="020B0604020202020204" pitchFamily="34" charset="0"/>
              <a:buChar char="•"/>
            </a:pPr>
            <a:r>
              <a:rPr lang="en-US" dirty="0" smtClean="0"/>
              <a:t>Planning algorithms make use of pre defined action model to identify actions that can help achieve a goal</a:t>
            </a:r>
          </a:p>
          <a:p>
            <a:pPr marL="171450" indent="-171450">
              <a:buFont typeface="Arial" panose="020B0604020202020204" pitchFamily="34" charset="0"/>
              <a:buChar char="•"/>
            </a:pPr>
            <a:r>
              <a:rPr lang="en-US" dirty="0" smtClean="0"/>
              <a:t>Domains</a:t>
            </a:r>
            <a:r>
              <a:rPr lang="en-US" baseline="0" dirty="0" smtClean="0"/>
              <a:t> usually captures both agent capability and the environment dynamics</a:t>
            </a:r>
            <a:endParaRPr lang="en-US" dirty="0" smtClean="0"/>
          </a:p>
          <a:p>
            <a:r>
              <a:rPr lang="en-US" dirty="0" smtClean="0"/>
              <a:t>*   </a:t>
            </a:r>
            <a:r>
              <a:rPr lang="en-US" dirty="0" err="1" smtClean="0"/>
              <a:t>Algo</a:t>
            </a:r>
            <a:r>
              <a:rPr lang="en-US" dirty="0" smtClean="0"/>
              <a:t> expect</a:t>
            </a:r>
            <a:r>
              <a:rPr lang="en-US" baseline="0" dirty="0" smtClean="0"/>
              <a:t> model to be complete model</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59</a:t>
            </a:fld>
            <a:endParaRPr lang="en-US"/>
          </a:p>
        </p:txBody>
      </p:sp>
    </p:spTree>
    <p:extLst>
      <p:ext uri="{BB962C8B-B14F-4D97-AF65-F5344CB8AC3E}">
        <p14:creationId xmlns:p14="http://schemas.microsoft.com/office/powerpoint/2010/main" val="34292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11</a:t>
            </a:fld>
            <a:endParaRPr lang="en-US"/>
          </a:p>
        </p:txBody>
      </p:sp>
    </p:spTree>
    <p:extLst>
      <p:ext uri="{BB962C8B-B14F-4D97-AF65-F5344CB8AC3E}">
        <p14:creationId xmlns:p14="http://schemas.microsoft.com/office/powerpoint/2010/main" val="3174804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890E4-807A-4B45-AB83-707491A58DF6}" type="slidenum">
              <a:rPr lang="en-US" smtClean="0"/>
              <a:t>60</a:t>
            </a:fld>
            <a:endParaRPr lang="en-US"/>
          </a:p>
        </p:txBody>
      </p:sp>
    </p:spTree>
    <p:extLst>
      <p:ext uri="{BB962C8B-B14F-4D97-AF65-F5344CB8AC3E}">
        <p14:creationId xmlns:p14="http://schemas.microsoft.com/office/powerpoint/2010/main" val="73727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Pose</a:t>
            </a:r>
            <a:r>
              <a:rPr lang="en-US" baseline="0" dirty="0" smtClean="0"/>
              <a:t> a question about whether RC includes </a:t>
            </a:r>
            <a:r>
              <a:rPr lang="en-US" baseline="0" dirty="0" err="1" smtClean="0"/>
              <a:t>hetrogeniety</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12</a:t>
            </a:fld>
            <a:endParaRPr lang="en-US"/>
          </a:p>
        </p:txBody>
      </p:sp>
    </p:spTree>
    <p:extLst>
      <p:ext uri="{BB962C8B-B14F-4D97-AF65-F5344CB8AC3E}">
        <p14:creationId xmlns:p14="http://schemas.microsoft.com/office/powerpoint/2010/main" val="70332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13</a:t>
            </a:fld>
            <a:endParaRPr lang="en-US"/>
          </a:p>
        </p:txBody>
      </p:sp>
    </p:spTree>
    <p:extLst>
      <p:ext uri="{BB962C8B-B14F-4D97-AF65-F5344CB8AC3E}">
        <p14:creationId xmlns:p14="http://schemas.microsoft.com/office/powerpoint/2010/main" val="146703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14</a:t>
            </a:fld>
            <a:endParaRPr lang="en-US"/>
          </a:p>
        </p:txBody>
      </p:sp>
    </p:spTree>
    <p:extLst>
      <p:ext uri="{BB962C8B-B14F-4D97-AF65-F5344CB8AC3E}">
        <p14:creationId xmlns:p14="http://schemas.microsoft.com/office/powerpoint/2010/main" val="8360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Line through the division</a:t>
            </a:r>
          </a:p>
          <a:p>
            <a:r>
              <a:rPr lang="en-US" dirty="0" smtClean="0"/>
              <a:t>A big map title</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15</a:t>
            </a:fld>
            <a:endParaRPr lang="en-US"/>
          </a:p>
        </p:txBody>
      </p:sp>
    </p:spTree>
    <p:extLst>
      <p:ext uri="{BB962C8B-B14F-4D97-AF65-F5344CB8AC3E}">
        <p14:creationId xmlns:p14="http://schemas.microsoft.com/office/powerpoint/2010/main" val="351154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Starting out lets ask ourselves the question what are MAS</a:t>
            </a:r>
          </a:p>
          <a:p>
            <a:r>
              <a:rPr lang="en-US" dirty="0" smtClean="0"/>
              <a:t>Something about logistic domain</a:t>
            </a:r>
            <a:endParaRPr lang="en-US" dirty="0"/>
          </a:p>
        </p:txBody>
      </p:sp>
      <p:sp>
        <p:nvSpPr>
          <p:cNvPr id="4" name="Slide Number Placeholder 3"/>
          <p:cNvSpPr>
            <a:spLocks noGrp="1"/>
          </p:cNvSpPr>
          <p:nvPr>
            <p:ph type="sldNum" sz="quarter" idx="10"/>
          </p:nvPr>
        </p:nvSpPr>
        <p:spPr/>
        <p:txBody>
          <a:bodyPr/>
          <a:lstStyle/>
          <a:p>
            <a:fld id="{3A2890E4-807A-4B45-AB83-707491A58DF6}" type="slidenum">
              <a:rPr lang="en-US" smtClean="0"/>
              <a:t>16</a:t>
            </a:fld>
            <a:endParaRPr lang="en-US"/>
          </a:p>
        </p:txBody>
      </p:sp>
    </p:spTree>
    <p:extLst>
      <p:ext uri="{BB962C8B-B14F-4D97-AF65-F5344CB8AC3E}">
        <p14:creationId xmlns:p14="http://schemas.microsoft.com/office/powerpoint/2010/main" val="3504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C297C0-DC81-4CD4-862D-B0BAF4F5E013}"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175861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6616" y="155448"/>
            <a:ext cx="78867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297C0-DC81-4CD4-862D-B0BAF4F5E013}"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108752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297C0-DC81-4CD4-862D-B0BAF4F5E013}"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329998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297C0-DC81-4CD4-862D-B0BAF4F5E013}"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8B356E-AE22-43BB-94CA-08500F0C5E6D}"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2" descr="http://1-dot-human-in-the-loop-planning.appspot.com/files/images/logo_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4041"/>
            <a:ext cx="689278" cy="718584"/>
          </a:xfrm>
          <a:prstGeom prst="rect">
            <a:avLst/>
          </a:prstGeom>
          <a:noFill/>
          <a:effectLst>
            <a:outerShdw blurRad="50800" dist="50800" dir="5400000" sx="112000" sy="112000" algn="c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9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7C297C0-DC81-4CD4-862D-B0BAF4F5E013}"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428031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55448"/>
            <a:ext cx="7886700" cy="1325563"/>
          </a:xfrm>
        </p:spPr>
        <p:txBody>
          <a:bodyPr>
            <a:normAutofit/>
          </a:bodyPr>
          <a:lstStyle>
            <a:lvl1pPr>
              <a:defRPr sz="4000">
                <a:latin typeface="+mn-lt"/>
                <a:cs typeface="Aharoni" panose="02010803020104030203"/>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C297C0-DC81-4CD4-862D-B0BAF4F5E013}"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29569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6616" y="15544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C297C0-DC81-4CD4-862D-B0BAF4F5E013}"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329687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155448"/>
            <a:ext cx="78867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C297C0-DC81-4CD4-862D-B0BAF4F5E013}"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210455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297C0-DC81-4CD4-862D-B0BAF4F5E013}"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243012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297C0-DC81-4CD4-862D-B0BAF4F5E013}"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141935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297C0-DC81-4CD4-862D-B0BAF4F5E013}"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356E-AE22-43BB-94CA-08500F0C5E6D}" type="slidenum">
              <a:rPr lang="en-US" smtClean="0"/>
              <a:t>‹#›</a:t>
            </a:fld>
            <a:endParaRPr lang="en-US"/>
          </a:p>
        </p:txBody>
      </p:sp>
    </p:spTree>
    <p:extLst>
      <p:ext uri="{BB962C8B-B14F-4D97-AF65-F5344CB8AC3E}">
        <p14:creationId xmlns:p14="http://schemas.microsoft.com/office/powerpoint/2010/main" val="420071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97C0-DC81-4CD4-862D-B0BAF4F5E013}" type="datetimeFigureOut">
              <a:rPr lang="en-US" smtClean="0"/>
              <a:t>6/30/2016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b="1" dirty="0" smtClean="0">
                <a:latin typeface="Aharoni" panose="02010803020104030203" pitchFamily="2" charset="-79"/>
                <a:cs typeface="Aharoni" panose="02010803020104030203" pitchFamily="2" charset="-79"/>
              </a:rPr>
              <a:t>A Formal Analysis of Required Cooperation in Multi-agent Planning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B356E-AE22-43BB-94CA-08500F0C5E6D}" type="slidenum">
              <a:rPr lang="en-US" smtClean="0"/>
              <a:t>‹#›</a:t>
            </a:fld>
            <a:endParaRPr lang="en-US"/>
          </a:p>
        </p:txBody>
      </p:sp>
    </p:spTree>
    <p:extLst>
      <p:ext uri="{BB962C8B-B14F-4D97-AF65-F5344CB8AC3E}">
        <p14:creationId xmlns:p14="http://schemas.microsoft.com/office/powerpoint/2010/main" val="334614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0.png"/><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80.png"/></Relationships>
</file>

<file path=ppt/slides/_rels/slide4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93043"/>
            <a:ext cx="7078916" cy="1844638"/>
          </a:xfrm>
        </p:spPr>
        <p:txBody>
          <a:bodyPr>
            <a:normAutofit/>
          </a:bodyPr>
          <a:lstStyle/>
          <a:p>
            <a:pPr algn="l"/>
            <a:r>
              <a:rPr lang="en-US" sz="2400" dirty="0" smtClean="0"/>
              <a:t>An Investigation of Model-Lite planning and Multi-Agent planning</a:t>
            </a:r>
            <a:endParaRPr lang="en-US" sz="2400"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789" y="1340140"/>
            <a:ext cx="1074132" cy="937734"/>
          </a:xfrm>
          <a:prstGeom prst="rect">
            <a:avLst/>
          </a:prstGeom>
          <a:effectLst>
            <a:outerShdw blurRad="50800" dist="38100" dir="2700000" algn="tl" rotWithShape="0">
              <a:prstClr val="black">
                <a:alpha val="40000"/>
              </a:prstClr>
            </a:outerShdw>
          </a:effectLst>
        </p:spPr>
      </p:pic>
      <p:sp>
        <p:nvSpPr>
          <p:cNvPr id="6" name="Title 1"/>
          <p:cNvSpPr txBox="1">
            <a:spLocks/>
          </p:cNvSpPr>
          <p:nvPr/>
        </p:nvSpPr>
        <p:spPr>
          <a:xfrm>
            <a:off x="634985" y="4569261"/>
            <a:ext cx="3480207" cy="20975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haroni" panose="02010803020104030203" pitchFamily="2" charset="-79"/>
                <a:ea typeface="+mj-ea"/>
                <a:cs typeface="Aharoni" panose="02010803020104030203" pitchFamily="2" charset="-79"/>
              </a:defRPr>
            </a:lvl1pPr>
          </a:lstStyle>
          <a:p>
            <a:r>
              <a:rPr lang="en-US" sz="2400" dirty="0" smtClean="0"/>
              <a:t>Committee Members:</a:t>
            </a:r>
          </a:p>
          <a:p>
            <a:r>
              <a:rPr lang="en-US" sz="2400" dirty="0" smtClean="0"/>
              <a:t>Dr. </a:t>
            </a:r>
            <a:r>
              <a:rPr lang="en-US" sz="2400" dirty="0" err="1" smtClean="0"/>
              <a:t>Subbarao</a:t>
            </a:r>
            <a:r>
              <a:rPr lang="en-US" sz="2400" dirty="0" smtClean="0"/>
              <a:t> </a:t>
            </a:r>
            <a:r>
              <a:rPr lang="en-US" sz="2400" dirty="0" err="1" smtClean="0"/>
              <a:t>Kambhampati</a:t>
            </a:r>
            <a:endParaRPr lang="en-US" sz="2400" dirty="0" smtClean="0"/>
          </a:p>
          <a:p>
            <a:r>
              <a:rPr lang="en-US" sz="2400" dirty="0" smtClean="0"/>
              <a:t>Dr. Yu Zhang</a:t>
            </a:r>
          </a:p>
          <a:p>
            <a:r>
              <a:rPr lang="en-US" sz="2400" dirty="0" smtClean="0"/>
              <a:t>Dr. </a:t>
            </a:r>
            <a:r>
              <a:rPr lang="en-US" sz="2400" dirty="0" err="1" smtClean="0"/>
              <a:t>Heni</a:t>
            </a:r>
            <a:r>
              <a:rPr lang="en-US" sz="2400" dirty="0" smtClean="0"/>
              <a:t> Ben Amor</a:t>
            </a:r>
          </a:p>
          <a:p>
            <a:endParaRPr lang="en-US" sz="2400" dirty="0"/>
          </a:p>
        </p:txBody>
      </p:sp>
      <p:sp>
        <p:nvSpPr>
          <p:cNvPr id="7" name="Title 1"/>
          <p:cNvSpPr txBox="1">
            <a:spLocks/>
          </p:cNvSpPr>
          <p:nvPr/>
        </p:nvSpPr>
        <p:spPr>
          <a:xfrm>
            <a:off x="1143000" y="2368265"/>
            <a:ext cx="7078916" cy="1844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haroni" panose="02010803020104030203" pitchFamily="2" charset="-79"/>
                <a:ea typeface="+mj-ea"/>
                <a:cs typeface="Aharoni" panose="02010803020104030203" pitchFamily="2" charset="-79"/>
              </a:defRPr>
            </a:lvl1pPr>
          </a:lstStyle>
          <a:p>
            <a:r>
              <a:rPr lang="en-US" sz="2400" dirty="0" smtClean="0"/>
              <a:t>Sarath Sreedharan</a:t>
            </a:r>
            <a:endParaRPr lang="en-US" sz="2400" dirty="0"/>
          </a:p>
        </p:txBody>
      </p:sp>
    </p:spTree>
    <p:extLst>
      <p:ext uri="{BB962C8B-B14F-4D97-AF65-F5344CB8AC3E}">
        <p14:creationId xmlns:p14="http://schemas.microsoft.com/office/powerpoint/2010/main" val="354502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Process 75"/>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81" name="Elbow Connector 80"/>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Tree>
    <p:extLst>
      <p:ext uri="{BB962C8B-B14F-4D97-AF65-F5344CB8AC3E}">
        <p14:creationId xmlns:p14="http://schemas.microsoft.com/office/powerpoint/2010/main" val="105049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sp>
        <p:nvSpPr>
          <p:cNvPr id="75" name="Flowchart: Process 74"/>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724605" y="3603812"/>
            <a:ext cx="1570561" cy="833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78" name="Elbow Connector 77"/>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Tree>
    <p:extLst>
      <p:ext uri="{BB962C8B-B14F-4D97-AF65-F5344CB8AC3E}">
        <p14:creationId xmlns:p14="http://schemas.microsoft.com/office/powerpoint/2010/main" val="352353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lowchart: Process 8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sp>
        <p:nvSpPr>
          <p:cNvPr id="49" name="Rectangle 48"/>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7" name="Rectangle 16"/>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cxnSp>
        <p:nvCxnSpPr>
          <p:cNvPr id="26" name="Straight Arrow Connector 25"/>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9" idx="1"/>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86" name="TextBox 8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sp>
        <p:nvSpPr>
          <p:cNvPr id="87" name="TextBox 86"/>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Tree>
    <p:extLst>
      <p:ext uri="{BB962C8B-B14F-4D97-AF65-F5344CB8AC3E}">
        <p14:creationId xmlns:p14="http://schemas.microsoft.com/office/powerpoint/2010/main" val="25119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38" name="Group 37"/>
          <p:cNvGrpSpPr/>
          <p:nvPr/>
        </p:nvGrpSpPr>
        <p:grpSpPr>
          <a:xfrm>
            <a:off x="828182" y="4569219"/>
            <a:ext cx="1857179" cy="1468882"/>
            <a:chOff x="6565200" y="3650150"/>
            <a:chExt cx="3168484" cy="2355367"/>
          </a:xfrm>
        </p:grpSpPr>
        <p:sp>
          <p:nvSpPr>
            <p:cNvPr id="39" name="TextBox 38"/>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40" name="Rounded Rectangle 39"/>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45" name="Rectangle 44"/>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TextBox 45"/>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47" name="TextBox 46"/>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50" name="TextBox 49"/>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52" name="Rectangle 51"/>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468667" y="2112518"/>
            <a:ext cx="4131250" cy="2236644"/>
            <a:chOff x="2468667" y="2112518"/>
            <a:chExt cx="4131250" cy="2236644"/>
          </a:xfrm>
        </p:grpSpPr>
        <p:sp>
          <p:nvSpPr>
            <p:cNvPr id="61" name="Flowchart: Process 6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73" name="Rectangle 72"/>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74" name="Rectangle 73"/>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75" name="TextBox 74"/>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grpSp>
      <p:cxnSp>
        <p:nvCxnSpPr>
          <p:cNvPr id="71" name="Elbow Connector 70"/>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53" name="TextBox 52"/>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176797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38" name="Group 37"/>
          <p:cNvGrpSpPr/>
          <p:nvPr/>
        </p:nvGrpSpPr>
        <p:grpSpPr>
          <a:xfrm>
            <a:off x="828182" y="4569219"/>
            <a:ext cx="1857179" cy="1468882"/>
            <a:chOff x="6565200" y="3650150"/>
            <a:chExt cx="3168484" cy="2355367"/>
          </a:xfrm>
        </p:grpSpPr>
        <p:sp>
          <p:nvSpPr>
            <p:cNvPr id="39" name="TextBox 38"/>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40" name="Rounded Rectangle 39"/>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45" name="Rectangle 44"/>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TextBox 45"/>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47" name="TextBox 46"/>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50" name="TextBox 49"/>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52" name="Rectangle 51"/>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468667" y="2112518"/>
            <a:ext cx="4131250" cy="2236644"/>
            <a:chOff x="2468667" y="2112518"/>
            <a:chExt cx="4131250" cy="2236644"/>
          </a:xfrm>
        </p:grpSpPr>
        <p:sp>
          <p:nvSpPr>
            <p:cNvPr id="61" name="Flowchart: Process 6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73" name="Rectangle 72"/>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74" name="Rectangle 73"/>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75" name="TextBox 74"/>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grpSp>
      <p:cxnSp>
        <p:nvCxnSpPr>
          <p:cNvPr id="71" name="Elbow Connector 70"/>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53" name="TextBox 52"/>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l="26831" r="10064" b="746"/>
          <a:stretch/>
        </p:blipFill>
        <p:spPr>
          <a:xfrm>
            <a:off x="2823846" y="5010927"/>
            <a:ext cx="1777696" cy="1189782"/>
          </a:xfrm>
          <a:prstGeom prst="rect">
            <a:avLst/>
          </a:prstGeom>
        </p:spPr>
      </p:pic>
      <p:sp>
        <p:nvSpPr>
          <p:cNvPr id="5" name="TextBox 4"/>
          <p:cNvSpPr txBox="1"/>
          <p:nvPr/>
        </p:nvSpPr>
        <p:spPr>
          <a:xfrm>
            <a:off x="4722125" y="4884375"/>
            <a:ext cx="170138"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1601066" y="6509982"/>
            <a:ext cx="4554074" cy="246221"/>
          </a:xfrm>
          <a:prstGeom prst="rect">
            <a:avLst/>
          </a:prstGeom>
          <a:noFill/>
        </p:spPr>
        <p:txBody>
          <a:bodyPr wrap="square" rtlCol="0">
            <a:spAutoFit/>
          </a:bodyPr>
          <a:lstStyle/>
          <a:p>
            <a:r>
              <a:rPr lang="en-US" sz="1000" dirty="0" smtClean="0"/>
              <a:t>* Image courtesy gliphly.com</a:t>
            </a:r>
            <a:endParaRPr lang="en-US" sz="1000" dirty="0"/>
          </a:p>
        </p:txBody>
      </p:sp>
    </p:spTree>
    <p:extLst>
      <p:ext uri="{BB962C8B-B14F-4D97-AF65-F5344CB8AC3E}">
        <p14:creationId xmlns:p14="http://schemas.microsoft.com/office/powerpoint/2010/main" val="2289071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61" name="Group 60"/>
          <p:cNvGrpSpPr/>
          <p:nvPr/>
        </p:nvGrpSpPr>
        <p:grpSpPr>
          <a:xfrm>
            <a:off x="828182" y="4569219"/>
            <a:ext cx="1857179" cy="1468882"/>
            <a:chOff x="6565200" y="3650150"/>
            <a:chExt cx="3168484" cy="2355367"/>
          </a:xfrm>
        </p:grpSpPr>
        <p:sp>
          <p:nvSpPr>
            <p:cNvPr id="50" name="TextBox 49"/>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51" name="Rounded Rectangle 50"/>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56" name="Rectangle 55"/>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TextBox 56"/>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58" name="TextBox 57"/>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59" name="TextBox 58"/>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63" name="Rectangle 62"/>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ocess 63"/>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Process 64"/>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2468667" y="2112518"/>
            <a:ext cx="4131250" cy="2236644"/>
            <a:chOff x="2468667" y="2112518"/>
            <a:chExt cx="4131250" cy="2236644"/>
          </a:xfrm>
        </p:grpSpPr>
        <p:sp>
          <p:nvSpPr>
            <p:cNvPr id="82" name="Flowchart: Process 81"/>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86" name="Rectangle 85"/>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87" name="Rectangle 86"/>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88" name="TextBox 87"/>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89" name="Straight Connector 88"/>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0" name="Elbow Connector 89"/>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93" name="TextBox 92"/>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94" name="TextBox 93"/>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62" name="TextBox 61"/>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3307992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noAutofit/>
          </a:bodyPr>
          <a:lstStyle/>
          <a:p>
            <a:r>
              <a:rPr lang="en-US" dirty="0" smtClean="0">
                <a:latin typeface="Aharoni" panose="02010803020104030203" pitchFamily="2" charset="-79"/>
                <a:cs typeface="Aharoni" panose="02010803020104030203" pitchFamily="2" charset="-79"/>
              </a:rPr>
              <a:t>Why is this categorization important?</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77" name="Group 76"/>
          <p:cNvGrpSpPr/>
          <p:nvPr/>
        </p:nvGrpSpPr>
        <p:grpSpPr>
          <a:xfrm>
            <a:off x="828182" y="4569219"/>
            <a:ext cx="1857179" cy="1468882"/>
            <a:chOff x="6565200" y="3650150"/>
            <a:chExt cx="3168484" cy="2355367"/>
          </a:xfrm>
        </p:grpSpPr>
        <p:sp>
          <p:nvSpPr>
            <p:cNvPr id="78" name="TextBox 77"/>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79" name="Rounded Rectangle 78"/>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84" name="Rectangle 83"/>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TextBox 84"/>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86" name="TextBox 85"/>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87" name="TextBox 86"/>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89" name="Rectangle 88"/>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3080" y="1551843"/>
            <a:ext cx="2289361" cy="1200329"/>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This categorization can inform the design of the planning algorithm</a:t>
            </a:r>
            <a:endParaRPr lang="en-US" dirty="0"/>
          </a:p>
        </p:txBody>
      </p:sp>
      <p:grpSp>
        <p:nvGrpSpPr>
          <p:cNvPr id="99" name="Group 98"/>
          <p:cNvGrpSpPr/>
          <p:nvPr/>
        </p:nvGrpSpPr>
        <p:grpSpPr>
          <a:xfrm>
            <a:off x="2468667" y="2112518"/>
            <a:ext cx="4131250" cy="2236644"/>
            <a:chOff x="2468667" y="2112518"/>
            <a:chExt cx="4131250" cy="2236644"/>
          </a:xfrm>
        </p:grpSpPr>
        <p:sp>
          <p:nvSpPr>
            <p:cNvPr id="100" name="Flowchart: Process 9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04" name="Rectangle 10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05" name="Rectangle 10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06" name="TextBox 10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07" name="Straight Connector 10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08" name="Elbow Connector 107"/>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112" name="TextBox 111"/>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113" name="TextBox 112"/>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54" name="TextBox 53"/>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400004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noAutofit/>
          </a:bodyPr>
          <a:lstStyle/>
          <a:p>
            <a:r>
              <a:rPr lang="en-US" dirty="0" smtClean="0"/>
              <a:t>Why is this </a:t>
            </a:r>
            <a:r>
              <a:rPr lang="en-US" dirty="0"/>
              <a:t>categorization</a:t>
            </a:r>
            <a:r>
              <a:rPr lang="en-US" dirty="0" smtClean="0"/>
              <a:t> important?</a:t>
            </a:r>
            <a:endParaRPr lang="en-US" dirty="0"/>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77" name="Group 76"/>
          <p:cNvGrpSpPr/>
          <p:nvPr/>
        </p:nvGrpSpPr>
        <p:grpSpPr>
          <a:xfrm>
            <a:off x="828182" y="4569219"/>
            <a:ext cx="1857179" cy="1468882"/>
            <a:chOff x="6565200" y="3650150"/>
            <a:chExt cx="3168484" cy="2355367"/>
          </a:xfrm>
        </p:grpSpPr>
        <p:sp>
          <p:nvSpPr>
            <p:cNvPr id="78" name="TextBox 77"/>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79" name="Rounded Rectangle 78"/>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84" name="Rectangle 83"/>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TextBox 84"/>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86" name="TextBox 85"/>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87" name="TextBox 86"/>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89" name="Rectangle 88"/>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026931" y="3099221"/>
            <a:ext cx="1764575" cy="515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A single agent planner + post processing</a:t>
            </a:r>
          </a:p>
        </p:txBody>
      </p:sp>
      <p:cxnSp>
        <p:nvCxnSpPr>
          <p:cNvPr id="5" name="Straight Arrow Connector 4"/>
          <p:cNvCxnSpPr>
            <a:stCxn id="2" idx="0"/>
            <a:endCxn id="23" idx="2"/>
          </p:cNvCxnSpPr>
          <p:nvPr/>
        </p:nvCxnSpPr>
        <p:spPr>
          <a:xfrm flipV="1">
            <a:off x="7909219" y="2851652"/>
            <a:ext cx="0" cy="24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83080" y="1551843"/>
            <a:ext cx="2289361" cy="1200329"/>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This </a:t>
            </a:r>
            <a:r>
              <a:rPr lang="en-US" dirty="0"/>
              <a:t>categorization </a:t>
            </a:r>
            <a:r>
              <a:rPr lang="en-US" dirty="0" smtClean="0"/>
              <a:t>can inform the design of the planning algorithm</a:t>
            </a:r>
            <a:endParaRPr lang="en-US" dirty="0"/>
          </a:p>
        </p:txBody>
      </p:sp>
      <p:grpSp>
        <p:nvGrpSpPr>
          <p:cNvPr id="70" name="Group 69"/>
          <p:cNvGrpSpPr/>
          <p:nvPr/>
        </p:nvGrpSpPr>
        <p:grpSpPr>
          <a:xfrm>
            <a:off x="2468667" y="2112518"/>
            <a:ext cx="4131250" cy="2236644"/>
            <a:chOff x="2468667" y="2112518"/>
            <a:chExt cx="4131250" cy="2236644"/>
          </a:xfrm>
        </p:grpSpPr>
        <p:sp>
          <p:nvSpPr>
            <p:cNvPr id="71" name="Flowchart: Process 7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75" name="Rectangle 74"/>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76" name="Rectangle 75"/>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90" name="TextBox 89"/>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91" name="Straight Connector 90"/>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2" name="Elbow Connector 91"/>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96" name="TextBox 95"/>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56" name="TextBox 55"/>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2847187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noAutofit/>
          </a:bodyPr>
          <a:lstStyle/>
          <a:p>
            <a:r>
              <a:rPr lang="en-US" dirty="0" smtClean="0"/>
              <a:t>Why is this </a:t>
            </a:r>
            <a:r>
              <a:rPr lang="en-US" dirty="0"/>
              <a:t>categorization</a:t>
            </a:r>
            <a:r>
              <a:rPr lang="en-US" dirty="0" smtClean="0"/>
              <a:t> important?</a:t>
            </a:r>
            <a:endParaRPr lang="en-US" dirty="0"/>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77" name="Group 76"/>
          <p:cNvGrpSpPr/>
          <p:nvPr/>
        </p:nvGrpSpPr>
        <p:grpSpPr>
          <a:xfrm>
            <a:off x="828182" y="4569219"/>
            <a:ext cx="1857179" cy="1468882"/>
            <a:chOff x="6565200" y="3650150"/>
            <a:chExt cx="3168484" cy="2355367"/>
          </a:xfrm>
        </p:grpSpPr>
        <p:sp>
          <p:nvSpPr>
            <p:cNvPr id="78" name="TextBox 77"/>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79" name="Rounded Rectangle 78"/>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84" name="Rectangle 83"/>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TextBox 84"/>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86" name="TextBox 85"/>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87" name="TextBox 86"/>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89" name="Rectangle 88"/>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026931" y="3099221"/>
            <a:ext cx="1764575" cy="515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A single agent planner + post processing</a:t>
            </a:r>
          </a:p>
        </p:txBody>
      </p:sp>
      <p:cxnSp>
        <p:nvCxnSpPr>
          <p:cNvPr id="5" name="Straight Arrow Connector 4"/>
          <p:cNvCxnSpPr>
            <a:stCxn id="2" idx="0"/>
            <a:endCxn id="23" idx="2"/>
          </p:cNvCxnSpPr>
          <p:nvPr/>
        </p:nvCxnSpPr>
        <p:spPr>
          <a:xfrm flipV="1">
            <a:off x="7909219" y="2851652"/>
            <a:ext cx="0" cy="24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4529312" y="4917030"/>
            <a:ext cx="1764575" cy="515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Can be compiled to single agent</a:t>
            </a:r>
            <a:endParaRPr lang="en-US" sz="1200" dirty="0"/>
          </a:p>
        </p:txBody>
      </p:sp>
      <p:cxnSp>
        <p:nvCxnSpPr>
          <p:cNvPr id="24" name="Straight Arrow Connector 23"/>
          <p:cNvCxnSpPr>
            <a:stCxn id="52" idx="3"/>
            <a:endCxn id="28" idx="1"/>
          </p:cNvCxnSpPr>
          <p:nvPr/>
        </p:nvCxnSpPr>
        <p:spPr>
          <a:xfrm>
            <a:off x="6293887" y="5174825"/>
            <a:ext cx="361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3080" y="1551843"/>
            <a:ext cx="2289361" cy="1200329"/>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This </a:t>
            </a:r>
            <a:r>
              <a:rPr lang="en-US" dirty="0"/>
              <a:t>categorization </a:t>
            </a:r>
            <a:r>
              <a:rPr lang="en-US" dirty="0" smtClean="0"/>
              <a:t>can inform the design </a:t>
            </a:r>
            <a:r>
              <a:rPr lang="en-US" smtClean="0"/>
              <a:t>of the planning algorithm</a:t>
            </a:r>
            <a:endParaRPr lang="en-US" dirty="0"/>
          </a:p>
        </p:txBody>
      </p:sp>
      <p:grpSp>
        <p:nvGrpSpPr>
          <p:cNvPr id="61" name="Group 60"/>
          <p:cNvGrpSpPr/>
          <p:nvPr/>
        </p:nvGrpSpPr>
        <p:grpSpPr>
          <a:xfrm>
            <a:off x="2468667" y="2112518"/>
            <a:ext cx="4131250" cy="2236644"/>
            <a:chOff x="2468667" y="2112518"/>
            <a:chExt cx="4131250" cy="2236644"/>
          </a:xfrm>
        </p:grpSpPr>
        <p:sp>
          <p:nvSpPr>
            <p:cNvPr id="63" name="Flowchart: Process 62"/>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67" name="Rectangle 66"/>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68" name="Rectangle 67"/>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69" name="TextBox 68"/>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70" name="Straight Connector 69"/>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1" name="Elbow Connector 70"/>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75" name="TextBox 74"/>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58" name="TextBox 57"/>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
        <p:nvSpPr>
          <p:cNvPr id="3" name="TextBox 2"/>
          <p:cNvSpPr txBox="1"/>
          <p:nvPr/>
        </p:nvSpPr>
        <p:spPr>
          <a:xfrm>
            <a:off x="5040726" y="5605818"/>
            <a:ext cx="1559191" cy="523220"/>
          </a:xfrm>
          <a:prstGeom prst="rect">
            <a:avLst/>
          </a:prstGeom>
          <a:noFill/>
        </p:spPr>
        <p:txBody>
          <a:bodyPr wrap="square" rtlCol="0">
            <a:spAutoFit/>
          </a:bodyPr>
          <a:lstStyle/>
          <a:p>
            <a:r>
              <a:rPr lang="en-US" sz="1400" dirty="0" smtClean="0"/>
              <a:t>Transformer agents</a:t>
            </a:r>
            <a:endParaRPr lang="en-US" sz="1400" dirty="0"/>
          </a:p>
        </p:txBody>
      </p:sp>
      <p:pic>
        <p:nvPicPr>
          <p:cNvPr id="60" name="Picture 59"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61749" y="5772390"/>
            <a:ext cx="572276" cy="317304"/>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6456" y="5579318"/>
            <a:ext cx="942861" cy="471431"/>
          </a:xfrm>
          <a:prstGeom prst="rect">
            <a:avLst/>
          </a:prstGeom>
        </p:spPr>
      </p:pic>
    </p:spTree>
    <p:extLst>
      <p:ext uri="{BB962C8B-B14F-4D97-AF65-F5344CB8AC3E}">
        <p14:creationId xmlns:p14="http://schemas.microsoft.com/office/powerpoint/2010/main" val="363338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noAutofit/>
          </a:bodyPr>
          <a:lstStyle/>
          <a:p>
            <a:r>
              <a:rPr lang="en-US" dirty="0" smtClean="0"/>
              <a:t>Why is this </a:t>
            </a:r>
            <a:r>
              <a:rPr lang="en-US" dirty="0"/>
              <a:t>categorization</a:t>
            </a:r>
            <a:r>
              <a:rPr lang="en-US" dirty="0" smtClean="0"/>
              <a:t> important?</a:t>
            </a:r>
            <a:endParaRPr lang="en-US" dirty="0"/>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77" name="Group 76"/>
          <p:cNvGrpSpPr/>
          <p:nvPr/>
        </p:nvGrpSpPr>
        <p:grpSpPr>
          <a:xfrm>
            <a:off x="828182" y="4569219"/>
            <a:ext cx="1857179" cy="1468882"/>
            <a:chOff x="6565200" y="3650150"/>
            <a:chExt cx="3168484" cy="2355367"/>
          </a:xfrm>
        </p:grpSpPr>
        <p:sp>
          <p:nvSpPr>
            <p:cNvPr id="78" name="TextBox 77"/>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79" name="Rounded Rectangle 78"/>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84" name="Rectangle 83"/>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TextBox 84"/>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86" name="TextBox 85"/>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87" name="TextBox 86"/>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89" name="Rectangle 88"/>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83080" y="1551843"/>
            <a:ext cx="2289361" cy="1200329"/>
          </a:xfrm>
          <a:prstGeom prst="rect">
            <a:avLst/>
          </a:prstGeom>
          <a:noFill/>
        </p:spPr>
        <p:txBody>
          <a:bodyPr wrap="square" rtlCol="0">
            <a:spAutoFit/>
          </a:bodyPr>
          <a:lstStyle/>
          <a:p>
            <a:pPr marL="342900" indent="-342900">
              <a:buFont typeface="Wingdings" panose="05000000000000000000" pitchFamily="2" charset="2"/>
              <a:buChar char="v"/>
            </a:pPr>
            <a:r>
              <a:rPr lang="en-US" dirty="0"/>
              <a:t>This categorization should inform the design of MAP benchmarks</a:t>
            </a:r>
          </a:p>
        </p:txBody>
      </p:sp>
      <p:grpSp>
        <p:nvGrpSpPr>
          <p:cNvPr id="60" name="Group 59"/>
          <p:cNvGrpSpPr/>
          <p:nvPr/>
        </p:nvGrpSpPr>
        <p:grpSpPr>
          <a:xfrm>
            <a:off x="2468667" y="2112518"/>
            <a:ext cx="4131250" cy="2236644"/>
            <a:chOff x="2468667" y="2112518"/>
            <a:chExt cx="4131250" cy="2236644"/>
          </a:xfrm>
        </p:grpSpPr>
        <p:sp>
          <p:nvSpPr>
            <p:cNvPr id="61" name="Flowchart: Process 6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66" name="Rectangle 65"/>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67" name="Rectangle 66"/>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68" name="TextBox 67"/>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69" name="Straight Connector 68"/>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0" name="Elbow Connector 69"/>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74" name="TextBox 73"/>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75" name="TextBox 74"/>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54" name="TextBox 53"/>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143767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Automated Planning</a:t>
            </a:r>
            <a:endParaRPr lang="en-US" dirty="0">
              <a:latin typeface="Aharoni" panose="02010803020104030203" pitchFamily="2" charset="-79"/>
              <a:cs typeface="Aharoni" panose="02010803020104030203" pitchFamily="2" charset="-79"/>
            </a:endParaRPr>
          </a:p>
        </p:txBody>
      </p:sp>
      <p:sp>
        <p:nvSpPr>
          <p:cNvPr id="2" name="TextBox 1"/>
          <p:cNvSpPr txBox="1"/>
          <p:nvPr/>
        </p:nvSpPr>
        <p:spPr>
          <a:xfrm>
            <a:off x="533046" y="1365810"/>
            <a:ext cx="358175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branch of AI aimed at generating goal directed agent </a:t>
            </a:r>
            <a:r>
              <a:rPr lang="en-US" sz="2400" dirty="0" smtClean="0"/>
              <a:t>behavior</a:t>
            </a:r>
            <a:endParaRPr lang="en-US" sz="2400" dirty="0" smtClean="0"/>
          </a:p>
          <a:p>
            <a:pPr marL="285750" indent="-285750">
              <a:buFont typeface="Arial" panose="020B0604020202020204" pitchFamily="34" charset="0"/>
              <a:buChar char="•"/>
            </a:pPr>
            <a:r>
              <a:rPr lang="en-US" sz="2400" dirty="0" smtClean="0"/>
              <a:t>Planning algorithms generates </a:t>
            </a:r>
            <a:r>
              <a:rPr lang="en-US" sz="2400" dirty="0" smtClean="0"/>
              <a:t>plans (sequence of actions/policies) to achieve a given </a:t>
            </a:r>
            <a:r>
              <a:rPr lang="en-US" sz="2400" dirty="0" smtClean="0"/>
              <a:t>goal</a:t>
            </a:r>
            <a:endParaRPr lang="en-US" sz="2400" dirty="0" smtClean="0"/>
          </a:p>
          <a:p>
            <a:pPr marL="285750" indent="-285750">
              <a:buFont typeface="Arial" panose="020B0604020202020204" pitchFamily="34" charset="0"/>
              <a:buChar char="•"/>
            </a:pPr>
            <a:r>
              <a:rPr lang="en-US" sz="2400" dirty="0" smtClean="0"/>
              <a:t>It’s a model-based method that relies on a domain model to identify the actions</a:t>
            </a:r>
            <a:endParaRPr lang="en-US" sz="2400" dirty="0"/>
          </a:p>
        </p:txBody>
      </p:sp>
      <p:pic>
        <p:nvPicPr>
          <p:cNvPr id="8" name="Picture 7" descr="Original file ‎ (SVG file, nominally 512 × 604 pixels, file siz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972" y="4531914"/>
            <a:ext cx="796608" cy="939777"/>
          </a:xfrm>
          <a:prstGeom prst="rect">
            <a:avLst/>
          </a:prstGeom>
        </p:spPr>
      </p:pic>
      <p:sp>
        <p:nvSpPr>
          <p:cNvPr id="10" name="Rectangle 9"/>
          <p:cNvSpPr/>
          <p:nvPr/>
        </p:nvSpPr>
        <p:spPr>
          <a:xfrm>
            <a:off x="5333757" y="3674985"/>
            <a:ext cx="1471984" cy="56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t>Planner</a:t>
            </a:r>
            <a:endParaRPr lang="en-US" sz="900" dirty="0"/>
          </a:p>
        </p:txBody>
      </p:sp>
      <p:cxnSp>
        <p:nvCxnSpPr>
          <p:cNvPr id="12" name="Straight Arrow Connector 11"/>
          <p:cNvCxnSpPr>
            <a:stCxn id="10" idx="2"/>
            <a:endCxn id="8" idx="0"/>
          </p:cNvCxnSpPr>
          <p:nvPr/>
        </p:nvCxnSpPr>
        <p:spPr>
          <a:xfrm>
            <a:off x="6069749" y="4244253"/>
            <a:ext cx="262527" cy="287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6250943" y="4306415"/>
            <a:ext cx="959274" cy="2382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Plan</a:t>
            </a:r>
            <a:endParaRPr lang="en-US" sz="900" dirty="0"/>
          </a:p>
        </p:txBody>
      </p:sp>
      <p:sp>
        <p:nvSpPr>
          <p:cNvPr id="14" name="Rounded Rectangle 13"/>
          <p:cNvSpPr/>
          <p:nvPr/>
        </p:nvSpPr>
        <p:spPr>
          <a:xfrm>
            <a:off x="4291061" y="2728900"/>
            <a:ext cx="1256703" cy="529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t>Agent </a:t>
            </a:r>
            <a:r>
              <a:rPr lang="en-US" sz="900" dirty="0" smtClean="0"/>
              <a:t>Planning </a:t>
            </a:r>
            <a:r>
              <a:rPr lang="en-US" sz="900" dirty="0"/>
              <a:t>Model</a:t>
            </a:r>
          </a:p>
        </p:txBody>
      </p:sp>
      <p:sp>
        <p:nvSpPr>
          <p:cNvPr id="15" name="Rounded Rectangle 14"/>
          <p:cNvSpPr/>
          <p:nvPr/>
        </p:nvSpPr>
        <p:spPr>
          <a:xfrm>
            <a:off x="6302766" y="2725146"/>
            <a:ext cx="1256703" cy="529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t>Initial state + goal</a:t>
            </a:r>
            <a:endParaRPr lang="en-US" sz="900" dirty="0"/>
          </a:p>
        </p:txBody>
      </p:sp>
      <p:sp>
        <p:nvSpPr>
          <p:cNvPr id="16" name="TextBox 17"/>
          <p:cNvSpPr txBox="1"/>
          <p:nvPr/>
        </p:nvSpPr>
        <p:spPr>
          <a:xfrm>
            <a:off x="5798238" y="2901330"/>
            <a:ext cx="183998" cy="2382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a:t>
            </a:r>
            <a:endParaRPr lang="en-US" sz="900" dirty="0"/>
          </a:p>
        </p:txBody>
      </p:sp>
      <p:cxnSp>
        <p:nvCxnSpPr>
          <p:cNvPr id="17" name="Straight Arrow Connector 16"/>
          <p:cNvCxnSpPr>
            <a:stCxn id="16" idx="2"/>
            <a:endCxn id="10" idx="0"/>
          </p:cNvCxnSpPr>
          <p:nvPr/>
        </p:nvCxnSpPr>
        <p:spPr>
          <a:xfrm>
            <a:off x="5890237" y="3139534"/>
            <a:ext cx="179512" cy="535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391411" y="4253731"/>
            <a:ext cx="1686561" cy="74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Environment</a:t>
            </a:r>
            <a:endParaRPr lang="en-US" sz="900" dirty="0"/>
          </a:p>
        </p:txBody>
      </p:sp>
      <p:cxnSp>
        <p:nvCxnSpPr>
          <p:cNvPr id="5" name="Straight Arrow Connector 4"/>
          <p:cNvCxnSpPr>
            <a:stCxn id="8" idx="3"/>
            <a:endCxn id="3" idx="2"/>
          </p:cNvCxnSpPr>
          <p:nvPr/>
        </p:nvCxnSpPr>
        <p:spPr>
          <a:xfrm flipV="1">
            <a:off x="6730580" y="4627767"/>
            <a:ext cx="660831" cy="37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57804" y="4974830"/>
            <a:ext cx="1169872" cy="238204"/>
          </a:xfrm>
          <a:prstGeom prst="rect">
            <a:avLst/>
          </a:prstGeom>
          <a:noFill/>
        </p:spPr>
        <p:txBody>
          <a:bodyPr wrap="square" rtlCol="0">
            <a:spAutoFit/>
          </a:bodyPr>
          <a:lstStyle/>
          <a:p>
            <a:r>
              <a:rPr lang="en-US" sz="900" dirty="0" smtClean="0"/>
              <a:t>Execute actions</a:t>
            </a:r>
            <a:endParaRPr lang="en-US" sz="900" dirty="0"/>
          </a:p>
        </p:txBody>
      </p:sp>
      <p:sp>
        <p:nvSpPr>
          <p:cNvPr id="37" name="TextBox 36"/>
          <p:cNvSpPr txBox="1"/>
          <p:nvPr/>
        </p:nvSpPr>
        <p:spPr>
          <a:xfrm>
            <a:off x="1947333" y="6541348"/>
            <a:ext cx="3259667" cy="215444"/>
          </a:xfrm>
          <a:prstGeom prst="rect">
            <a:avLst/>
          </a:prstGeom>
          <a:noFill/>
        </p:spPr>
        <p:txBody>
          <a:bodyPr wrap="square" rtlCol="0">
            <a:spAutoFit/>
          </a:bodyPr>
          <a:lstStyle/>
          <a:p>
            <a:r>
              <a:rPr lang="en-US" sz="800" dirty="0" smtClean="0"/>
              <a:t>Slide courtesy CSE 574 slides by Prof. </a:t>
            </a:r>
            <a:r>
              <a:rPr lang="en-US" sz="800" dirty="0" err="1" smtClean="0"/>
              <a:t>Subbarao</a:t>
            </a:r>
            <a:r>
              <a:rPr lang="en-US" sz="800" dirty="0" smtClean="0"/>
              <a:t> </a:t>
            </a:r>
            <a:r>
              <a:rPr lang="en-US" sz="800" dirty="0" err="1" smtClean="0"/>
              <a:t>Kambhampati</a:t>
            </a:r>
            <a:r>
              <a:rPr lang="en-US" sz="800" dirty="0" smtClean="0"/>
              <a:t> </a:t>
            </a:r>
            <a:endParaRPr lang="en-US" sz="800" dirty="0"/>
          </a:p>
        </p:txBody>
      </p:sp>
    </p:spTree>
    <p:extLst>
      <p:ext uri="{BB962C8B-B14F-4D97-AF65-F5344CB8AC3E}">
        <p14:creationId xmlns:p14="http://schemas.microsoft.com/office/powerpoint/2010/main" val="31213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77" name="Group 76"/>
          <p:cNvGrpSpPr/>
          <p:nvPr/>
        </p:nvGrpSpPr>
        <p:grpSpPr>
          <a:xfrm>
            <a:off x="828182" y="4569219"/>
            <a:ext cx="1857179" cy="1468882"/>
            <a:chOff x="6565200" y="3650150"/>
            <a:chExt cx="3168484" cy="2355367"/>
          </a:xfrm>
        </p:grpSpPr>
        <p:sp>
          <p:nvSpPr>
            <p:cNvPr id="78" name="TextBox 77"/>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79" name="Rounded Rectangle 78"/>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84" name="Rectangle 83"/>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TextBox 84"/>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86" name="TextBox 85"/>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87" name="TextBox 86"/>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89" name="Rectangle 88"/>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83080" y="1551843"/>
            <a:ext cx="2289361" cy="2585323"/>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This </a:t>
            </a:r>
            <a:r>
              <a:rPr lang="en-US" dirty="0"/>
              <a:t>categorization should inform the design of MAP </a:t>
            </a:r>
            <a:r>
              <a:rPr lang="en-US" dirty="0" smtClean="0"/>
              <a:t>benchmarks</a:t>
            </a:r>
          </a:p>
          <a:p>
            <a:pPr marL="342900" indent="-342900">
              <a:buFont typeface="Wingdings" panose="05000000000000000000" pitchFamily="2" charset="2"/>
              <a:buChar char="v"/>
            </a:pPr>
            <a:r>
              <a:rPr lang="en-US" dirty="0" err="1">
                <a:solidFill>
                  <a:srgbClr val="FF0000"/>
                </a:solidFill>
              </a:rPr>
              <a:t>CoDMAP</a:t>
            </a:r>
            <a:r>
              <a:rPr lang="en-US" dirty="0">
                <a:solidFill>
                  <a:srgbClr val="FF0000"/>
                </a:solidFill>
              </a:rPr>
              <a:t> problems only cover a subset of possible RC problems</a:t>
            </a:r>
          </a:p>
          <a:p>
            <a:endParaRPr lang="en-US" dirty="0">
              <a:solidFill>
                <a:srgbClr val="FF0000"/>
              </a:solidFill>
            </a:endParaRPr>
          </a:p>
        </p:txBody>
      </p:sp>
      <p:grpSp>
        <p:nvGrpSpPr>
          <p:cNvPr id="70" name="Group 69"/>
          <p:cNvGrpSpPr/>
          <p:nvPr/>
        </p:nvGrpSpPr>
        <p:grpSpPr>
          <a:xfrm>
            <a:off x="2468667" y="2112518"/>
            <a:ext cx="4131250" cy="2236644"/>
            <a:chOff x="2468667" y="2112518"/>
            <a:chExt cx="4131250" cy="2236644"/>
          </a:xfrm>
        </p:grpSpPr>
        <p:sp>
          <p:nvSpPr>
            <p:cNvPr id="71" name="Flowchart: Process 7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75" name="Rectangle 74"/>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76" name="Rectangle 75"/>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90" name="TextBox 89"/>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91" name="Straight Connector 90"/>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2" name="Elbow Connector 91"/>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11" name="Pie 10"/>
          <p:cNvSpPr/>
          <p:nvPr/>
        </p:nvSpPr>
        <p:spPr>
          <a:xfrm rot="5654731">
            <a:off x="3982081" y="2111990"/>
            <a:ext cx="1118368" cy="2266812"/>
          </a:xfrm>
          <a:prstGeom prst="pie">
            <a:avLst>
              <a:gd name="adj1" fmla="val 12765611"/>
              <a:gd name="adj2" fmla="val 17386167"/>
            </a:avLst>
          </a:prstGeom>
          <a:pattFill prst="pct6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98" name="TextBox 97"/>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cxnSp>
        <p:nvCxnSpPr>
          <p:cNvPr id="24" name="Straight Connector 23"/>
          <p:cNvCxnSpPr/>
          <p:nvPr/>
        </p:nvCxnSpPr>
        <p:spPr>
          <a:xfrm>
            <a:off x="4541264" y="3250346"/>
            <a:ext cx="874263" cy="40028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
        <p:nvSpPr>
          <p:cNvPr id="57" name="Title 3"/>
          <p:cNvSpPr>
            <a:spLocks noGrp="1"/>
          </p:cNvSpPr>
          <p:nvPr>
            <p:ph type="title"/>
          </p:nvPr>
        </p:nvSpPr>
        <p:spPr>
          <a:xfrm>
            <a:off x="211836" y="127886"/>
            <a:ext cx="8634953" cy="1237924"/>
          </a:xfrm>
        </p:spPr>
        <p:txBody>
          <a:bodyPr>
            <a:noAutofit/>
          </a:bodyPr>
          <a:lstStyle/>
          <a:p>
            <a:r>
              <a:rPr lang="en-US" dirty="0" smtClean="0"/>
              <a:t>Why is this </a:t>
            </a:r>
            <a:r>
              <a:rPr lang="en-US" dirty="0"/>
              <a:t>categorization</a:t>
            </a:r>
            <a:r>
              <a:rPr lang="en-US" dirty="0" smtClean="0"/>
              <a:t> important?</a:t>
            </a:r>
            <a:endParaRPr lang="en-US" dirty="0"/>
          </a:p>
        </p:txBody>
      </p:sp>
    </p:spTree>
    <p:extLst>
      <p:ext uri="{BB962C8B-B14F-4D97-AF65-F5344CB8AC3E}">
        <p14:creationId xmlns:p14="http://schemas.microsoft.com/office/powerpoint/2010/main" val="3138668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7833" y="115614"/>
            <a:ext cx="7886700" cy="1325563"/>
          </a:xfrm>
        </p:spPr>
        <p:txBody>
          <a:bodyPr/>
          <a:lstStyle/>
          <a:p>
            <a:r>
              <a:rPr lang="en-US" dirty="0"/>
              <a:t>Questions we answered</a:t>
            </a:r>
          </a:p>
        </p:txBody>
      </p:sp>
      <p:sp>
        <p:nvSpPr>
          <p:cNvPr id="3" name="Content Placeholder 2"/>
          <p:cNvSpPr>
            <a:spLocks noGrp="1"/>
          </p:cNvSpPr>
          <p:nvPr>
            <p:ph idx="1"/>
          </p:nvPr>
        </p:nvSpPr>
        <p:spPr>
          <a:xfrm>
            <a:off x="781050" y="1978025"/>
            <a:ext cx="7886700" cy="4351338"/>
          </a:xfrm>
        </p:spPr>
        <p:txBody>
          <a:bodyPr>
            <a:normAutofit/>
          </a:bodyPr>
          <a:lstStyle/>
          <a:p>
            <a:pPr marL="342900" indent="-342900">
              <a:buFont typeface="Arial"/>
              <a:buChar char="•"/>
            </a:pPr>
            <a:r>
              <a:rPr lang="en-US" dirty="0"/>
              <a:t>What conditions </a:t>
            </a:r>
            <a:r>
              <a:rPr lang="en-US" dirty="0" smtClean="0"/>
              <a:t>cause </a:t>
            </a:r>
            <a:r>
              <a:rPr lang="en-US" dirty="0"/>
              <a:t>required cooperation (RC) between agents</a:t>
            </a:r>
          </a:p>
          <a:p>
            <a:pPr marL="800100" lvl="1" indent="-342900">
              <a:buFont typeface="Wingdings" charset="2"/>
              <a:buChar char="Ø"/>
            </a:pPr>
            <a:r>
              <a:rPr lang="en-US" dirty="0"/>
              <a:t>Identified three conditions that can cause </a:t>
            </a:r>
            <a:r>
              <a:rPr lang="en-US" dirty="0" smtClean="0"/>
              <a:t>RC</a:t>
            </a:r>
          </a:p>
          <a:p>
            <a:pPr marL="457200" lvl="1" indent="0">
              <a:buNone/>
            </a:pPr>
            <a:r>
              <a:rPr lang="en-US" dirty="0" err="1" smtClean="0"/>
              <a:t>Eg</a:t>
            </a:r>
            <a:r>
              <a:rPr lang="en-US" dirty="0" smtClean="0"/>
              <a:t>: Agent heterogeneity</a:t>
            </a:r>
            <a:endParaRPr lang="en-US" dirty="0"/>
          </a:p>
          <a:p>
            <a:pPr lvl="2">
              <a:buFont typeface="Wingdings" charset="2"/>
              <a:buChar char="Ø"/>
            </a:pPr>
            <a:endParaRPr lang="en-US" dirty="0"/>
          </a:p>
          <a:p>
            <a:pPr marL="342900" indent="-342900">
              <a:buFont typeface="Arial"/>
              <a:buChar char="•"/>
            </a:pPr>
            <a:r>
              <a:rPr lang="en-US" dirty="0"/>
              <a:t>How do these conditions affect planning for MAP?</a:t>
            </a:r>
          </a:p>
          <a:p>
            <a:pPr marL="800100" lvl="1" indent="-342900">
              <a:buFont typeface="Wingdings" charset="2"/>
              <a:buChar char="Ø"/>
            </a:pPr>
            <a:r>
              <a:rPr lang="en-US" dirty="0" smtClean="0"/>
              <a:t>The above conditions are used to divide RC to subclasses, in which some are easier to solve</a:t>
            </a:r>
          </a:p>
          <a:p>
            <a:pPr marL="457200" lvl="1" indent="0">
              <a:buNone/>
            </a:pPr>
            <a:endParaRPr lang="en-US" dirty="0"/>
          </a:p>
          <a:p>
            <a:pPr marL="342900" indent="-342900">
              <a:buFont typeface="Arial"/>
              <a:buChar char="•"/>
            </a:pPr>
            <a:r>
              <a:rPr lang="en-US" dirty="0"/>
              <a:t>Can we </a:t>
            </a:r>
            <a:r>
              <a:rPr lang="en-US" dirty="0" smtClean="0"/>
              <a:t>provide upper bounds on number </a:t>
            </a:r>
            <a:r>
              <a:rPr lang="en-US" dirty="0"/>
              <a:t>of agents required for a MAP problem?</a:t>
            </a:r>
          </a:p>
          <a:p>
            <a:pPr marL="800100" lvl="1" indent="-342900">
              <a:buFont typeface="Wingdings" charset="2"/>
              <a:buChar char="Ø"/>
            </a:pPr>
            <a:r>
              <a:rPr lang="en-US" dirty="0"/>
              <a:t>Determined the number of agents that is required for subsets of RC problems</a:t>
            </a:r>
          </a:p>
          <a:p>
            <a:pPr lvl="1"/>
            <a:endParaRPr lang="en-US" dirty="0"/>
          </a:p>
          <a:p>
            <a:endParaRPr lang="en-US" dirty="0"/>
          </a:p>
          <a:p>
            <a:endParaRPr lang="en-US" dirty="0"/>
          </a:p>
        </p:txBody>
      </p:sp>
      <p:grpSp>
        <p:nvGrpSpPr>
          <p:cNvPr id="12" name="Group 11"/>
          <p:cNvGrpSpPr/>
          <p:nvPr/>
        </p:nvGrpSpPr>
        <p:grpSpPr>
          <a:xfrm>
            <a:off x="6943594" y="820721"/>
            <a:ext cx="2200406" cy="1016241"/>
            <a:chOff x="2385426" y="2112518"/>
            <a:chExt cx="4366820" cy="2293874"/>
          </a:xfrm>
        </p:grpSpPr>
        <p:sp>
          <p:nvSpPr>
            <p:cNvPr id="13" name="Flowchart: Process 12"/>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 name="Rectangle 13"/>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 name="Oval 14"/>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Rectangle 16"/>
            <p:cNvSpPr/>
            <p:nvPr/>
          </p:nvSpPr>
          <p:spPr>
            <a:xfrm>
              <a:off x="4967807" y="3642203"/>
              <a:ext cx="1784439" cy="764189"/>
            </a:xfrm>
            <a:prstGeom prst="rect">
              <a:avLst/>
            </a:prstGeom>
          </p:spPr>
          <p:txBody>
            <a:bodyPr wrap="square">
              <a:spAutoFit/>
            </a:bodyPr>
            <a:lstStyle/>
            <a:p>
              <a:r>
                <a:rPr lang="en-US" sz="800" dirty="0" smtClean="0"/>
                <a:t>Heterogeneous agents</a:t>
              </a:r>
              <a:endParaRPr lang="en-US" sz="800" dirty="0"/>
            </a:p>
          </p:txBody>
        </p:sp>
        <p:sp>
          <p:nvSpPr>
            <p:cNvPr id="18" name="Rectangle 17"/>
            <p:cNvSpPr/>
            <p:nvPr/>
          </p:nvSpPr>
          <p:spPr>
            <a:xfrm>
              <a:off x="2385426" y="3572823"/>
              <a:ext cx="1668903" cy="764189"/>
            </a:xfrm>
            <a:prstGeom prst="rect">
              <a:avLst/>
            </a:prstGeom>
          </p:spPr>
          <p:txBody>
            <a:bodyPr wrap="square">
              <a:spAutoFit/>
            </a:bodyPr>
            <a:lstStyle/>
            <a:p>
              <a:r>
                <a:rPr lang="en-US" sz="800" dirty="0" smtClean="0"/>
                <a:t>Homogeneous agents</a:t>
              </a:r>
              <a:endParaRPr lang="en-US" sz="800" dirty="0"/>
            </a:p>
          </p:txBody>
        </p:sp>
        <p:sp>
          <p:nvSpPr>
            <p:cNvPr id="19" name="TextBox 18"/>
            <p:cNvSpPr txBox="1"/>
            <p:nvPr/>
          </p:nvSpPr>
          <p:spPr>
            <a:xfrm>
              <a:off x="3389393" y="2112518"/>
              <a:ext cx="2289798" cy="246221"/>
            </a:xfrm>
            <a:prstGeom prst="rect">
              <a:avLst/>
            </a:prstGeom>
            <a:noFill/>
          </p:spPr>
          <p:txBody>
            <a:bodyPr wrap="square" rtlCol="0">
              <a:spAutoFit/>
            </a:bodyPr>
            <a:lstStyle/>
            <a:p>
              <a:pPr algn="ctr"/>
              <a:r>
                <a:rPr lang="en-US" sz="1000" b="1" dirty="0" smtClean="0"/>
                <a:t>MAP</a:t>
              </a:r>
              <a:endParaRPr lang="en-US" sz="1000" b="1" dirty="0"/>
            </a:p>
          </p:txBody>
        </p:sp>
        <p:cxnSp>
          <p:nvCxnSpPr>
            <p:cNvPr id="20" name="Straight Connector 19"/>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4281" y="2396248"/>
              <a:ext cx="1751960" cy="486303"/>
            </a:xfrm>
            <a:prstGeom prst="rect">
              <a:avLst/>
            </a:prstGeom>
            <a:noFill/>
          </p:spPr>
          <p:txBody>
            <a:bodyPr wrap="square" rtlCol="0">
              <a:spAutoFit/>
            </a:bodyPr>
            <a:lstStyle/>
            <a:p>
              <a:r>
                <a:rPr lang="en-US" sz="800" dirty="0" smtClean="0"/>
                <a:t>RC Problems</a:t>
              </a:r>
              <a:endParaRPr lang="en-US" sz="800" dirty="0"/>
            </a:p>
          </p:txBody>
        </p:sp>
      </p:grpSp>
      <p:sp>
        <p:nvSpPr>
          <p:cNvPr id="21" name="TextBox 20"/>
          <p:cNvSpPr txBox="1"/>
          <p:nvPr/>
        </p:nvSpPr>
        <p:spPr>
          <a:xfrm>
            <a:off x="7521372" y="1221490"/>
            <a:ext cx="622172" cy="215444"/>
          </a:xfrm>
          <a:prstGeom prst="rect">
            <a:avLst/>
          </a:prstGeom>
          <a:noFill/>
        </p:spPr>
        <p:txBody>
          <a:bodyPr wrap="square" rtlCol="0">
            <a:spAutoFit/>
          </a:bodyPr>
          <a:lstStyle/>
          <a:p>
            <a:r>
              <a:rPr lang="en-US" sz="800" dirty="0" smtClean="0"/>
              <a:t>Type-1</a:t>
            </a:r>
            <a:endParaRPr lang="en-US" sz="800" dirty="0"/>
          </a:p>
        </p:txBody>
      </p:sp>
      <p:sp>
        <p:nvSpPr>
          <p:cNvPr id="23" name="TextBox 22"/>
          <p:cNvSpPr txBox="1"/>
          <p:nvPr/>
        </p:nvSpPr>
        <p:spPr>
          <a:xfrm>
            <a:off x="8045600" y="1233645"/>
            <a:ext cx="549855" cy="215444"/>
          </a:xfrm>
          <a:prstGeom prst="rect">
            <a:avLst/>
          </a:prstGeom>
          <a:noFill/>
        </p:spPr>
        <p:txBody>
          <a:bodyPr wrap="square" rtlCol="0">
            <a:spAutoFit/>
          </a:bodyPr>
          <a:lstStyle/>
          <a:p>
            <a:r>
              <a:rPr lang="en-US" sz="800" dirty="0" smtClean="0"/>
              <a:t>Type-2</a:t>
            </a:r>
            <a:endParaRPr lang="en-US" sz="800" dirty="0"/>
          </a:p>
        </p:txBody>
      </p:sp>
      <p:cxnSp>
        <p:nvCxnSpPr>
          <p:cNvPr id="24" name="Straight Connector 23"/>
          <p:cNvCxnSpPr>
            <a:endCxn id="15" idx="5"/>
          </p:cNvCxnSpPr>
          <p:nvPr/>
        </p:nvCxnSpPr>
        <p:spPr>
          <a:xfrm>
            <a:off x="8091319" y="1289357"/>
            <a:ext cx="348507" cy="22737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100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886700" cy="4351338"/>
          </a:xfrm>
        </p:spPr>
        <p:txBody>
          <a:bodyPr>
            <a:normAutofit/>
          </a:bodyPr>
          <a:lstStyle/>
          <a:p>
            <a:pPr marL="514350" indent="-514350">
              <a:buFont typeface="+mj-lt"/>
              <a:buAutoNum type="arabicPeriod"/>
            </a:pPr>
            <a:r>
              <a:rPr lang="en-US" sz="2400" dirty="0" smtClean="0"/>
              <a:t>RC Definition</a:t>
            </a:r>
          </a:p>
          <a:p>
            <a:pPr marL="514350" indent="-514350">
              <a:buFont typeface="+mj-lt"/>
              <a:buAutoNum type="arabicPeriod"/>
            </a:pPr>
            <a:r>
              <a:rPr lang="en-US" sz="2400" dirty="0" smtClean="0"/>
              <a:t>Problem Types</a:t>
            </a:r>
          </a:p>
          <a:p>
            <a:pPr marL="971550" lvl="1" indent="-514350">
              <a:buFont typeface="+mj-lt"/>
              <a:buAutoNum type="alphaLcParenR"/>
            </a:pPr>
            <a:r>
              <a:rPr lang="en-US" sz="1800" dirty="0" smtClean="0"/>
              <a:t>Agent Heterogeneity</a:t>
            </a:r>
          </a:p>
          <a:p>
            <a:pPr marL="514350" indent="-514350">
              <a:buFont typeface="+mj-lt"/>
              <a:buAutoNum type="arabicPeriod"/>
            </a:pPr>
            <a:r>
              <a:rPr lang="en-US" sz="2400" dirty="0" smtClean="0"/>
              <a:t>Type-1 (Homogenous agents)</a:t>
            </a:r>
          </a:p>
          <a:p>
            <a:pPr marL="971550" lvl="1" indent="-514350">
              <a:buFont typeface="+mj-lt"/>
              <a:buAutoNum type="alphaLcParenR"/>
            </a:pPr>
            <a:r>
              <a:rPr lang="en-US" sz="1800" dirty="0"/>
              <a:t>Causes of RC</a:t>
            </a:r>
          </a:p>
          <a:p>
            <a:pPr marL="971550" lvl="1" indent="-514350">
              <a:buFont typeface="+mj-lt"/>
              <a:buAutoNum type="alphaLcParenR"/>
            </a:pPr>
            <a:r>
              <a:rPr lang="en-US" sz="1800" dirty="0"/>
              <a:t>Conditions for single agent Solvability</a:t>
            </a:r>
          </a:p>
          <a:p>
            <a:pPr marL="971550" lvl="1" indent="-514350">
              <a:buFont typeface="+mj-lt"/>
              <a:buAutoNum type="alphaLcParenR"/>
            </a:pPr>
            <a:r>
              <a:rPr lang="en-US" sz="1800" dirty="0"/>
              <a:t>Upper bound on number of </a:t>
            </a:r>
            <a:r>
              <a:rPr lang="en-US" sz="1800" dirty="0" smtClean="0"/>
              <a:t>agents</a:t>
            </a:r>
          </a:p>
          <a:p>
            <a:pPr marL="514350" indent="-514350">
              <a:buFont typeface="+mj-lt"/>
              <a:buAutoNum type="arabicPeriod"/>
            </a:pPr>
            <a:r>
              <a:rPr lang="en-US" sz="2400" dirty="0" smtClean="0"/>
              <a:t>Type-2 (Heterogeneous agents)</a:t>
            </a:r>
          </a:p>
          <a:p>
            <a:pPr marL="971550" lvl="1" indent="-514350">
              <a:buFont typeface="+mj-lt"/>
              <a:buAutoNum type="alphaLcParenR"/>
            </a:pPr>
            <a:r>
              <a:rPr lang="en-US" sz="1800" dirty="0" smtClean="0"/>
              <a:t>Transformer Agents</a:t>
            </a:r>
          </a:p>
          <a:p>
            <a:pPr marL="971550" lvl="1" indent="-514350">
              <a:buFont typeface="+mj-lt"/>
              <a:buAutoNum type="alphaLcParenR"/>
            </a:pPr>
            <a:r>
              <a:rPr lang="en-US" dirty="0" smtClean="0"/>
              <a:t>RCPLAN</a:t>
            </a:r>
          </a:p>
        </p:txBody>
      </p:sp>
      <p:sp>
        <p:nvSpPr>
          <p:cNvPr id="6" name="Title 1"/>
          <p:cNvSpPr>
            <a:spLocks noGrp="1"/>
          </p:cNvSpPr>
          <p:nvPr>
            <p:ph type="title"/>
          </p:nvPr>
        </p:nvSpPr>
        <p:spPr>
          <a:xfrm>
            <a:off x="357833" y="115614"/>
            <a:ext cx="7886700" cy="1325563"/>
          </a:xfrm>
        </p:spPr>
        <p:txBody>
          <a:bodyPr/>
          <a:lstStyle/>
          <a:p>
            <a:r>
              <a:rPr lang="en-US" dirty="0" smtClean="0">
                <a:latin typeface="Aharoni" panose="02010803020104030203" pitchFamily="2" charset="-79"/>
                <a:cs typeface="Aharoni" panose="02010803020104030203" pitchFamily="2" charset="-79"/>
              </a:rPr>
              <a:t>Outline</a:t>
            </a:r>
            <a:endParaRPr lang="en-US" dirty="0"/>
          </a:p>
        </p:txBody>
      </p:sp>
      <p:grpSp>
        <p:nvGrpSpPr>
          <p:cNvPr id="9" name="Group 8"/>
          <p:cNvGrpSpPr/>
          <p:nvPr/>
        </p:nvGrpSpPr>
        <p:grpSpPr>
          <a:xfrm>
            <a:off x="4887045" y="1075174"/>
            <a:ext cx="4018082" cy="1867811"/>
            <a:chOff x="2468667" y="2112518"/>
            <a:chExt cx="4131250" cy="2236644"/>
          </a:xfrm>
        </p:grpSpPr>
        <p:sp>
          <p:nvSpPr>
            <p:cNvPr id="10" name="Flowchart: Process 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4" name="Rectangle 1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5" name="Rectangle 1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6" name="TextBox 1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7" name="Straight Connector 1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992854" y="1913816"/>
            <a:ext cx="672619" cy="276999"/>
          </a:xfrm>
          <a:prstGeom prst="rect">
            <a:avLst/>
          </a:prstGeom>
          <a:noFill/>
        </p:spPr>
        <p:txBody>
          <a:bodyPr wrap="square" rtlCol="0">
            <a:spAutoFit/>
          </a:bodyPr>
          <a:lstStyle/>
          <a:p>
            <a:r>
              <a:rPr lang="en-US" sz="1200" dirty="0" smtClean="0"/>
              <a:t>Type-1</a:t>
            </a:r>
            <a:endParaRPr lang="en-US" sz="1200" dirty="0"/>
          </a:p>
        </p:txBody>
      </p:sp>
      <p:sp>
        <p:nvSpPr>
          <p:cNvPr id="21" name="TextBox 20"/>
          <p:cNvSpPr txBox="1"/>
          <p:nvPr/>
        </p:nvSpPr>
        <p:spPr>
          <a:xfrm>
            <a:off x="7177519" y="1905983"/>
            <a:ext cx="672619" cy="276999"/>
          </a:xfrm>
          <a:prstGeom prst="rect">
            <a:avLst/>
          </a:prstGeom>
          <a:noFill/>
        </p:spPr>
        <p:txBody>
          <a:bodyPr wrap="square" rtlCol="0">
            <a:spAutoFit/>
          </a:bodyPr>
          <a:lstStyle/>
          <a:p>
            <a:r>
              <a:rPr lang="en-US" sz="1200" dirty="0" smtClean="0"/>
              <a:t>Type-2</a:t>
            </a:r>
            <a:endParaRPr lang="en-US" sz="1200" dirty="0"/>
          </a:p>
        </p:txBody>
      </p:sp>
      <p:cxnSp>
        <p:nvCxnSpPr>
          <p:cNvPr id="22" name="Straight Connector 21"/>
          <p:cNvCxnSpPr>
            <a:endCxn id="12" idx="5"/>
          </p:cNvCxnSpPr>
          <p:nvPr/>
        </p:nvCxnSpPr>
        <p:spPr>
          <a:xfrm>
            <a:off x="6902419" y="2012908"/>
            <a:ext cx="791676" cy="3742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225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886700" cy="4351338"/>
          </a:xfrm>
        </p:spPr>
        <p:txBody>
          <a:bodyPr>
            <a:normAutofit/>
          </a:bodyPr>
          <a:lstStyle/>
          <a:p>
            <a:pPr marL="514350" indent="-514350">
              <a:buFont typeface="+mj-lt"/>
              <a:buAutoNum type="arabicPeriod"/>
            </a:pPr>
            <a:r>
              <a:rPr lang="en-US" sz="2400" dirty="0" smtClean="0"/>
              <a:t>RC Definition</a:t>
            </a:r>
          </a:p>
          <a:p>
            <a:pPr marL="514350" indent="-514350">
              <a:buFont typeface="+mj-lt"/>
              <a:buAutoNum type="arabicPeriod"/>
            </a:pPr>
            <a:r>
              <a:rPr lang="en-US" sz="2400" dirty="0" smtClean="0">
                <a:solidFill>
                  <a:schemeClr val="bg1">
                    <a:lumMod val="75000"/>
                  </a:schemeClr>
                </a:solidFill>
              </a:rPr>
              <a:t>Problem Types</a:t>
            </a:r>
          </a:p>
          <a:p>
            <a:pPr marL="971550" lvl="1" indent="-514350">
              <a:buFont typeface="+mj-lt"/>
              <a:buAutoNum type="alphaLcParenR"/>
            </a:pPr>
            <a:r>
              <a:rPr lang="en-US" sz="1800" dirty="0" smtClean="0">
                <a:solidFill>
                  <a:schemeClr val="bg1">
                    <a:lumMod val="75000"/>
                  </a:schemeClr>
                </a:solidFill>
              </a:rPr>
              <a:t>Agent Heterogeneity</a:t>
            </a:r>
          </a:p>
          <a:p>
            <a:pPr marL="514350" indent="-514350">
              <a:buFont typeface="+mj-lt"/>
              <a:buAutoNum type="arabicPeriod"/>
            </a:pPr>
            <a:r>
              <a:rPr lang="en-US" sz="2400" dirty="0" smtClean="0">
                <a:solidFill>
                  <a:schemeClr val="bg1">
                    <a:lumMod val="75000"/>
                  </a:schemeClr>
                </a:solidFill>
              </a:rPr>
              <a:t>Type-1 (Homogenous agents)</a:t>
            </a:r>
          </a:p>
          <a:p>
            <a:pPr marL="971550" lvl="1" indent="-514350">
              <a:buFont typeface="+mj-lt"/>
              <a:buAutoNum type="alphaLcParenR"/>
            </a:pPr>
            <a:r>
              <a:rPr lang="en-US" sz="1800" dirty="0">
                <a:solidFill>
                  <a:schemeClr val="bg1">
                    <a:lumMod val="75000"/>
                  </a:schemeClr>
                </a:solidFill>
              </a:rPr>
              <a:t>Causes of RC</a:t>
            </a:r>
          </a:p>
          <a:p>
            <a:pPr marL="971550" lvl="1" indent="-514350">
              <a:buFont typeface="+mj-lt"/>
              <a:buAutoNum type="alphaLcParenR"/>
            </a:pPr>
            <a:r>
              <a:rPr lang="en-US" sz="1800" dirty="0">
                <a:solidFill>
                  <a:schemeClr val="bg1">
                    <a:lumMod val="75000"/>
                  </a:schemeClr>
                </a:solidFill>
              </a:rPr>
              <a:t>Conditions for single agent Solvability</a:t>
            </a:r>
          </a:p>
          <a:p>
            <a:pPr marL="971550" lvl="1" indent="-514350">
              <a:buFont typeface="+mj-lt"/>
              <a:buAutoNum type="alphaLcParenR"/>
            </a:pPr>
            <a:r>
              <a:rPr lang="en-US" sz="1800" dirty="0">
                <a:solidFill>
                  <a:schemeClr val="bg1">
                    <a:lumMod val="75000"/>
                  </a:schemeClr>
                </a:solidFill>
              </a:rPr>
              <a:t>Upper bound on number of </a:t>
            </a:r>
            <a:r>
              <a:rPr lang="en-US" sz="1800" dirty="0" smtClean="0">
                <a:solidFill>
                  <a:schemeClr val="bg1">
                    <a:lumMod val="75000"/>
                  </a:schemeClr>
                </a:solidFill>
              </a:rPr>
              <a:t>agents</a:t>
            </a:r>
          </a:p>
          <a:p>
            <a:pPr marL="514350" indent="-514350">
              <a:buFont typeface="+mj-lt"/>
              <a:buAutoNum type="arabicPeriod"/>
            </a:pPr>
            <a:r>
              <a:rPr lang="en-US" sz="2400" dirty="0" smtClean="0">
                <a:solidFill>
                  <a:schemeClr val="bg1">
                    <a:lumMod val="75000"/>
                  </a:schemeClr>
                </a:solidFill>
              </a:rPr>
              <a:t>Type-2 (Heterogeneous agents)</a:t>
            </a:r>
          </a:p>
          <a:p>
            <a:pPr marL="971550" lvl="1" indent="-514350">
              <a:buFont typeface="+mj-lt"/>
              <a:buAutoNum type="alphaLcParenR"/>
            </a:pPr>
            <a:r>
              <a:rPr lang="en-US" sz="1800" dirty="0" smtClean="0">
                <a:solidFill>
                  <a:schemeClr val="bg1">
                    <a:lumMod val="75000"/>
                  </a:schemeClr>
                </a:solidFill>
              </a:rPr>
              <a:t>Transformer Agents</a:t>
            </a:r>
          </a:p>
          <a:p>
            <a:pPr marL="971550" lvl="1" indent="-514350">
              <a:buFont typeface="+mj-lt"/>
              <a:buAutoNum type="alphaLcParenR"/>
            </a:pPr>
            <a:r>
              <a:rPr lang="en-US" dirty="0" smtClean="0">
                <a:solidFill>
                  <a:schemeClr val="bg1">
                    <a:lumMod val="75000"/>
                  </a:schemeClr>
                </a:solidFill>
              </a:rPr>
              <a:t>RCPLAN</a:t>
            </a:r>
          </a:p>
        </p:txBody>
      </p:sp>
      <p:sp>
        <p:nvSpPr>
          <p:cNvPr id="6" name="Title 1"/>
          <p:cNvSpPr>
            <a:spLocks noGrp="1"/>
          </p:cNvSpPr>
          <p:nvPr>
            <p:ph type="title"/>
          </p:nvPr>
        </p:nvSpPr>
        <p:spPr>
          <a:xfrm>
            <a:off x="357833" y="115614"/>
            <a:ext cx="7886700" cy="1325563"/>
          </a:xfrm>
        </p:spPr>
        <p:txBody>
          <a:bodyPr/>
          <a:lstStyle/>
          <a:p>
            <a:r>
              <a:rPr lang="en-US" dirty="0" smtClean="0">
                <a:latin typeface="Aharoni" panose="02010803020104030203" pitchFamily="2" charset="-79"/>
                <a:cs typeface="Aharoni" panose="02010803020104030203" pitchFamily="2" charset="-79"/>
              </a:rPr>
              <a:t>Outline</a:t>
            </a:r>
            <a:endParaRPr lang="en-US" dirty="0"/>
          </a:p>
        </p:txBody>
      </p:sp>
      <p:grpSp>
        <p:nvGrpSpPr>
          <p:cNvPr id="9" name="Group 8"/>
          <p:cNvGrpSpPr/>
          <p:nvPr/>
        </p:nvGrpSpPr>
        <p:grpSpPr>
          <a:xfrm>
            <a:off x="4887045" y="1075174"/>
            <a:ext cx="4018082" cy="1867811"/>
            <a:chOff x="2468667" y="2112518"/>
            <a:chExt cx="4131250" cy="2236644"/>
          </a:xfrm>
        </p:grpSpPr>
        <p:sp>
          <p:nvSpPr>
            <p:cNvPr id="10" name="Flowchart: Process 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4" name="Rectangle 1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5" name="Rectangle 1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6" name="TextBox 1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7" name="Straight Connector 1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992854" y="1913816"/>
            <a:ext cx="672619" cy="276999"/>
          </a:xfrm>
          <a:prstGeom prst="rect">
            <a:avLst/>
          </a:prstGeom>
          <a:noFill/>
        </p:spPr>
        <p:txBody>
          <a:bodyPr wrap="square" rtlCol="0">
            <a:spAutoFit/>
          </a:bodyPr>
          <a:lstStyle/>
          <a:p>
            <a:r>
              <a:rPr lang="en-US" sz="1200" dirty="0" smtClean="0"/>
              <a:t>Type-1</a:t>
            </a:r>
            <a:endParaRPr lang="en-US" sz="1200" dirty="0"/>
          </a:p>
        </p:txBody>
      </p:sp>
      <p:sp>
        <p:nvSpPr>
          <p:cNvPr id="21" name="TextBox 20"/>
          <p:cNvSpPr txBox="1"/>
          <p:nvPr/>
        </p:nvSpPr>
        <p:spPr>
          <a:xfrm>
            <a:off x="7177519" y="1905983"/>
            <a:ext cx="672619" cy="276999"/>
          </a:xfrm>
          <a:prstGeom prst="rect">
            <a:avLst/>
          </a:prstGeom>
          <a:noFill/>
        </p:spPr>
        <p:txBody>
          <a:bodyPr wrap="square" rtlCol="0">
            <a:spAutoFit/>
          </a:bodyPr>
          <a:lstStyle/>
          <a:p>
            <a:r>
              <a:rPr lang="en-US" sz="1200" dirty="0" smtClean="0"/>
              <a:t>Type-2</a:t>
            </a:r>
            <a:endParaRPr lang="en-US" sz="1200" dirty="0"/>
          </a:p>
        </p:txBody>
      </p:sp>
      <p:cxnSp>
        <p:nvCxnSpPr>
          <p:cNvPr id="22" name="Straight Connector 21"/>
          <p:cNvCxnSpPr>
            <a:endCxn id="12" idx="5"/>
          </p:cNvCxnSpPr>
          <p:nvPr/>
        </p:nvCxnSpPr>
        <p:spPr>
          <a:xfrm>
            <a:off x="6902419" y="2012908"/>
            <a:ext cx="791676" cy="3742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62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33" y="115614"/>
            <a:ext cx="7886700" cy="1325563"/>
          </a:xfrm>
        </p:spPr>
        <p:txBody>
          <a:bodyPr/>
          <a:lstStyle/>
          <a:p>
            <a:r>
              <a:rPr lang="en-US" dirty="0"/>
              <a:t>SAS</a:t>
            </a:r>
            <a:r>
              <a:rPr lang="en-US" baseline="30000"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a:t>A SAS</a:t>
                </a:r>
                <a:r>
                  <a:rPr lang="en-US" baseline="30000" dirty="0"/>
                  <a:t>+</a:t>
                </a:r>
                <a:r>
                  <a:rPr lang="en-US" dirty="0"/>
                  <a:t> problem is given by a tuple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 〉</m:t>
                    </m:r>
                  </m:oMath>
                </a14:m>
                <a:r>
                  <a:rPr lang="en-US" dirty="0"/>
                  <a:t>, where:</a:t>
                </a:r>
              </a:p>
              <a:p>
                <a:pPr lvl="1"/>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 </m:t>
                    </m:r>
                    <m:r>
                      <m:rPr>
                        <m:lit/>
                      </m:rPr>
                      <a:rPr lang="en-US" sz="2400" i="1">
                        <a:latin typeface="Cambria Math" panose="02040503050406030204" pitchFamily="18" charset="0"/>
                      </a:rPr>
                      <m:t>{</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𝑛</m:t>
                        </m:r>
                      </m:sub>
                    </m:sSub>
                    <m:r>
                      <a:rPr lang="en-US" sz="2400" i="1">
                        <a:latin typeface="Cambria Math" panose="02040503050406030204" pitchFamily="18" charset="0"/>
                      </a:rPr>
                      <m:t> </m:t>
                    </m:r>
                    <m:r>
                      <m:rPr>
                        <m:lit/>
                      </m:rPr>
                      <a:rPr lang="en-US" sz="2400" i="1">
                        <a:latin typeface="Cambria Math" panose="02040503050406030204" pitchFamily="18" charset="0"/>
                      </a:rPr>
                      <m:t>}</m:t>
                    </m:r>
                  </m:oMath>
                </a14:m>
                <a:r>
                  <a:rPr lang="en-US" sz="2400" dirty="0"/>
                  <a:t> be the set of state variables, and let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oMath>
                </a14:m>
                <a:r>
                  <a:rPr lang="en-US" sz="2400" dirty="0"/>
                  <a:t> be the domain of the variable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𝑉</m:t>
                    </m:r>
                  </m:oMath>
                </a14:m>
                <a:endParaRPr lang="en-US" sz="2400" dirty="0"/>
              </a:p>
              <a:p>
                <a:pPr lvl="1"/>
                <a14:m>
                  <m:oMath xmlns:m="http://schemas.openxmlformats.org/officeDocument/2006/math">
                    <m:r>
                      <a:rPr lang="en-US" sz="2400" i="1">
                        <a:latin typeface="Cambria Math" panose="02040503050406030204" pitchFamily="18" charset="0"/>
                      </a:rPr>
                      <m:t>𝐴</m:t>
                    </m:r>
                    <m:r>
                      <a:rPr lang="en-US" sz="2400" i="1">
                        <a:latin typeface="Cambria Math" panose="02040503050406030204" pitchFamily="18" charset="0"/>
                      </a:rPr>
                      <m:t>= </m:t>
                    </m:r>
                    <m:r>
                      <m:rPr>
                        <m:lit/>
                      </m:rPr>
                      <a:rPr lang="en-US" sz="2400" i="1">
                        <a:latin typeface="Cambria Math" panose="02040503050406030204" pitchFamily="18" charset="0"/>
                      </a:rPr>
                      <m:t>{</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𝑚</m:t>
                        </m:r>
                      </m:sub>
                    </m:sSub>
                    <m:r>
                      <m:rPr>
                        <m:lit/>
                      </m:rPr>
                      <a:rPr lang="en-US" sz="2400" i="1">
                        <a:latin typeface="Cambria Math" panose="02040503050406030204" pitchFamily="18" charset="0"/>
                      </a:rPr>
                      <m:t>}</m:t>
                    </m:r>
                  </m:oMath>
                </a14:m>
                <a:r>
                  <a:rPr lang="en-US" sz="2400" dirty="0"/>
                  <a:t> </a:t>
                </a:r>
              </a:p>
              <a:p>
                <a:pPr lvl="1"/>
                <a:r>
                  <a:rPr lang="en-US" sz="2400" dirty="0"/>
                  <a:t>I and G denote the initial and goal state</a:t>
                </a:r>
              </a:p>
              <a:p>
                <a:pPr marL="457200" lvl="1" indent="0">
                  <a:buNone/>
                </a:pPr>
                <a:endParaRPr lang="en-US" sz="2400" dirty="0"/>
              </a:p>
              <a:p>
                <a:pPr marL="457200" lvl="1" indent="0">
                  <a:buNone/>
                </a:pPr>
                <a:r>
                  <a:rPr lang="en-US" sz="2400" dirty="0"/>
                  <a:t>A plan </a:t>
                </a:r>
                <a14:m>
                  <m:oMath xmlns:m="http://schemas.openxmlformats.org/officeDocument/2006/math">
                    <m:r>
                      <a:rPr lang="en-US" sz="2400" i="1">
                        <a:latin typeface="Cambria Math" panose="02040503050406030204" pitchFamily="18" charset="0"/>
                      </a:rPr>
                      <m:t>𝜋</m:t>
                    </m:r>
                  </m:oMath>
                </a14:m>
                <a:r>
                  <a:rPr lang="en-US" sz="2400" dirty="0"/>
                  <a:t> is a sequence of actions </a:t>
                </a:r>
                <a14:m>
                  <m:oMath xmlns:m="http://schemas.openxmlformats.org/officeDocument/2006/math">
                    <m:r>
                      <a:rPr lang="en-US" sz="2400" i="1">
                        <a:latin typeface="Cambria Math" panose="02040503050406030204" pitchFamily="18" charset="0"/>
                      </a:rPr>
                      <m:t>𝜋</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𝑙</m:t>
                            </m:r>
                          </m:sub>
                        </m:sSub>
                      </m:e>
                    </m:d>
                  </m:oMath>
                </a14:m>
                <a:endParaRPr lang="en-US" sz="2400" dirty="0"/>
              </a:p>
              <a:p>
                <a:pPr marL="457200" lvl="1" indent="0">
                  <a:buNone/>
                </a:pPr>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Tree>
    <p:extLst>
      <p:ext uri="{BB962C8B-B14F-4D97-AF65-F5344CB8AC3E}">
        <p14:creationId xmlns:p14="http://schemas.microsoft.com/office/powerpoint/2010/main" val="2364404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9686" y="1832028"/>
                <a:ext cx="7886700" cy="4351338"/>
              </a:xfrm>
            </p:spPr>
            <p:txBody>
              <a:bodyPr/>
              <a:lstStyle/>
              <a:p>
                <a:pPr marL="0" indent="0">
                  <a:buNone/>
                </a:pPr>
                <a:r>
                  <a:rPr lang="en-US" dirty="0" smtClean="0"/>
                  <a:t>A map problem is given by a tuple </a:t>
                </a:r>
                <a14:m>
                  <m:oMath xmlns:m="http://schemas.openxmlformats.org/officeDocument/2006/math">
                    <m:r>
                      <m:rPr>
                        <m:sty m:val="p"/>
                      </m:rPr>
                      <a:rPr lang="en-US" b="0" i="0" smtClean="0">
                        <a:latin typeface="Cambria Math" panose="02040503050406030204" pitchFamily="18" charset="0"/>
                      </a:rPr>
                      <m:t>Π</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 </m:t>
                    </m:r>
                    <m:r>
                      <m:rPr>
                        <m:sty m:val="p"/>
                      </m:rPr>
                      <a:rPr lang="en-US" b="0" i="0" smtClean="0">
                        <a:latin typeface="Cambria Math" panose="02040503050406030204" pitchFamily="18" charset="0"/>
                      </a:rPr>
                      <m:t>Φ</m:t>
                    </m:r>
                    <m:r>
                      <a:rPr lang="en-US" b="0" i="0"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smtClean="0"/>
                  <a:t>, Where:</a:t>
                </a:r>
              </a:p>
              <a:p>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 </m:t>
                    </m:r>
                    <m:r>
                      <m:rPr>
                        <m:lit/>
                      </m:rP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𝑔</m:t>
                        </m:r>
                      </m:sub>
                    </m:sSub>
                    <m:r>
                      <m:rPr>
                        <m:lit/>
                      </m:rPr>
                      <a:rPr lang="en-US" b="0" i="0" smtClean="0">
                        <a:latin typeface="Cambria Math" panose="02040503050406030204" pitchFamily="18" charset="0"/>
                      </a:rPr>
                      <m:t>}</m:t>
                    </m:r>
                  </m:oMath>
                </a14:m>
                <a:endParaRPr lang="en-US" dirty="0" smtClean="0"/>
              </a:p>
              <a:p>
                <a:r>
                  <a:rPr lang="en-US" dirty="0" smtClean="0"/>
                  <a:t>For each agent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𝑔</m:t>
                        </m:r>
                      </m:sub>
                    </m:sSub>
                  </m:oMath>
                </a14:m>
                <a:r>
                  <a:rPr lang="en-US" dirty="0" smtClean="0"/>
                  <a:t>, the set of associated actions is given by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a:latin typeface="Cambria Math" panose="02040503050406030204" pitchFamily="18" charset="0"/>
                          </a:rPr>
                          <m:t>𝜙</m:t>
                        </m:r>
                      </m:e>
                      <m:sub>
                        <m:r>
                          <a:rPr lang="en-US" b="0" i="1">
                            <a:latin typeface="Cambria Math" panose="02040503050406030204" pitchFamily="18" charset="0"/>
                          </a:rPr>
                          <m:t>𝑔</m:t>
                        </m:r>
                      </m:sub>
                    </m:sSub>
                    <m:r>
                      <a:rPr lang="en-US" b="0" i="1" smtClean="0">
                        <a:latin typeface="Cambria Math" panose="02040503050406030204" pitchFamily="18" charset="0"/>
                      </a:rPr>
                      <m:t>)</m:t>
                    </m:r>
                  </m:oMath>
                </a14:m>
                <a:endParaRPr lang="en-US" dirty="0" smtClean="0"/>
              </a:p>
              <a:p>
                <a:pPr marL="0" indent="0">
                  <a:buNone/>
                </a:pPr>
                <a:endParaRPr lang="en-US" dirty="0" smtClean="0"/>
              </a:p>
              <a:p>
                <a:pPr marL="0" indent="0">
                  <a:buNone/>
                </a:pPr>
                <a:r>
                  <a:rPr lang="en-US" dirty="0" smtClean="0"/>
                  <a:t>A MAP problem is given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𝑀𝐴𝑃</m:t>
                        </m:r>
                      </m:sub>
                    </m:sSub>
                  </m:oMath>
                </a14:m>
                <a:r>
                  <a:rPr lang="en-US" dirty="0" smtClean="0"/>
                  <a:t>, Where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𝑀𝐴𝑃</m:t>
                          </m:r>
                        </m:sub>
                      </m:sSub>
                      <m:r>
                        <a:rPr lang="en-US" b="0" i="1" smtClean="0">
                          <a:latin typeface="Cambria Math" panose="02040503050406030204" pitchFamily="18" charset="0"/>
                        </a:rPr>
                        <m:t>=〈</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e>
                          </m:d>
                        </m:e>
                      </m:d>
                      <m:r>
                        <a:rPr lang="en-US" b="0" i="1" smtClean="0">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𝑎</m:t>
                              </m:r>
                            </m:e>
                            <m:sub>
                              <m:r>
                                <a:rPr lang="en-US" b="0" i="1" smtClean="0">
                                  <a:latin typeface="Cambria Math" panose="02040503050406030204" pitchFamily="18" charset="0"/>
                                </a:rPr>
                                <m:t>𝐿</m:t>
                              </m:r>
                            </m:sub>
                          </m:sSub>
                          <m:r>
                            <a:rPr lang="en-US" b="0" i="1">
                              <a:latin typeface="Cambria Math" panose="02040503050406030204" pitchFamily="18" charset="0"/>
                            </a:rPr>
                            <m:t>,</m:t>
                          </m:r>
                          <m:r>
                            <a:rPr lang="en-US" b="0" i="1">
                              <a:latin typeface="Cambria Math" panose="02040503050406030204" pitchFamily="18" charset="0"/>
                            </a:rPr>
                            <m:t>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𝑎</m:t>
                                  </m:r>
                                </m:e>
                                <m:sub>
                                  <m:r>
                                    <a:rPr lang="en-US" b="0" i="1" smtClean="0">
                                      <a:latin typeface="Cambria Math" panose="02040503050406030204" pitchFamily="18" charset="0"/>
                                    </a:rPr>
                                    <m:t>𝐿</m:t>
                                  </m:r>
                                </m:sub>
                              </m:sSub>
                            </m:e>
                          </m:d>
                        </m:e>
                      </m:d>
                      <m:r>
                        <a:rPr lang="en-US"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9686" y="1832028"/>
                <a:ext cx="7886700" cy="4351338"/>
              </a:xfrm>
              <a:blipFill>
                <a:blip r:embed="rId3"/>
                <a:stretch>
                  <a:fillRect l="-1237" t="-1964"/>
                </a:stretch>
              </a:blipFill>
            </p:spPr>
            <p:txBody>
              <a:bodyPr/>
              <a:lstStyle/>
              <a:p>
                <a:r>
                  <a:rPr lang="en-US">
                    <a:noFill/>
                  </a:rPr>
                  <a:t> </a:t>
                </a:r>
              </a:p>
            </p:txBody>
          </p:sp>
        </mc:Fallback>
      </mc:AlternateContent>
      <p:sp>
        <p:nvSpPr>
          <p:cNvPr id="4"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MAP problem</a:t>
            </a:r>
          </a:p>
        </p:txBody>
      </p:sp>
    </p:spTree>
    <p:extLst>
      <p:ext uri="{BB962C8B-B14F-4D97-AF65-F5344CB8AC3E}">
        <p14:creationId xmlns:p14="http://schemas.microsoft.com/office/powerpoint/2010/main" val="416418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4163356"/>
              </a:xfrm>
            </p:spPr>
            <p:txBody>
              <a:bodyPr>
                <a:normAutofit/>
              </a:bodyPr>
              <a:lstStyle/>
              <a:p>
                <a:pPr marL="0" indent="0">
                  <a:buNone/>
                </a:pPr>
                <a:r>
                  <a:rPr lang="en-US" sz="2400" dirty="0" smtClean="0"/>
                  <a:t>For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 </m:t>
                        </m:r>
                        <m:r>
                          <a:rPr lang="en-US" sz="2400" b="0" i="1" smtClean="0">
                            <a:latin typeface="Cambria Math" panose="02040503050406030204" pitchFamily="18" charset="0"/>
                          </a:rPr>
                          <m:t>𝐼</m:t>
                        </m:r>
                        <m:r>
                          <a:rPr lang="en-US" sz="2400" b="0" i="1" smtClean="0">
                            <a:latin typeface="Cambria Math" panose="02040503050406030204" pitchFamily="18" charset="0"/>
                          </a:rPr>
                          <m:t>, </m:t>
                        </m:r>
                        <m:r>
                          <a:rPr lang="en-US" sz="2400" b="0" i="1" smtClean="0">
                            <a:latin typeface="Cambria Math" panose="02040503050406030204" pitchFamily="18" charset="0"/>
                          </a:rPr>
                          <m:t>𝐺</m:t>
                        </m:r>
                        <m:r>
                          <a:rPr lang="en-US" sz="2400" b="0" i="1" smtClean="0">
                            <a:latin typeface="Cambria Math" panose="02040503050406030204" pitchFamily="18" charset="0"/>
                          </a:rPr>
                          <m:t> </m:t>
                        </m:r>
                      </m:e>
                    </m:d>
                  </m:oMath>
                </a14:m>
                <a:endParaRPr lang="en-US" sz="2400" b="0" dirty="0" smtClean="0"/>
              </a:p>
              <a:p>
                <a:pPr marL="0" indent="0">
                  <a:buNone/>
                </a:pPr>
                <a:endParaRPr lang="en-US" sz="2400" dirty="0" smtClean="0"/>
              </a:p>
              <a:p>
                <a:r>
                  <a:rPr lang="en-US" sz="2400" dirty="0" smtClean="0"/>
                  <a:t>K-agent Solvable: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a:latin typeface="Cambria Math" panose="02040503050406030204" pitchFamily="18" charset="0"/>
                              </a:rPr>
                              <m:t>𝜙</m:t>
                            </m:r>
                          </m:e>
                          <m:sub>
                            <m:r>
                              <a:rPr lang="en-US" sz="2400" b="0" i="1" smtClean="0">
                                <a:latin typeface="Cambria Math" panose="02040503050406030204" pitchFamily="18" charset="0"/>
                              </a:rPr>
                              <m:t>𝑘</m:t>
                            </m:r>
                          </m:sub>
                        </m:sSub>
                      </m:e>
                    </m:d>
                    <m:r>
                      <a:rPr lang="en-US" sz="2400" b="0" i="1" smtClean="0">
                        <a:latin typeface="Cambria Math" panose="02040503050406030204" pitchFamily="18" charset="0"/>
                      </a:rPr>
                      <m:t>=</m:t>
                    </m:r>
                    <m:r>
                      <a:rPr lang="en-US" sz="2400" b="0" i="1">
                        <a:latin typeface="Cambria Math" panose="02040503050406030204" pitchFamily="18" charset="0"/>
                      </a:rPr>
                      <m:t>𝑘</m:t>
                    </m:r>
                  </m:oMath>
                </a14:m>
                <a:r>
                  <a:rPr lang="en-US" sz="2400" dirty="0" smtClean="0"/>
                  <a:t> and </a:t>
                </a:r>
                <a14:m>
                  <m:oMath xmlns:m="http://schemas.openxmlformats.org/officeDocument/2006/math">
                    <m:r>
                      <a:rPr lang="en-US" sz="2400" b="0" i="1">
                        <a:latin typeface="Cambria Math" panose="02040503050406030204" pitchFamily="18" charset="0"/>
                      </a:rPr>
                      <m:t>〈</m:t>
                    </m:r>
                    <m:r>
                      <a:rPr lang="en-US" sz="2400" b="0" i="1">
                        <a:latin typeface="Cambria Math" panose="02040503050406030204" pitchFamily="18" charset="0"/>
                      </a:rPr>
                      <m:t>𝑉</m:t>
                    </m:r>
                    <m:r>
                      <a:rPr lang="en-US" sz="2400" b="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a:latin typeface="Cambria Math" panose="02040503050406030204" pitchFamily="18" charset="0"/>
                          </a:rPr>
                          <m:t>𝜙</m:t>
                        </m:r>
                      </m:e>
                      <m:sub>
                        <m:r>
                          <a:rPr lang="en-US" sz="2400" b="0" i="1" smtClean="0">
                            <a:latin typeface="Cambria Math" panose="02040503050406030204" pitchFamily="18" charset="0"/>
                          </a:rPr>
                          <m:t>𝑘</m:t>
                        </m:r>
                      </m:sub>
                    </m:sSub>
                    <m:r>
                      <a:rPr lang="en-US" sz="2400" b="0" i="1">
                        <a:latin typeface="Cambria Math" panose="02040503050406030204" pitchFamily="18" charset="0"/>
                      </a:rPr>
                      <m:t>, </m:t>
                    </m:r>
                    <m:r>
                      <a:rPr lang="en-US" sz="2400" b="0" i="1">
                        <a:latin typeface="Cambria Math" panose="02040503050406030204" pitchFamily="18" charset="0"/>
                      </a:rPr>
                      <m:t>𝐼</m:t>
                    </m:r>
                    <m:r>
                      <a:rPr lang="en-US" sz="2400" b="0" i="1">
                        <a:latin typeface="Cambria Math" panose="02040503050406030204" pitchFamily="18" charset="0"/>
                      </a:rPr>
                      <m:t>, </m:t>
                    </m:r>
                    <m:r>
                      <a:rPr lang="en-US" sz="2400" b="0" i="1">
                        <a:latin typeface="Cambria Math" panose="02040503050406030204" pitchFamily="18" charset="0"/>
                      </a:rPr>
                      <m:t>𝐺</m:t>
                    </m:r>
                    <m:r>
                      <a:rPr lang="en-US" sz="2400" b="0" i="1">
                        <a:latin typeface="Cambria Math" panose="02040503050406030204" pitchFamily="18" charset="0"/>
                      </a:rPr>
                      <m:t> 〉</m:t>
                    </m:r>
                  </m:oMath>
                </a14:m>
                <a:r>
                  <a:rPr lang="en-US" sz="2400" dirty="0" smtClean="0"/>
                  <a:t> is solvable</a:t>
                </a:r>
              </a:p>
              <a:p>
                <a:r>
                  <a:rPr lang="en-US" sz="2400" dirty="0" smtClean="0"/>
                  <a:t>Required Cooperation: Not </a:t>
                </a:r>
                <a14:m>
                  <m:oMath xmlns:m="http://schemas.openxmlformats.org/officeDocument/2006/math">
                    <m:r>
                      <a:rPr lang="en-US" sz="2400" b="0" i="1" smtClean="0">
                        <a:latin typeface="Cambria Math" panose="02040503050406030204" pitchFamily="18" charset="0"/>
                      </a:rPr>
                      <m:t>1</m:t>
                    </m:r>
                  </m:oMath>
                </a14:m>
                <a:r>
                  <a:rPr lang="en-US" sz="2400" dirty="0" smtClean="0"/>
                  <a:t>-agent solvable</a:t>
                </a: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4163356"/>
              </a:xfrm>
              <a:blipFill>
                <a:blip r:embed="rId3"/>
                <a:stretch>
                  <a:fillRect l="-1159" t="-2050"/>
                </a:stretch>
              </a:blipFill>
            </p:spPr>
            <p:txBody>
              <a:bodyPr/>
              <a:lstStyle/>
              <a:p>
                <a:r>
                  <a:rPr lang="en-US">
                    <a:noFill/>
                  </a:rPr>
                  <a:t> </a:t>
                </a:r>
              </a:p>
            </p:txBody>
          </p:sp>
        </mc:Fallback>
      </mc:AlternateContent>
      <p:sp>
        <p:nvSpPr>
          <p:cNvPr id="5"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cs typeface="Aharoni" panose="02010803020104030203"/>
              </a:rPr>
              <a:t>Required Cooperation</a:t>
            </a:r>
            <a:endParaRPr lang="en-US" dirty="0"/>
          </a:p>
        </p:txBody>
      </p:sp>
    </p:spTree>
    <p:extLst>
      <p:ext uri="{BB962C8B-B14F-4D97-AF65-F5344CB8AC3E}">
        <p14:creationId xmlns:p14="http://schemas.microsoft.com/office/powerpoint/2010/main" val="3248693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886700" cy="4351338"/>
          </a:xfrm>
        </p:spPr>
        <p:txBody>
          <a:bodyPr>
            <a:normAutofit/>
          </a:bodyPr>
          <a:lstStyle/>
          <a:p>
            <a:pPr marL="514350" indent="-514350">
              <a:buFont typeface="+mj-lt"/>
              <a:buAutoNum type="arabicPeriod"/>
            </a:pPr>
            <a:r>
              <a:rPr lang="en-US" sz="2400" dirty="0" smtClean="0">
                <a:solidFill>
                  <a:schemeClr val="bg1">
                    <a:lumMod val="75000"/>
                  </a:schemeClr>
                </a:solidFill>
              </a:rPr>
              <a:t>RC Definition</a:t>
            </a:r>
          </a:p>
          <a:p>
            <a:pPr marL="514350" indent="-514350">
              <a:buFont typeface="+mj-lt"/>
              <a:buAutoNum type="arabicPeriod"/>
            </a:pPr>
            <a:r>
              <a:rPr lang="en-US" sz="2400" dirty="0" smtClean="0"/>
              <a:t>Problem Types</a:t>
            </a:r>
          </a:p>
          <a:p>
            <a:pPr marL="971550" lvl="1" indent="-514350">
              <a:buFont typeface="+mj-lt"/>
              <a:buAutoNum type="alphaLcParenR"/>
            </a:pPr>
            <a:r>
              <a:rPr lang="en-US" sz="1800" dirty="0" smtClean="0"/>
              <a:t>Agent Heterogeneity</a:t>
            </a:r>
          </a:p>
          <a:p>
            <a:pPr marL="514350" indent="-514350">
              <a:buFont typeface="+mj-lt"/>
              <a:buAutoNum type="arabicPeriod"/>
            </a:pPr>
            <a:r>
              <a:rPr lang="en-US" sz="2400" dirty="0" smtClean="0">
                <a:solidFill>
                  <a:schemeClr val="bg1">
                    <a:lumMod val="75000"/>
                  </a:schemeClr>
                </a:solidFill>
              </a:rPr>
              <a:t>Type-1 (Homogenous agents)</a:t>
            </a:r>
          </a:p>
          <a:p>
            <a:pPr marL="971550" lvl="1" indent="-514350">
              <a:buFont typeface="+mj-lt"/>
              <a:buAutoNum type="alphaLcParenR"/>
            </a:pPr>
            <a:r>
              <a:rPr lang="en-US" sz="1800" dirty="0">
                <a:solidFill>
                  <a:schemeClr val="bg1">
                    <a:lumMod val="75000"/>
                  </a:schemeClr>
                </a:solidFill>
              </a:rPr>
              <a:t>Causes of RC</a:t>
            </a:r>
          </a:p>
          <a:p>
            <a:pPr marL="971550" lvl="1" indent="-514350">
              <a:buFont typeface="+mj-lt"/>
              <a:buAutoNum type="alphaLcParenR"/>
            </a:pPr>
            <a:r>
              <a:rPr lang="en-US" sz="1800" dirty="0">
                <a:solidFill>
                  <a:schemeClr val="bg1">
                    <a:lumMod val="75000"/>
                  </a:schemeClr>
                </a:solidFill>
              </a:rPr>
              <a:t>Conditions for single agent Solvability</a:t>
            </a:r>
          </a:p>
          <a:p>
            <a:pPr marL="971550" lvl="1" indent="-514350">
              <a:buFont typeface="+mj-lt"/>
              <a:buAutoNum type="alphaLcParenR"/>
            </a:pPr>
            <a:r>
              <a:rPr lang="en-US" sz="1800" dirty="0">
                <a:solidFill>
                  <a:schemeClr val="bg1">
                    <a:lumMod val="75000"/>
                  </a:schemeClr>
                </a:solidFill>
              </a:rPr>
              <a:t>Upper bound on number of </a:t>
            </a:r>
            <a:r>
              <a:rPr lang="en-US" sz="1800" dirty="0" smtClean="0">
                <a:solidFill>
                  <a:schemeClr val="bg1">
                    <a:lumMod val="75000"/>
                  </a:schemeClr>
                </a:solidFill>
              </a:rPr>
              <a:t>agents</a:t>
            </a:r>
          </a:p>
          <a:p>
            <a:pPr marL="514350" indent="-514350">
              <a:buFont typeface="+mj-lt"/>
              <a:buAutoNum type="arabicPeriod"/>
            </a:pPr>
            <a:r>
              <a:rPr lang="en-US" sz="2400" dirty="0" smtClean="0">
                <a:solidFill>
                  <a:schemeClr val="bg1">
                    <a:lumMod val="75000"/>
                  </a:schemeClr>
                </a:solidFill>
              </a:rPr>
              <a:t>Type-2 (Heterogeneous agents)</a:t>
            </a:r>
          </a:p>
          <a:p>
            <a:pPr marL="971550" lvl="1" indent="-514350">
              <a:buFont typeface="+mj-lt"/>
              <a:buAutoNum type="alphaLcParenR"/>
            </a:pPr>
            <a:r>
              <a:rPr lang="en-US" sz="1800" dirty="0" smtClean="0">
                <a:solidFill>
                  <a:schemeClr val="bg1">
                    <a:lumMod val="75000"/>
                  </a:schemeClr>
                </a:solidFill>
              </a:rPr>
              <a:t>Transformer Agents</a:t>
            </a:r>
          </a:p>
          <a:p>
            <a:pPr marL="971550" lvl="1" indent="-514350">
              <a:buFont typeface="+mj-lt"/>
              <a:buAutoNum type="alphaLcParenR"/>
            </a:pPr>
            <a:r>
              <a:rPr lang="en-US" dirty="0" smtClean="0">
                <a:solidFill>
                  <a:schemeClr val="bg1">
                    <a:lumMod val="75000"/>
                  </a:schemeClr>
                </a:solidFill>
              </a:rPr>
              <a:t>RCPLAN</a:t>
            </a:r>
          </a:p>
        </p:txBody>
      </p:sp>
      <p:sp>
        <p:nvSpPr>
          <p:cNvPr id="6" name="Title 1"/>
          <p:cNvSpPr>
            <a:spLocks noGrp="1"/>
          </p:cNvSpPr>
          <p:nvPr>
            <p:ph type="title"/>
          </p:nvPr>
        </p:nvSpPr>
        <p:spPr>
          <a:xfrm>
            <a:off x="357833" y="115614"/>
            <a:ext cx="7886700" cy="1325563"/>
          </a:xfrm>
        </p:spPr>
        <p:txBody>
          <a:bodyPr/>
          <a:lstStyle/>
          <a:p>
            <a:r>
              <a:rPr lang="en-US" dirty="0" smtClean="0">
                <a:latin typeface="Aharoni" panose="02010803020104030203" pitchFamily="2" charset="-79"/>
                <a:cs typeface="Aharoni" panose="02010803020104030203" pitchFamily="2" charset="-79"/>
              </a:rPr>
              <a:t>Outline</a:t>
            </a:r>
            <a:endParaRPr lang="en-US" dirty="0"/>
          </a:p>
        </p:txBody>
      </p:sp>
      <p:grpSp>
        <p:nvGrpSpPr>
          <p:cNvPr id="9" name="Group 8"/>
          <p:cNvGrpSpPr/>
          <p:nvPr/>
        </p:nvGrpSpPr>
        <p:grpSpPr>
          <a:xfrm>
            <a:off x="4887045" y="1075174"/>
            <a:ext cx="4018082" cy="1867811"/>
            <a:chOff x="2468667" y="2112518"/>
            <a:chExt cx="4131250" cy="2236644"/>
          </a:xfrm>
        </p:grpSpPr>
        <p:sp>
          <p:nvSpPr>
            <p:cNvPr id="10" name="Flowchart: Process 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4" name="Rectangle 1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5" name="Rectangle 1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6" name="TextBox 1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7" name="Straight Connector 1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992854" y="1913816"/>
            <a:ext cx="672619" cy="276999"/>
          </a:xfrm>
          <a:prstGeom prst="rect">
            <a:avLst/>
          </a:prstGeom>
          <a:noFill/>
        </p:spPr>
        <p:txBody>
          <a:bodyPr wrap="square" rtlCol="0">
            <a:spAutoFit/>
          </a:bodyPr>
          <a:lstStyle/>
          <a:p>
            <a:r>
              <a:rPr lang="en-US" sz="1200" dirty="0" smtClean="0"/>
              <a:t>Type-1</a:t>
            </a:r>
            <a:endParaRPr lang="en-US" sz="1200" dirty="0"/>
          </a:p>
        </p:txBody>
      </p:sp>
      <p:sp>
        <p:nvSpPr>
          <p:cNvPr id="21" name="TextBox 20"/>
          <p:cNvSpPr txBox="1"/>
          <p:nvPr/>
        </p:nvSpPr>
        <p:spPr>
          <a:xfrm>
            <a:off x="7177519" y="1905983"/>
            <a:ext cx="672619" cy="276999"/>
          </a:xfrm>
          <a:prstGeom prst="rect">
            <a:avLst/>
          </a:prstGeom>
          <a:noFill/>
        </p:spPr>
        <p:txBody>
          <a:bodyPr wrap="square" rtlCol="0">
            <a:spAutoFit/>
          </a:bodyPr>
          <a:lstStyle/>
          <a:p>
            <a:r>
              <a:rPr lang="en-US" sz="1200" dirty="0" smtClean="0"/>
              <a:t>Type-2</a:t>
            </a:r>
            <a:endParaRPr lang="en-US" sz="1200" dirty="0"/>
          </a:p>
        </p:txBody>
      </p:sp>
      <p:cxnSp>
        <p:nvCxnSpPr>
          <p:cNvPr id="22" name="Straight Connector 21"/>
          <p:cNvCxnSpPr>
            <a:endCxn id="12" idx="5"/>
          </p:cNvCxnSpPr>
          <p:nvPr/>
        </p:nvCxnSpPr>
        <p:spPr>
          <a:xfrm>
            <a:off x="6902419" y="2012908"/>
            <a:ext cx="791676" cy="3742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331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998" y="659876"/>
            <a:ext cx="637252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MAP problems divided into two groups based on types of agent</a:t>
            </a:r>
            <a:endParaRPr lang="en-US" sz="2400" dirty="0"/>
          </a:p>
        </p:txBody>
      </p:sp>
      <p:sp>
        <p:nvSpPr>
          <p:cNvPr id="12" name="TextBox 11"/>
          <p:cNvSpPr txBox="1"/>
          <p:nvPr/>
        </p:nvSpPr>
        <p:spPr>
          <a:xfrm>
            <a:off x="1025464" y="5033902"/>
            <a:ext cx="637252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Agent heterogeneity defined using Action Signatures (AS) and Variable Signatures (VS) of agents</a:t>
            </a:r>
            <a:endParaRPr lang="en-US" sz="2400" dirty="0"/>
          </a:p>
        </p:txBody>
      </p:sp>
      <p:grpSp>
        <p:nvGrpSpPr>
          <p:cNvPr id="18" name="Group 17"/>
          <p:cNvGrpSpPr/>
          <p:nvPr/>
        </p:nvGrpSpPr>
        <p:grpSpPr>
          <a:xfrm>
            <a:off x="1892903" y="1905048"/>
            <a:ext cx="5017006" cy="2574743"/>
            <a:chOff x="2407560" y="2112518"/>
            <a:chExt cx="4131250" cy="2236644"/>
          </a:xfrm>
        </p:grpSpPr>
        <p:sp>
          <p:nvSpPr>
            <p:cNvPr id="19" name="Flowchart: Process 18"/>
            <p:cNvSpPr/>
            <p:nvPr/>
          </p:nvSpPr>
          <p:spPr>
            <a:xfrm>
              <a:off x="2407560"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27403" y="2494427"/>
              <a:ext cx="1751960" cy="276999"/>
            </a:xfrm>
            <a:prstGeom prst="rect">
              <a:avLst/>
            </a:prstGeom>
            <a:noFill/>
          </p:spPr>
          <p:txBody>
            <a:bodyPr wrap="square" rtlCol="0">
              <a:spAutoFit/>
            </a:bodyPr>
            <a:lstStyle/>
            <a:p>
              <a:r>
                <a:rPr lang="en-US" sz="1200" dirty="0" smtClean="0"/>
                <a:t>RC Problems</a:t>
              </a:r>
              <a:endParaRPr lang="en-US" sz="1200" dirty="0"/>
            </a:p>
          </p:txBody>
        </p:sp>
        <p:sp>
          <p:nvSpPr>
            <p:cNvPr id="23" name="Rectangle 22"/>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24" name="Rectangle 23"/>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25" name="TextBox 24"/>
            <p:cNvSpPr txBox="1"/>
            <p:nvPr/>
          </p:nvSpPr>
          <p:spPr>
            <a:xfrm>
              <a:off x="3391316" y="2146094"/>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26" name="Straight Connector 25"/>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561569" y="3088359"/>
            <a:ext cx="839837" cy="276999"/>
          </a:xfrm>
          <a:prstGeom prst="rect">
            <a:avLst/>
          </a:prstGeom>
          <a:noFill/>
        </p:spPr>
        <p:txBody>
          <a:bodyPr wrap="square" rtlCol="0">
            <a:spAutoFit/>
          </a:bodyPr>
          <a:lstStyle/>
          <a:p>
            <a:r>
              <a:rPr lang="en-US" sz="1200" dirty="0" smtClean="0"/>
              <a:t>Type-1</a:t>
            </a:r>
            <a:endParaRPr lang="en-US" sz="1200" dirty="0"/>
          </a:p>
        </p:txBody>
      </p:sp>
      <p:sp>
        <p:nvSpPr>
          <p:cNvPr id="28" name="TextBox 27"/>
          <p:cNvSpPr txBox="1"/>
          <p:nvPr/>
        </p:nvSpPr>
        <p:spPr>
          <a:xfrm>
            <a:off x="4667186" y="3087545"/>
            <a:ext cx="839837" cy="276999"/>
          </a:xfrm>
          <a:prstGeom prst="rect">
            <a:avLst/>
          </a:prstGeom>
          <a:noFill/>
        </p:spPr>
        <p:txBody>
          <a:bodyPr wrap="square" rtlCol="0">
            <a:spAutoFit/>
          </a:bodyPr>
          <a:lstStyle/>
          <a:p>
            <a:r>
              <a:rPr lang="en-US" sz="1200" dirty="0" smtClean="0"/>
              <a:t>Type-2</a:t>
            </a:r>
            <a:endParaRPr lang="en-US" sz="1200" dirty="0"/>
          </a:p>
        </p:txBody>
      </p:sp>
      <p:cxnSp>
        <p:nvCxnSpPr>
          <p:cNvPr id="29" name="Straight Connector 28"/>
          <p:cNvCxnSpPr>
            <a:endCxn id="21" idx="5"/>
          </p:cNvCxnSpPr>
          <p:nvPr/>
        </p:nvCxnSpPr>
        <p:spPr>
          <a:xfrm>
            <a:off x="4466419" y="3217670"/>
            <a:ext cx="1005596" cy="49591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86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615" y="1790820"/>
            <a:ext cx="7886700" cy="4298974"/>
          </a:xfrm>
        </p:spPr>
        <p:txBody>
          <a:bodyPr>
            <a:noAutofit/>
          </a:bodyPr>
          <a:lstStyle/>
          <a:p>
            <a:pPr marL="0" indent="0">
              <a:buNone/>
            </a:pPr>
            <a:r>
              <a:rPr lang="en-US" sz="2400" b="1" dirty="0" smtClean="0"/>
              <a:t>Action Signature(AS): </a:t>
            </a:r>
            <a:r>
              <a:rPr lang="en-US" sz="2400" dirty="0" smtClean="0"/>
              <a:t>Obtained by replacing agent names in actions with a global </a:t>
            </a:r>
            <a:r>
              <a:rPr lang="en-US" sz="2400" dirty="0"/>
              <a:t>symbol (</a:t>
            </a:r>
            <a:r>
              <a:rPr lang="en-US" sz="2400" dirty="0" err="1"/>
              <a:t>AG</a:t>
            </a:r>
            <a:r>
              <a:rPr lang="en-US" sz="2400" baseline="-25000" dirty="0" err="1"/>
              <a:t>Ex</a:t>
            </a:r>
            <a:r>
              <a:rPr lang="en-US" sz="2400" dirty="0" smtClean="0"/>
              <a:t>)</a:t>
            </a:r>
          </a:p>
          <a:p>
            <a:pPr marL="0" indent="0">
              <a:buNone/>
            </a:pPr>
            <a:endParaRPr lang="en-US" sz="2400" dirty="0" smtClean="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pPr marL="0" indent="0">
              <a:buNone/>
            </a:pPr>
            <a:r>
              <a:rPr lang="en-US" sz="2400" b="1" dirty="0"/>
              <a:t>Variable Signature(VS</a:t>
            </a:r>
            <a:r>
              <a:rPr lang="en-US" sz="2400" b="1" dirty="0" smtClean="0"/>
              <a:t>):  </a:t>
            </a:r>
            <a:r>
              <a:rPr lang="en-US" sz="2400" dirty="0"/>
              <a:t>Obtained by replacing agent names in </a:t>
            </a:r>
            <a:r>
              <a:rPr lang="en-US" sz="2400" dirty="0" smtClean="0"/>
              <a:t>agent variables </a:t>
            </a:r>
            <a:r>
              <a:rPr lang="en-US" sz="2400" dirty="0"/>
              <a:t>with a global symbol (</a:t>
            </a:r>
            <a:r>
              <a:rPr lang="en-US" sz="2400" dirty="0" err="1" smtClean="0"/>
              <a:t>AG</a:t>
            </a:r>
            <a:r>
              <a:rPr lang="en-US" sz="2400" baseline="-25000" dirty="0" err="1" smtClean="0"/>
              <a:t>Ex</a:t>
            </a:r>
            <a:r>
              <a:rPr lang="en-US" sz="2400" dirty="0" smtClean="0"/>
              <a:t>)</a:t>
            </a:r>
          </a:p>
        </p:txBody>
      </p:sp>
      <p:sp>
        <p:nvSpPr>
          <p:cNvPr id="5" name="Rounded Rectangle 4"/>
          <p:cNvSpPr/>
          <p:nvPr/>
        </p:nvSpPr>
        <p:spPr>
          <a:xfrm>
            <a:off x="972847" y="2793287"/>
            <a:ext cx="2780908" cy="81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drive</a:t>
            </a:r>
            <a:r>
              <a:rPr lang="en-US">
                <a:latin typeface="Cambria Math" panose="02040503050406030204" pitchFamily="18" charset="0"/>
                <a:ea typeface="Cambria Math" panose="02040503050406030204" pitchFamily="18" charset="0"/>
              </a:rPr>
              <a:t>(</a:t>
            </a:r>
            <a:r>
              <a:rPr lang="en-US"/>
              <a:t>truck1, city1, city2</a:t>
            </a:r>
            <a:r>
              <a:rPr lang="en-US">
                <a:latin typeface="Cambria Math" panose="02040503050406030204" pitchFamily="18" charset="0"/>
                <a:ea typeface="Cambria Math" panose="02040503050406030204" pitchFamily="18" charset="0"/>
              </a:rPr>
              <a:t>)</a:t>
            </a:r>
            <a:endParaRPr lang="en-US"/>
          </a:p>
        </p:txBody>
      </p:sp>
      <p:sp>
        <p:nvSpPr>
          <p:cNvPr id="6" name="Rounded Rectangle 5"/>
          <p:cNvSpPr/>
          <p:nvPr/>
        </p:nvSpPr>
        <p:spPr>
          <a:xfrm>
            <a:off x="5209900" y="2793287"/>
            <a:ext cx="2780908" cy="81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drive</a:t>
            </a:r>
            <a:r>
              <a:rPr lang="en-US" dirty="0">
                <a:latin typeface="Cambria Math" panose="02040503050406030204" pitchFamily="18" charset="0"/>
                <a:ea typeface="Cambria Math" panose="02040503050406030204" pitchFamily="18" charset="0"/>
              </a:rPr>
              <a:t>(</a:t>
            </a:r>
            <a:r>
              <a:rPr lang="en-US" dirty="0"/>
              <a:t>AG</a:t>
            </a:r>
            <a:r>
              <a:rPr lang="en-US" baseline="-25000" dirty="0"/>
              <a:t>EX</a:t>
            </a:r>
            <a:r>
              <a:rPr lang="en-US" dirty="0"/>
              <a:t>, city1, city2</a:t>
            </a:r>
            <a:r>
              <a:rPr lang="en-US" dirty="0">
                <a:latin typeface="Cambria Math" panose="02040503050406030204" pitchFamily="18" charset="0"/>
                <a:ea typeface="Cambria Math" panose="02040503050406030204" pitchFamily="18" charset="0"/>
              </a:rPr>
              <a:t>)</a:t>
            </a:r>
          </a:p>
        </p:txBody>
      </p:sp>
      <p:cxnSp>
        <p:nvCxnSpPr>
          <p:cNvPr id="9" name="Straight Arrow Connector 8"/>
          <p:cNvCxnSpPr>
            <a:stCxn id="5" idx="3"/>
            <a:endCxn id="6" idx="1"/>
          </p:cNvCxnSpPr>
          <p:nvPr/>
        </p:nvCxnSpPr>
        <p:spPr>
          <a:xfrm>
            <a:off x="3753755" y="3198640"/>
            <a:ext cx="1456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72847" y="5011812"/>
            <a:ext cx="2780908" cy="81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location</a:t>
            </a:r>
            <a:r>
              <a:rPr lang="en-US" dirty="0">
                <a:latin typeface="Cambria Math" panose="02040503050406030204" pitchFamily="18" charset="0"/>
                <a:ea typeface="Cambria Math" panose="02040503050406030204" pitchFamily="18" charset="0"/>
              </a:rPr>
              <a:t>(</a:t>
            </a:r>
            <a:r>
              <a:rPr lang="en-US" dirty="0"/>
              <a:t>truck1, city1</a:t>
            </a:r>
            <a:r>
              <a:rPr lang="en-US" dirty="0">
                <a:latin typeface="Cambria Math" panose="02040503050406030204" pitchFamily="18" charset="0"/>
                <a:ea typeface="Cambria Math" panose="02040503050406030204" pitchFamily="18" charset="0"/>
              </a:rPr>
              <a:t>)</a:t>
            </a:r>
            <a:endParaRPr lang="en-US" dirty="0"/>
          </a:p>
        </p:txBody>
      </p:sp>
      <p:sp>
        <p:nvSpPr>
          <p:cNvPr id="14" name="Rounded Rectangle 13"/>
          <p:cNvSpPr/>
          <p:nvPr/>
        </p:nvSpPr>
        <p:spPr>
          <a:xfrm>
            <a:off x="5209900" y="5011812"/>
            <a:ext cx="2780908" cy="810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r>
              <a:rPr lang="en-US" dirty="0" smtClean="0">
                <a:latin typeface="Cambria Math" panose="02040503050406030204" pitchFamily="18" charset="0"/>
                <a:ea typeface="Cambria Math" panose="02040503050406030204" pitchFamily="18" charset="0"/>
              </a:rPr>
              <a:t>(</a:t>
            </a:r>
            <a:r>
              <a:rPr lang="en-US" dirty="0" smtClean="0"/>
              <a:t>AG</a:t>
            </a:r>
            <a:r>
              <a:rPr lang="en-US" baseline="-25000" dirty="0" smtClean="0"/>
              <a:t>EX</a:t>
            </a:r>
            <a:r>
              <a:rPr lang="en-US" dirty="0"/>
              <a:t>, city1</a:t>
            </a:r>
            <a:r>
              <a:rPr lang="en-US" dirty="0">
                <a:latin typeface="Cambria Math" panose="02040503050406030204" pitchFamily="18" charset="0"/>
                <a:ea typeface="Cambria Math" panose="02040503050406030204" pitchFamily="18" charset="0"/>
              </a:rPr>
              <a:t>)</a:t>
            </a:r>
          </a:p>
        </p:txBody>
      </p:sp>
      <p:cxnSp>
        <p:nvCxnSpPr>
          <p:cNvPr id="15" name="Straight Arrow Connector 14"/>
          <p:cNvCxnSpPr>
            <a:stCxn id="13" idx="3"/>
            <a:endCxn id="14" idx="1"/>
          </p:cNvCxnSpPr>
          <p:nvPr/>
        </p:nvCxnSpPr>
        <p:spPr>
          <a:xfrm>
            <a:off x="3753755" y="5417165"/>
            <a:ext cx="1456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Agent Capability and Agent State</a:t>
            </a:r>
          </a:p>
        </p:txBody>
      </p:sp>
    </p:spTree>
    <p:extLst>
      <p:ext uri="{BB962C8B-B14F-4D97-AF65-F5344CB8AC3E}">
        <p14:creationId xmlns:p14="http://schemas.microsoft.com/office/powerpoint/2010/main" val="184176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Topics investigated</a:t>
            </a:r>
            <a:endParaRPr lang="en-US" dirty="0">
              <a:latin typeface="Aharoni" panose="02010803020104030203" pitchFamily="2" charset="-79"/>
              <a:cs typeface="Aharoni" panose="02010803020104030203" pitchFamily="2" charset="-79"/>
            </a:endParaRPr>
          </a:p>
        </p:txBody>
      </p:sp>
      <p:sp>
        <p:nvSpPr>
          <p:cNvPr id="7" name="Rounded Rectangle 6"/>
          <p:cNvSpPr/>
          <p:nvPr/>
        </p:nvSpPr>
        <p:spPr>
          <a:xfrm>
            <a:off x="3922177" y="3720503"/>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Model-Lite Planning Models</a:t>
            </a:r>
            <a:endParaRPr lang="en-US" dirty="0"/>
          </a:p>
        </p:txBody>
      </p:sp>
      <p:sp>
        <p:nvSpPr>
          <p:cNvPr id="9" name="Rounded Rectangle 8"/>
          <p:cNvSpPr/>
          <p:nvPr/>
        </p:nvSpPr>
        <p:spPr>
          <a:xfrm>
            <a:off x="3922177" y="1626420"/>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Multi-Agent Planning</a:t>
            </a:r>
          </a:p>
        </p:txBody>
      </p:sp>
    </p:spTree>
    <p:extLst>
      <p:ext uri="{BB962C8B-B14F-4D97-AF65-F5344CB8AC3E}">
        <p14:creationId xmlns:p14="http://schemas.microsoft.com/office/powerpoint/2010/main" val="174222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49" y="1978025"/>
            <a:ext cx="8062699" cy="4351338"/>
          </a:xfrm>
        </p:spPr>
        <p:txBody>
          <a:bodyPr>
            <a:normAutofit/>
          </a:bodyPr>
          <a:lstStyle/>
          <a:p>
            <a:r>
              <a:rPr lang="en-US" sz="2250" dirty="0"/>
              <a:t>Domain Heterogeneity (DH</a:t>
            </a:r>
            <a:r>
              <a:rPr lang="en-US" sz="2250" dirty="0" smtClean="0"/>
              <a:t>): </a:t>
            </a:r>
            <a:r>
              <a:rPr lang="en-US" sz="2250" dirty="0" err="1" smtClean="0"/>
              <a:t>Eg</a:t>
            </a:r>
            <a:r>
              <a:rPr lang="en-US" sz="2250" dirty="0" smtClean="0"/>
              <a:t>- Fuel variable for truck and plane</a:t>
            </a:r>
          </a:p>
          <a:p>
            <a:endParaRPr lang="en-US" sz="2250" dirty="0"/>
          </a:p>
          <a:p>
            <a:pPr marL="0" indent="0">
              <a:buNone/>
            </a:pPr>
            <a:endParaRPr lang="en-US" sz="2250" dirty="0"/>
          </a:p>
          <a:p>
            <a:endParaRPr lang="en-US" sz="800" dirty="0" smtClean="0"/>
          </a:p>
          <a:p>
            <a:r>
              <a:rPr lang="en-US" sz="2250" dirty="0" smtClean="0"/>
              <a:t>Variable </a:t>
            </a:r>
            <a:r>
              <a:rPr lang="en-US" sz="2250" dirty="0"/>
              <a:t>Heterogeneity (VH): </a:t>
            </a:r>
            <a:r>
              <a:rPr lang="en-US" sz="2250" dirty="0" err="1"/>
              <a:t>Eg</a:t>
            </a:r>
            <a:r>
              <a:rPr lang="en-US" sz="2250" dirty="0"/>
              <a:t>- </a:t>
            </a:r>
            <a:r>
              <a:rPr lang="en-US" sz="2250" dirty="0" smtClean="0"/>
              <a:t>altitude variable in plane</a:t>
            </a:r>
            <a:endParaRPr lang="en-US" sz="2250" dirty="0"/>
          </a:p>
          <a:p>
            <a:pPr marL="171450" lvl="2">
              <a:spcBef>
                <a:spcPts val="750"/>
              </a:spcBef>
            </a:pPr>
            <a:endParaRPr lang="en-US" sz="2250" dirty="0" smtClean="0"/>
          </a:p>
          <a:p>
            <a:pPr marL="171450" lvl="2">
              <a:spcBef>
                <a:spcPts val="750"/>
              </a:spcBef>
            </a:pPr>
            <a:endParaRPr lang="en-US" sz="2250" dirty="0" smtClean="0"/>
          </a:p>
          <a:p>
            <a:pPr marL="171450" lvl="2">
              <a:spcBef>
                <a:spcPts val="750"/>
              </a:spcBef>
            </a:pPr>
            <a:endParaRPr lang="en-US" sz="800" dirty="0" smtClean="0"/>
          </a:p>
          <a:p>
            <a:pPr marL="171450" lvl="2">
              <a:spcBef>
                <a:spcPts val="750"/>
              </a:spcBef>
            </a:pPr>
            <a:r>
              <a:rPr lang="en-US" sz="2250" dirty="0" smtClean="0"/>
              <a:t>Capability </a:t>
            </a:r>
            <a:r>
              <a:rPr lang="en-US" sz="2250" dirty="0"/>
              <a:t>Heterogeneity (CH</a:t>
            </a:r>
            <a:r>
              <a:rPr lang="en-US" sz="2250" dirty="0" smtClean="0"/>
              <a:t>): </a:t>
            </a:r>
            <a:r>
              <a:rPr lang="en-US" sz="2250" dirty="0" err="1"/>
              <a:t>Eg</a:t>
            </a:r>
            <a:r>
              <a:rPr lang="en-US" sz="2250" dirty="0"/>
              <a:t>- </a:t>
            </a:r>
            <a:r>
              <a:rPr lang="en-US" sz="2250" dirty="0" smtClean="0"/>
              <a:t>fly action in </a:t>
            </a:r>
            <a:r>
              <a:rPr lang="en-US" sz="2250" dirty="0"/>
              <a:t>plane</a:t>
            </a:r>
          </a:p>
          <a:p>
            <a:pPr marL="171450" lvl="2">
              <a:spcBef>
                <a:spcPts val="750"/>
              </a:spcBef>
            </a:pPr>
            <a:endParaRPr lang="en-US" sz="2100" dirty="0"/>
          </a:p>
          <a:p>
            <a:pPr marL="0" lvl="2" indent="0">
              <a:spcBef>
                <a:spcPts val="750"/>
              </a:spcBef>
              <a:buNone/>
            </a:pPr>
            <a:r>
              <a:rPr lang="en-US" sz="2100" dirty="0"/>
              <a:t>   </a:t>
            </a:r>
            <a:endParaRPr lang="en-US" dirty="0" smtClean="0"/>
          </a:p>
          <a:p>
            <a:endParaRPr lang="en-US" dirty="0" smtClean="0"/>
          </a:p>
          <a:p>
            <a:pPr marL="685800" lvl="2" indent="0">
              <a:buNone/>
            </a:pPr>
            <a:endParaRPr lang="en-US" sz="2100" dirty="0"/>
          </a:p>
          <a:p>
            <a:pPr lvl="1"/>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1008661" y="2480156"/>
                <a:ext cx="6693031" cy="82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i="1">
                        <a:latin typeface="Cambria Math" panose="02040503050406030204" pitchFamily="18" charset="0"/>
                      </a:rPr>
                      <m:t>𝐷</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𝑉</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𝐷</m:t>
                    </m:r>
                    <m:d>
                      <m:dPr>
                        <m:ctrlPr>
                          <a:rPr lang="en-US" sz="2000" i="1">
                            <a:latin typeface="Cambria Math" panose="02040503050406030204" pitchFamily="18" charset="0"/>
                          </a:rPr>
                        </m:ctrlPr>
                      </m:dPr>
                      <m:e>
                        <m:r>
                          <a:rPr lang="en-US" sz="2000" i="1">
                            <a:latin typeface="Cambria Math" panose="02040503050406030204" pitchFamily="18" charset="0"/>
                          </a:rPr>
                          <m:t>𝑣</m:t>
                        </m:r>
                      </m:e>
                    </m:d>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𝑉</m:t>
                        </m:r>
                      </m:e>
                      <m:sup>
                        <m:r>
                          <a:rPr lang="en-US" sz="2000" i="1">
                            <a:latin typeface="Cambria Math" panose="02040503050406030204" pitchFamily="18" charset="0"/>
                          </a:rPr>
                          <m:t>′</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m:t>
                            </m:r>
                          </m:sup>
                        </m:sSup>
                      </m:e>
                    </m:d>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m:t>
                        </m:r>
                      </m:sup>
                    </m:s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𝜙</m:t>
                        </m:r>
                      </m:sub>
                      <m:sup>
                        <m:r>
                          <a:rPr lang="en-US" sz="2000" i="1">
                            <a:latin typeface="Cambria Math" panose="02040503050406030204" pitchFamily="18" charset="0"/>
                          </a:rPr>
                          <m:t>′</m:t>
                        </m:r>
                      </m:sup>
                    </m:sSubSup>
                    <m:r>
                      <a:rPr lang="en-US" sz="2000" i="1">
                        <a:latin typeface="Cambria Math" panose="02040503050406030204" pitchFamily="18" charset="0"/>
                      </a:rPr>
                      <m:t>, </m:t>
                    </m:r>
                    <m:r>
                      <a:rPr lang="en-US" sz="2000" i="1">
                        <a:latin typeface="Cambria Math" panose="02040503050406030204" pitchFamily="18" charset="0"/>
                      </a:rPr>
                      <m:t>𝑉𝑆</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𝑉𝑆</m:t>
                    </m:r>
                    <m:r>
                      <a:rPr lang="en-US" sz="2000" i="1">
                        <a:latin typeface="Cambria Math" panose="02040503050406030204" pitchFamily="18" charset="0"/>
                      </a:rPr>
                      <m:t>(</m:t>
                    </m:r>
                    <m:r>
                      <a:rPr lang="en-US" sz="2000" i="1">
                        <a:latin typeface="Cambria Math" panose="02040503050406030204" pitchFamily="18" charset="0"/>
                      </a:rPr>
                      <m:t>𝑣</m:t>
                    </m:r>
                    <m:r>
                      <a:rPr lang="en-US" sz="2000" i="1">
                        <a:latin typeface="Cambria Math" panose="02040503050406030204" pitchFamily="18" charset="0"/>
                      </a:rPr>
                      <m:t>)}</m:t>
                    </m:r>
                  </m:oMath>
                </a14:m>
                <a:r>
                  <a:rPr lang="en-US" sz="2000" dirty="0"/>
                  <a:t>  </a:t>
                </a:r>
              </a:p>
            </p:txBody>
          </p:sp>
        </mc:Choice>
        <mc:Fallback xmlns="">
          <p:sp>
            <p:nvSpPr>
              <p:cNvPr id="4" name="Rounded Rectangle 3"/>
              <p:cNvSpPr>
                <a:spLocks noRot="1" noChangeAspect="1" noMove="1" noResize="1" noEditPoints="1" noAdjustHandles="1" noChangeArrowheads="1" noChangeShapeType="1" noTextEdit="1"/>
              </p:cNvSpPr>
              <p:nvPr/>
            </p:nvSpPr>
            <p:spPr>
              <a:xfrm>
                <a:off x="1008661" y="2480156"/>
                <a:ext cx="6693031" cy="820132"/>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1008661" y="3969824"/>
                <a:ext cx="6693031" cy="82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14:m>
                  <m:oMath xmlns:m="http://schemas.openxmlformats.org/officeDocument/2006/math">
                    <m:r>
                      <a:rPr lang="en-US" sz="2000" i="1">
                        <a:latin typeface="Cambria Math" panose="02040503050406030204" pitchFamily="18" charset="0"/>
                      </a:rPr>
                      <m:t>𝑉𝑆</m:t>
                    </m:r>
                    <m:d>
                      <m:dPr>
                        <m:ctrlPr>
                          <a:rPr lang="en-US" sz="2000" i="1">
                            <a:latin typeface="Cambria Math" panose="02040503050406030204" pitchFamily="18" charset="0"/>
                          </a:rPr>
                        </m:ctrlPr>
                      </m:dPr>
                      <m:e>
                        <m:r>
                          <m:rPr>
                            <m:sty m:val="p"/>
                          </m:rPr>
                          <a:rPr lang="en-US" sz="2000">
                            <a:latin typeface="Cambria Math" panose="02040503050406030204" pitchFamily="18" charset="0"/>
                          </a:rPr>
                          <m:t>Φ</m:t>
                        </m:r>
                        <m:r>
                          <a:rPr lang="en-US" sz="2000" i="1">
                            <a:latin typeface="Cambria Math" panose="02040503050406030204" pitchFamily="18" charset="0"/>
                          </a:rPr>
                          <m:t>∖</m:t>
                        </m:r>
                        <m:r>
                          <a:rPr lang="en-US" sz="2000" i="1">
                            <a:latin typeface="Cambria Math" panose="02040503050406030204" pitchFamily="18" charset="0"/>
                          </a:rPr>
                          <m:t>𝜙</m:t>
                        </m:r>
                      </m:e>
                    </m:d>
                    <m:r>
                      <a:rPr lang="en-US" sz="2000" i="1">
                        <a:latin typeface="Cambria Math" panose="02040503050406030204" pitchFamily="18" charset="0"/>
                      </a:rPr>
                      <m:t>∖</m:t>
                    </m:r>
                    <m:r>
                      <m:rPr>
                        <m:sty m:val="p"/>
                      </m:rPr>
                      <a:rPr lang="en-US" sz="2000">
                        <a:latin typeface="Cambria Math" panose="02040503050406030204" pitchFamily="18" charset="0"/>
                      </a:rPr>
                      <m:t>VS</m:t>
                    </m:r>
                    <m:d>
                      <m:dPr>
                        <m:ctrlPr>
                          <a:rPr lang="en-US" sz="2000" i="1">
                            <a:latin typeface="Cambria Math" panose="02040503050406030204" pitchFamily="18" charset="0"/>
                          </a:rPr>
                        </m:ctrlPr>
                      </m:dPr>
                      <m:e>
                        <m:r>
                          <a:rPr lang="en-US" sz="2000" i="1">
                            <a:latin typeface="Cambria Math" panose="02040503050406030204" pitchFamily="18" charset="0"/>
                          </a:rPr>
                          <m:t>𝜙</m:t>
                        </m:r>
                      </m:e>
                    </m:d>
                    <m:r>
                      <a:rPr lang="en-US" sz="2000" i="1">
                        <a:latin typeface="Cambria Math" panose="02040503050406030204" pitchFamily="18" charset="0"/>
                      </a:rPr>
                      <m:t>≠∅</m:t>
                    </m:r>
                  </m:oMath>
                </a14:m>
                <a:endParaRPr lang="en-US" sz="20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1008661" y="3969824"/>
                <a:ext cx="6693031" cy="820132"/>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1008661" y="5372908"/>
                <a:ext cx="6693031" cy="82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2">
                  <a:spcBef>
                    <a:spcPts val="750"/>
                  </a:spcBef>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𝐴𝑆</m:t>
                      </m:r>
                      <m:d>
                        <m:dPr>
                          <m:ctrlPr>
                            <a:rPr lang="en-US" sz="2000" i="1">
                              <a:latin typeface="Cambria Math" panose="02040503050406030204" pitchFamily="18" charset="0"/>
                            </a:rPr>
                          </m:ctrlPr>
                        </m:dPr>
                        <m:e>
                          <m:r>
                            <m:rPr>
                              <m:sty m:val="p"/>
                            </m:rPr>
                            <a:rPr lang="en-US" sz="2000">
                              <a:latin typeface="Cambria Math" panose="02040503050406030204" pitchFamily="18" charset="0"/>
                            </a:rPr>
                            <m:t>Φ</m:t>
                          </m:r>
                          <m:r>
                            <a:rPr lang="en-US" sz="2000" i="1">
                              <a:latin typeface="Cambria Math" panose="02040503050406030204" pitchFamily="18" charset="0"/>
                            </a:rPr>
                            <m:t>∖</m:t>
                          </m:r>
                          <m:r>
                            <a:rPr lang="en-US" sz="2000" i="1">
                              <a:latin typeface="Cambria Math" panose="02040503050406030204" pitchFamily="18" charset="0"/>
                            </a:rPr>
                            <m:t>𝜙</m:t>
                          </m:r>
                        </m:e>
                      </m:d>
                      <m:r>
                        <a:rPr lang="en-US" sz="2000" i="1">
                          <a:latin typeface="Cambria Math" panose="02040503050406030204" pitchFamily="18" charset="0"/>
                        </a:rPr>
                        <m:t>∖</m:t>
                      </m:r>
                      <m:r>
                        <m:rPr>
                          <m:sty m:val="p"/>
                        </m:rPr>
                        <a:rPr lang="en-US" sz="2000">
                          <a:latin typeface="Cambria Math" panose="02040503050406030204" pitchFamily="18" charset="0"/>
                        </a:rPr>
                        <m:t>AS</m:t>
                      </m:r>
                      <m:d>
                        <m:dPr>
                          <m:ctrlPr>
                            <a:rPr lang="en-US" sz="2000" i="1">
                              <a:latin typeface="Cambria Math" panose="02040503050406030204" pitchFamily="18" charset="0"/>
                            </a:rPr>
                          </m:ctrlPr>
                        </m:dPr>
                        <m:e>
                          <m:r>
                            <a:rPr lang="en-US" sz="2000" i="1">
                              <a:latin typeface="Cambria Math" panose="02040503050406030204" pitchFamily="18" charset="0"/>
                            </a:rPr>
                            <m:t>𝜙</m:t>
                          </m:r>
                        </m:e>
                      </m:d>
                      <m:r>
                        <a:rPr lang="en-US" sz="2000" i="1">
                          <a:latin typeface="Cambria Math" panose="02040503050406030204" pitchFamily="18" charset="0"/>
                        </a:rPr>
                        <m:t>≠∅</m:t>
                      </m:r>
                    </m:oMath>
                  </m:oMathPara>
                </a14:m>
                <a:endParaRPr lang="en-US" sz="2000" dirty="0"/>
              </a:p>
            </p:txBody>
          </p:sp>
        </mc:Choice>
        <mc:Fallback xmlns="">
          <p:sp>
            <p:nvSpPr>
              <p:cNvPr id="6" name="Rounded Rectangle 5"/>
              <p:cNvSpPr>
                <a:spLocks noRot="1" noChangeAspect="1" noMove="1" noResize="1" noEditPoints="1" noAdjustHandles="1" noChangeArrowheads="1" noChangeShapeType="1" noTextEdit="1"/>
              </p:cNvSpPr>
              <p:nvPr/>
            </p:nvSpPr>
            <p:spPr>
              <a:xfrm>
                <a:off x="1008661" y="5372908"/>
                <a:ext cx="6693031" cy="820132"/>
              </a:xfrm>
              <a:prstGeom prst="roundRect">
                <a:avLst/>
              </a:prstGeom>
              <a:blipFill>
                <a:blip r:embed="rId4"/>
                <a:stretch>
                  <a:fillRect/>
                </a:stretch>
              </a:blipFill>
            </p:spPr>
            <p:txBody>
              <a:bodyPr/>
              <a:lstStyle/>
              <a:p>
                <a:r>
                  <a:rPr lang="en-US">
                    <a:noFill/>
                  </a:rPr>
                  <a:t> </a:t>
                </a:r>
              </a:p>
            </p:txBody>
          </p:sp>
        </mc:Fallback>
      </mc:AlternateContent>
      <p:sp>
        <p:nvSpPr>
          <p:cNvPr id="7"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Agent Heterogeneity in MAP </a:t>
            </a:r>
            <a:r>
              <a:rPr lang="en-US" dirty="0" smtClean="0"/>
              <a:t>Problems (DVC)</a:t>
            </a:r>
            <a:endParaRPr lang="en-US" dirty="0"/>
          </a:p>
        </p:txBody>
      </p:sp>
    </p:spTree>
    <p:extLst>
      <p:ext uri="{BB962C8B-B14F-4D97-AF65-F5344CB8AC3E}">
        <p14:creationId xmlns:p14="http://schemas.microsoft.com/office/powerpoint/2010/main" val="2082589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886700" cy="4351338"/>
          </a:xfrm>
        </p:spPr>
        <p:txBody>
          <a:bodyPr>
            <a:normAutofit/>
          </a:bodyPr>
          <a:lstStyle/>
          <a:p>
            <a:pPr marL="514350" indent="-514350">
              <a:buFont typeface="+mj-lt"/>
              <a:buAutoNum type="arabicPeriod"/>
            </a:pPr>
            <a:r>
              <a:rPr lang="en-US" sz="2400" dirty="0" smtClean="0">
                <a:solidFill>
                  <a:schemeClr val="bg1">
                    <a:lumMod val="75000"/>
                  </a:schemeClr>
                </a:solidFill>
              </a:rPr>
              <a:t>RC Definition</a:t>
            </a:r>
          </a:p>
          <a:p>
            <a:pPr marL="514350" indent="-514350">
              <a:buFont typeface="+mj-lt"/>
              <a:buAutoNum type="arabicPeriod"/>
            </a:pPr>
            <a:r>
              <a:rPr lang="en-US" sz="2400" dirty="0" smtClean="0">
                <a:solidFill>
                  <a:schemeClr val="bg1">
                    <a:lumMod val="75000"/>
                  </a:schemeClr>
                </a:solidFill>
              </a:rPr>
              <a:t>Problem Types</a:t>
            </a:r>
          </a:p>
          <a:p>
            <a:pPr marL="971550" lvl="1" indent="-514350">
              <a:buFont typeface="+mj-lt"/>
              <a:buAutoNum type="alphaLcParenR"/>
            </a:pPr>
            <a:r>
              <a:rPr lang="en-US" sz="1800" dirty="0" smtClean="0">
                <a:solidFill>
                  <a:schemeClr val="bg1">
                    <a:lumMod val="75000"/>
                  </a:schemeClr>
                </a:solidFill>
              </a:rPr>
              <a:t>Agent Heterogeneity</a:t>
            </a:r>
          </a:p>
          <a:p>
            <a:pPr marL="514350" indent="-514350">
              <a:buFont typeface="+mj-lt"/>
              <a:buAutoNum type="arabicPeriod"/>
            </a:pPr>
            <a:r>
              <a:rPr lang="en-US" sz="2400" dirty="0" smtClean="0"/>
              <a:t>Type-1 (Homogenous agents)</a:t>
            </a:r>
          </a:p>
          <a:p>
            <a:pPr marL="971550" lvl="1" indent="-514350">
              <a:buFont typeface="+mj-lt"/>
              <a:buAutoNum type="alphaLcParenR"/>
            </a:pPr>
            <a:r>
              <a:rPr lang="en-US" sz="1800" dirty="0"/>
              <a:t>Causes of RC</a:t>
            </a:r>
          </a:p>
          <a:p>
            <a:pPr marL="971550" lvl="1" indent="-514350">
              <a:buFont typeface="+mj-lt"/>
              <a:buAutoNum type="alphaLcParenR"/>
            </a:pPr>
            <a:r>
              <a:rPr lang="en-US" sz="1800" dirty="0"/>
              <a:t>Conditions for single agent Solvability</a:t>
            </a:r>
          </a:p>
          <a:p>
            <a:pPr marL="971550" lvl="1" indent="-514350">
              <a:buFont typeface="+mj-lt"/>
              <a:buAutoNum type="alphaLcParenR"/>
            </a:pPr>
            <a:r>
              <a:rPr lang="en-US" sz="1800" dirty="0"/>
              <a:t>Upper bound on number of </a:t>
            </a:r>
            <a:r>
              <a:rPr lang="en-US" sz="1800" dirty="0" smtClean="0"/>
              <a:t>agents</a:t>
            </a:r>
          </a:p>
          <a:p>
            <a:pPr marL="514350" indent="-514350">
              <a:buFont typeface="+mj-lt"/>
              <a:buAutoNum type="arabicPeriod"/>
            </a:pPr>
            <a:r>
              <a:rPr lang="en-US" sz="2400" dirty="0" smtClean="0">
                <a:solidFill>
                  <a:schemeClr val="bg1">
                    <a:lumMod val="75000"/>
                  </a:schemeClr>
                </a:solidFill>
              </a:rPr>
              <a:t>Type-2 (Heterogeneous agents)</a:t>
            </a:r>
          </a:p>
          <a:p>
            <a:pPr marL="971550" lvl="1" indent="-514350">
              <a:buFont typeface="+mj-lt"/>
              <a:buAutoNum type="alphaLcParenR"/>
            </a:pPr>
            <a:r>
              <a:rPr lang="en-US" sz="1800" dirty="0" smtClean="0">
                <a:solidFill>
                  <a:schemeClr val="bg1">
                    <a:lumMod val="75000"/>
                  </a:schemeClr>
                </a:solidFill>
              </a:rPr>
              <a:t>Transformer Agents</a:t>
            </a:r>
          </a:p>
          <a:p>
            <a:pPr marL="971550" lvl="1" indent="-514350">
              <a:buFont typeface="+mj-lt"/>
              <a:buAutoNum type="alphaLcParenR"/>
            </a:pPr>
            <a:r>
              <a:rPr lang="en-US" dirty="0" smtClean="0">
                <a:solidFill>
                  <a:schemeClr val="bg1">
                    <a:lumMod val="75000"/>
                  </a:schemeClr>
                </a:solidFill>
              </a:rPr>
              <a:t>RCPLAN</a:t>
            </a:r>
          </a:p>
        </p:txBody>
      </p:sp>
      <p:sp>
        <p:nvSpPr>
          <p:cNvPr id="6" name="Title 1"/>
          <p:cNvSpPr>
            <a:spLocks noGrp="1"/>
          </p:cNvSpPr>
          <p:nvPr>
            <p:ph type="title"/>
          </p:nvPr>
        </p:nvSpPr>
        <p:spPr>
          <a:xfrm>
            <a:off x="357833" y="115614"/>
            <a:ext cx="7886700" cy="1325563"/>
          </a:xfrm>
        </p:spPr>
        <p:txBody>
          <a:bodyPr/>
          <a:lstStyle/>
          <a:p>
            <a:r>
              <a:rPr lang="en-US" dirty="0" smtClean="0">
                <a:latin typeface="Aharoni" panose="02010803020104030203" pitchFamily="2" charset="-79"/>
                <a:cs typeface="Aharoni" panose="02010803020104030203" pitchFamily="2" charset="-79"/>
              </a:rPr>
              <a:t>Outline</a:t>
            </a:r>
            <a:endParaRPr lang="en-US" dirty="0"/>
          </a:p>
        </p:txBody>
      </p:sp>
      <p:grpSp>
        <p:nvGrpSpPr>
          <p:cNvPr id="9" name="Group 8"/>
          <p:cNvGrpSpPr/>
          <p:nvPr/>
        </p:nvGrpSpPr>
        <p:grpSpPr>
          <a:xfrm>
            <a:off x="4887045" y="1075174"/>
            <a:ext cx="4018082" cy="1867811"/>
            <a:chOff x="2468667" y="2112518"/>
            <a:chExt cx="4131250" cy="2236644"/>
          </a:xfrm>
        </p:grpSpPr>
        <p:sp>
          <p:nvSpPr>
            <p:cNvPr id="10" name="Flowchart: Process 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4" name="Rectangle 1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5" name="Rectangle 1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6" name="TextBox 1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7" name="Straight Connector 1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177519" y="1905983"/>
            <a:ext cx="672619" cy="276999"/>
          </a:xfrm>
          <a:prstGeom prst="rect">
            <a:avLst/>
          </a:prstGeom>
          <a:noFill/>
        </p:spPr>
        <p:txBody>
          <a:bodyPr wrap="square" rtlCol="0">
            <a:spAutoFit/>
          </a:bodyPr>
          <a:lstStyle/>
          <a:p>
            <a:r>
              <a:rPr lang="en-US" sz="1200" dirty="0" smtClean="0"/>
              <a:t>Type-2</a:t>
            </a:r>
            <a:endParaRPr lang="en-US" sz="1200" dirty="0"/>
          </a:p>
        </p:txBody>
      </p:sp>
      <p:cxnSp>
        <p:nvCxnSpPr>
          <p:cNvPr id="22" name="Straight Connector 21"/>
          <p:cNvCxnSpPr>
            <a:endCxn id="12" idx="5"/>
          </p:cNvCxnSpPr>
          <p:nvPr/>
        </p:nvCxnSpPr>
        <p:spPr>
          <a:xfrm>
            <a:off x="6902419" y="2012908"/>
            <a:ext cx="791676" cy="3742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Pie 1"/>
          <p:cNvSpPr/>
          <p:nvPr/>
        </p:nvSpPr>
        <p:spPr>
          <a:xfrm>
            <a:off x="5848395" y="1578809"/>
            <a:ext cx="1907896" cy="924848"/>
          </a:xfrm>
          <a:prstGeom prst="pie">
            <a:avLst>
              <a:gd name="adj1" fmla="val 7979809"/>
              <a:gd name="adj2" fmla="val 18883598"/>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992854" y="1913816"/>
            <a:ext cx="672619" cy="276999"/>
          </a:xfrm>
          <a:prstGeom prst="rect">
            <a:avLst/>
          </a:prstGeom>
          <a:noFill/>
        </p:spPr>
        <p:txBody>
          <a:bodyPr wrap="square" rtlCol="0">
            <a:spAutoFit/>
          </a:bodyPr>
          <a:lstStyle/>
          <a:p>
            <a:r>
              <a:rPr lang="en-US" sz="1200" dirty="0" smtClean="0"/>
              <a:t>Type-1</a:t>
            </a:r>
            <a:endParaRPr lang="en-US" sz="1200" dirty="0"/>
          </a:p>
        </p:txBody>
      </p:sp>
    </p:spTree>
    <p:extLst>
      <p:ext uri="{BB962C8B-B14F-4D97-AF65-F5344CB8AC3E}">
        <p14:creationId xmlns:p14="http://schemas.microsoft.com/office/powerpoint/2010/main" val="2585505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normAutofit/>
          </a:bodyPr>
          <a:lstStyle/>
          <a:p>
            <a:r>
              <a:rPr lang="en-US" sz="2400" dirty="0" smtClean="0"/>
              <a:t>Can be caused by</a:t>
            </a:r>
            <a:r>
              <a:rPr lang="en-US" sz="2400" i="1" dirty="0" smtClean="0"/>
              <a:t> State Space </a:t>
            </a:r>
            <a:r>
              <a:rPr lang="en-US" sz="2400" i="1" dirty="0" err="1" smtClean="0"/>
              <a:t>traversability</a:t>
            </a:r>
            <a:endParaRPr lang="en-US" sz="2400" i="1" dirty="0" smtClean="0"/>
          </a:p>
          <a:p>
            <a:pPr marL="0" indent="0">
              <a:buNone/>
            </a:pPr>
            <a:r>
              <a:rPr lang="en-US" sz="2400" dirty="0" smtClean="0"/>
              <a:t>    For example:</a:t>
            </a:r>
          </a:p>
          <a:p>
            <a:pPr lvl="1"/>
            <a:r>
              <a:rPr lang="en-US" sz="2000" dirty="0" smtClean="0"/>
              <a:t> Agents with non restorable energy</a:t>
            </a:r>
          </a:p>
          <a:p>
            <a:pPr marL="457200" lvl="1" indent="0">
              <a:buNone/>
            </a:pPr>
            <a:endParaRPr lang="en-US" sz="2000" dirty="0" smtClean="0"/>
          </a:p>
          <a:p>
            <a:r>
              <a:rPr lang="en-US" sz="2400" dirty="0" smtClean="0"/>
              <a:t>State space </a:t>
            </a:r>
            <a:r>
              <a:rPr lang="en-US" sz="2400" dirty="0" err="1" smtClean="0"/>
              <a:t>traversabilities</a:t>
            </a:r>
            <a:r>
              <a:rPr lang="en-US" sz="2400" dirty="0" smtClean="0"/>
              <a:t> analyzed through </a:t>
            </a:r>
            <a:r>
              <a:rPr lang="en-US" sz="2400" i="1" dirty="0" smtClean="0"/>
              <a:t>causal graphs</a:t>
            </a:r>
            <a:endParaRPr lang="en-US" sz="2400" i="1" dirty="0"/>
          </a:p>
        </p:txBody>
      </p:sp>
      <p:sp>
        <p:nvSpPr>
          <p:cNvPr id="4"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Type-1 RC</a:t>
            </a:r>
          </a:p>
        </p:txBody>
      </p:sp>
    </p:spTree>
    <p:extLst>
      <p:ext uri="{BB962C8B-B14F-4D97-AF65-F5344CB8AC3E}">
        <p14:creationId xmlns:p14="http://schemas.microsoft.com/office/powerpoint/2010/main" val="3005854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7156" y="1819098"/>
                <a:ext cx="3803931" cy="4311039"/>
              </a:xfrm>
            </p:spPr>
            <p:txBody>
              <a:bodyPr>
                <a:normAutofit lnSpcReduction="10000"/>
              </a:bodyPr>
              <a:lstStyle/>
              <a:p>
                <a:pPr marL="0" indent="0">
                  <a:buNone/>
                </a:pPr>
                <a:r>
                  <a:rPr lang="en-US" sz="2400" dirty="0" smtClean="0"/>
                  <a:t>For a given MAP problem </a:t>
                </a:r>
                <a14:m>
                  <m:oMath xmlns:m="http://schemas.openxmlformats.org/officeDocument/2006/math">
                    <m:r>
                      <a:rPr lang="en-US" sz="2400" b="0" i="1">
                        <a:latin typeface="Cambria Math" panose="02040503050406030204" pitchFamily="18" charset="0"/>
                      </a:rPr>
                      <m:t>𝑃</m:t>
                    </m:r>
                    <m:r>
                      <a:rPr lang="en-US" sz="2400" b="0" i="1">
                        <a:latin typeface="Cambria Math" panose="02040503050406030204" pitchFamily="18" charset="0"/>
                      </a:rPr>
                      <m:t>=〈</m:t>
                    </m:r>
                    <m:r>
                      <a:rPr lang="en-US" sz="2400" b="0" i="1">
                        <a:latin typeface="Cambria Math" panose="02040503050406030204" pitchFamily="18" charset="0"/>
                      </a:rPr>
                      <m:t>𝑉</m:t>
                    </m:r>
                    <m:r>
                      <a:rPr lang="en-US" sz="2400" b="0" i="1">
                        <a:latin typeface="Cambria Math" panose="02040503050406030204" pitchFamily="18" charset="0"/>
                      </a:rPr>
                      <m:t>,</m:t>
                    </m:r>
                    <m:r>
                      <a:rPr lang="en-US" sz="2400" b="0" i="1">
                        <a:latin typeface="Cambria Math" panose="02040503050406030204" pitchFamily="18" charset="0"/>
                      </a:rPr>
                      <m:t>𝜙</m:t>
                    </m:r>
                    <m:r>
                      <a:rPr lang="en-US" sz="2400" b="0" i="1">
                        <a:latin typeface="Cambria Math" panose="02040503050406030204" pitchFamily="18" charset="0"/>
                      </a:rPr>
                      <m:t>, </m:t>
                    </m:r>
                    <m:r>
                      <a:rPr lang="en-US" sz="2400" b="0" i="1">
                        <a:latin typeface="Cambria Math" panose="02040503050406030204" pitchFamily="18" charset="0"/>
                      </a:rPr>
                      <m:t>𝐼</m:t>
                    </m:r>
                    <m:r>
                      <a:rPr lang="en-US" sz="2400" b="0" i="1">
                        <a:latin typeface="Cambria Math" panose="02040503050406030204" pitchFamily="18" charset="0"/>
                      </a:rPr>
                      <m:t>, </m:t>
                    </m:r>
                    <m:r>
                      <a:rPr lang="en-US" sz="2400" b="0" i="1">
                        <a:latin typeface="Cambria Math" panose="02040503050406030204" pitchFamily="18" charset="0"/>
                      </a:rPr>
                      <m:t>𝐺</m:t>
                    </m:r>
                    <m:r>
                      <a:rPr lang="en-US" sz="2400" b="0" i="1">
                        <a:latin typeface="Cambria Math" panose="02040503050406030204" pitchFamily="18" charset="0"/>
                      </a:rPr>
                      <m:t> 〉</m:t>
                    </m:r>
                  </m:oMath>
                </a14:m>
                <a:r>
                  <a:rPr lang="en-US" sz="2400" dirty="0" smtClean="0"/>
                  <a:t> , consider the causal graph G</a:t>
                </a:r>
              </a:p>
              <a:p>
                <a:r>
                  <a:rPr lang="en-US" sz="2400" dirty="0" smtClean="0"/>
                  <a:t>Causal graphs are widely used to capture problem structure</a:t>
                </a:r>
              </a:p>
              <a:p>
                <a:r>
                  <a:rPr lang="en-US" dirty="0" smtClean="0"/>
                  <a:t>An undirected edge exists between v and v’, if an action updates both</a:t>
                </a:r>
              </a:p>
              <a:p>
                <a:r>
                  <a:rPr lang="en-US" dirty="0" smtClean="0"/>
                  <a:t>A d</a:t>
                </a:r>
                <a:r>
                  <a:rPr lang="en-US" sz="2400" dirty="0" smtClean="0"/>
                  <a:t>irected edge exists between v and v’, if an action updates v’ with v as prevail condition</a:t>
                </a:r>
                <a:endParaRPr lang="en-US" sz="2400" dirty="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7156" y="1819098"/>
                <a:ext cx="3803931" cy="4311039"/>
              </a:xfrm>
              <a:blipFill>
                <a:blip r:embed="rId3"/>
                <a:stretch>
                  <a:fillRect l="-2564" t="-2684" r="-1282" b="-2542"/>
                </a:stretch>
              </a:blipFill>
            </p:spPr>
            <p:txBody>
              <a:bodyPr/>
              <a:lstStyle/>
              <a:p>
                <a:r>
                  <a:rPr lang="en-US">
                    <a:noFill/>
                  </a:rPr>
                  <a:t> </a:t>
                </a:r>
              </a:p>
            </p:txBody>
          </p:sp>
        </mc:Fallback>
      </mc:AlternateContent>
      <p:sp>
        <p:nvSpPr>
          <p:cNvPr id="4" name="Oval 3"/>
          <p:cNvSpPr/>
          <p:nvPr/>
        </p:nvSpPr>
        <p:spPr>
          <a:xfrm>
            <a:off x="5363570"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v1</a:t>
            </a:r>
          </a:p>
        </p:txBody>
      </p:sp>
      <p:sp>
        <p:nvSpPr>
          <p:cNvPr id="5" name="Oval 4"/>
          <p:cNvSpPr/>
          <p:nvPr/>
        </p:nvSpPr>
        <p:spPr>
          <a:xfrm>
            <a:off x="7525034"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v2</a:t>
            </a:r>
          </a:p>
        </p:txBody>
      </p:sp>
      <p:sp>
        <p:nvSpPr>
          <p:cNvPr id="6" name="Oval 5"/>
          <p:cNvSpPr/>
          <p:nvPr/>
        </p:nvSpPr>
        <p:spPr>
          <a:xfrm>
            <a:off x="6378622" y="2515284"/>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v3</a:t>
            </a:r>
          </a:p>
        </p:txBody>
      </p:sp>
      <p:sp>
        <p:nvSpPr>
          <p:cNvPr id="7" name="Oval 6"/>
          <p:cNvSpPr/>
          <p:nvPr/>
        </p:nvSpPr>
        <p:spPr>
          <a:xfrm>
            <a:off x="5501326"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v4</a:t>
            </a:r>
          </a:p>
        </p:txBody>
      </p:sp>
      <p:sp>
        <p:nvSpPr>
          <p:cNvPr id="8" name="Oval 7"/>
          <p:cNvSpPr/>
          <p:nvPr/>
        </p:nvSpPr>
        <p:spPr>
          <a:xfrm>
            <a:off x="7194928"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v5</a:t>
            </a:r>
          </a:p>
        </p:txBody>
      </p:sp>
      <p:sp>
        <p:nvSpPr>
          <p:cNvPr id="9" name="Oval 8"/>
          <p:cNvSpPr/>
          <p:nvPr/>
        </p:nvSpPr>
        <p:spPr>
          <a:xfrm>
            <a:off x="4873103"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v6</a:t>
            </a:r>
          </a:p>
        </p:txBody>
      </p:sp>
      <p:sp>
        <p:nvSpPr>
          <p:cNvPr id="10" name="Oval 9"/>
          <p:cNvSpPr/>
          <p:nvPr/>
        </p:nvSpPr>
        <p:spPr>
          <a:xfrm>
            <a:off x="8075209"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v8</a:t>
            </a:r>
          </a:p>
        </p:txBody>
      </p:sp>
      <p:sp>
        <p:nvSpPr>
          <p:cNvPr id="11" name="Oval 10"/>
          <p:cNvSpPr/>
          <p:nvPr/>
        </p:nvSpPr>
        <p:spPr>
          <a:xfrm>
            <a:off x="6396106"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v7</a:t>
            </a:r>
          </a:p>
        </p:txBody>
      </p:sp>
      <p:cxnSp>
        <p:nvCxnSpPr>
          <p:cNvPr id="13" name="Straight Arrow Connector 12"/>
          <p:cNvCxnSpPr>
            <a:stCxn id="4" idx="5"/>
            <a:endCxn id="6" idx="1"/>
          </p:cNvCxnSpPr>
          <p:nvPr/>
        </p:nvCxnSpPr>
        <p:spPr>
          <a:xfrm>
            <a:off x="5844824" y="1842078"/>
            <a:ext cx="616368" cy="73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7"/>
          </p:cNvCxnSpPr>
          <p:nvPr/>
        </p:nvCxnSpPr>
        <p:spPr>
          <a:xfrm flipH="1">
            <a:off x="5982580" y="2898074"/>
            <a:ext cx="47861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9" idx="0"/>
          </p:cNvCxnSpPr>
          <p:nvPr/>
        </p:nvCxnSpPr>
        <p:spPr>
          <a:xfrm flipH="1">
            <a:off x="5155015" y="3709635"/>
            <a:ext cx="428881" cy="509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5"/>
            <a:endCxn id="8" idx="1"/>
          </p:cNvCxnSpPr>
          <p:nvPr/>
        </p:nvCxnSpPr>
        <p:spPr>
          <a:xfrm>
            <a:off x="6859876" y="2898074"/>
            <a:ext cx="41762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5"/>
            <a:endCxn id="11" idx="1"/>
          </p:cNvCxnSpPr>
          <p:nvPr/>
        </p:nvCxnSpPr>
        <p:spPr>
          <a:xfrm>
            <a:off x="5982580" y="3709635"/>
            <a:ext cx="496096"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5"/>
            <a:endCxn id="10" idx="1"/>
          </p:cNvCxnSpPr>
          <p:nvPr/>
        </p:nvCxnSpPr>
        <p:spPr>
          <a:xfrm>
            <a:off x="7676182" y="3709635"/>
            <a:ext cx="481597"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6" idx="7"/>
          </p:cNvCxnSpPr>
          <p:nvPr/>
        </p:nvCxnSpPr>
        <p:spPr>
          <a:xfrm flipH="1">
            <a:off x="6859876" y="1842078"/>
            <a:ext cx="747728" cy="738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a:endCxn id="11" idx="7"/>
          </p:cNvCxnSpPr>
          <p:nvPr/>
        </p:nvCxnSpPr>
        <p:spPr>
          <a:xfrm flipH="1">
            <a:off x="6877360" y="3709635"/>
            <a:ext cx="400138" cy="575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Causal graphs</a:t>
            </a:r>
          </a:p>
        </p:txBody>
      </p:sp>
    </p:spTree>
    <p:extLst>
      <p:ext uri="{BB962C8B-B14F-4D97-AF65-F5344CB8AC3E}">
        <p14:creationId xmlns:p14="http://schemas.microsoft.com/office/powerpoint/2010/main" val="1376881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7157" y="1819099"/>
                <a:ext cx="3619216" cy="3263504"/>
              </a:xfrm>
            </p:spPr>
            <p:txBody>
              <a:bodyPr>
                <a:normAutofit/>
              </a:bodyPr>
              <a:lstStyle/>
              <a:p>
                <a:pPr marL="0" indent="0">
                  <a:buNone/>
                </a:pPr>
                <a:r>
                  <a:rPr lang="en-US" sz="2400" dirty="0" smtClean="0"/>
                  <a:t>For a given MAP problem </a:t>
                </a:r>
                <a14:m>
                  <m:oMath xmlns:m="http://schemas.openxmlformats.org/officeDocument/2006/math">
                    <m:r>
                      <a:rPr lang="en-US" sz="2400" b="0" i="1">
                        <a:latin typeface="Cambria Math" panose="02040503050406030204" pitchFamily="18" charset="0"/>
                      </a:rPr>
                      <m:t>𝑃</m:t>
                    </m:r>
                    <m:r>
                      <a:rPr lang="en-US" sz="2400" b="0" i="1">
                        <a:latin typeface="Cambria Math" panose="02040503050406030204" pitchFamily="18" charset="0"/>
                      </a:rPr>
                      <m:t>=〈</m:t>
                    </m:r>
                    <m:r>
                      <a:rPr lang="en-US" sz="2400" b="0" i="1">
                        <a:latin typeface="Cambria Math" panose="02040503050406030204" pitchFamily="18" charset="0"/>
                      </a:rPr>
                      <m:t>𝑉</m:t>
                    </m:r>
                    <m:r>
                      <a:rPr lang="en-US" sz="2400" b="0" i="1">
                        <a:latin typeface="Cambria Math" panose="02040503050406030204" pitchFamily="18" charset="0"/>
                      </a:rPr>
                      <m:t>,</m:t>
                    </m:r>
                    <m:r>
                      <a:rPr lang="en-US" sz="2400" b="0" i="1">
                        <a:latin typeface="Cambria Math" panose="02040503050406030204" pitchFamily="18" charset="0"/>
                      </a:rPr>
                      <m:t>𝜙</m:t>
                    </m:r>
                    <m:r>
                      <a:rPr lang="en-US" sz="2400" b="0" i="1">
                        <a:latin typeface="Cambria Math" panose="02040503050406030204" pitchFamily="18" charset="0"/>
                      </a:rPr>
                      <m:t>, </m:t>
                    </m:r>
                    <m:r>
                      <a:rPr lang="en-US" sz="2400" b="0" i="1">
                        <a:latin typeface="Cambria Math" panose="02040503050406030204" pitchFamily="18" charset="0"/>
                      </a:rPr>
                      <m:t>𝐼</m:t>
                    </m:r>
                    <m:r>
                      <a:rPr lang="en-US" sz="2400" b="0" i="1">
                        <a:latin typeface="Cambria Math" panose="02040503050406030204" pitchFamily="18" charset="0"/>
                      </a:rPr>
                      <m:t>, </m:t>
                    </m:r>
                    <m:r>
                      <a:rPr lang="en-US" sz="2400" b="0" i="1">
                        <a:latin typeface="Cambria Math" panose="02040503050406030204" pitchFamily="18" charset="0"/>
                      </a:rPr>
                      <m:t>𝐺</m:t>
                    </m:r>
                    <m:r>
                      <a:rPr lang="en-US" sz="2400" b="0" i="1">
                        <a:latin typeface="Cambria Math" panose="02040503050406030204" pitchFamily="18" charset="0"/>
                      </a:rPr>
                      <m:t> 〉</m:t>
                    </m:r>
                  </m:oMath>
                </a14:m>
                <a:r>
                  <a:rPr lang="en-US" sz="2400" dirty="0" smtClean="0"/>
                  <a:t> , consider the causal graph G</a:t>
                </a:r>
              </a:p>
              <a:p>
                <a:r>
                  <a:rPr lang="en-US" sz="2400" dirty="0" smtClean="0"/>
                  <a:t>Individual </a:t>
                </a:r>
                <a:r>
                  <a:rPr lang="en-US" sz="2400" dirty="0"/>
                  <a:t>Causal Graph Signature </a:t>
                </a:r>
                <a:r>
                  <a:rPr lang="en-US" sz="2400" dirty="0">
                    <a:latin typeface="Cambria Math" panose="02040503050406030204" pitchFamily="18" charset="0"/>
                    <a:ea typeface="Cambria Math" panose="02040503050406030204" pitchFamily="18" charset="0"/>
                  </a:rPr>
                  <a:t>(</a:t>
                </a:r>
                <a:r>
                  <a:rPr lang="en-US" sz="2400" dirty="0"/>
                  <a:t>ICGS</a:t>
                </a:r>
                <a:r>
                  <a:rPr lang="en-US" sz="2400" dirty="0" smtClean="0">
                    <a:latin typeface="Cambria Math" panose="02040503050406030204" pitchFamily="18" charset="0"/>
                    <a:ea typeface="Cambria Math" panose="02040503050406030204" pitchFamily="18" charset="0"/>
                  </a:rPr>
                  <a:t>) – obtained by replacing variable agent in G with VS</a:t>
                </a:r>
                <a:endParaRPr lang="en-US" sz="2400" dirty="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7157" y="1819099"/>
                <a:ext cx="3619216" cy="3263504"/>
              </a:xfrm>
              <a:blipFill>
                <a:blip r:embed="rId3"/>
                <a:stretch>
                  <a:fillRect l="-2694" t="-2612" r="-673"/>
                </a:stretch>
              </a:blipFill>
            </p:spPr>
            <p:txBody>
              <a:bodyPr/>
              <a:lstStyle/>
              <a:p>
                <a:r>
                  <a:rPr lang="en-US">
                    <a:noFill/>
                  </a:rPr>
                  <a:t> </a:t>
                </a:r>
              </a:p>
            </p:txBody>
          </p:sp>
        </mc:Fallback>
      </mc:AlternateContent>
      <p:sp>
        <p:nvSpPr>
          <p:cNvPr id="4" name="Oval 3"/>
          <p:cNvSpPr/>
          <p:nvPr/>
        </p:nvSpPr>
        <p:spPr>
          <a:xfrm>
            <a:off x="5363570"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v1</a:t>
            </a:r>
          </a:p>
        </p:txBody>
      </p:sp>
      <p:sp>
        <p:nvSpPr>
          <p:cNvPr id="5" name="Oval 4"/>
          <p:cNvSpPr/>
          <p:nvPr/>
        </p:nvSpPr>
        <p:spPr>
          <a:xfrm>
            <a:off x="7525034"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v2</a:t>
            </a:r>
          </a:p>
        </p:txBody>
      </p:sp>
      <p:sp>
        <p:nvSpPr>
          <p:cNvPr id="6" name="Oval 5"/>
          <p:cNvSpPr/>
          <p:nvPr/>
        </p:nvSpPr>
        <p:spPr>
          <a:xfrm>
            <a:off x="6378622" y="2515284"/>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v3</a:t>
            </a:r>
          </a:p>
        </p:txBody>
      </p:sp>
      <p:sp>
        <p:nvSpPr>
          <p:cNvPr id="7" name="Oval 6"/>
          <p:cNvSpPr/>
          <p:nvPr/>
        </p:nvSpPr>
        <p:spPr>
          <a:xfrm>
            <a:off x="5501326"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v4</a:t>
            </a:r>
          </a:p>
        </p:txBody>
      </p:sp>
      <p:sp>
        <p:nvSpPr>
          <p:cNvPr id="8" name="Oval 7"/>
          <p:cNvSpPr/>
          <p:nvPr/>
        </p:nvSpPr>
        <p:spPr>
          <a:xfrm>
            <a:off x="7194928"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v5</a:t>
            </a:r>
          </a:p>
        </p:txBody>
      </p:sp>
      <p:sp>
        <p:nvSpPr>
          <p:cNvPr id="9" name="Oval 8"/>
          <p:cNvSpPr/>
          <p:nvPr/>
        </p:nvSpPr>
        <p:spPr>
          <a:xfrm>
            <a:off x="4873103"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v6</a:t>
            </a:r>
          </a:p>
        </p:txBody>
      </p:sp>
      <p:sp>
        <p:nvSpPr>
          <p:cNvPr id="10" name="Oval 9"/>
          <p:cNvSpPr/>
          <p:nvPr/>
        </p:nvSpPr>
        <p:spPr>
          <a:xfrm>
            <a:off x="8075209"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v8</a:t>
            </a:r>
          </a:p>
        </p:txBody>
      </p:sp>
      <p:sp>
        <p:nvSpPr>
          <p:cNvPr id="11" name="Oval 10"/>
          <p:cNvSpPr/>
          <p:nvPr/>
        </p:nvSpPr>
        <p:spPr>
          <a:xfrm>
            <a:off x="6396106"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v7</a:t>
            </a:r>
          </a:p>
        </p:txBody>
      </p:sp>
      <p:cxnSp>
        <p:nvCxnSpPr>
          <p:cNvPr id="13" name="Straight Arrow Connector 12"/>
          <p:cNvCxnSpPr>
            <a:stCxn id="4" idx="5"/>
            <a:endCxn id="6" idx="1"/>
          </p:cNvCxnSpPr>
          <p:nvPr/>
        </p:nvCxnSpPr>
        <p:spPr>
          <a:xfrm>
            <a:off x="5844824" y="1842078"/>
            <a:ext cx="616368" cy="73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7"/>
          </p:cNvCxnSpPr>
          <p:nvPr/>
        </p:nvCxnSpPr>
        <p:spPr>
          <a:xfrm flipH="1">
            <a:off x="5982580" y="2898074"/>
            <a:ext cx="47861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9" idx="0"/>
          </p:cNvCxnSpPr>
          <p:nvPr/>
        </p:nvCxnSpPr>
        <p:spPr>
          <a:xfrm flipH="1">
            <a:off x="5155015" y="3709635"/>
            <a:ext cx="428881" cy="509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5"/>
            <a:endCxn id="8" idx="1"/>
          </p:cNvCxnSpPr>
          <p:nvPr/>
        </p:nvCxnSpPr>
        <p:spPr>
          <a:xfrm>
            <a:off x="6859876" y="2898074"/>
            <a:ext cx="41762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5"/>
            <a:endCxn id="11" idx="1"/>
          </p:cNvCxnSpPr>
          <p:nvPr/>
        </p:nvCxnSpPr>
        <p:spPr>
          <a:xfrm>
            <a:off x="5982580" y="3709635"/>
            <a:ext cx="496096"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5"/>
            <a:endCxn id="10" idx="1"/>
          </p:cNvCxnSpPr>
          <p:nvPr/>
        </p:nvCxnSpPr>
        <p:spPr>
          <a:xfrm>
            <a:off x="7676182" y="3709635"/>
            <a:ext cx="481597"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6" idx="7"/>
          </p:cNvCxnSpPr>
          <p:nvPr/>
        </p:nvCxnSpPr>
        <p:spPr>
          <a:xfrm flipH="1">
            <a:off x="6859876" y="1842078"/>
            <a:ext cx="747728" cy="738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a:endCxn id="11" idx="7"/>
          </p:cNvCxnSpPr>
          <p:nvPr/>
        </p:nvCxnSpPr>
        <p:spPr>
          <a:xfrm flipH="1">
            <a:off x="6877360" y="3709635"/>
            <a:ext cx="400138" cy="575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Causal graphs</a:t>
            </a:r>
          </a:p>
        </p:txBody>
      </p:sp>
    </p:spTree>
    <p:extLst>
      <p:ext uri="{BB962C8B-B14F-4D97-AF65-F5344CB8AC3E}">
        <p14:creationId xmlns:p14="http://schemas.microsoft.com/office/powerpoint/2010/main" val="154401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398" y="2070845"/>
            <a:ext cx="3619216" cy="3263504"/>
          </a:xfrm>
        </p:spPr>
        <p:txBody>
          <a:bodyPr>
            <a:noAutofit/>
          </a:bodyPr>
          <a:lstStyle/>
          <a:p>
            <a:pPr marL="0" indent="0">
              <a:buNone/>
            </a:pPr>
            <a:r>
              <a:rPr lang="en-US" sz="2400" dirty="0"/>
              <a:t>Inner Closure – Is a set of variables for which no other variables are connected to them with undirected </a:t>
            </a:r>
            <a:r>
              <a:rPr lang="en-US" sz="2400" dirty="0" smtClean="0"/>
              <a:t>edges</a:t>
            </a:r>
          </a:p>
          <a:p>
            <a:pPr marL="0" indent="0">
              <a:buNone/>
            </a:pPr>
            <a:endParaRPr lang="en-US" sz="2400" dirty="0"/>
          </a:p>
          <a:p>
            <a:pPr marL="0" indent="0">
              <a:buNone/>
            </a:pPr>
            <a:r>
              <a:rPr lang="en-US" sz="2400" dirty="0"/>
              <a:t>Outer Closure – The set of nodes that have directed edges going into nodes in the IC</a:t>
            </a:r>
          </a:p>
          <a:p>
            <a:pPr marL="0" indent="0">
              <a:buNone/>
            </a:pPr>
            <a:endParaRPr lang="en-US" sz="2400" dirty="0"/>
          </a:p>
          <a:p>
            <a:pPr marL="0" indent="0">
              <a:buNone/>
            </a:pPr>
            <a:endParaRPr lang="en-US" sz="2400" dirty="0" smtClean="0"/>
          </a:p>
        </p:txBody>
      </p:sp>
      <p:sp>
        <p:nvSpPr>
          <p:cNvPr id="16" name="Oval 15"/>
          <p:cNvSpPr/>
          <p:nvPr/>
        </p:nvSpPr>
        <p:spPr>
          <a:xfrm rot="19027338">
            <a:off x="5933791" y="1790261"/>
            <a:ext cx="2476216" cy="85021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22" name="Oval 21"/>
          <p:cNvSpPr/>
          <p:nvPr/>
        </p:nvSpPr>
        <p:spPr>
          <a:xfrm>
            <a:off x="5201353" y="3266633"/>
            <a:ext cx="1129836" cy="531375"/>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12" name="Flowchart: Process 11"/>
          <p:cNvSpPr/>
          <p:nvPr/>
        </p:nvSpPr>
        <p:spPr>
          <a:xfrm>
            <a:off x="718398" y="1899419"/>
            <a:ext cx="3368315" cy="1951349"/>
          </a:xfrm>
          <a:prstGeom prst="flowChartProcess">
            <a:avLst/>
          </a:prstGeom>
          <a:noFill/>
          <a:ln w="28575">
            <a:solidFill>
              <a:srgbClr val="FFD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Causal graphs</a:t>
            </a:r>
          </a:p>
        </p:txBody>
      </p:sp>
      <p:sp>
        <p:nvSpPr>
          <p:cNvPr id="23" name="Oval 22"/>
          <p:cNvSpPr/>
          <p:nvPr/>
        </p:nvSpPr>
        <p:spPr>
          <a:xfrm>
            <a:off x="5363570"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v1</a:t>
            </a:r>
          </a:p>
        </p:txBody>
      </p:sp>
      <p:sp>
        <p:nvSpPr>
          <p:cNvPr id="24" name="Oval 23"/>
          <p:cNvSpPr/>
          <p:nvPr/>
        </p:nvSpPr>
        <p:spPr>
          <a:xfrm>
            <a:off x="7525034"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v2</a:t>
            </a:r>
          </a:p>
        </p:txBody>
      </p:sp>
      <p:sp>
        <p:nvSpPr>
          <p:cNvPr id="26" name="Oval 25"/>
          <p:cNvSpPr/>
          <p:nvPr/>
        </p:nvSpPr>
        <p:spPr>
          <a:xfrm>
            <a:off x="6378622" y="2515284"/>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v3</a:t>
            </a:r>
          </a:p>
        </p:txBody>
      </p:sp>
      <p:sp>
        <p:nvSpPr>
          <p:cNvPr id="28" name="Oval 27"/>
          <p:cNvSpPr/>
          <p:nvPr/>
        </p:nvSpPr>
        <p:spPr>
          <a:xfrm>
            <a:off x="5501326"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v4</a:t>
            </a:r>
          </a:p>
        </p:txBody>
      </p:sp>
      <p:sp>
        <p:nvSpPr>
          <p:cNvPr id="29" name="Oval 28"/>
          <p:cNvSpPr/>
          <p:nvPr/>
        </p:nvSpPr>
        <p:spPr>
          <a:xfrm>
            <a:off x="7194928"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v5</a:t>
            </a:r>
          </a:p>
        </p:txBody>
      </p:sp>
      <p:sp>
        <p:nvSpPr>
          <p:cNvPr id="31" name="Oval 30"/>
          <p:cNvSpPr/>
          <p:nvPr/>
        </p:nvSpPr>
        <p:spPr>
          <a:xfrm>
            <a:off x="4873103"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v6</a:t>
            </a:r>
          </a:p>
        </p:txBody>
      </p:sp>
      <p:sp>
        <p:nvSpPr>
          <p:cNvPr id="32" name="Oval 31"/>
          <p:cNvSpPr/>
          <p:nvPr/>
        </p:nvSpPr>
        <p:spPr>
          <a:xfrm>
            <a:off x="8075209"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v8</a:t>
            </a:r>
          </a:p>
        </p:txBody>
      </p:sp>
      <p:sp>
        <p:nvSpPr>
          <p:cNvPr id="33" name="Oval 32"/>
          <p:cNvSpPr/>
          <p:nvPr/>
        </p:nvSpPr>
        <p:spPr>
          <a:xfrm>
            <a:off x="6396106"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v7</a:t>
            </a:r>
          </a:p>
        </p:txBody>
      </p:sp>
      <p:cxnSp>
        <p:nvCxnSpPr>
          <p:cNvPr id="34" name="Straight Arrow Connector 33"/>
          <p:cNvCxnSpPr>
            <a:stCxn id="23" idx="5"/>
            <a:endCxn id="26" idx="1"/>
          </p:cNvCxnSpPr>
          <p:nvPr/>
        </p:nvCxnSpPr>
        <p:spPr>
          <a:xfrm>
            <a:off x="5844824" y="1842078"/>
            <a:ext cx="616368" cy="73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6" idx="3"/>
            <a:endCxn id="28" idx="7"/>
          </p:cNvCxnSpPr>
          <p:nvPr/>
        </p:nvCxnSpPr>
        <p:spPr>
          <a:xfrm flipH="1">
            <a:off x="5982580" y="2898074"/>
            <a:ext cx="47861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3"/>
            <a:endCxn id="31" idx="0"/>
          </p:cNvCxnSpPr>
          <p:nvPr/>
        </p:nvCxnSpPr>
        <p:spPr>
          <a:xfrm flipH="1">
            <a:off x="5155015" y="3709635"/>
            <a:ext cx="428881" cy="509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6" idx="5"/>
            <a:endCxn id="29" idx="1"/>
          </p:cNvCxnSpPr>
          <p:nvPr/>
        </p:nvCxnSpPr>
        <p:spPr>
          <a:xfrm>
            <a:off x="6859876" y="2898074"/>
            <a:ext cx="41762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5"/>
            <a:endCxn id="33" idx="1"/>
          </p:cNvCxnSpPr>
          <p:nvPr/>
        </p:nvCxnSpPr>
        <p:spPr>
          <a:xfrm>
            <a:off x="5982580" y="3709635"/>
            <a:ext cx="496096"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5"/>
            <a:endCxn id="32" idx="1"/>
          </p:cNvCxnSpPr>
          <p:nvPr/>
        </p:nvCxnSpPr>
        <p:spPr>
          <a:xfrm>
            <a:off x="7676182" y="3709635"/>
            <a:ext cx="481597"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26" idx="7"/>
          </p:cNvCxnSpPr>
          <p:nvPr/>
        </p:nvCxnSpPr>
        <p:spPr>
          <a:xfrm flipH="1">
            <a:off x="6859876" y="1842078"/>
            <a:ext cx="747728" cy="738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3"/>
            <a:endCxn id="33" idx="7"/>
          </p:cNvCxnSpPr>
          <p:nvPr/>
        </p:nvCxnSpPr>
        <p:spPr>
          <a:xfrm flipH="1">
            <a:off x="6877360" y="3709635"/>
            <a:ext cx="400138" cy="57510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61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rot="19027338">
            <a:off x="5933791" y="1790261"/>
            <a:ext cx="2476216" cy="850217"/>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22" name="Oval 21"/>
          <p:cNvSpPr/>
          <p:nvPr/>
        </p:nvSpPr>
        <p:spPr>
          <a:xfrm>
            <a:off x="5201353" y="3266633"/>
            <a:ext cx="1129836" cy="531375"/>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12" name="Oval 11"/>
          <p:cNvSpPr/>
          <p:nvPr/>
        </p:nvSpPr>
        <p:spPr>
          <a:xfrm>
            <a:off x="5179539" y="1401844"/>
            <a:ext cx="987330" cy="54452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4" name="Oval 23"/>
          <p:cNvSpPr/>
          <p:nvPr/>
        </p:nvSpPr>
        <p:spPr>
          <a:xfrm>
            <a:off x="6112306" y="2443673"/>
            <a:ext cx="987330" cy="54452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6" name="Flowchart: Process 25"/>
          <p:cNvSpPr/>
          <p:nvPr/>
        </p:nvSpPr>
        <p:spPr>
          <a:xfrm>
            <a:off x="701153" y="4219068"/>
            <a:ext cx="3368315" cy="1511580"/>
          </a:xfrm>
          <a:prstGeom prst="flowChartProcess">
            <a:avLst/>
          </a:prstGeom>
          <a:noFill/>
          <a:ln w="28575">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Causal graphs</a:t>
            </a:r>
          </a:p>
        </p:txBody>
      </p:sp>
      <p:sp>
        <p:nvSpPr>
          <p:cNvPr id="32" name="Content Placeholder 2"/>
          <p:cNvSpPr txBox="1">
            <a:spLocks/>
          </p:cNvSpPr>
          <p:nvPr/>
        </p:nvSpPr>
        <p:spPr>
          <a:xfrm>
            <a:off x="718398" y="2070845"/>
            <a:ext cx="361921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Inner Closure – Is a set of variables for which no other variables are connected to them with undirected edges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Outer Closure – The set of nodes that have directed edges going into nodes in the IC</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33" name="Flowchart: Process 32"/>
          <p:cNvSpPr/>
          <p:nvPr/>
        </p:nvSpPr>
        <p:spPr>
          <a:xfrm>
            <a:off x="718398" y="1899419"/>
            <a:ext cx="3368315" cy="1951349"/>
          </a:xfrm>
          <a:prstGeom prst="flowChartProcess">
            <a:avLst/>
          </a:prstGeom>
          <a:noFill/>
          <a:ln w="28575">
            <a:solidFill>
              <a:srgbClr val="FFD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63570"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v1</a:t>
            </a:r>
          </a:p>
        </p:txBody>
      </p:sp>
      <p:sp>
        <p:nvSpPr>
          <p:cNvPr id="31" name="Oval 30"/>
          <p:cNvSpPr/>
          <p:nvPr/>
        </p:nvSpPr>
        <p:spPr>
          <a:xfrm>
            <a:off x="7525034" y="145928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v2</a:t>
            </a:r>
          </a:p>
        </p:txBody>
      </p:sp>
      <p:sp>
        <p:nvSpPr>
          <p:cNvPr id="34" name="Oval 33"/>
          <p:cNvSpPr/>
          <p:nvPr/>
        </p:nvSpPr>
        <p:spPr>
          <a:xfrm>
            <a:off x="6378622" y="2515284"/>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v3</a:t>
            </a:r>
          </a:p>
        </p:txBody>
      </p:sp>
      <p:sp>
        <p:nvSpPr>
          <p:cNvPr id="36" name="Oval 35"/>
          <p:cNvSpPr/>
          <p:nvPr/>
        </p:nvSpPr>
        <p:spPr>
          <a:xfrm>
            <a:off x="5501326"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v4</a:t>
            </a:r>
          </a:p>
        </p:txBody>
      </p:sp>
      <p:sp>
        <p:nvSpPr>
          <p:cNvPr id="38" name="Oval 37"/>
          <p:cNvSpPr/>
          <p:nvPr/>
        </p:nvSpPr>
        <p:spPr>
          <a:xfrm>
            <a:off x="7194928" y="3326845"/>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v5</a:t>
            </a:r>
          </a:p>
        </p:txBody>
      </p:sp>
      <p:sp>
        <p:nvSpPr>
          <p:cNvPr id="39" name="Oval 38"/>
          <p:cNvSpPr/>
          <p:nvPr/>
        </p:nvSpPr>
        <p:spPr>
          <a:xfrm>
            <a:off x="4873103"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v6</a:t>
            </a:r>
          </a:p>
        </p:txBody>
      </p:sp>
      <p:sp>
        <p:nvSpPr>
          <p:cNvPr id="40" name="Oval 39"/>
          <p:cNvSpPr/>
          <p:nvPr/>
        </p:nvSpPr>
        <p:spPr>
          <a:xfrm>
            <a:off x="8075209"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v8</a:t>
            </a:r>
          </a:p>
        </p:txBody>
      </p:sp>
      <p:sp>
        <p:nvSpPr>
          <p:cNvPr id="41" name="Oval 40"/>
          <p:cNvSpPr/>
          <p:nvPr/>
        </p:nvSpPr>
        <p:spPr>
          <a:xfrm>
            <a:off x="6396106" y="4219068"/>
            <a:ext cx="563824" cy="448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v7</a:t>
            </a:r>
          </a:p>
        </p:txBody>
      </p:sp>
      <p:cxnSp>
        <p:nvCxnSpPr>
          <p:cNvPr id="42" name="Straight Arrow Connector 41"/>
          <p:cNvCxnSpPr>
            <a:stCxn id="28" idx="5"/>
            <a:endCxn id="34" idx="1"/>
          </p:cNvCxnSpPr>
          <p:nvPr/>
        </p:nvCxnSpPr>
        <p:spPr>
          <a:xfrm>
            <a:off x="5844824" y="1842078"/>
            <a:ext cx="616368" cy="73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3"/>
            <a:endCxn id="36" idx="7"/>
          </p:cNvCxnSpPr>
          <p:nvPr/>
        </p:nvCxnSpPr>
        <p:spPr>
          <a:xfrm flipH="1">
            <a:off x="5982580" y="2898074"/>
            <a:ext cx="47861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3"/>
            <a:endCxn id="39" idx="0"/>
          </p:cNvCxnSpPr>
          <p:nvPr/>
        </p:nvCxnSpPr>
        <p:spPr>
          <a:xfrm flipH="1">
            <a:off x="5155015" y="3709635"/>
            <a:ext cx="428881" cy="509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5"/>
            <a:endCxn id="38" idx="1"/>
          </p:cNvCxnSpPr>
          <p:nvPr/>
        </p:nvCxnSpPr>
        <p:spPr>
          <a:xfrm>
            <a:off x="6859876" y="2898074"/>
            <a:ext cx="417622" cy="49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5"/>
            <a:endCxn id="41" idx="1"/>
          </p:cNvCxnSpPr>
          <p:nvPr/>
        </p:nvCxnSpPr>
        <p:spPr>
          <a:xfrm>
            <a:off x="5982580" y="3709635"/>
            <a:ext cx="496096"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 idx="5"/>
            <a:endCxn id="40" idx="1"/>
          </p:cNvCxnSpPr>
          <p:nvPr/>
        </p:nvCxnSpPr>
        <p:spPr>
          <a:xfrm>
            <a:off x="7676182" y="3709635"/>
            <a:ext cx="481597" cy="575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1" idx="3"/>
            <a:endCxn id="34" idx="7"/>
          </p:cNvCxnSpPr>
          <p:nvPr/>
        </p:nvCxnSpPr>
        <p:spPr>
          <a:xfrm flipH="1">
            <a:off x="6859876" y="1842078"/>
            <a:ext cx="747728" cy="738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3"/>
            <a:endCxn id="41" idx="7"/>
          </p:cNvCxnSpPr>
          <p:nvPr/>
        </p:nvCxnSpPr>
        <p:spPr>
          <a:xfrm flipH="1">
            <a:off x="6877360" y="3709635"/>
            <a:ext cx="400138" cy="57510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728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normAutofit/>
          </a:bodyPr>
          <a:lstStyle/>
          <a:p>
            <a:r>
              <a:rPr lang="en-US" sz="2400" i="1" dirty="0" smtClean="0"/>
              <a:t>IC has locally a traversable state space</a:t>
            </a:r>
            <a:r>
              <a:rPr lang="en-US" sz="2400" dirty="0" smtClean="0"/>
              <a:t> if and only if there exists a plan that connects any two IC values</a:t>
            </a:r>
          </a:p>
          <a:p>
            <a:pPr marL="0" indent="0">
              <a:buNone/>
            </a:pPr>
            <a:endParaRPr lang="en-US" sz="2400" dirty="0" smtClean="0"/>
          </a:p>
          <a:p>
            <a:r>
              <a:rPr lang="en-US" sz="2400" i="1" dirty="0"/>
              <a:t>C</a:t>
            </a:r>
            <a:r>
              <a:rPr lang="en-US" sz="2400" i="1" dirty="0" smtClean="0"/>
              <a:t>ausal graph is traversable </a:t>
            </a:r>
            <a:r>
              <a:rPr lang="en-US" sz="2400" dirty="0" smtClean="0"/>
              <a:t>if </a:t>
            </a:r>
            <a:r>
              <a:rPr lang="en-US" sz="2400" dirty="0"/>
              <a:t>all </a:t>
            </a:r>
            <a:r>
              <a:rPr lang="en-US" sz="2400" dirty="0" smtClean="0"/>
              <a:t>ICs have </a:t>
            </a:r>
            <a:r>
              <a:rPr lang="en-US" sz="2400" dirty="0"/>
              <a:t>locally traversable state </a:t>
            </a:r>
            <a:r>
              <a:rPr lang="en-US" sz="2400" dirty="0" smtClean="0"/>
              <a:t>space</a:t>
            </a:r>
          </a:p>
          <a:p>
            <a:pPr marL="0" indent="0">
              <a:buNone/>
            </a:pPr>
            <a:endParaRPr lang="en-US" sz="2400" i="1" dirty="0" smtClean="0"/>
          </a:p>
          <a:p>
            <a:pPr marL="0" indent="0">
              <a:buNone/>
            </a:pPr>
            <a:endParaRPr lang="en-US" sz="2400" dirty="0" smtClean="0"/>
          </a:p>
          <a:p>
            <a:pPr marL="0" indent="0">
              <a:buNone/>
            </a:pPr>
            <a:endParaRPr lang="en-US" sz="2400" dirty="0"/>
          </a:p>
        </p:txBody>
      </p:sp>
      <p:sp>
        <p:nvSpPr>
          <p:cNvPr id="5"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Locally Traversable State Space</a:t>
            </a:r>
          </a:p>
        </p:txBody>
      </p:sp>
    </p:spTree>
    <p:extLst>
      <p:ext uri="{BB962C8B-B14F-4D97-AF65-F5344CB8AC3E}">
        <p14:creationId xmlns:p14="http://schemas.microsoft.com/office/powerpoint/2010/main" val="3266429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1454" y="1800894"/>
            <a:ext cx="389327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Consider a problem of stealing a diamond from a room</a:t>
            </a:r>
          </a:p>
          <a:p>
            <a:endParaRPr lang="en-US" sz="2400" dirty="0" smtClean="0"/>
          </a:p>
          <a:p>
            <a:pPr marL="285750" indent="-285750">
              <a:buFont typeface="Arial" panose="020B0604020202020204" pitchFamily="34" charset="0"/>
              <a:buChar char="•"/>
            </a:pPr>
            <a:r>
              <a:rPr lang="en-US" sz="2400" dirty="0" smtClean="0"/>
              <a:t>The act of removing the diamond causes the doors to slam shut</a:t>
            </a:r>
          </a:p>
          <a:p>
            <a:endParaRPr lang="en-US" sz="2400" dirty="0" smtClean="0"/>
          </a:p>
          <a:p>
            <a:pPr marL="285750" indent="-285750">
              <a:buFont typeface="Arial" panose="020B0604020202020204" pitchFamily="34" charset="0"/>
              <a:buChar char="•"/>
            </a:pPr>
            <a:r>
              <a:rPr lang="en-US" sz="2400" dirty="0" smtClean="0"/>
              <a:t>Once closed it can only be opened from the outside</a:t>
            </a:r>
            <a:endParaRPr lang="en-US" sz="2400" dirty="0"/>
          </a:p>
        </p:txBody>
      </p:sp>
      <p:grpSp>
        <p:nvGrpSpPr>
          <p:cNvPr id="19" name="Group 18"/>
          <p:cNvGrpSpPr/>
          <p:nvPr/>
        </p:nvGrpSpPr>
        <p:grpSpPr>
          <a:xfrm>
            <a:off x="4922373" y="2529565"/>
            <a:ext cx="2883046" cy="2318429"/>
            <a:chOff x="4922373" y="2529565"/>
            <a:chExt cx="2883046" cy="2318429"/>
          </a:xfrm>
        </p:grpSpPr>
        <p:sp>
          <p:nvSpPr>
            <p:cNvPr id="14" name="TextBox 13"/>
            <p:cNvSpPr txBox="1"/>
            <p:nvPr/>
          </p:nvSpPr>
          <p:spPr>
            <a:xfrm>
              <a:off x="5259394" y="2529565"/>
              <a:ext cx="732778" cy="300082"/>
            </a:xfrm>
            <a:prstGeom prst="rect">
              <a:avLst/>
            </a:prstGeom>
            <a:noFill/>
          </p:spPr>
          <p:txBody>
            <a:bodyPr wrap="square" rtlCol="0">
              <a:spAutoFit/>
            </a:bodyPr>
            <a:lstStyle/>
            <a:p>
              <a:r>
                <a:rPr lang="en-US" sz="1350" dirty="0"/>
                <a:t>Room 2</a:t>
              </a:r>
            </a:p>
          </p:txBody>
        </p:sp>
        <p:sp>
          <p:nvSpPr>
            <p:cNvPr id="5" name="Rounded Rectangle 4"/>
            <p:cNvSpPr/>
            <p:nvPr/>
          </p:nvSpPr>
          <p:spPr>
            <a:xfrm>
              <a:off x="5992173" y="2931321"/>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068" y="3618641"/>
              <a:ext cx="356584" cy="4698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97453" y="3313797"/>
              <a:ext cx="333315" cy="33331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6318" y="3783154"/>
              <a:ext cx="371669" cy="37166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291194" y="3739307"/>
              <a:ext cx="509088" cy="698373"/>
            </a:xfrm>
            <a:prstGeom prst="rect">
              <a:avLst/>
            </a:prstGeom>
          </p:spPr>
        </p:pic>
        <p:sp>
          <p:nvSpPr>
            <p:cNvPr id="9" name="Rectangle 8"/>
            <p:cNvSpPr/>
            <p:nvPr/>
          </p:nvSpPr>
          <p:spPr>
            <a:xfrm>
              <a:off x="5955532" y="3662984"/>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5452748" y="2960069"/>
              <a:ext cx="732778" cy="300082"/>
            </a:xfrm>
            <a:prstGeom prst="rect">
              <a:avLst/>
            </a:prstGeom>
            <a:noFill/>
          </p:spPr>
          <p:txBody>
            <a:bodyPr wrap="square" rtlCol="0">
              <a:spAutoFit/>
            </a:bodyPr>
            <a:lstStyle/>
            <a:p>
              <a:r>
                <a:rPr lang="en-US" sz="1350" dirty="0"/>
                <a:t>switch</a:t>
              </a:r>
            </a:p>
          </p:txBody>
        </p:sp>
        <p:sp>
          <p:nvSpPr>
            <p:cNvPr id="13" name="TextBox 12"/>
            <p:cNvSpPr txBox="1"/>
            <p:nvPr/>
          </p:nvSpPr>
          <p:spPr>
            <a:xfrm>
              <a:off x="6520546" y="2997983"/>
              <a:ext cx="732778" cy="300082"/>
            </a:xfrm>
            <a:prstGeom prst="rect">
              <a:avLst/>
            </a:prstGeom>
            <a:noFill/>
          </p:spPr>
          <p:txBody>
            <a:bodyPr wrap="square" rtlCol="0">
              <a:spAutoFit/>
            </a:bodyPr>
            <a:lstStyle/>
            <a:p>
              <a:r>
                <a:rPr lang="en-US" sz="1350" dirty="0"/>
                <a:t>Room 1</a:t>
              </a:r>
            </a:p>
          </p:txBody>
        </p:sp>
        <p:sp>
          <p:nvSpPr>
            <p:cNvPr id="15" name="TextBox 14"/>
            <p:cNvSpPr txBox="1"/>
            <p:nvPr/>
          </p:nvSpPr>
          <p:spPr>
            <a:xfrm>
              <a:off x="5470217" y="4016324"/>
              <a:ext cx="732778" cy="300082"/>
            </a:xfrm>
            <a:prstGeom prst="rect">
              <a:avLst/>
            </a:prstGeom>
            <a:noFill/>
          </p:spPr>
          <p:txBody>
            <a:bodyPr wrap="square" rtlCol="0">
              <a:spAutoFit/>
            </a:bodyPr>
            <a:lstStyle/>
            <a:p>
              <a:r>
                <a:rPr lang="en-US" sz="1350" dirty="0"/>
                <a:t>Door</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373" y="2997983"/>
              <a:ext cx="521325" cy="698373"/>
            </a:xfrm>
            <a:prstGeom prst="rect">
              <a:avLst/>
            </a:prstGeom>
          </p:spPr>
        </p:pic>
      </p:grpSp>
      <p:sp>
        <p:nvSpPr>
          <p:cNvPr id="16"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 Burglary Problem</a:t>
            </a:r>
          </a:p>
        </p:txBody>
      </p:sp>
    </p:spTree>
    <p:extLst>
      <p:ext uri="{BB962C8B-B14F-4D97-AF65-F5344CB8AC3E}">
        <p14:creationId xmlns:p14="http://schemas.microsoft.com/office/powerpoint/2010/main" val="2532576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4918" y="2408968"/>
            <a:ext cx="5014204" cy="2448782"/>
            <a:chOff x="1341287" y="2702257"/>
            <a:chExt cx="8256756" cy="3391468"/>
          </a:xfrm>
        </p:grpSpPr>
        <p:sp>
          <p:nvSpPr>
            <p:cNvPr id="8" name="Rectangle 7"/>
            <p:cNvSpPr/>
            <p:nvPr/>
          </p:nvSpPr>
          <p:spPr>
            <a:xfrm>
              <a:off x="4189863" y="5588758"/>
              <a:ext cx="2579427"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smtClean="0"/>
                <a:t>location( switch1 )</a:t>
              </a:r>
              <a:endParaRPr lang="en-US" sz="1350" b="1" dirty="0"/>
            </a:p>
          </p:txBody>
        </p:sp>
        <p:sp>
          <p:nvSpPr>
            <p:cNvPr id="13" name="Left Arrow 12"/>
            <p:cNvSpPr/>
            <p:nvPr/>
          </p:nvSpPr>
          <p:spPr>
            <a:xfrm rot="19362124">
              <a:off x="3372437" y="3669257"/>
              <a:ext cx="1567285" cy="2223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893325" y="3493827"/>
              <a:ext cx="1296538" cy="703326"/>
            </a:xfrm>
            <a:prstGeom prst="rect">
              <a:avLst/>
            </a:prstGeom>
            <a:noFill/>
          </p:spPr>
          <p:txBody>
            <a:bodyPr wrap="square" rtlCol="0">
              <a:spAutoFit/>
            </a:bodyPr>
            <a:lstStyle/>
            <a:p>
              <a:r>
                <a:rPr lang="en-US" sz="1350" dirty="0"/>
                <a:t>Steal, Place</a:t>
              </a:r>
            </a:p>
          </p:txBody>
        </p:sp>
        <p:sp>
          <p:nvSpPr>
            <p:cNvPr id="15" name="Left Arrow 14"/>
            <p:cNvSpPr/>
            <p:nvPr/>
          </p:nvSpPr>
          <p:spPr>
            <a:xfrm rot="12771098">
              <a:off x="6554060" y="3671053"/>
              <a:ext cx="1699700" cy="210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7509987" y="3194562"/>
              <a:ext cx="1603611" cy="703326"/>
            </a:xfrm>
            <a:prstGeom prst="rect">
              <a:avLst/>
            </a:prstGeom>
            <a:noFill/>
          </p:spPr>
          <p:txBody>
            <a:bodyPr wrap="square" rtlCol="0">
              <a:spAutoFit/>
            </a:bodyPr>
            <a:lstStyle/>
            <a:p>
              <a:r>
                <a:rPr lang="en-US" sz="1350" dirty="0"/>
                <a:t>Steal, Switch</a:t>
              </a:r>
            </a:p>
          </p:txBody>
        </p:sp>
        <p:sp>
          <p:nvSpPr>
            <p:cNvPr id="19" name="TextBox 18"/>
            <p:cNvSpPr txBox="1"/>
            <p:nvPr/>
          </p:nvSpPr>
          <p:spPr>
            <a:xfrm>
              <a:off x="4761867" y="3807430"/>
              <a:ext cx="2007423" cy="415602"/>
            </a:xfrm>
            <a:prstGeom prst="rect">
              <a:avLst/>
            </a:prstGeom>
            <a:noFill/>
          </p:spPr>
          <p:txBody>
            <a:bodyPr wrap="square" rtlCol="0">
              <a:spAutoFit/>
            </a:bodyPr>
            <a:lstStyle/>
            <a:p>
              <a:r>
                <a:rPr lang="en-US" sz="1350" dirty="0" err="1"/>
                <a:t>WalkThrough</a:t>
              </a:r>
              <a:endParaRPr lang="en-US" sz="1350" dirty="0"/>
            </a:p>
          </p:txBody>
        </p:sp>
        <p:sp>
          <p:nvSpPr>
            <p:cNvPr id="20" name="Flowchart: Process 19"/>
            <p:cNvSpPr/>
            <p:nvPr/>
          </p:nvSpPr>
          <p:spPr>
            <a:xfrm>
              <a:off x="4189863" y="4474155"/>
              <a:ext cx="2695432" cy="1547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Left Arrow 20"/>
            <p:cNvSpPr/>
            <p:nvPr/>
          </p:nvSpPr>
          <p:spPr>
            <a:xfrm rot="8836487">
              <a:off x="6691675" y="5203906"/>
              <a:ext cx="1699700" cy="210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5102753" y="4642385"/>
              <a:ext cx="1530058" cy="415602"/>
            </a:xfrm>
            <a:prstGeom prst="rect">
              <a:avLst/>
            </a:prstGeom>
            <a:noFill/>
          </p:spPr>
          <p:txBody>
            <a:bodyPr wrap="square" rtlCol="0">
              <a:spAutoFit/>
            </a:bodyPr>
            <a:lstStyle/>
            <a:p>
              <a:r>
                <a:rPr lang="en-US" sz="1350" dirty="0"/>
                <a:t>Steal</a:t>
              </a:r>
            </a:p>
          </p:txBody>
        </p:sp>
        <p:sp>
          <p:nvSpPr>
            <p:cNvPr id="4" name="Flowchart: Process 3"/>
            <p:cNvSpPr/>
            <p:nvPr/>
          </p:nvSpPr>
          <p:spPr>
            <a:xfrm>
              <a:off x="2996418" y="2926080"/>
              <a:ext cx="4107767" cy="2278966"/>
            </a:xfrm>
            <a:prstGeom prst="flowChartProcess">
              <a:avLst/>
            </a:prstGeom>
            <a:noFill/>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5" name="Rectangle 4"/>
            <p:cNvSpPr/>
            <p:nvPr/>
          </p:nvSpPr>
          <p:spPr>
            <a:xfrm>
              <a:off x="3862316" y="2702257"/>
              <a:ext cx="2770496" cy="559558"/>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smtClean="0"/>
                <a:t>location( EX</a:t>
              </a:r>
              <a:r>
                <a:rPr lang="en-US" sz="1350" b="1" baseline="-25000" dirty="0" smtClean="0"/>
                <a:t>AG </a:t>
              </a:r>
              <a:r>
                <a:rPr lang="en-US" sz="1350" b="1" dirty="0" smtClean="0"/>
                <a:t>)</a:t>
              </a:r>
              <a:endParaRPr lang="en-US" sz="1350" b="1" dirty="0"/>
            </a:p>
          </p:txBody>
        </p:sp>
        <p:sp>
          <p:nvSpPr>
            <p:cNvPr id="7" name="Rectangle 6"/>
            <p:cNvSpPr/>
            <p:nvPr/>
          </p:nvSpPr>
          <p:spPr>
            <a:xfrm>
              <a:off x="6885295" y="4299045"/>
              <a:ext cx="2712748"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err="1"/>
                <a:t>doorLocked</a:t>
              </a:r>
              <a:r>
                <a:rPr lang="en-US" sz="1350" b="1" dirty="0" smtClean="0"/>
                <a:t>( door1 )</a:t>
              </a:r>
              <a:endParaRPr lang="en-US" sz="1350" b="1" dirty="0"/>
            </a:p>
          </p:txBody>
        </p:sp>
        <p:sp>
          <p:nvSpPr>
            <p:cNvPr id="6" name="Rectangle 5"/>
            <p:cNvSpPr/>
            <p:nvPr/>
          </p:nvSpPr>
          <p:spPr>
            <a:xfrm>
              <a:off x="1341287" y="4299045"/>
              <a:ext cx="2848577"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a:t>
              </a:r>
              <a:r>
                <a:rPr lang="en-US" sz="1350" b="1" dirty="0" smtClean="0"/>
                <a:t>( diamond1 )</a:t>
              </a:r>
              <a:endParaRPr lang="en-US" sz="1350" b="1" dirty="0"/>
            </a:p>
          </p:txBody>
        </p:sp>
        <p:sp>
          <p:nvSpPr>
            <p:cNvPr id="23" name="Left Arrow 22"/>
            <p:cNvSpPr/>
            <p:nvPr/>
          </p:nvSpPr>
          <p:spPr>
            <a:xfrm rot="2560031">
              <a:off x="5739153" y="3651222"/>
              <a:ext cx="1332078" cy="226357"/>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5628234" y="2234117"/>
            <a:ext cx="2883046" cy="2318429"/>
            <a:chOff x="4922373" y="2529565"/>
            <a:chExt cx="2883046" cy="2318429"/>
          </a:xfrm>
        </p:grpSpPr>
        <p:sp>
          <p:nvSpPr>
            <p:cNvPr id="35" name="TextBox 34"/>
            <p:cNvSpPr txBox="1"/>
            <p:nvPr/>
          </p:nvSpPr>
          <p:spPr>
            <a:xfrm>
              <a:off x="5259394" y="2529565"/>
              <a:ext cx="732778" cy="300082"/>
            </a:xfrm>
            <a:prstGeom prst="rect">
              <a:avLst/>
            </a:prstGeom>
            <a:noFill/>
          </p:spPr>
          <p:txBody>
            <a:bodyPr wrap="square" rtlCol="0">
              <a:spAutoFit/>
            </a:bodyPr>
            <a:lstStyle/>
            <a:p>
              <a:r>
                <a:rPr lang="en-US" sz="1350" dirty="0"/>
                <a:t>Room 2</a:t>
              </a:r>
            </a:p>
          </p:txBody>
        </p:sp>
        <p:sp>
          <p:nvSpPr>
            <p:cNvPr id="36" name="Rounded Rectangle 35"/>
            <p:cNvSpPr/>
            <p:nvPr/>
          </p:nvSpPr>
          <p:spPr>
            <a:xfrm>
              <a:off x="5992173" y="2931321"/>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068" y="3618641"/>
              <a:ext cx="356584" cy="46985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7453" y="3313797"/>
              <a:ext cx="333315" cy="33331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6318" y="3783154"/>
              <a:ext cx="371669" cy="37166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91194" y="3739307"/>
              <a:ext cx="509088" cy="698373"/>
            </a:xfrm>
            <a:prstGeom prst="rect">
              <a:avLst/>
            </a:prstGeom>
          </p:spPr>
        </p:pic>
        <p:sp>
          <p:nvSpPr>
            <p:cNvPr id="41" name="Rectangle 40"/>
            <p:cNvSpPr/>
            <p:nvPr/>
          </p:nvSpPr>
          <p:spPr>
            <a:xfrm>
              <a:off x="5955532" y="3662984"/>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p:cNvSpPr txBox="1"/>
            <p:nvPr/>
          </p:nvSpPr>
          <p:spPr>
            <a:xfrm>
              <a:off x="5452748" y="2960069"/>
              <a:ext cx="732778" cy="300082"/>
            </a:xfrm>
            <a:prstGeom prst="rect">
              <a:avLst/>
            </a:prstGeom>
            <a:noFill/>
          </p:spPr>
          <p:txBody>
            <a:bodyPr wrap="square" rtlCol="0">
              <a:spAutoFit/>
            </a:bodyPr>
            <a:lstStyle/>
            <a:p>
              <a:r>
                <a:rPr lang="en-US" sz="1350" dirty="0"/>
                <a:t>switch</a:t>
              </a:r>
            </a:p>
          </p:txBody>
        </p:sp>
        <p:sp>
          <p:nvSpPr>
            <p:cNvPr id="43" name="TextBox 42"/>
            <p:cNvSpPr txBox="1"/>
            <p:nvPr/>
          </p:nvSpPr>
          <p:spPr>
            <a:xfrm>
              <a:off x="6520546" y="2997983"/>
              <a:ext cx="732778" cy="300082"/>
            </a:xfrm>
            <a:prstGeom prst="rect">
              <a:avLst/>
            </a:prstGeom>
            <a:noFill/>
          </p:spPr>
          <p:txBody>
            <a:bodyPr wrap="square" rtlCol="0">
              <a:spAutoFit/>
            </a:bodyPr>
            <a:lstStyle/>
            <a:p>
              <a:r>
                <a:rPr lang="en-US" sz="1350" dirty="0"/>
                <a:t>Room 1</a:t>
              </a:r>
            </a:p>
          </p:txBody>
        </p:sp>
        <p:sp>
          <p:nvSpPr>
            <p:cNvPr id="44" name="TextBox 43"/>
            <p:cNvSpPr txBox="1"/>
            <p:nvPr/>
          </p:nvSpPr>
          <p:spPr>
            <a:xfrm>
              <a:off x="5470217" y="4016324"/>
              <a:ext cx="732778" cy="300082"/>
            </a:xfrm>
            <a:prstGeom prst="rect">
              <a:avLst/>
            </a:prstGeom>
            <a:noFill/>
          </p:spPr>
          <p:txBody>
            <a:bodyPr wrap="square" rtlCol="0">
              <a:spAutoFit/>
            </a:bodyPr>
            <a:lstStyle/>
            <a:p>
              <a:r>
                <a:rPr lang="en-US" sz="1350" dirty="0"/>
                <a:t>Door</a:t>
              </a:r>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373" y="2997983"/>
              <a:ext cx="521325" cy="698373"/>
            </a:xfrm>
            <a:prstGeom prst="rect">
              <a:avLst/>
            </a:prstGeom>
          </p:spPr>
        </p:pic>
      </p:grpSp>
      <p:sp>
        <p:nvSpPr>
          <p:cNvPr id="30"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RC caused by Causal Loops</a:t>
            </a:r>
          </a:p>
        </p:txBody>
      </p:sp>
    </p:spTree>
    <p:extLst>
      <p:ext uri="{BB962C8B-B14F-4D97-AF65-F5344CB8AC3E}">
        <p14:creationId xmlns:p14="http://schemas.microsoft.com/office/powerpoint/2010/main" val="11306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Topics investigated</a:t>
            </a:r>
            <a:endParaRPr lang="en-US" dirty="0">
              <a:latin typeface="Aharoni" panose="02010803020104030203" pitchFamily="2" charset="-79"/>
              <a:cs typeface="Aharoni" panose="02010803020104030203" pitchFamily="2" charset="-79"/>
            </a:endParaRPr>
          </a:p>
        </p:txBody>
      </p:sp>
      <p:sp>
        <p:nvSpPr>
          <p:cNvPr id="7" name="Rounded Rectangle 6"/>
          <p:cNvSpPr/>
          <p:nvPr/>
        </p:nvSpPr>
        <p:spPr>
          <a:xfrm>
            <a:off x="3922177" y="3720503"/>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Model-Lite Planning Models</a:t>
            </a:r>
            <a:endParaRPr lang="en-US" dirty="0"/>
          </a:p>
        </p:txBody>
      </p:sp>
      <p:sp>
        <p:nvSpPr>
          <p:cNvPr id="9" name="Rounded Rectangle 8"/>
          <p:cNvSpPr/>
          <p:nvPr/>
        </p:nvSpPr>
        <p:spPr>
          <a:xfrm>
            <a:off x="3922177" y="1626420"/>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Multi-Agent Planning</a:t>
            </a:r>
          </a:p>
        </p:txBody>
      </p:sp>
      <p:sp>
        <p:nvSpPr>
          <p:cNvPr id="11" name="TextBox 10"/>
          <p:cNvSpPr txBox="1"/>
          <p:nvPr/>
        </p:nvSpPr>
        <p:spPr>
          <a:xfrm>
            <a:off x="365455" y="1544637"/>
            <a:ext cx="3091686" cy="1477328"/>
          </a:xfrm>
          <a:prstGeom prst="rect">
            <a:avLst/>
          </a:prstGeom>
          <a:noFill/>
        </p:spPr>
        <p:txBody>
          <a:bodyPr wrap="square" rtlCol="0">
            <a:spAutoFit/>
          </a:bodyPr>
          <a:lstStyle/>
          <a:p>
            <a:r>
              <a:rPr lang="en-US" dirty="0" smtClean="0"/>
              <a:t>Multi-Agent Planning:</a:t>
            </a:r>
          </a:p>
          <a:p>
            <a:r>
              <a:rPr lang="en-US" dirty="0" smtClean="0"/>
              <a:t>Planning in the presence of multiple agents</a:t>
            </a:r>
          </a:p>
          <a:p>
            <a:pPr marL="285750" indent="-285750">
              <a:buFont typeface="Arial" panose="020B0604020202020204" pitchFamily="34" charset="0"/>
              <a:buChar char="•"/>
            </a:pPr>
            <a:r>
              <a:rPr lang="en-US" dirty="0" smtClean="0"/>
              <a:t>Required Cooperation</a:t>
            </a:r>
          </a:p>
          <a:p>
            <a:endParaRPr lang="en-US" dirty="0"/>
          </a:p>
        </p:txBody>
      </p:sp>
    </p:spTree>
    <p:extLst>
      <p:ext uri="{BB962C8B-B14F-4D97-AF65-F5344CB8AC3E}">
        <p14:creationId xmlns:p14="http://schemas.microsoft.com/office/powerpoint/2010/main" val="419866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4918" y="2408968"/>
            <a:ext cx="5014204" cy="2448782"/>
            <a:chOff x="1341287" y="2702257"/>
            <a:chExt cx="8256756" cy="3391468"/>
          </a:xfrm>
        </p:grpSpPr>
        <p:sp>
          <p:nvSpPr>
            <p:cNvPr id="8" name="Rectangle 7"/>
            <p:cNvSpPr/>
            <p:nvPr/>
          </p:nvSpPr>
          <p:spPr>
            <a:xfrm>
              <a:off x="4189863" y="5588758"/>
              <a:ext cx="2579427"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smtClean="0"/>
                <a:t>location( switch1 )</a:t>
              </a:r>
              <a:endParaRPr lang="en-US" sz="1350" b="1" dirty="0"/>
            </a:p>
          </p:txBody>
        </p:sp>
        <p:sp>
          <p:nvSpPr>
            <p:cNvPr id="13" name="Left Arrow 12"/>
            <p:cNvSpPr/>
            <p:nvPr/>
          </p:nvSpPr>
          <p:spPr>
            <a:xfrm rot="19362124">
              <a:off x="3372437" y="3669257"/>
              <a:ext cx="1567285" cy="2223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893325" y="3493827"/>
              <a:ext cx="1296538" cy="703326"/>
            </a:xfrm>
            <a:prstGeom prst="rect">
              <a:avLst/>
            </a:prstGeom>
            <a:noFill/>
          </p:spPr>
          <p:txBody>
            <a:bodyPr wrap="square" rtlCol="0">
              <a:spAutoFit/>
            </a:bodyPr>
            <a:lstStyle/>
            <a:p>
              <a:r>
                <a:rPr lang="en-US" sz="1350" dirty="0"/>
                <a:t>Steal, Place</a:t>
              </a:r>
            </a:p>
          </p:txBody>
        </p:sp>
        <p:sp>
          <p:nvSpPr>
            <p:cNvPr id="15" name="Left Arrow 14"/>
            <p:cNvSpPr/>
            <p:nvPr/>
          </p:nvSpPr>
          <p:spPr>
            <a:xfrm rot="12771098">
              <a:off x="6554060" y="3671053"/>
              <a:ext cx="1699700" cy="210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7509987" y="3194562"/>
              <a:ext cx="1603611" cy="703326"/>
            </a:xfrm>
            <a:prstGeom prst="rect">
              <a:avLst/>
            </a:prstGeom>
            <a:noFill/>
          </p:spPr>
          <p:txBody>
            <a:bodyPr wrap="square" rtlCol="0">
              <a:spAutoFit/>
            </a:bodyPr>
            <a:lstStyle/>
            <a:p>
              <a:r>
                <a:rPr lang="en-US" sz="1350" dirty="0"/>
                <a:t>Steal, Switch</a:t>
              </a:r>
            </a:p>
          </p:txBody>
        </p:sp>
        <p:sp>
          <p:nvSpPr>
            <p:cNvPr id="19" name="TextBox 18"/>
            <p:cNvSpPr txBox="1"/>
            <p:nvPr/>
          </p:nvSpPr>
          <p:spPr>
            <a:xfrm>
              <a:off x="4761867" y="3807430"/>
              <a:ext cx="2007423" cy="415602"/>
            </a:xfrm>
            <a:prstGeom prst="rect">
              <a:avLst/>
            </a:prstGeom>
            <a:noFill/>
          </p:spPr>
          <p:txBody>
            <a:bodyPr wrap="square" rtlCol="0">
              <a:spAutoFit/>
            </a:bodyPr>
            <a:lstStyle/>
            <a:p>
              <a:r>
                <a:rPr lang="en-US" sz="1350" dirty="0" err="1"/>
                <a:t>WalkThrough</a:t>
              </a:r>
              <a:endParaRPr lang="en-US" sz="1350" dirty="0"/>
            </a:p>
          </p:txBody>
        </p:sp>
        <p:sp>
          <p:nvSpPr>
            <p:cNvPr id="20" name="Flowchart: Process 19"/>
            <p:cNvSpPr/>
            <p:nvPr/>
          </p:nvSpPr>
          <p:spPr>
            <a:xfrm>
              <a:off x="4189863" y="4474155"/>
              <a:ext cx="2695432" cy="1547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Left Arrow 20"/>
            <p:cNvSpPr/>
            <p:nvPr/>
          </p:nvSpPr>
          <p:spPr>
            <a:xfrm rot="8836487">
              <a:off x="6691675" y="5203906"/>
              <a:ext cx="1699700" cy="210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5102753" y="4642385"/>
              <a:ext cx="1530058" cy="415602"/>
            </a:xfrm>
            <a:prstGeom prst="rect">
              <a:avLst/>
            </a:prstGeom>
            <a:noFill/>
          </p:spPr>
          <p:txBody>
            <a:bodyPr wrap="square" rtlCol="0">
              <a:spAutoFit/>
            </a:bodyPr>
            <a:lstStyle/>
            <a:p>
              <a:r>
                <a:rPr lang="en-US" sz="1350" dirty="0"/>
                <a:t>Steal</a:t>
              </a:r>
            </a:p>
          </p:txBody>
        </p:sp>
        <p:sp>
          <p:nvSpPr>
            <p:cNvPr id="4" name="Flowchart: Process 3"/>
            <p:cNvSpPr/>
            <p:nvPr/>
          </p:nvSpPr>
          <p:spPr>
            <a:xfrm>
              <a:off x="2996418" y="2926080"/>
              <a:ext cx="4107767" cy="2278966"/>
            </a:xfrm>
            <a:prstGeom prst="flowChartProcess">
              <a:avLst/>
            </a:prstGeom>
            <a:noFill/>
            <a:ln>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5" name="Rectangle 4"/>
            <p:cNvSpPr/>
            <p:nvPr/>
          </p:nvSpPr>
          <p:spPr>
            <a:xfrm>
              <a:off x="3862316" y="2702257"/>
              <a:ext cx="2770496" cy="559558"/>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smtClean="0"/>
                <a:t>location( EX</a:t>
              </a:r>
              <a:r>
                <a:rPr lang="en-US" sz="1350" b="1" baseline="-25000" dirty="0" smtClean="0"/>
                <a:t>AG </a:t>
              </a:r>
              <a:r>
                <a:rPr lang="en-US" sz="1350" b="1" dirty="0" smtClean="0"/>
                <a:t>)</a:t>
              </a:r>
              <a:endParaRPr lang="en-US" sz="1350" b="1" dirty="0"/>
            </a:p>
          </p:txBody>
        </p:sp>
        <p:sp>
          <p:nvSpPr>
            <p:cNvPr id="7" name="Rectangle 6"/>
            <p:cNvSpPr/>
            <p:nvPr/>
          </p:nvSpPr>
          <p:spPr>
            <a:xfrm>
              <a:off x="6885295" y="4299045"/>
              <a:ext cx="2712748"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err="1"/>
                <a:t>doorLocked</a:t>
              </a:r>
              <a:r>
                <a:rPr lang="en-US" sz="1350" b="1" dirty="0" smtClean="0"/>
                <a:t>( door1 )</a:t>
              </a:r>
              <a:endParaRPr lang="en-US" sz="1350" b="1" dirty="0"/>
            </a:p>
          </p:txBody>
        </p:sp>
        <p:sp>
          <p:nvSpPr>
            <p:cNvPr id="6" name="Rectangle 5"/>
            <p:cNvSpPr/>
            <p:nvPr/>
          </p:nvSpPr>
          <p:spPr>
            <a:xfrm>
              <a:off x="1341287" y="4299045"/>
              <a:ext cx="2848577" cy="50496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a:t>
              </a:r>
              <a:r>
                <a:rPr lang="en-US" sz="1350" b="1" dirty="0" smtClean="0"/>
                <a:t>( diamond1 )</a:t>
              </a:r>
              <a:endParaRPr lang="en-US" sz="1350" b="1" dirty="0"/>
            </a:p>
          </p:txBody>
        </p:sp>
        <p:sp>
          <p:nvSpPr>
            <p:cNvPr id="23" name="Left Arrow 22"/>
            <p:cNvSpPr/>
            <p:nvPr/>
          </p:nvSpPr>
          <p:spPr>
            <a:xfrm rot="2560031">
              <a:off x="5739153" y="3651222"/>
              <a:ext cx="1332078" cy="226357"/>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5628234" y="2234117"/>
            <a:ext cx="2883046" cy="2318429"/>
            <a:chOff x="4922373" y="2529565"/>
            <a:chExt cx="2883046" cy="2318429"/>
          </a:xfrm>
        </p:grpSpPr>
        <p:sp>
          <p:nvSpPr>
            <p:cNvPr id="35" name="TextBox 34"/>
            <p:cNvSpPr txBox="1"/>
            <p:nvPr/>
          </p:nvSpPr>
          <p:spPr>
            <a:xfrm>
              <a:off x="5259394" y="2529565"/>
              <a:ext cx="732778" cy="300082"/>
            </a:xfrm>
            <a:prstGeom prst="rect">
              <a:avLst/>
            </a:prstGeom>
            <a:noFill/>
          </p:spPr>
          <p:txBody>
            <a:bodyPr wrap="square" rtlCol="0">
              <a:spAutoFit/>
            </a:bodyPr>
            <a:lstStyle/>
            <a:p>
              <a:r>
                <a:rPr lang="en-US" sz="1350" dirty="0"/>
                <a:t>Room 2</a:t>
              </a:r>
            </a:p>
          </p:txBody>
        </p:sp>
        <p:sp>
          <p:nvSpPr>
            <p:cNvPr id="36" name="Rounded Rectangle 35"/>
            <p:cNvSpPr/>
            <p:nvPr/>
          </p:nvSpPr>
          <p:spPr>
            <a:xfrm>
              <a:off x="5992173" y="2931321"/>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068" y="3618641"/>
              <a:ext cx="356584" cy="46985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7453" y="3313797"/>
              <a:ext cx="333315" cy="333315"/>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6318" y="3783154"/>
              <a:ext cx="371669" cy="37166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91194" y="3739307"/>
              <a:ext cx="509088" cy="698373"/>
            </a:xfrm>
            <a:prstGeom prst="rect">
              <a:avLst/>
            </a:prstGeom>
          </p:spPr>
        </p:pic>
        <p:sp>
          <p:nvSpPr>
            <p:cNvPr id="41" name="Rectangle 40"/>
            <p:cNvSpPr/>
            <p:nvPr/>
          </p:nvSpPr>
          <p:spPr>
            <a:xfrm>
              <a:off x="5955532" y="3662984"/>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p:cNvSpPr txBox="1"/>
            <p:nvPr/>
          </p:nvSpPr>
          <p:spPr>
            <a:xfrm>
              <a:off x="5452748" y="2960069"/>
              <a:ext cx="732778" cy="300082"/>
            </a:xfrm>
            <a:prstGeom prst="rect">
              <a:avLst/>
            </a:prstGeom>
            <a:noFill/>
          </p:spPr>
          <p:txBody>
            <a:bodyPr wrap="square" rtlCol="0">
              <a:spAutoFit/>
            </a:bodyPr>
            <a:lstStyle/>
            <a:p>
              <a:r>
                <a:rPr lang="en-US" sz="1350" dirty="0"/>
                <a:t>switch</a:t>
              </a:r>
            </a:p>
          </p:txBody>
        </p:sp>
        <p:sp>
          <p:nvSpPr>
            <p:cNvPr id="43" name="TextBox 42"/>
            <p:cNvSpPr txBox="1"/>
            <p:nvPr/>
          </p:nvSpPr>
          <p:spPr>
            <a:xfrm>
              <a:off x="6520546" y="2997983"/>
              <a:ext cx="732778" cy="300082"/>
            </a:xfrm>
            <a:prstGeom prst="rect">
              <a:avLst/>
            </a:prstGeom>
            <a:noFill/>
          </p:spPr>
          <p:txBody>
            <a:bodyPr wrap="square" rtlCol="0">
              <a:spAutoFit/>
            </a:bodyPr>
            <a:lstStyle/>
            <a:p>
              <a:r>
                <a:rPr lang="en-US" sz="1350" dirty="0"/>
                <a:t>Room 1</a:t>
              </a:r>
            </a:p>
          </p:txBody>
        </p:sp>
        <p:sp>
          <p:nvSpPr>
            <p:cNvPr id="44" name="TextBox 43"/>
            <p:cNvSpPr txBox="1"/>
            <p:nvPr/>
          </p:nvSpPr>
          <p:spPr>
            <a:xfrm>
              <a:off x="5470217" y="4016324"/>
              <a:ext cx="732778" cy="300082"/>
            </a:xfrm>
            <a:prstGeom prst="rect">
              <a:avLst/>
            </a:prstGeom>
            <a:noFill/>
          </p:spPr>
          <p:txBody>
            <a:bodyPr wrap="square" rtlCol="0">
              <a:spAutoFit/>
            </a:bodyPr>
            <a:lstStyle/>
            <a:p>
              <a:r>
                <a:rPr lang="en-US" sz="1350" dirty="0"/>
                <a:t>Door</a:t>
              </a:r>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373" y="2997983"/>
              <a:ext cx="521325" cy="698373"/>
            </a:xfrm>
            <a:prstGeom prst="rect">
              <a:avLst/>
            </a:prstGeom>
          </p:spPr>
        </p:pic>
      </p:grpSp>
      <p:sp>
        <p:nvSpPr>
          <p:cNvPr id="30"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RC caused by Causal Loops</a:t>
            </a:r>
          </a:p>
        </p:txBody>
      </p:sp>
      <p:cxnSp>
        <p:nvCxnSpPr>
          <p:cNvPr id="3" name="Straight Arrow Connector 2"/>
          <p:cNvCxnSpPr/>
          <p:nvPr/>
        </p:nvCxnSpPr>
        <p:spPr>
          <a:xfrm flipV="1">
            <a:off x="3734639" y="2047164"/>
            <a:ext cx="740902" cy="487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48902" y="1828018"/>
            <a:ext cx="1782742" cy="369332"/>
          </a:xfrm>
          <a:prstGeom prst="rect">
            <a:avLst/>
          </a:prstGeom>
          <a:noFill/>
        </p:spPr>
        <p:txBody>
          <a:bodyPr wrap="square" rtlCol="0">
            <a:spAutoFit/>
          </a:bodyPr>
          <a:lstStyle/>
          <a:p>
            <a:r>
              <a:rPr lang="en-US" dirty="0" smtClean="0"/>
              <a:t>Causal Loop</a:t>
            </a:r>
            <a:endParaRPr lang="en-US" dirty="0"/>
          </a:p>
        </p:txBody>
      </p:sp>
    </p:spTree>
    <p:extLst>
      <p:ext uri="{BB962C8B-B14F-4D97-AF65-F5344CB8AC3E}">
        <p14:creationId xmlns:p14="http://schemas.microsoft.com/office/powerpoint/2010/main" val="255024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438" y="1825625"/>
            <a:ext cx="7886700" cy="4351338"/>
          </a:xfrm>
        </p:spPr>
        <p:txBody>
          <a:bodyPr/>
          <a:lstStyle/>
          <a:p>
            <a:pPr marL="0" indent="0">
              <a:buNone/>
            </a:pPr>
            <a:r>
              <a:rPr lang="en-US" b="1" dirty="0" smtClean="0"/>
              <a:t>Theorem 1</a:t>
            </a:r>
            <a:endParaRPr lang="en-US" dirty="0"/>
          </a:p>
          <a:p>
            <a:pPr marL="0" indent="0">
              <a:buNone/>
            </a:pPr>
            <a:r>
              <a:rPr lang="en-US" dirty="0" smtClean="0"/>
              <a:t>Given a solvable MAP problem with homogenous agents, and for which the ICGS are traversable and contain no causal loops, any single agents can also achieve the goal</a:t>
            </a:r>
            <a:endParaRPr lang="en-US" dirty="0"/>
          </a:p>
        </p:txBody>
      </p:sp>
      <p:sp>
        <p:nvSpPr>
          <p:cNvPr id="4"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When is Cooperation not required in type-1 problems?</a:t>
            </a:r>
          </a:p>
        </p:txBody>
      </p:sp>
    </p:spTree>
    <p:extLst>
      <p:ext uri="{BB962C8B-B14F-4D97-AF65-F5344CB8AC3E}">
        <p14:creationId xmlns:p14="http://schemas.microsoft.com/office/powerpoint/2010/main" val="3366196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0864" y="2411176"/>
            <a:ext cx="2077872" cy="419669"/>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location(EX</a:t>
            </a:r>
            <a:r>
              <a:rPr lang="en-US" sz="1350" b="1" baseline="-25000" dirty="0"/>
              <a:t>AG</a:t>
            </a:r>
            <a:r>
              <a:rPr lang="en-US" sz="1350" b="1" dirty="0"/>
              <a:t>)</a:t>
            </a:r>
          </a:p>
        </p:txBody>
      </p:sp>
      <p:sp>
        <p:nvSpPr>
          <p:cNvPr id="5" name="Rectangle 4"/>
          <p:cNvSpPr/>
          <p:nvPr/>
        </p:nvSpPr>
        <p:spPr>
          <a:xfrm>
            <a:off x="1121955" y="3608767"/>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location(diamond1)</a:t>
            </a:r>
          </a:p>
        </p:txBody>
      </p:sp>
      <p:sp>
        <p:nvSpPr>
          <p:cNvPr id="6" name="Rectangle 5"/>
          <p:cNvSpPr/>
          <p:nvPr/>
        </p:nvSpPr>
        <p:spPr>
          <a:xfrm>
            <a:off x="5078099" y="3608767"/>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err="1"/>
              <a:t>doorLocked</a:t>
            </a:r>
            <a:r>
              <a:rPr lang="en-US" sz="1350" b="1" dirty="0"/>
              <a:t>(door1)</a:t>
            </a:r>
          </a:p>
        </p:txBody>
      </p:sp>
      <p:sp>
        <p:nvSpPr>
          <p:cNvPr id="7" name="Rectangle 6"/>
          <p:cNvSpPr/>
          <p:nvPr/>
        </p:nvSpPr>
        <p:spPr>
          <a:xfrm>
            <a:off x="3056525" y="4576052"/>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location(switch1)</a:t>
            </a:r>
          </a:p>
        </p:txBody>
      </p:sp>
      <p:sp>
        <p:nvSpPr>
          <p:cNvPr id="8" name="Left Arrow 7"/>
          <p:cNvSpPr/>
          <p:nvPr/>
        </p:nvSpPr>
        <p:spPr>
          <a:xfrm rot="19362124">
            <a:off x="2443455" y="3136426"/>
            <a:ext cx="1175464" cy="1667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084121" y="3004853"/>
            <a:ext cx="972404" cy="507831"/>
          </a:xfrm>
          <a:prstGeom prst="rect">
            <a:avLst/>
          </a:prstGeom>
          <a:noFill/>
        </p:spPr>
        <p:txBody>
          <a:bodyPr wrap="square" rtlCol="0">
            <a:spAutoFit/>
          </a:bodyPr>
          <a:lstStyle/>
          <a:p>
            <a:r>
              <a:rPr lang="en-US" sz="1350" dirty="0"/>
              <a:t>Steal, Place</a:t>
            </a:r>
          </a:p>
        </p:txBody>
      </p:sp>
      <p:sp>
        <p:nvSpPr>
          <p:cNvPr id="10" name="Left Arrow 9"/>
          <p:cNvSpPr/>
          <p:nvPr/>
        </p:nvSpPr>
        <p:spPr>
          <a:xfrm rot="12771098">
            <a:off x="4829672" y="3137773"/>
            <a:ext cx="1274775" cy="1580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5559183" y="3016214"/>
            <a:ext cx="1202708" cy="300082"/>
          </a:xfrm>
          <a:prstGeom prst="rect">
            <a:avLst/>
          </a:prstGeom>
          <a:noFill/>
        </p:spPr>
        <p:txBody>
          <a:bodyPr wrap="square" rtlCol="0">
            <a:spAutoFit/>
          </a:bodyPr>
          <a:lstStyle/>
          <a:p>
            <a:r>
              <a:rPr lang="en-US" sz="1350" dirty="0"/>
              <a:t>Steal, Switch</a:t>
            </a:r>
          </a:p>
        </p:txBody>
      </p:sp>
      <p:sp>
        <p:nvSpPr>
          <p:cNvPr id="13" name="TextBox 12"/>
          <p:cNvSpPr txBox="1"/>
          <p:nvPr/>
        </p:nvSpPr>
        <p:spPr>
          <a:xfrm>
            <a:off x="3485527" y="3240055"/>
            <a:ext cx="1147544" cy="300082"/>
          </a:xfrm>
          <a:prstGeom prst="rect">
            <a:avLst/>
          </a:prstGeom>
          <a:noFill/>
        </p:spPr>
        <p:txBody>
          <a:bodyPr wrap="square" rtlCol="0">
            <a:spAutoFit/>
          </a:bodyPr>
          <a:lstStyle/>
          <a:p>
            <a:r>
              <a:rPr lang="en-US" sz="1350" dirty="0" err="1"/>
              <a:t>WalkThrough</a:t>
            </a:r>
            <a:endParaRPr lang="en-US" sz="1350" dirty="0"/>
          </a:p>
        </p:txBody>
      </p:sp>
      <p:sp>
        <p:nvSpPr>
          <p:cNvPr id="14" name="Flowchart: Process 13"/>
          <p:cNvSpPr/>
          <p:nvPr/>
        </p:nvSpPr>
        <p:spPr>
          <a:xfrm>
            <a:off x="3056524" y="3740100"/>
            <a:ext cx="2021574" cy="1160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Left Arrow 14"/>
          <p:cNvSpPr/>
          <p:nvPr/>
        </p:nvSpPr>
        <p:spPr>
          <a:xfrm rot="8836487">
            <a:off x="4932883" y="4287413"/>
            <a:ext cx="1274775" cy="1580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3741192" y="3866273"/>
            <a:ext cx="1147544" cy="300082"/>
          </a:xfrm>
          <a:prstGeom prst="rect">
            <a:avLst/>
          </a:prstGeom>
          <a:noFill/>
        </p:spPr>
        <p:txBody>
          <a:bodyPr wrap="square" rtlCol="0">
            <a:spAutoFit/>
          </a:bodyPr>
          <a:lstStyle/>
          <a:p>
            <a:r>
              <a:rPr lang="en-US" sz="1350" dirty="0"/>
              <a:t>Steal</a:t>
            </a:r>
          </a:p>
        </p:txBody>
      </p:sp>
      <p:sp>
        <p:nvSpPr>
          <p:cNvPr id="18" name="Left Arrow 17"/>
          <p:cNvSpPr/>
          <p:nvPr/>
        </p:nvSpPr>
        <p:spPr>
          <a:xfrm rot="1939180">
            <a:off x="3911008" y="3133182"/>
            <a:ext cx="1274775" cy="158051"/>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An upper bound for RC</a:t>
            </a:r>
          </a:p>
        </p:txBody>
      </p:sp>
    </p:spTree>
    <p:extLst>
      <p:ext uri="{BB962C8B-B14F-4D97-AF65-F5344CB8AC3E}">
        <p14:creationId xmlns:p14="http://schemas.microsoft.com/office/powerpoint/2010/main" val="3794119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0864" y="2411176"/>
            <a:ext cx="2077872" cy="419669"/>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location(EX</a:t>
            </a:r>
            <a:r>
              <a:rPr lang="en-US" sz="1350" b="1" baseline="-25000" dirty="0"/>
              <a:t>AG</a:t>
            </a:r>
            <a:r>
              <a:rPr lang="en-US" sz="1350" b="1" dirty="0"/>
              <a:t>)</a:t>
            </a:r>
          </a:p>
        </p:txBody>
      </p:sp>
      <p:sp>
        <p:nvSpPr>
          <p:cNvPr id="5" name="Rectangle 4"/>
          <p:cNvSpPr/>
          <p:nvPr/>
        </p:nvSpPr>
        <p:spPr>
          <a:xfrm>
            <a:off x="1121955" y="3608767"/>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location(diamond1)</a:t>
            </a:r>
          </a:p>
        </p:txBody>
      </p:sp>
      <p:sp>
        <p:nvSpPr>
          <p:cNvPr id="6" name="Rectangle 5"/>
          <p:cNvSpPr/>
          <p:nvPr/>
        </p:nvSpPr>
        <p:spPr>
          <a:xfrm>
            <a:off x="5078099" y="3608767"/>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err="1"/>
              <a:t>doorLocked</a:t>
            </a:r>
            <a:r>
              <a:rPr lang="en-US" sz="1350" b="1" dirty="0"/>
              <a:t>(door1)</a:t>
            </a:r>
          </a:p>
        </p:txBody>
      </p:sp>
      <p:sp>
        <p:nvSpPr>
          <p:cNvPr id="7" name="Rectangle 6"/>
          <p:cNvSpPr/>
          <p:nvPr/>
        </p:nvSpPr>
        <p:spPr>
          <a:xfrm>
            <a:off x="3056525" y="4576052"/>
            <a:ext cx="1934570" cy="378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location(switch1)</a:t>
            </a:r>
          </a:p>
        </p:txBody>
      </p:sp>
      <p:sp>
        <p:nvSpPr>
          <p:cNvPr id="8" name="Left Arrow 7"/>
          <p:cNvSpPr/>
          <p:nvPr/>
        </p:nvSpPr>
        <p:spPr>
          <a:xfrm rot="19362124">
            <a:off x="2443455" y="3136426"/>
            <a:ext cx="1175464" cy="1667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084121" y="3004853"/>
            <a:ext cx="972404" cy="507831"/>
          </a:xfrm>
          <a:prstGeom prst="rect">
            <a:avLst/>
          </a:prstGeom>
          <a:noFill/>
        </p:spPr>
        <p:txBody>
          <a:bodyPr wrap="square" rtlCol="0">
            <a:spAutoFit/>
          </a:bodyPr>
          <a:lstStyle/>
          <a:p>
            <a:r>
              <a:rPr lang="en-US" sz="1350" dirty="0"/>
              <a:t>Steal, Place</a:t>
            </a:r>
          </a:p>
        </p:txBody>
      </p:sp>
      <p:sp>
        <p:nvSpPr>
          <p:cNvPr id="10" name="Left Arrow 9"/>
          <p:cNvSpPr/>
          <p:nvPr/>
        </p:nvSpPr>
        <p:spPr>
          <a:xfrm rot="12771098">
            <a:off x="4829672" y="3137773"/>
            <a:ext cx="1274775" cy="1580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5559183" y="3016214"/>
            <a:ext cx="1202708" cy="300082"/>
          </a:xfrm>
          <a:prstGeom prst="rect">
            <a:avLst/>
          </a:prstGeom>
          <a:noFill/>
        </p:spPr>
        <p:txBody>
          <a:bodyPr wrap="square" rtlCol="0">
            <a:spAutoFit/>
          </a:bodyPr>
          <a:lstStyle/>
          <a:p>
            <a:r>
              <a:rPr lang="en-US" sz="1350" dirty="0"/>
              <a:t>Steal, Switch</a:t>
            </a:r>
          </a:p>
        </p:txBody>
      </p:sp>
      <p:sp>
        <p:nvSpPr>
          <p:cNvPr id="14" name="Flowchart: Process 13"/>
          <p:cNvSpPr/>
          <p:nvPr/>
        </p:nvSpPr>
        <p:spPr>
          <a:xfrm>
            <a:off x="3056524" y="3740100"/>
            <a:ext cx="2021574" cy="1160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Left Arrow 14"/>
          <p:cNvSpPr/>
          <p:nvPr/>
        </p:nvSpPr>
        <p:spPr>
          <a:xfrm rot="8836487">
            <a:off x="4932883" y="4287413"/>
            <a:ext cx="1274775" cy="1580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3741192" y="3866273"/>
            <a:ext cx="1147544" cy="300082"/>
          </a:xfrm>
          <a:prstGeom prst="rect">
            <a:avLst/>
          </a:prstGeom>
          <a:noFill/>
        </p:spPr>
        <p:txBody>
          <a:bodyPr wrap="square" rtlCol="0">
            <a:spAutoFit/>
          </a:bodyPr>
          <a:lstStyle/>
          <a:p>
            <a:r>
              <a:rPr lang="en-US" sz="1350" dirty="0"/>
              <a:t>Steal</a:t>
            </a:r>
          </a:p>
        </p:txBody>
      </p:sp>
      <p:sp>
        <p:nvSpPr>
          <p:cNvPr id="18" name="Left Arrow 17"/>
          <p:cNvSpPr/>
          <p:nvPr/>
        </p:nvSpPr>
        <p:spPr>
          <a:xfrm rot="1939180">
            <a:off x="3911008" y="3133182"/>
            <a:ext cx="1274775" cy="158051"/>
          </a:xfrm>
          <a:prstGeom prst="lef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6148674" y="2452397"/>
            <a:ext cx="2077872" cy="419669"/>
          </a:xfrm>
          <a:prstGeom prst="rect">
            <a:avLst/>
          </a:prstGeom>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location(EX</a:t>
            </a:r>
            <a:r>
              <a:rPr lang="en-US" sz="1350" b="1" baseline="-25000" dirty="0"/>
              <a:t>AG</a:t>
            </a:r>
            <a:r>
              <a:rPr lang="en-US" sz="1350" b="1" dirty="0"/>
              <a:t>)</a:t>
            </a:r>
          </a:p>
        </p:txBody>
      </p:sp>
      <p:sp>
        <p:nvSpPr>
          <p:cNvPr id="19" name="Left Arrow 18"/>
          <p:cNvSpPr/>
          <p:nvPr/>
        </p:nvSpPr>
        <p:spPr>
          <a:xfrm rot="20539619">
            <a:off x="2991244" y="3024920"/>
            <a:ext cx="3184535" cy="1850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Left Arrow 19"/>
          <p:cNvSpPr/>
          <p:nvPr/>
        </p:nvSpPr>
        <p:spPr>
          <a:xfrm rot="19506442">
            <a:off x="6587040" y="3203528"/>
            <a:ext cx="1045332" cy="136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An upper bound for RC</a:t>
            </a:r>
          </a:p>
        </p:txBody>
      </p:sp>
    </p:spTree>
    <p:extLst>
      <p:ext uri="{BB962C8B-B14F-4D97-AF65-F5344CB8AC3E}">
        <p14:creationId xmlns:p14="http://schemas.microsoft.com/office/powerpoint/2010/main" val="2163993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1050" y="1978025"/>
                <a:ext cx="7886700" cy="4351338"/>
              </a:xfrm>
            </p:spPr>
            <p:txBody>
              <a:bodyPr>
                <a:normAutofit/>
              </a:bodyPr>
              <a:lstStyle/>
              <a:p>
                <a:pPr marL="0" indent="0">
                  <a:buNone/>
                </a:pPr>
                <a:r>
                  <a:rPr lang="en-US" sz="2400" b="1" dirty="0" smtClean="0"/>
                  <a:t>Lemma 2</a:t>
                </a:r>
              </a:p>
              <a:p>
                <a:pPr marL="0" indent="0">
                  <a:buNone/>
                </a:pPr>
                <a:r>
                  <a:rPr lang="en-US" sz="2400" dirty="0" smtClean="0"/>
                  <a:t>For a map problem with homogenous agents having traversable ICGS, If all causal loops contain agent VSs and all edges going in and out of agent VSs are directed, the minimum number of agents required is upper bounded by </a:t>
                </a: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Π</m:t>
                        </m:r>
                      </m:e>
                      <m:sub>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𝐶𝑅</m:t>
                        </m:r>
                        <m:d>
                          <m:dPr>
                            <m:ctrlPr>
                              <a:rPr lang="en-US" sz="2400" i="1" smtClean="0">
                                <a:latin typeface="Cambria Math" panose="02040503050406030204" pitchFamily="18" charset="0"/>
                              </a:rPr>
                            </m:ctrlPr>
                          </m:dPr>
                          <m:e>
                            <m:r>
                              <m:rPr>
                                <m:sty m:val="p"/>
                              </m:rPr>
                              <a:rPr lang="en-US" sz="2400" b="0" i="0" smtClean="0">
                                <a:latin typeface="Cambria Math" panose="02040503050406030204" pitchFamily="18" charset="0"/>
                              </a:rPr>
                              <m:t>Φ</m:t>
                            </m:r>
                          </m:e>
                        </m:d>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e>
                    </m:d>
                  </m:oMath>
                </a14:m>
                <a:endParaRPr lang="en-US" sz="2400" b="0" i="1" dirty="0" smtClean="0">
                  <a:latin typeface="Cambria Math" panose="02040503050406030204" pitchFamily="18" charset="0"/>
                </a:endParaRPr>
              </a:p>
              <a:p>
                <a:pPr marL="385763" indent="-385763">
                  <a:buFont typeface="+mj-lt"/>
                  <a:buAutoNum type="arabicPeriod"/>
                </a:pPr>
                <a:r>
                  <a:rPr lang="en-US" sz="1800" dirty="0" smtClean="0"/>
                  <a:t>Add the set of agent VSs in the causal loop to</a:t>
                </a:r>
                <a:r>
                  <a:rPr lang="en-US" sz="1800" dirty="0" smtClean="0">
                    <a:latin typeface="Cambria Math" panose="02040503050406030204" pitchFamily="18" charset="0"/>
                  </a:rPr>
                  <a:t> </a:t>
                </a:r>
                <a14:m>
                  <m:oMath xmlns:m="http://schemas.openxmlformats.org/officeDocument/2006/math">
                    <m:r>
                      <a:rPr lang="en-US" sz="1800" i="1">
                        <a:latin typeface="Cambria Math" panose="02040503050406030204" pitchFamily="18" charset="0"/>
                      </a:rPr>
                      <m:t>𝐶𝑅</m:t>
                    </m:r>
                    <m:d>
                      <m:dPr>
                        <m:ctrlPr>
                          <a:rPr lang="en-US" sz="1800" i="1">
                            <a:latin typeface="Cambria Math" panose="02040503050406030204" pitchFamily="18" charset="0"/>
                          </a:rPr>
                        </m:ctrlPr>
                      </m:dPr>
                      <m:e>
                        <m:r>
                          <m:rPr>
                            <m:sty m:val="p"/>
                          </m:rPr>
                          <a:rPr lang="en-US" sz="1800" b="0" i="0" smtClean="0">
                            <a:latin typeface="Cambria Math" panose="02040503050406030204" pitchFamily="18" charset="0"/>
                          </a:rPr>
                          <m:t>Φ</m:t>
                        </m:r>
                      </m:e>
                    </m:d>
                  </m:oMath>
                </a14:m>
                <a:endParaRPr lang="en-US" sz="1800" dirty="0" smtClean="0"/>
              </a:p>
              <a:p>
                <a:pPr marL="385763" indent="-385763">
                  <a:buFont typeface="+mj-lt"/>
                  <a:buAutoNum type="arabicPeriod"/>
                </a:pPr>
                <a:r>
                  <a:rPr lang="en-US" sz="1800" dirty="0" smtClean="0"/>
                  <a:t>Add any agent VS to </a:t>
                </a:r>
                <a14:m>
                  <m:oMath xmlns:m="http://schemas.openxmlformats.org/officeDocument/2006/math">
                    <m:r>
                      <a:rPr lang="en-US" sz="1800" i="1">
                        <a:latin typeface="Cambria Math" panose="02040503050406030204" pitchFamily="18" charset="0"/>
                      </a:rPr>
                      <m:t>𝐶𝑅</m:t>
                    </m:r>
                    <m:d>
                      <m:dPr>
                        <m:ctrlPr>
                          <a:rPr lang="en-US" sz="1800" i="1">
                            <a:latin typeface="Cambria Math" panose="02040503050406030204" pitchFamily="18" charset="0"/>
                          </a:rPr>
                        </m:ctrlPr>
                      </m:dPr>
                      <m:e>
                        <m:r>
                          <m:rPr>
                            <m:sty m:val="p"/>
                          </m:rPr>
                          <a:rPr lang="en-US" sz="1800">
                            <a:latin typeface="Cambria Math" panose="02040503050406030204" pitchFamily="18" charset="0"/>
                          </a:rPr>
                          <m:t>Φ</m:t>
                        </m:r>
                      </m:e>
                    </m:d>
                  </m:oMath>
                </a14:m>
                <a:r>
                  <a:rPr lang="en-US" sz="1800" dirty="0" smtClean="0"/>
                  <a:t>, if there is a directed edge going into it from variables in </a:t>
                </a:r>
                <a14:m>
                  <m:oMath xmlns:m="http://schemas.openxmlformats.org/officeDocument/2006/math">
                    <m:r>
                      <a:rPr lang="en-US" sz="1800" i="1">
                        <a:latin typeface="Cambria Math" panose="02040503050406030204" pitchFamily="18" charset="0"/>
                      </a:rPr>
                      <m:t>𝐶𝑅</m:t>
                    </m:r>
                    <m:d>
                      <m:dPr>
                        <m:ctrlPr>
                          <a:rPr lang="en-US" sz="1800" i="1">
                            <a:latin typeface="Cambria Math" panose="02040503050406030204" pitchFamily="18" charset="0"/>
                          </a:rPr>
                        </m:ctrlPr>
                      </m:dPr>
                      <m:e>
                        <m:r>
                          <m:rPr>
                            <m:sty m:val="p"/>
                          </m:rPr>
                          <a:rPr lang="en-US" sz="1800">
                            <a:latin typeface="Cambria Math" panose="02040503050406030204" pitchFamily="18" charset="0"/>
                          </a:rPr>
                          <m:t>Φ</m:t>
                        </m:r>
                      </m:e>
                    </m:d>
                  </m:oMath>
                </a14:m>
                <a:endParaRPr lang="en-US" sz="1800" dirty="0"/>
              </a:p>
              <a:p>
                <a:pPr marL="0" indent="0">
                  <a:buNone/>
                </a:pPr>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1050" y="1978025"/>
                <a:ext cx="7886700" cy="4351338"/>
              </a:xfrm>
              <a:blipFill>
                <a:blip r:embed="rId2"/>
                <a:stretch>
                  <a:fillRect l="-1159" t="-1961"/>
                </a:stretch>
              </a:blipFill>
            </p:spPr>
            <p:txBody>
              <a:bodyPr/>
              <a:lstStyle/>
              <a:p>
                <a:r>
                  <a:rPr lang="en-US">
                    <a:noFill/>
                  </a:rPr>
                  <a:t> </a:t>
                </a:r>
              </a:p>
            </p:txBody>
          </p:sp>
        </mc:Fallback>
      </mc:AlternateContent>
      <p:sp>
        <p:nvSpPr>
          <p:cNvPr id="6"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An upper bound for RC</a:t>
            </a:r>
          </a:p>
        </p:txBody>
      </p:sp>
    </p:spTree>
    <p:extLst>
      <p:ext uri="{BB962C8B-B14F-4D97-AF65-F5344CB8AC3E}">
        <p14:creationId xmlns:p14="http://schemas.microsoft.com/office/powerpoint/2010/main" val="1163356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886700" cy="4351338"/>
          </a:xfrm>
        </p:spPr>
        <p:txBody>
          <a:bodyPr>
            <a:normAutofit/>
          </a:bodyPr>
          <a:lstStyle/>
          <a:p>
            <a:pPr marL="514350" indent="-514350">
              <a:buFont typeface="+mj-lt"/>
              <a:buAutoNum type="arabicPeriod"/>
            </a:pPr>
            <a:r>
              <a:rPr lang="en-US" sz="2400" dirty="0" smtClean="0">
                <a:solidFill>
                  <a:schemeClr val="bg1">
                    <a:lumMod val="65000"/>
                  </a:schemeClr>
                </a:solidFill>
              </a:rPr>
              <a:t>RC Definition</a:t>
            </a:r>
          </a:p>
          <a:p>
            <a:pPr marL="514350" indent="-514350">
              <a:buFont typeface="+mj-lt"/>
              <a:buAutoNum type="arabicPeriod"/>
            </a:pPr>
            <a:r>
              <a:rPr lang="en-US" sz="2400" dirty="0" smtClean="0">
                <a:solidFill>
                  <a:schemeClr val="bg1">
                    <a:lumMod val="65000"/>
                  </a:schemeClr>
                </a:solidFill>
              </a:rPr>
              <a:t>Problem Types</a:t>
            </a:r>
          </a:p>
          <a:p>
            <a:pPr marL="971550" lvl="1" indent="-514350">
              <a:buFont typeface="+mj-lt"/>
              <a:buAutoNum type="alphaLcParenR"/>
            </a:pPr>
            <a:r>
              <a:rPr lang="en-US" sz="1800" dirty="0" smtClean="0">
                <a:solidFill>
                  <a:schemeClr val="bg1">
                    <a:lumMod val="65000"/>
                  </a:schemeClr>
                </a:solidFill>
              </a:rPr>
              <a:t>Agent Heterogeneity</a:t>
            </a:r>
          </a:p>
          <a:p>
            <a:pPr marL="514350" indent="-514350">
              <a:buFont typeface="+mj-lt"/>
              <a:buAutoNum type="arabicPeriod"/>
            </a:pPr>
            <a:r>
              <a:rPr lang="en-US" sz="2400" dirty="0" smtClean="0">
                <a:solidFill>
                  <a:schemeClr val="bg1">
                    <a:lumMod val="65000"/>
                  </a:schemeClr>
                </a:solidFill>
              </a:rPr>
              <a:t>Type-1 (Homogenous agents)</a:t>
            </a:r>
          </a:p>
          <a:p>
            <a:pPr marL="971550" lvl="1" indent="-514350">
              <a:buFont typeface="+mj-lt"/>
              <a:buAutoNum type="alphaLcParenR"/>
            </a:pPr>
            <a:r>
              <a:rPr lang="en-US" sz="1800" dirty="0">
                <a:solidFill>
                  <a:schemeClr val="bg1">
                    <a:lumMod val="65000"/>
                  </a:schemeClr>
                </a:solidFill>
              </a:rPr>
              <a:t>Causes of RC</a:t>
            </a:r>
          </a:p>
          <a:p>
            <a:pPr marL="971550" lvl="1" indent="-514350">
              <a:buFont typeface="+mj-lt"/>
              <a:buAutoNum type="alphaLcParenR"/>
            </a:pPr>
            <a:r>
              <a:rPr lang="en-US" sz="1800" dirty="0">
                <a:solidFill>
                  <a:schemeClr val="bg1">
                    <a:lumMod val="65000"/>
                  </a:schemeClr>
                </a:solidFill>
              </a:rPr>
              <a:t>Conditions for single agent Solvability</a:t>
            </a:r>
          </a:p>
          <a:p>
            <a:pPr marL="971550" lvl="1" indent="-514350">
              <a:buFont typeface="+mj-lt"/>
              <a:buAutoNum type="alphaLcParenR"/>
            </a:pPr>
            <a:r>
              <a:rPr lang="en-US" sz="1800" dirty="0">
                <a:solidFill>
                  <a:schemeClr val="bg1">
                    <a:lumMod val="65000"/>
                  </a:schemeClr>
                </a:solidFill>
              </a:rPr>
              <a:t>Upper bound on number of </a:t>
            </a:r>
            <a:r>
              <a:rPr lang="en-US" sz="1800" dirty="0" smtClean="0">
                <a:solidFill>
                  <a:schemeClr val="bg1">
                    <a:lumMod val="65000"/>
                  </a:schemeClr>
                </a:solidFill>
              </a:rPr>
              <a:t>agents</a:t>
            </a:r>
          </a:p>
          <a:p>
            <a:pPr marL="514350" indent="-514350">
              <a:buFont typeface="+mj-lt"/>
              <a:buAutoNum type="arabicPeriod"/>
            </a:pPr>
            <a:r>
              <a:rPr lang="en-US" sz="2400" dirty="0" smtClean="0"/>
              <a:t>Type-2 (Heterogeneous agents)</a:t>
            </a:r>
          </a:p>
          <a:p>
            <a:pPr marL="971550" lvl="1" indent="-514350">
              <a:buFont typeface="+mj-lt"/>
              <a:buAutoNum type="alphaLcParenR"/>
            </a:pPr>
            <a:r>
              <a:rPr lang="en-US" sz="1800" dirty="0" smtClean="0"/>
              <a:t>Transformer Agents</a:t>
            </a:r>
          </a:p>
          <a:p>
            <a:pPr marL="971550" lvl="1" indent="-514350">
              <a:buFont typeface="+mj-lt"/>
              <a:buAutoNum type="alphaLcParenR"/>
            </a:pPr>
            <a:r>
              <a:rPr lang="en-US" dirty="0" smtClean="0"/>
              <a:t>RCPLAN</a:t>
            </a:r>
          </a:p>
        </p:txBody>
      </p:sp>
      <p:sp>
        <p:nvSpPr>
          <p:cNvPr id="6" name="Title 1"/>
          <p:cNvSpPr>
            <a:spLocks noGrp="1"/>
          </p:cNvSpPr>
          <p:nvPr>
            <p:ph type="title"/>
          </p:nvPr>
        </p:nvSpPr>
        <p:spPr>
          <a:xfrm>
            <a:off x="357833" y="115614"/>
            <a:ext cx="7886700" cy="1325563"/>
          </a:xfrm>
        </p:spPr>
        <p:txBody>
          <a:bodyPr/>
          <a:lstStyle/>
          <a:p>
            <a:r>
              <a:rPr lang="en-US" dirty="0" smtClean="0">
                <a:latin typeface="Aharoni" panose="02010803020104030203" pitchFamily="2" charset="-79"/>
                <a:cs typeface="Aharoni" panose="02010803020104030203" pitchFamily="2" charset="-79"/>
              </a:rPr>
              <a:t>Outline</a:t>
            </a:r>
            <a:endParaRPr lang="en-US" dirty="0"/>
          </a:p>
        </p:txBody>
      </p:sp>
      <p:grpSp>
        <p:nvGrpSpPr>
          <p:cNvPr id="9" name="Group 8"/>
          <p:cNvGrpSpPr/>
          <p:nvPr/>
        </p:nvGrpSpPr>
        <p:grpSpPr>
          <a:xfrm>
            <a:off x="4887045" y="1075174"/>
            <a:ext cx="4018082" cy="1867811"/>
            <a:chOff x="2468667" y="2112518"/>
            <a:chExt cx="4131250" cy="2236644"/>
          </a:xfrm>
        </p:grpSpPr>
        <p:sp>
          <p:nvSpPr>
            <p:cNvPr id="10" name="Flowchart: Process 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14" name="Rectangle 1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15" name="Rectangle 1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16" name="TextBox 1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17" name="Straight Connector 1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Pie 1"/>
          <p:cNvSpPr/>
          <p:nvPr/>
        </p:nvSpPr>
        <p:spPr>
          <a:xfrm flipH="1">
            <a:off x="5739964" y="1589097"/>
            <a:ext cx="2279442" cy="924848"/>
          </a:xfrm>
          <a:prstGeom prst="pie">
            <a:avLst>
              <a:gd name="adj1" fmla="val 2677726"/>
              <a:gd name="adj2" fmla="val 13663097"/>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992854" y="1913816"/>
            <a:ext cx="672619" cy="276999"/>
          </a:xfrm>
          <a:prstGeom prst="rect">
            <a:avLst/>
          </a:prstGeom>
          <a:noFill/>
        </p:spPr>
        <p:txBody>
          <a:bodyPr wrap="square" rtlCol="0">
            <a:spAutoFit/>
          </a:bodyPr>
          <a:lstStyle/>
          <a:p>
            <a:r>
              <a:rPr lang="en-US" sz="1200" dirty="0" smtClean="0"/>
              <a:t>Type-1</a:t>
            </a:r>
            <a:endParaRPr lang="en-US" sz="1200" dirty="0"/>
          </a:p>
        </p:txBody>
      </p:sp>
      <p:sp>
        <p:nvSpPr>
          <p:cNvPr id="21" name="TextBox 20"/>
          <p:cNvSpPr txBox="1"/>
          <p:nvPr/>
        </p:nvSpPr>
        <p:spPr>
          <a:xfrm>
            <a:off x="7177519" y="1905983"/>
            <a:ext cx="672619" cy="276999"/>
          </a:xfrm>
          <a:prstGeom prst="rect">
            <a:avLst/>
          </a:prstGeom>
          <a:noFill/>
        </p:spPr>
        <p:txBody>
          <a:bodyPr wrap="square" rtlCol="0">
            <a:spAutoFit/>
          </a:bodyPr>
          <a:lstStyle/>
          <a:p>
            <a:r>
              <a:rPr lang="en-US" sz="1200" dirty="0" smtClean="0"/>
              <a:t>Type-2</a:t>
            </a:r>
            <a:endParaRPr lang="en-US" sz="1200" dirty="0"/>
          </a:p>
        </p:txBody>
      </p:sp>
      <p:cxnSp>
        <p:nvCxnSpPr>
          <p:cNvPr id="22" name="Straight Connector 21"/>
          <p:cNvCxnSpPr>
            <a:endCxn id="12" idx="5"/>
          </p:cNvCxnSpPr>
          <p:nvPr/>
        </p:nvCxnSpPr>
        <p:spPr>
          <a:xfrm>
            <a:off x="6902419" y="2012908"/>
            <a:ext cx="791676" cy="3742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15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2614171" cy="3189435"/>
          </a:xfrm>
        </p:spPr>
        <p:txBody>
          <a:bodyPr>
            <a:normAutofit/>
          </a:bodyPr>
          <a:lstStyle/>
          <a:p>
            <a:pPr marL="0" indent="0">
              <a:buNone/>
            </a:pPr>
            <a:r>
              <a:rPr lang="en-US" sz="2400" dirty="0" smtClean="0"/>
              <a:t>Presence of DVC in a solvable MAP problem</a:t>
            </a:r>
          </a:p>
          <a:p>
            <a:pPr>
              <a:buFont typeface="Wingdings" panose="05000000000000000000" pitchFamily="2" charset="2"/>
              <a:buChar char="Ø"/>
            </a:pPr>
            <a:r>
              <a:rPr lang="en-US" sz="1800" dirty="0" smtClean="0"/>
              <a:t>need not always cause RC</a:t>
            </a:r>
          </a:p>
          <a:p>
            <a:pPr>
              <a:buFont typeface="Wingdings" panose="05000000000000000000" pitchFamily="2" charset="2"/>
              <a:buChar char="Ø"/>
            </a:pPr>
            <a:r>
              <a:rPr lang="en-US" sz="1800" dirty="0" smtClean="0"/>
              <a:t>is </a:t>
            </a:r>
            <a:r>
              <a:rPr lang="en-US" sz="1800" dirty="0"/>
              <a:t>not always </a:t>
            </a:r>
            <a:r>
              <a:rPr lang="en-US" sz="1800" dirty="0" smtClean="0"/>
              <a:t>the cause of RC</a:t>
            </a:r>
            <a:endParaRPr lang="en-US" sz="1800" dirty="0"/>
          </a:p>
          <a:p>
            <a:pPr marL="0" indent="0">
              <a:buNone/>
            </a:pPr>
            <a:endParaRPr lang="en-US" sz="2400" dirty="0"/>
          </a:p>
        </p:txBody>
      </p:sp>
      <p:sp>
        <p:nvSpPr>
          <p:cNvPr id="16"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Type-2 RC</a:t>
            </a:r>
          </a:p>
        </p:txBody>
      </p:sp>
      <p:grpSp>
        <p:nvGrpSpPr>
          <p:cNvPr id="19" name="Group 18"/>
          <p:cNvGrpSpPr/>
          <p:nvPr/>
        </p:nvGrpSpPr>
        <p:grpSpPr>
          <a:xfrm>
            <a:off x="4180114" y="2035679"/>
            <a:ext cx="4425335" cy="2305801"/>
            <a:chOff x="2468667" y="2112518"/>
            <a:chExt cx="4131250" cy="2236644"/>
          </a:xfrm>
        </p:grpSpPr>
        <p:sp>
          <p:nvSpPr>
            <p:cNvPr id="21" name="Flowchart: Process 20"/>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25" name="Rectangle 24"/>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26" name="Rectangle 25"/>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27" name="TextBox 26"/>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28" name="Straight Connector 27"/>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9" name="Pie 28"/>
          <p:cNvSpPr/>
          <p:nvPr/>
        </p:nvSpPr>
        <p:spPr>
          <a:xfrm flipH="1">
            <a:off x="5122173" y="2670113"/>
            <a:ext cx="2497006" cy="1151313"/>
          </a:xfrm>
          <a:prstGeom prst="pie">
            <a:avLst>
              <a:gd name="adj1" fmla="val 2970062"/>
              <a:gd name="adj2" fmla="val 13945769"/>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558488" y="3025819"/>
            <a:ext cx="740792" cy="276999"/>
          </a:xfrm>
          <a:prstGeom prst="rect">
            <a:avLst/>
          </a:prstGeom>
          <a:noFill/>
        </p:spPr>
        <p:txBody>
          <a:bodyPr wrap="square" rtlCol="0">
            <a:spAutoFit/>
          </a:bodyPr>
          <a:lstStyle/>
          <a:p>
            <a:r>
              <a:rPr lang="en-US" sz="1200" dirty="0" smtClean="0"/>
              <a:t>Type-1</a:t>
            </a:r>
            <a:endParaRPr lang="en-US" sz="1200" dirty="0"/>
          </a:p>
        </p:txBody>
      </p:sp>
      <p:sp>
        <p:nvSpPr>
          <p:cNvPr id="31" name="TextBox 30"/>
          <p:cNvSpPr txBox="1"/>
          <p:nvPr/>
        </p:nvSpPr>
        <p:spPr>
          <a:xfrm>
            <a:off x="6764857" y="3058466"/>
            <a:ext cx="740792" cy="276999"/>
          </a:xfrm>
          <a:prstGeom prst="rect">
            <a:avLst/>
          </a:prstGeom>
          <a:noFill/>
        </p:spPr>
        <p:txBody>
          <a:bodyPr wrap="square" rtlCol="0">
            <a:spAutoFit/>
          </a:bodyPr>
          <a:lstStyle/>
          <a:p>
            <a:r>
              <a:rPr lang="en-US" sz="1200" dirty="0" smtClean="0"/>
              <a:t>Type-2</a:t>
            </a:r>
            <a:endParaRPr lang="en-US" sz="1200" dirty="0"/>
          </a:p>
        </p:txBody>
      </p:sp>
      <p:cxnSp>
        <p:nvCxnSpPr>
          <p:cNvPr id="32" name="Straight Connector 31"/>
          <p:cNvCxnSpPr/>
          <p:nvPr/>
        </p:nvCxnSpPr>
        <p:spPr>
          <a:xfrm>
            <a:off x="6442926" y="3164318"/>
            <a:ext cx="917126" cy="47553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916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9618"/>
            <a:ext cx="2614171" cy="3773897"/>
          </a:xfrm>
        </p:spPr>
        <p:txBody>
          <a:bodyPr>
            <a:normAutofit/>
          </a:bodyPr>
          <a:lstStyle/>
          <a:p>
            <a:pPr marL="0" indent="0">
              <a:buNone/>
            </a:pPr>
            <a:endParaRPr lang="en-US" sz="2400" dirty="0" smtClean="0"/>
          </a:p>
          <a:p>
            <a:pPr marL="0" indent="0">
              <a:buNone/>
            </a:pPr>
            <a:r>
              <a:rPr lang="en-US" sz="2400" dirty="0" smtClean="0"/>
              <a:t>An </a:t>
            </a:r>
            <a:r>
              <a:rPr lang="en-US" sz="2400" dirty="0"/>
              <a:t>RC problem in which all agents have traversable causal graphs with no causal </a:t>
            </a:r>
            <a:r>
              <a:rPr lang="en-US" sz="2400" dirty="0" smtClean="0"/>
              <a:t>loops</a:t>
            </a:r>
            <a:endParaRPr lang="en-US" sz="2400" dirty="0"/>
          </a:p>
          <a:p>
            <a:pPr marL="0" indent="0">
              <a:buNone/>
            </a:pPr>
            <a:r>
              <a:rPr lang="en-US" sz="2400" dirty="0" smtClean="0"/>
              <a:t> </a:t>
            </a:r>
            <a:endParaRPr lang="en-US" sz="2400" dirty="0"/>
          </a:p>
          <a:p>
            <a:pPr marL="0" indent="0">
              <a:buNone/>
            </a:pPr>
            <a:endParaRPr lang="en-US" sz="2400" dirty="0"/>
          </a:p>
        </p:txBody>
      </p:sp>
      <p:sp>
        <p:nvSpPr>
          <p:cNvPr id="16"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DVC-RC</a:t>
            </a:r>
          </a:p>
        </p:txBody>
      </p:sp>
      <p:grpSp>
        <p:nvGrpSpPr>
          <p:cNvPr id="19" name="Group 18"/>
          <p:cNvGrpSpPr/>
          <p:nvPr/>
        </p:nvGrpSpPr>
        <p:grpSpPr>
          <a:xfrm>
            <a:off x="4180114" y="2035679"/>
            <a:ext cx="4425335" cy="2305801"/>
            <a:chOff x="2468667" y="2112518"/>
            <a:chExt cx="4131250" cy="2236644"/>
          </a:xfrm>
        </p:grpSpPr>
        <p:sp>
          <p:nvSpPr>
            <p:cNvPr id="20" name="Flowchart: Process 19"/>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24" name="Rectangle 23"/>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25" name="Rectangle 24"/>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26" name="TextBox 2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27" name="Straight Connector 26"/>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 name="Pie 27"/>
          <p:cNvSpPr/>
          <p:nvPr/>
        </p:nvSpPr>
        <p:spPr>
          <a:xfrm flipH="1">
            <a:off x="5122173" y="2670113"/>
            <a:ext cx="2497006" cy="1151313"/>
          </a:xfrm>
          <a:prstGeom prst="pie">
            <a:avLst>
              <a:gd name="adj1" fmla="val 2970062"/>
              <a:gd name="adj2" fmla="val 13945769"/>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5558488" y="3025819"/>
            <a:ext cx="740792" cy="276999"/>
          </a:xfrm>
          <a:prstGeom prst="rect">
            <a:avLst/>
          </a:prstGeom>
          <a:noFill/>
        </p:spPr>
        <p:txBody>
          <a:bodyPr wrap="square" rtlCol="0">
            <a:spAutoFit/>
          </a:bodyPr>
          <a:lstStyle/>
          <a:p>
            <a:r>
              <a:rPr lang="en-US" sz="1200" dirty="0" smtClean="0"/>
              <a:t>Type-1</a:t>
            </a:r>
            <a:endParaRPr lang="en-US" sz="1200" dirty="0"/>
          </a:p>
        </p:txBody>
      </p:sp>
      <p:cxnSp>
        <p:nvCxnSpPr>
          <p:cNvPr id="31" name="Straight Connector 30"/>
          <p:cNvCxnSpPr>
            <a:endCxn id="22" idx="5"/>
          </p:cNvCxnSpPr>
          <p:nvPr/>
        </p:nvCxnSpPr>
        <p:spPr>
          <a:xfrm>
            <a:off x="6448425" y="3149463"/>
            <a:ext cx="823248" cy="5058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Flowchart: Process 8"/>
          <p:cNvSpPr/>
          <p:nvPr/>
        </p:nvSpPr>
        <p:spPr>
          <a:xfrm rot="2721393">
            <a:off x="6604651" y="3023469"/>
            <a:ext cx="971316" cy="314853"/>
          </a:xfrm>
          <a:prstGeom prst="flowChartProcess">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ord 31"/>
          <p:cNvSpPr/>
          <p:nvPr/>
        </p:nvSpPr>
        <p:spPr>
          <a:xfrm rot="17196110" flipH="1">
            <a:off x="6587986" y="2515121"/>
            <a:ext cx="775833" cy="1278694"/>
          </a:xfrm>
          <a:prstGeom prst="chord">
            <a:avLst>
              <a:gd name="adj1" fmla="val 4787030"/>
              <a:gd name="adj2" fmla="val 12800640"/>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ocess 33"/>
          <p:cNvSpPr/>
          <p:nvPr/>
        </p:nvSpPr>
        <p:spPr>
          <a:xfrm rot="1905097">
            <a:off x="6504182" y="3125101"/>
            <a:ext cx="971316" cy="314853"/>
          </a:xfrm>
          <a:prstGeom prst="flowChartProcess">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734559" y="3355718"/>
            <a:ext cx="726177" cy="276999"/>
          </a:xfrm>
          <a:prstGeom prst="rect">
            <a:avLst/>
          </a:prstGeom>
          <a:noFill/>
        </p:spPr>
        <p:txBody>
          <a:bodyPr wrap="square" rtlCol="0">
            <a:spAutoFit/>
          </a:bodyPr>
          <a:lstStyle/>
          <a:p>
            <a:r>
              <a:rPr lang="en-US" sz="1200" dirty="0" smtClean="0"/>
              <a:t>Type-2</a:t>
            </a:r>
            <a:endParaRPr lang="en-US" sz="1200" dirty="0"/>
          </a:p>
        </p:txBody>
      </p:sp>
      <p:sp>
        <p:nvSpPr>
          <p:cNvPr id="6" name="TextBox 5"/>
          <p:cNvSpPr txBox="1"/>
          <p:nvPr/>
        </p:nvSpPr>
        <p:spPr>
          <a:xfrm>
            <a:off x="6753414" y="2872464"/>
            <a:ext cx="740792" cy="276999"/>
          </a:xfrm>
          <a:prstGeom prst="rect">
            <a:avLst/>
          </a:prstGeom>
          <a:noFill/>
        </p:spPr>
        <p:txBody>
          <a:bodyPr wrap="square" rtlCol="0">
            <a:spAutoFit/>
          </a:bodyPr>
          <a:lstStyle/>
          <a:p>
            <a:r>
              <a:rPr lang="en-US" sz="1200" dirty="0" smtClean="0"/>
              <a:t>DVC-RC</a:t>
            </a:r>
            <a:endParaRPr lang="en-US" sz="1200" dirty="0"/>
          </a:p>
        </p:txBody>
      </p:sp>
    </p:spTree>
    <p:extLst>
      <p:ext uri="{BB962C8B-B14F-4D97-AF65-F5344CB8AC3E}">
        <p14:creationId xmlns:p14="http://schemas.microsoft.com/office/powerpoint/2010/main" val="3642800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1050" y="1985709"/>
                <a:ext cx="7886700" cy="4351338"/>
              </a:xfrm>
            </p:spPr>
            <p:txBody>
              <a:bodyPr>
                <a:normAutofit/>
              </a:bodyPr>
              <a:lstStyle/>
              <a:p>
                <a:r>
                  <a:rPr lang="en-US" sz="2400" dirty="0" smtClean="0"/>
                  <a:t>A transformer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𝜙</m:t>
                        </m:r>
                      </m:e>
                      <m:sup>
                        <m:r>
                          <a:rPr lang="en-US" sz="2400" b="0" i="1" smtClean="0">
                            <a:latin typeface="Cambria Math" panose="02040503050406030204" pitchFamily="18" charset="0"/>
                          </a:rPr>
                          <m:t>∗</m:t>
                        </m:r>
                      </m:sup>
                    </m:sSup>
                  </m:oMath>
                </a14:m>
                <a:r>
                  <a:rPr lang="en-US" sz="2400" dirty="0" smtClean="0"/>
                  <a:t> satisfies the following properties</a:t>
                </a: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1050" y="1985709"/>
                <a:ext cx="7886700" cy="4351338"/>
              </a:xfrm>
              <a:blipFill>
                <a:blip r:embed="rId2"/>
                <a:stretch>
                  <a:fillRect l="-1005"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1120140" y="2546358"/>
                <a:ext cx="6492240" cy="112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
                    </m:oMathParaPr>
                    <m:oMath xmlns:m="http://schemas.openxmlformats.org/officeDocument/2006/math">
                      <m:r>
                        <a:rPr lang="en-US" sz="2200" i="1" smtClean="0">
                          <a:latin typeface="Cambria Math" panose="02040503050406030204" pitchFamily="18" charset="0"/>
                        </a:rPr>
                        <m:t>∀</m:t>
                      </m:r>
                      <m:r>
                        <a:rPr lang="en-US" sz="2200" i="1" smtClean="0">
                          <a:latin typeface="Cambria Math" panose="02040503050406030204" pitchFamily="18" charset="0"/>
                        </a:rPr>
                        <m:t>𝑣</m:t>
                      </m:r>
                      <m:r>
                        <a:rPr lang="en-US"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m:rPr>
                              <m:sty m:val="p"/>
                            </m:rPr>
                            <a:rPr lang="en-US" sz="2200">
                              <a:latin typeface="Cambria Math" panose="02040503050406030204" pitchFamily="18" charset="0"/>
                            </a:rPr>
                            <m:t>Φ</m:t>
                          </m:r>
                        </m:sub>
                      </m:sSub>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i="1">
                              <a:latin typeface="Cambria Math" panose="02040503050406030204" pitchFamily="18" charset="0"/>
                            </a:rPr>
                            <m:t>𝑣</m:t>
                          </m:r>
                        </m:e>
                        <m:sup>
                          <m:r>
                            <a:rPr lang="en-US" sz="2200" i="1">
                              <a:latin typeface="Cambria Math" panose="02040503050406030204" pitchFamily="18" charset="0"/>
                            </a:rPr>
                            <m:t>∗</m:t>
                          </m:r>
                        </m:sup>
                      </m:s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sSup>
                            <m:sSupPr>
                              <m:ctrlPr>
                                <a:rPr lang="en-US" sz="2200" i="1">
                                  <a:latin typeface="Cambria Math" panose="02040503050406030204" pitchFamily="18" charset="0"/>
                                </a:rPr>
                              </m:ctrlPr>
                            </m:sSupPr>
                            <m:e>
                              <m:r>
                                <a:rPr lang="en-US" sz="2200" i="1">
                                  <a:latin typeface="Cambria Math" panose="02040503050406030204" pitchFamily="18" charset="0"/>
                                </a:rPr>
                                <m:t>𝜙</m:t>
                              </m:r>
                            </m:e>
                            <m:sup>
                              <m:r>
                                <a:rPr lang="en-US" sz="2200" i="1">
                                  <a:latin typeface="Cambria Math" panose="02040503050406030204" pitchFamily="18" charset="0"/>
                                </a:rPr>
                                <m:t>∗</m:t>
                              </m:r>
                            </m:sup>
                          </m:sSup>
                        </m:sub>
                      </m:sSub>
                      <m:r>
                        <a:rPr lang="en-US" sz="2200" i="1">
                          <a:latin typeface="Cambria Math" panose="02040503050406030204" pitchFamily="18" charset="0"/>
                        </a:rPr>
                        <m:t>, </m:t>
                      </m:r>
                      <m:r>
                        <a:rPr lang="en-US" sz="2200" i="1">
                          <a:latin typeface="Cambria Math" panose="02040503050406030204" pitchFamily="18" charset="0"/>
                        </a:rPr>
                        <m:t>𝐷</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𝑣</m:t>
                              </m:r>
                            </m:e>
                            <m:sup>
                              <m:r>
                                <a:rPr lang="en-US" sz="2200" i="1">
                                  <a:latin typeface="Cambria Math" panose="02040503050406030204" pitchFamily="18" charset="0"/>
                                </a:rPr>
                                <m:t>∗</m:t>
                              </m:r>
                            </m:sup>
                          </m:sSup>
                        </m:e>
                      </m:d>
                      <m:r>
                        <a:rPr lang="en-US" sz="2200" i="1">
                          <a:latin typeface="Cambria Math" panose="02040503050406030204" pitchFamily="18" charset="0"/>
                        </a:rPr>
                        <m:t>=</m:t>
                      </m:r>
                      <m:r>
                        <a:rPr lang="en-US" sz="2200" i="1">
                          <a:latin typeface="Cambria Math" panose="02040503050406030204" pitchFamily="18" charset="0"/>
                        </a:rPr>
                        <m:t>𝐷</m:t>
                      </m:r>
                      <m:d>
                        <m:dPr>
                          <m:ctrlPr>
                            <a:rPr lang="en-US" sz="2200" i="1">
                              <a:latin typeface="Cambria Math" panose="02040503050406030204" pitchFamily="18" charset="0"/>
                            </a:rPr>
                          </m:ctrlPr>
                        </m:dPr>
                        <m:e>
                          <m:r>
                            <a:rPr lang="en-US" sz="2200" i="1">
                              <a:latin typeface="Cambria Math" panose="02040503050406030204" pitchFamily="18" charset="0"/>
                            </a:rPr>
                            <m:t>𝑣</m:t>
                          </m:r>
                        </m:e>
                      </m:d>
                      <m:r>
                        <a:rPr lang="en-US" sz="2200" b="0" i="1" smtClean="0">
                          <a:latin typeface="Cambria Math" panose="02040503050406030204" pitchFamily="18" charset="0"/>
                        </a:rPr>
                        <m:t>   </m:t>
                      </m:r>
                    </m:oMath>
                  </m:oMathPara>
                </a14:m>
                <a:endParaRPr lang="en-US" sz="2200" b="0" dirty="0" smtClean="0"/>
              </a:p>
              <a:p>
                <a:pPr lvl="1"/>
                <a:endParaRPr lang="en-US" sz="800" b="0" dirty="0" smtClean="0"/>
              </a:p>
              <a:p>
                <a:pPr lvl="1"/>
                <a:r>
                  <a:rPr lang="en-US" sz="2200" dirty="0" smtClean="0"/>
                  <a:t>where </a:t>
                </a:r>
                <a14:m>
                  <m:oMath xmlns:m="http://schemas.openxmlformats.org/officeDocument/2006/math">
                    <m:r>
                      <a:rPr lang="en-US" sz="2200" i="1">
                        <a:latin typeface="Cambria Math" panose="02040503050406030204" pitchFamily="18" charset="0"/>
                      </a:rPr>
                      <m:t>𝑉</m:t>
                    </m:r>
                    <m:r>
                      <a:rPr lang="en-US" sz="2200" i="1">
                        <a:latin typeface="Cambria Math" panose="02040503050406030204" pitchFamily="18" charset="0"/>
                      </a:rPr>
                      <m:t>= </m:t>
                    </m:r>
                    <m:r>
                      <m:rPr>
                        <m:lit/>
                      </m:rPr>
                      <a:rPr lang="en-US" sz="2200" i="1">
                        <a:latin typeface="Cambria Math" panose="02040503050406030204" pitchFamily="18" charset="0"/>
                      </a:rPr>
                      <m:t>{</m:t>
                    </m:r>
                    <m:r>
                      <a:rPr lang="en-US" sz="2200" i="1">
                        <a:latin typeface="Cambria Math" panose="02040503050406030204" pitchFamily="18" charset="0"/>
                      </a:rPr>
                      <m:t>𝑣</m:t>
                    </m:r>
                    <m:r>
                      <a:rPr lang="en-US" sz="2200" i="1">
                        <a:latin typeface="Cambria Math" panose="02040503050406030204" pitchFamily="18" charset="0"/>
                      </a:rPr>
                      <m:t>|</m:t>
                    </m:r>
                    <m:r>
                      <a:rPr lang="en-US" sz="2200" i="1">
                        <a:latin typeface="Cambria Math" panose="02040503050406030204" pitchFamily="18" charset="0"/>
                      </a:rPr>
                      <m:t>𝑣</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m:rPr>
                            <m:sty m:val="p"/>
                          </m:rPr>
                          <a:rPr lang="en-US" sz="2200">
                            <a:latin typeface="Cambria Math" panose="02040503050406030204" pitchFamily="18" charset="0"/>
                          </a:rPr>
                          <m:t>Φ</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r>
                      <a:rPr lang="en-US" sz="2200" i="1">
                        <a:latin typeface="Cambria Math" panose="02040503050406030204" pitchFamily="18" charset="0"/>
                      </a:rPr>
                      <m:t>𝑉𝑆</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𝑣</m:t>
                            </m:r>
                          </m:e>
                          <m:sup>
                            <m:r>
                              <a:rPr lang="en-US" sz="2200" i="1">
                                <a:latin typeface="Cambria Math" panose="02040503050406030204" pitchFamily="18" charset="0"/>
                              </a:rPr>
                              <m:t>∗</m:t>
                            </m:r>
                          </m:sup>
                        </m:sSup>
                      </m:e>
                    </m:d>
                    <m:r>
                      <a:rPr lang="en-US" sz="2200" i="1">
                        <a:latin typeface="Cambria Math" panose="02040503050406030204" pitchFamily="18" charset="0"/>
                      </a:rPr>
                      <m:t>=</m:t>
                    </m:r>
                    <m:r>
                      <a:rPr lang="en-US" sz="2200" i="1">
                        <a:latin typeface="Cambria Math" panose="02040503050406030204" pitchFamily="18" charset="0"/>
                      </a:rPr>
                      <m:t>𝑉𝑆</m:t>
                    </m:r>
                    <m:d>
                      <m:dPr>
                        <m:ctrlPr>
                          <a:rPr lang="en-US" sz="2200" i="1">
                            <a:latin typeface="Cambria Math" panose="02040503050406030204" pitchFamily="18" charset="0"/>
                          </a:rPr>
                        </m:ctrlPr>
                      </m:dPr>
                      <m:e>
                        <m:r>
                          <a:rPr lang="en-US" sz="2200" i="1">
                            <a:latin typeface="Cambria Math" panose="02040503050406030204" pitchFamily="18" charset="0"/>
                          </a:rPr>
                          <m:t>𝑣</m:t>
                        </m:r>
                      </m:e>
                    </m:d>
                    <m:r>
                      <m:rPr>
                        <m:lit/>
                      </m:rPr>
                      <a:rPr lang="en-US" sz="2200" i="1">
                        <a:latin typeface="Cambria Math" panose="02040503050406030204" pitchFamily="18" charset="0"/>
                      </a:rPr>
                      <m:t>}</m:t>
                    </m:r>
                  </m:oMath>
                </a14:m>
                <a:endParaRPr lang="en-US" sz="22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1120140" y="2546358"/>
                <a:ext cx="6492240" cy="1120140"/>
              </a:xfrm>
              <a:prstGeom prst="roundRect">
                <a:avLst/>
              </a:prstGeom>
              <a:blipFill>
                <a:blip r:embed="rId3"/>
                <a:stretch>
                  <a:fillRect b="-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2377440" y="3994312"/>
                <a:ext cx="3977640"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𝑉𝑆</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𝜙</m:t>
                              </m:r>
                            </m:e>
                            <m:sup>
                              <m:r>
                                <a:rPr lang="en-US" sz="2200" i="1">
                                  <a:latin typeface="Cambria Math" panose="02040503050406030204" pitchFamily="18" charset="0"/>
                                </a:rPr>
                                <m:t>∗</m:t>
                              </m:r>
                            </m:sup>
                          </m:sSup>
                        </m:e>
                      </m:d>
                      <m:r>
                        <a:rPr lang="en-US" sz="2200" i="1">
                          <a:latin typeface="Cambria Math" panose="02040503050406030204" pitchFamily="18" charset="0"/>
                        </a:rPr>
                        <m:t>=</m:t>
                      </m:r>
                      <m:r>
                        <a:rPr lang="en-US" sz="2200" i="1">
                          <a:latin typeface="Cambria Math" panose="02040503050406030204" pitchFamily="18" charset="0"/>
                        </a:rPr>
                        <m:t>𝑉𝑆</m:t>
                      </m:r>
                      <m:r>
                        <a:rPr lang="en-US" sz="2200" i="1">
                          <a:latin typeface="Cambria Math" panose="02040503050406030204" pitchFamily="18" charset="0"/>
                        </a:rPr>
                        <m:t>(</m:t>
                      </m:r>
                      <m:r>
                        <m:rPr>
                          <m:sty m:val="p"/>
                        </m:rPr>
                        <a:rPr lang="en-US" sz="2200">
                          <a:latin typeface="Cambria Math" panose="02040503050406030204" pitchFamily="18" charset="0"/>
                        </a:rPr>
                        <m:t>Φ</m:t>
                      </m:r>
                      <m:r>
                        <a:rPr lang="en-US" sz="2200" i="1">
                          <a:latin typeface="Cambria Math" panose="02040503050406030204" pitchFamily="18" charset="0"/>
                        </a:rPr>
                        <m:t>)</m:t>
                      </m:r>
                    </m:oMath>
                  </m:oMathPara>
                </a14:m>
                <a:endParaRPr lang="en-US" sz="22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2377440" y="3994312"/>
                <a:ext cx="3977640" cy="71374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377440" y="5127229"/>
                <a:ext cx="3977640"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𝐴𝑆</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𝜙</m:t>
                              </m:r>
                            </m:e>
                            <m:sup>
                              <m:r>
                                <a:rPr lang="en-US" sz="2200" i="1">
                                  <a:latin typeface="Cambria Math" panose="02040503050406030204" pitchFamily="18" charset="0"/>
                                </a:rPr>
                                <m:t>∗</m:t>
                              </m:r>
                            </m:sup>
                          </m:sSup>
                        </m:e>
                      </m:d>
                      <m:r>
                        <a:rPr lang="en-US" sz="2200" i="1">
                          <a:latin typeface="Cambria Math" panose="02040503050406030204" pitchFamily="18" charset="0"/>
                        </a:rPr>
                        <m:t>=</m:t>
                      </m:r>
                      <m:r>
                        <a:rPr lang="en-US" sz="2200" i="1">
                          <a:latin typeface="Cambria Math" panose="02040503050406030204" pitchFamily="18" charset="0"/>
                        </a:rPr>
                        <m:t>𝐴𝑆</m:t>
                      </m:r>
                      <m:r>
                        <a:rPr lang="en-US" sz="2200" i="1">
                          <a:latin typeface="Cambria Math" panose="02040503050406030204" pitchFamily="18" charset="0"/>
                        </a:rPr>
                        <m:t>(</m:t>
                      </m:r>
                      <m:r>
                        <m:rPr>
                          <m:sty m:val="p"/>
                        </m:rPr>
                        <a:rPr lang="en-US" sz="2200">
                          <a:latin typeface="Cambria Math" panose="02040503050406030204" pitchFamily="18" charset="0"/>
                        </a:rPr>
                        <m:t>Φ</m:t>
                      </m:r>
                      <m:r>
                        <a:rPr lang="en-US" sz="2200" i="1">
                          <a:latin typeface="Cambria Math" panose="02040503050406030204" pitchFamily="18" charset="0"/>
                        </a:rPr>
                        <m:t>)</m:t>
                      </m:r>
                    </m:oMath>
                  </m:oMathPara>
                </a14:m>
                <a:endParaRPr lang="en-US" sz="2200" dirty="0"/>
              </a:p>
            </p:txBody>
          </p:sp>
        </mc:Choice>
        <mc:Fallback xmlns="">
          <p:sp>
            <p:nvSpPr>
              <p:cNvPr id="7" name="Rounded Rectangle 6"/>
              <p:cNvSpPr>
                <a:spLocks noRot="1" noChangeAspect="1" noMove="1" noResize="1" noEditPoints="1" noAdjustHandles="1" noChangeArrowheads="1" noChangeShapeType="1" noTextEdit="1"/>
              </p:cNvSpPr>
              <p:nvPr/>
            </p:nvSpPr>
            <p:spPr>
              <a:xfrm>
                <a:off x="2377440" y="5127229"/>
                <a:ext cx="3977640" cy="713740"/>
              </a:xfrm>
              <a:prstGeom prst="roundRect">
                <a:avLst/>
              </a:prstGeom>
              <a:blipFill>
                <a:blip r:embed="rId5"/>
                <a:stretch>
                  <a:fillRect/>
                </a:stretch>
              </a:blipFill>
            </p:spPr>
            <p:txBody>
              <a:bodyPr/>
              <a:lstStyle/>
              <a:p>
                <a:r>
                  <a:rPr lang="en-US">
                    <a:noFill/>
                  </a:rPr>
                  <a:t> </a:t>
                </a:r>
              </a:p>
            </p:txBody>
          </p:sp>
        </mc:Fallback>
      </mc:AlternateContent>
      <p:sp>
        <p:nvSpPr>
          <p:cNvPr id="8"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Transformer agents for DVC-RC</a:t>
            </a:r>
          </a:p>
        </p:txBody>
      </p:sp>
    </p:spTree>
    <p:extLst>
      <p:ext uri="{BB962C8B-B14F-4D97-AF65-F5344CB8AC3E}">
        <p14:creationId xmlns:p14="http://schemas.microsoft.com/office/powerpoint/2010/main" val="1642419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334" y="1825625"/>
            <a:ext cx="2861765" cy="3144779"/>
          </a:xfrm>
        </p:spPr>
        <p:txBody>
          <a:bodyPr>
            <a:normAutofit/>
          </a:bodyPr>
          <a:lstStyle/>
          <a:p>
            <a:r>
              <a:rPr lang="en-US" sz="2400" dirty="0" smtClean="0"/>
              <a:t>Each node of the graph denotes an agent</a:t>
            </a:r>
          </a:p>
          <a:p>
            <a:r>
              <a:rPr lang="en-US" sz="2400" dirty="0" smtClean="0"/>
              <a:t>Two nodes are connected if their state spaces are connected </a:t>
            </a:r>
          </a:p>
        </p:txBody>
      </p:sp>
      <p:sp>
        <p:nvSpPr>
          <p:cNvPr id="4" name="Oval 3"/>
          <p:cNvSpPr/>
          <p:nvPr/>
        </p:nvSpPr>
        <p:spPr>
          <a:xfrm>
            <a:off x="5369629" y="1563529"/>
            <a:ext cx="440141" cy="4215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a1</a:t>
            </a:r>
          </a:p>
        </p:txBody>
      </p:sp>
      <p:sp>
        <p:nvSpPr>
          <p:cNvPr id="5" name="Oval 4"/>
          <p:cNvSpPr/>
          <p:nvPr/>
        </p:nvSpPr>
        <p:spPr>
          <a:xfrm>
            <a:off x="7531093" y="1563529"/>
            <a:ext cx="440141" cy="4215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a2</a:t>
            </a:r>
          </a:p>
        </p:txBody>
      </p:sp>
      <p:sp>
        <p:nvSpPr>
          <p:cNvPr id="6" name="Oval 5"/>
          <p:cNvSpPr/>
          <p:nvPr/>
        </p:nvSpPr>
        <p:spPr>
          <a:xfrm>
            <a:off x="5366296" y="2806778"/>
            <a:ext cx="440141" cy="4215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a3</a:t>
            </a:r>
          </a:p>
        </p:txBody>
      </p:sp>
      <p:sp>
        <p:nvSpPr>
          <p:cNvPr id="7" name="Oval 6"/>
          <p:cNvSpPr/>
          <p:nvPr/>
        </p:nvSpPr>
        <p:spPr>
          <a:xfrm>
            <a:off x="7531093" y="2806778"/>
            <a:ext cx="440141" cy="4215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a4</a:t>
            </a:r>
          </a:p>
        </p:txBody>
      </p:sp>
      <p:cxnSp>
        <p:nvCxnSpPr>
          <p:cNvPr id="12" name="Straight Connector 11"/>
          <p:cNvCxnSpPr>
            <a:stCxn id="6" idx="6"/>
            <a:endCxn id="7" idx="2"/>
          </p:cNvCxnSpPr>
          <p:nvPr/>
        </p:nvCxnSpPr>
        <p:spPr>
          <a:xfrm>
            <a:off x="5806436" y="3017550"/>
            <a:ext cx="1724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0"/>
          </p:cNvCxnSpPr>
          <p:nvPr/>
        </p:nvCxnSpPr>
        <p:spPr>
          <a:xfrm flipV="1">
            <a:off x="7751163" y="1985073"/>
            <a:ext cx="0" cy="821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6"/>
            <a:endCxn id="5" idx="2"/>
          </p:cNvCxnSpPr>
          <p:nvPr/>
        </p:nvCxnSpPr>
        <p:spPr>
          <a:xfrm>
            <a:off x="5809769" y="1774301"/>
            <a:ext cx="1721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5"/>
            <a:endCxn id="7" idx="1"/>
          </p:cNvCxnSpPr>
          <p:nvPr/>
        </p:nvCxnSpPr>
        <p:spPr>
          <a:xfrm>
            <a:off x="5745312" y="1923340"/>
            <a:ext cx="1850238" cy="94517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0910" y="3642348"/>
            <a:ext cx="3522946" cy="415498"/>
          </a:xfrm>
          <a:prstGeom prst="rect">
            <a:avLst/>
          </a:prstGeom>
          <a:noFill/>
        </p:spPr>
        <p:txBody>
          <a:bodyPr wrap="square" rtlCol="0">
            <a:spAutoFit/>
          </a:bodyPr>
          <a:lstStyle/>
          <a:p>
            <a:r>
              <a:rPr lang="en-US" sz="2100" dirty="0"/>
              <a:t>State Space Connectivity:</a:t>
            </a:r>
          </a:p>
        </p:txBody>
      </p:sp>
      <mc:AlternateContent xmlns:mc="http://schemas.openxmlformats.org/markup-compatibility/2006" xmlns:a14="http://schemas.microsoft.com/office/drawing/2010/main">
        <mc:Choice Requires="a14">
          <p:sp>
            <p:nvSpPr>
              <p:cNvPr id="10" name="Rounded Rectangle 9"/>
              <p:cNvSpPr/>
              <p:nvPr/>
            </p:nvSpPr>
            <p:spPr>
              <a:xfrm>
                <a:off x="4080510" y="4073898"/>
                <a:ext cx="4623346" cy="212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smtClean="0"/>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𝑠</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𝜙</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m:t>
                          </m:r>
                        </m:sup>
                      </m:s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sSup>
                            <m:sSupPr>
                              <m:ctrlPr>
                                <a:rPr lang="en-US" sz="2200" i="1">
                                  <a:latin typeface="Cambria Math" panose="02040503050406030204" pitchFamily="18" charset="0"/>
                                </a:rPr>
                              </m:ctrlPr>
                            </m:sSupPr>
                            <m:e>
                              <m:r>
                                <a:rPr lang="en-US" sz="2200" i="1">
                                  <a:latin typeface="Cambria Math" panose="02040503050406030204" pitchFamily="18" charset="0"/>
                                </a:rPr>
                                <m:t>𝜙</m:t>
                              </m:r>
                            </m:e>
                            <m:sup>
                              <m:r>
                                <a:rPr lang="en-US" sz="2200" i="1">
                                  <a:latin typeface="Cambria Math" panose="02040503050406030204" pitchFamily="18" charset="0"/>
                                </a:rPr>
                                <m:t>′</m:t>
                              </m:r>
                            </m:sup>
                          </m:sSup>
                        </m:sub>
                      </m:sSub>
                      <m:r>
                        <a:rPr lang="en-US" sz="2200" i="1">
                          <a:latin typeface="Cambria Math" panose="02040503050406030204" pitchFamily="18" charset="0"/>
                        </a:rPr>
                        <m:t>,</m:t>
                      </m:r>
                    </m:oMath>
                  </m:oMathPara>
                </a14:m>
                <a:endParaRPr lang="en-US" sz="2200" dirty="0"/>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𝑉𝑆</m:t>
                      </m:r>
                      <m:d>
                        <m:dPr>
                          <m:ctrlPr>
                            <a:rPr lang="en-US" sz="2200" i="1">
                              <a:latin typeface="Cambria Math" panose="02040503050406030204" pitchFamily="18" charset="0"/>
                            </a:rPr>
                          </m:ctrlPr>
                        </m:dPr>
                        <m:e>
                          <m:r>
                            <a:rPr lang="en-US" sz="2200" i="1">
                              <a:latin typeface="Cambria Math" panose="02040503050406030204" pitchFamily="18" charset="0"/>
                            </a:rPr>
                            <m:t>𝑠</m:t>
                          </m:r>
                        </m:e>
                      </m:d>
                      <m:r>
                        <a:rPr lang="en-US" sz="2200" i="1">
                          <a:latin typeface="Cambria Math" panose="02040503050406030204" pitchFamily="18" charset="0"/>
                        </a:rPr>
                        <m:t>∩</m:t>
                      </m:r>
                      <m:r>
                        <a:rPr lang="en-US" sz="2200" i="1">
                          <a:latin typeface="Cambria Math" panose="02040503050406030204" pitchFamily="18" charset="0"/>
                        </a:rPr>
                        <m:t>𝑉𝑆</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𝑠</m:t>
                              </m:r>
                            </m:e>
                            <m:sup>
                              <m:r>
                                <a:rPr lang="en-US" sz="2200" i="1">
                                  <a:latin typeface="Cambria Math" panose="02040503050406030204" pitchFamily="18" charset="0"/>
                                </a:rPr>
                                <m:t>′</m:t>
                              </m:r>
                            </m:sup>
                          </m:sSup>
                        </m:e>
                      </m:d>
                      <m:r>
                        <a:rPr lang="en-US" sz="2200" i="1">
                          <a:latin typeface="Cambria Math" panose="02040503050406030204" pitchFamily="18" charset="0"/>
                        </a:rPr>
                        <m:t>≠</m:t>
                      </m:r>
                      <m:r>
                        <a:rPr lang="en-US" sz="2200" i="1">
                          <a:latin typeface="Cambria Math" panose="02040503050406030204" pitchFamily="18" charset="0"/>
                        </a:rPr>
                        <m:t>𝜙</m:t>
                      </m:r>
                    </m:oMath>
                  </m:oMathPara>
                </a14:m>
                <a:endParaRPr lang="en-US" sz="2200" i="1" dirty="0" smtClean="0">
                  <a:latin typeface="Cambria Math" panose="02040503050406030204" pitchFamily="18" charset="0"/>
                </a:endParaRPr>
              </a:p>
              <a:p>
                <a:endParaRPr lang="en-US" sz="8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b="1" i="1">
                          <a:latin typeface="Cambria Math" panose="02040503050406030204" pitchFamily="18" charset="0"/>
                        </a:rPr>
                        <m:t>∧</m:t>
                      </m:r>
                    </m:oMath>
                  </m:oMathPara>
                </a14:m>
                <a:endParaRPr lang="en-US" sz="2200" b="1" i="1" dirty="0" smtClean="0">
                  <a:latin typeface="Cambria Math" panose="02040503050406030204" pitchFamily="18" charset="0"/>
                </a:endParaRPr>
              </a:p>
              <a:p>
                <a:endParaRPr lang="en-US" sz="8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𝑣</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𝑠</m:t>
                          </m:r>
                        </m:e>
                        <m:sub>
                          <m:r>
                            <a:rPr lang="en-US" sz="2200" i="1">
                              <a:latin typeface="Cambria Math" panose="02040503050406030204" pitchFamily="18" charset="0"/>
                            </a:rPr>
                            <m:t>∩</m:t>
                          </m:r>
                        </m:sub>
                      </m:sSub>
                      <m:r>
                        <a:rPr lang="en-US" sz="2200" i="1">
                          <a:latin typeface="Cambria Math" panose="02040503050406030204" pitchFamily="18" charset="0"/>
                        </a:rPr>
                        <m:t>, </m:t>
                      </m:r>
                      <m:r>
                        <a:rPr lang="en-US" sz="2200" i="1">
                          <a:latin typeface="Cambria Math" panose="02040503050406030204" pitchFamily="18" charset="0"/>
                        </a:rPr>
                        <m:t>𝑉𝑆</m:t>
                      </m:r>
                      <m:d>
                        <m:dPr>
                          <m:ctrlPr>
                            <a:rPr lang="en-US" sz="2200" i="1">
                              <a:latin typeface="Cambria Math" panose="02040503050406030204" pitchFamily="18" charset="0"/>
                            </a:rPr>
                          </m:ctrlPr>
                        </m:dPr>
                        <m:e>
                          <m:r>
                            <a:rPr lang="en-US" sz="2200" i="1">
                              <a:latin typeface="Cambria Math" panose="02040503050406030204" pitchFamily="18" charset="0"/>
                            </a:rPr>
                            <m:t>𝑠</m:t>
                          </m:r>
                        </m:e>
                      </m:d>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𝑣</m:t>
                          </m:r>
                        </m:e>
                      </m:d>
                      <m:r>
                        <a:rPr lang="en-US" sz="2200" i="1">
                          <a:latin typeface="Cambria Math" panose="02040503050406030204" pitchFamily="18" charset="0"/>
                        </a:rPr>
                        <m:t>=</m:t>
                      </m:r>
                      <m:r>
                        <a:rPr lang="en-US" sz="2200" i="1">
                          <a:latin typeface="Cambria Math" panose="02040503050406030204" pitchFamily="18" charset="0"/>
                        </a:rPr>
                        <m:t>𝑉𝑆</m:t>
                      </m:r>
                      <m:d>
                        <m:dPr>
                          <m:ctrlPr>
                            <a:rPr lang="en-US" sz="2200" i="1">
                              <a:latin typeface="Cambria Math" panose="02040503050406030204" pitchFamily="18" charset="0"/>
                            </a:rPr>
                          </m:ctrlPr>
                        </m:dPr>
                        <m:e>
                          <m:r>
                            <a:rPr lang="en-US" sz="2200" i="1">
                              <a:latin typeface="Cambria Math" panose="02040503050406030204" pitchFamily="18" charset="0"/>
                            </a:rPr>
                            <m:t>𝑠</m:t>
                          </m:r>
                          <m:r>
                            <a:rPr lang="en-US" sz="2200" i="1">
                              <a:latin typeface="Cambria Math" panose="02040503050406030204" pitchFamily="18" charset="0"/>
                            </a:rPr>
                            <m:t>′</m:t>
                          </m:r>
                        </m:e>
                      </m:d>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𝑣</m:t>
                          </m:r>
                        </m:e>
                      </m:d>
                    </m:oMath>
                  </m:oMathPara>
                </a14:m>
                <a:endParaRPr lang="en-US" sz="2200" dirty="0"/>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𝑤h𝑒𝑟𝑒</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𝑠</m:t>
                          </m:r>
                        </m:e>
                        <m:sub>
                          <m:r>
                            <a:rPr lang="en-US" sz="2200" i="1">
                              <a:latin typeface="Cambria Math" panose="02040503050406030204" pitchFamily="18" charset="0"/>
                            </a:rPr>
                            <m:t>∩</m:t>
                          </m:r>
                        </m:sub>
                      </m:sSub>
                      <m:r>
                        <a:rPr lang="en-US" sz="2200" i="1">
                          <a:latin typeface="Cambria Math" panose="02040503050406030204" pitchFamily="18" charset="0"/>
                        </a:rPr>
                        <m:t>=</m:t>
                      </m:r>
                      <m:r>
                        <a:rPr lang="en-US" sz="2200" i="1">
                          <a:latin typeface="Cambria Math" panose="02040503050406030204" pitchFamily="18" charset="0"/>
                        </a:rPr>
                        <m:t>𝑉𝑆</m:t>
                      </m:r>
                      <m:d>
                        <m:dPr>
                          <m:ctrlPr>
                            <a:rPr lang="en-US" sz="2200" i="1">
                              <a:latin typeface="Cambria Math" panose="02040503050406030204" pitchFamily="18" charset="0"/>
                            </a:rPr>
                          </m:ctrlPr>
                        </m:dPr>
                        <m:e>
                          <m:r>
                            <a:rPr lang="en-US" sz="2200" i="1">
                              <a:latin typeface="Cambria Math" panose="02040503050406030204" pitchFamily="18" charset="0"/>
                            </a:rPr>
                            <m:t>𝑠</m:t>
                          </m:r>
                        </m:e>
                      </m:d>
                      <m:r>
                        <a:rPr lang="en-US" sz="2200" i="1">
                          <a:latin typeface="Cambria Math" panose="02040503050406030204" pitchFamily="18" charset="0"/>
                        </a:rPr>
                        <m:t>∩</m:t>
                      </m:r>
                      <m:r>
                        <a:rPr lang="en-US" sz="2200" i="1">
                          <a:latin typeface="Cambria Math" panose="02040503050406030204" pitchFamily="18" charset="0"/>
                        </a:rPr>
                        <m:t>𝑉𝑆</m:t>
                      </m:r>
                      <m:r>
                        <a:rPr lang="en-US" sz="2200" i="1">
                          <a:latin typeface="Cambria Math" panose="02040503050406030204" pitchFamily="18" charset="0"/>
                        </a:rPr>
                        <m:t>(</m:t>
                      </m:r>
                      <m:r>
                        <a:rPr lang="en-US" sz="2200" i="1">
                          <a:latin typeface="Cambria Math" panose="02040503050406030204" pitchFamily="18" charset="0"/>
                        </a:rPr>
                        <m:t>𝑠</m:t>
                      </m:r>
                      <m:r>
                        <a:rPr lang="en-US" sz="2200" i="1">
                          <a:latin typeface="Cambria Math" panose="02040503050406030204" pitchFamily="18" charset="0"/>
                        </a:rPr>
                        <m:t>′)</m:t>
                      </m:r>
                    </m:oMath>
                  </m:oMathPara>
                </a14:m>
                <a:endParaRPr lang="en-US" sz="2200" dirty="0"/>
              </a:p>
              <a:p>
                <a:endParaRPr lang="en-US" sz="2200" dirty="0"/>
              </a:p>
            </p:txBody>
          </p:sp>
        </mc:Choice>
        <mc:Fallback xmlns="">
          <p:sp>
            <p:nvSpPr>
              <p:cNvPr id="10" name="Rounded Rectangle 9"/>
              <p:cNvSpPr>
                <a:spLocks noRot="1" noChangeAspect="1" noMove="1" noResize="1" noEditPoints="1" noAdjustHandles="1" noChangeArrowheads="1" noChangeShapeType="1" noTextEdit="1"/>
              </p:cNvSpPr>
              <p:nvPr/>
            </p:nvSpPr>
            <p:spPr>
              <a:xfrm>
                <a:off x="4080510" y="4073898"/>
                <a:ext cx="4623346" cy="2121162"/>
              </a:xfrm>
              <a:prstGeom prst="roundRect">
                <a:avLst/>
              </a:prstGeom>
              <a:blipFill>
                <a:blip r:embed="rId2"/>
                <a:stretch>
                  <a:fillRect b="-1714"/>
                </a:stretch>
              </a:blipFill>
            </p:spPr>
            <p:txBody>
              <a:bodyPr/>
              <a:lstStyle/>
              <a:p>
                <a:r>
                  <a:rPr lang="en-US">
                    <a:noFill/>
                  </a:rPr>
                  <a:t> </a:t>
                </a:r>
              </a:p>
            </p:txBody>
          </p:sp>
        </mc:Fallback>
      </mc:AlternateContent>
      <p:sp>
        <p:nvSpPr>
          <p:cNvPr id="15"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Connectivity graph</a:t>
            </a:r>
          </a:p>
        </p:txBody>
      </p:sp>
    </p:spTree>
    <p:extLst>
      <p:ext uri="{BB962C8B-B14F-4D97-AF65-F5344CB8AC3E}">
        <p14:creationId xmlns:p14="http://schemas.microsoft.com/office/powerpoint/2010/main" val="246248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Topics investigated</a:t>
            </a:r>
            <a:endParaRPr lang="en-US" dirty="0">
              <a:latin typeface="Aharoni" panose="02010803020104030203" pitchFamily="2" charset="-79"/>
              <a:cs typeface="Aharoni" panose="02010803020104030203" pitchFamily="2" charset="-79"/>
            </a:endParaRPr>
          </a:p>
        </p:txBody>
      </p:sp>
      <p:sp>
        <p:nvSpPr>
          <p:cNvPr id="7" name="Rounded Rectangle 6"/>
          <p:cNvSpPr/>
          <p:nvPr/>
        </p:nvSpPr>
        <p:spPr>
          <a:xfrm>
            <a:off x="3922177" y="3720503"/>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Model-Lite Planning Models</a:t>
            </a:r>
            <a:endParaRPr lang="en-US" dirty="0"/>
          </a:p>
        </p:txBody>
      </p:sp>
      <p:sp>
        <p:nvSpPr>
          <p:cNvPr id="9" name="Rounded Rectangle 8"/>
          <p:cNvSpPr/>
          <p:nvPr/>
        </p:nvSpPr>
        <p:spPr>
          <a:xfrm>
            <a:off x="3922177" y="1626420"/>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Multi-Agent Planning</a:t>
            </a:r>
          </a:p>
        </p:txBody>
      </p:sp>
      <p:sp>
        <p:nvSpPr>
          <p:cNvPr id="10" name="TextBox 9"/>
          <p:cNvSpPr txBox="1"/>
          <p:nvPr/>
        </p:nvSpPr>
        <p:spPr>
          <a:xfrm>
            <a:off x="365455" y="3422767"/>
            <a:ext cx="3091686" cy="1477328"/>
          </a:xfrm>
          <a:prstGeom prst="rect">
            <a:avLst/>
          </a:prstGeom>
          <a:noFill/>
        </p:spPr>
        <p:txBody>
          <a:bodyPr wrap="square" rtlCol="0">
            <a:spAutoFit/>
          </a:bodyPr>
          <a:lstStyle/>
          <a:p>
            <a:r>
              <a:rPr lang="en-US" dirty="0" smtClean="0"/>
              <a:t>Model-Lite Planning Models:</a:t>
            </a:r>
          </a:p>
          <a:p>
            <a:r>
              <a:rPr lang="en-US" dirty="0" smtClean="0"/>
              <a:t>Incomplete planning models that are capable of performing planning or related tasks</a:t>
            </a:r>
          </a:p>
          <a:p>
            <a:pPr marL="285750" indent="-285750">
              <a:buFont typeface="Arial" panose="020B0604020202020204" pitchFamily="34" charset="0"/>
              <a:buChar char="•"/>
            </a:pPr>
            <a:r>
              <a:rPr lang="en-US" dirty="0" smtClean="0"/>
              <a:t>APDDL</a:t>
            </a:r>
          </a:p>
        </p:txBody>
      </p:sp>
      <p:sp>
        <p:nvSpPr>
          <p:cNvPr id="11" name="TextBox 10"/>
          <p:cNvSpPr txBox="1"/>
          <p:nvPr/>
        </p:nvSpPr>
        <p:spPr>
          <a:xfrm>
            <a:off x="365455" y="1544637"/>
            <a:ext cx="3091686" cy="1477328"/>
          </a:xfrm>
          <a:prstGeom prst="rect">
            <a:avLst/>
          </a:prstGeom>
          <a:noFill/>
        </p:spPr>
        <p:txBody>
          <a:bodyPr wrap="square" rtlCol="0">
            <a:spAutoFit/>
          </a:bodyPr>
          <a:lstStyle/>
          <a:p>
            <a:r>
              <a:rPr lang="en-US" dirty="0" smtClean="0"/>
              <a:t>Multi-Agent Planning:</a:t>
            </a:r>
          </a:p>
          <a:p>
            <a:r>
              <a:rPr lang="en-US" dirty="0" smtClean="0"/>
              <a:t>Planning in the presence of multiple agents</a:t>
            </a:r>
          </a:p>
          <a:p>
            <a:pPr marL="285750" indent="-285750">
              <a:buFont typeface="Arial" panose="020B0604020202020204" pitchFamily="34" charset="0"/>
              <a:buChar char="•"/>
            </a:pPr>
            <a:r>
              <a:rPr lang="en-US" dirty="0" smtClean="0"/>
              <a:t>Required Cooperation</a:t>
            </a:r>
          </a:p>
          <a:p>
            <a:endParaRPr lang="en-US" dirty="0"/>
          </a:p>
        </p:txBody>
      </p:sp>
    </p:spTree>
    <p:extLst>
      <p:ext uri="{BB962C8B-B14F-4D97-AF65-F5344CB8AC3E}">
        <p14:creationId xmlns:p14="http://schemas.microsoft.com/office/powerpoint/2010/main" val="70152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723780" cy="3226665"/>
          </a:xfrm>
        </p:spPr>
        <p:txBody>
          <a:bodyPr>
            <a:normAutofit/>
          </a:bodyPr>
          <a:lstStyle/>
          <a:p>
            <a:pPr marL="0" indent="0">
              <a:buNone/>
            </a:pPr>
            <a:r>
              <a:rPr lang="en-US" sz="2400" b="1" dirty="0" smtClean="0"/>
              <a:t>Lemma 3</a:t>
            </a:r>
            <a:endParaRPr lang="en-US" sz="2400" dirty="0"/>
          </a:p>
          <a:p>
            <a:pPr marL="0" indent="0">
              <a:buNone/>
            </a:pPr>
            <a:r>
              <a:rPr lang="en-US" sz="2400" dirty="0" smtClean="0"/>
              <a:t>Given a connected DVC-RC problem, it is solvable by a single transformer agent for any specification of its initial state</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smtClean="0"/>
          </a:p>
        </p:txBody>
      </p:sp>
      <p:sp>
        <p:nvSpPr>
          <p:cNvPr id="4" name="Oval 3"/>
          <p:cNvSpPr/>
          <p:nvPr/>
        </p:nvSpPr>
        <p:spPr>
          <a:xfrm>
            <a:off x="2829544" y="3866980"/>
            <a:ext cx="980456" cy="9417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truck1</a:t>
            </a:r>
          </a:p>
        </p:txBody>
      </p:sp>
      <p:sp>
        <p:nvSpPr>
          <p:cNvPr id="5" name="Oval 4"/>
          <p:cNvSpPr/>
          <p:nvPr/>
        </p:nvSpPr>
        <p:spPr>
          <a:xfrm>
            <a:off x="4991008" y="3866980"/>
            <a:ext cx="980456" cy="9417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t>plane1</a:t>
            </a:r>
          </a:p>
        </p:txBody>
      </p:sp>
      <p:cxnSp>
        <p:nvCxnSpPr>
          <p:cNvPr id="6" name="Straight Connector 5"/>
          <p:cNvCxnSpPr>
            <a:stCxn id="4" idx="6"/>
            <a:endCxn id="5" idx="2"/>
          </p:cNvCxnSpPr>
          <p:nvPr/>
        </p:nvCxnSpPr>
        <p:spPr>
          <a:xfrm>
            <a:off x="3810000" y="4337873"/>
            <a:ext cx="118100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Connected DVC-RC</a:t>
            </a:r>
          </a:p>
        </p:txBody>
      </p:sp>
    </p:spTree>
    <p:extLst>
      <p:ext uri="{BB962C8B-B14F-4D97-AF65-F5344CB8AC3E}">
        <p14:creationId xmlns:p14="http://schemas.microsoft.com/office/powerpoint/2010/main" val="1040259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723780" cy="3226665"/>
              </a:xfrm>
            </p:spPr>
            <p:txBody>
              <a:bodyPr>
                <a:normAutofit/>
              </a:bodyPr>
              <a:lstStyle/>
              <a:p>
                <a:pPr marL="0" indent="0">
                  <a:buNone/>
                </a:pPr>
                <a:r>
                  <a:rPr lang="en-US" sz="2400" b="1" dirty="0" smtClean="0"/>
                  <a:t>Lemma 4</a:t>
                </a:r>
                <a:endParaRPr lang="en-US" sz="2400" dirty="0"/>
              </a:p>
              <a:p>
                <a:pPr marL="0" indent="0">
                  <a:buNone/>
                </a:pPr>
                <a:r>
                  <a:rPr lang="en-US" sz="2400" dirty="0" smtClean="0"/>
                  <a:t>Given a connected DVC RC problem, in which all the goal variables lie in a single connected component in the connectivity graph, the single transformation plan can be expanded to a multi agent plan using </a:t>
                </a:r>
                <a14:m>
                  <m:oMath xmlns:m="http://schemas.openxmlformats.org/officeDocument/2006/math">
                    <m:r>
                      <m:rPr>
                        <m:sty m:val="p"/>
                      </m:rPr>
                      <a:rPr lang="en-US" sz="2400" b="0" i="0" smtClean="0">
                        <a:latin typeface="Cambria Math" panose="02040503050406030204" pitchFamily="18" charset="0"/>
                      </a:rPr>
                      <m:t>Φ</m:t>
                    </m:r>
                  </m:oMath>
                </a14:m>
                <a:endParaRPr lang="en-US" sz="2400" b="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723780" cy="3226665"/>
              </a:xfrm>
              <a:blipFill>
                <a:blip r:embed="rId2"/>
                <a:stretch>
                  <a:fillRect l="-1184" t="-2642"/>
                </a:stretch>
              </a:blipFill>
            </p:spPr>
            <p:txBody>
              <a:bodyPr/>
              <a:lstStyle/>
              <a:p>
                <a:r>
                  <a:rPr lang="en-US">
                    <a:noFill/>
                  </a:rPr>
                  <a:t> </a:t>
                </a:r>
              </a:p>
            </p:txBody>
          </p:sp>
        </mc:Fallback>
      </mc:AlternateContent>
      <p:sp>
        <p:nvSpPr>
          <p:cNvPr id="6"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Connected DVC-RC</a:t>
            </a:r>
          </a:p>
        </p:txBody>
      </p:sp>
    </p:spTree>
    <p:extLst>
      <p:ext uri="{BB962C8B-B14F-4D97-AF65-F5344CB8AC3E}">
        <p14:creationId xmlns:p14="http://schemas.microsoft.com/office/powerpoint/2010/main" val="57635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793" y="4614791"/>
            <a:ext cx="3905543" cy="954107"/>
          </a:xfrm>
          <a:prstGeom prst="rect">
            <a:avLst/>
          </a:prstGeom>
          <a:noFill/>
        </p:spPr>
        <p:txBody>
          <a:bodyPr wrap="square" rtlCol="0">
            <a:spAutoFit/>
          </a:bodyPr>
          <a:lstStyle/>
          <a:p>
            <a:r>
              <a:rPr lang="en-US" sz="1400" dirty="0"/>
              <a:t>(drive-truck truck-plane </a:t>
            </a:r>
            <a:r>
              <a:rPr lang="en-US" sz="1400" dirty="0" smtClean="0"/>
              <a:t>pos-1 apt-1)</a:t>
            </a:r>
            <a:endParaRPr lang="en-US" sz="1400" dirty="0"/>
          </a:p>
          <a:p>
            <a:r>
              <a:rPr lang="en-US" sz="1400" dirty="0" smtClean="0"/>
              <a:t>(</a:t>
            </a:r>
            <a:r>
              <a:rPr lang="en-US" sz="1400" dirty="0"/>
              <a:t>Fly-airplane truck-plane apt-1 apt-2</a:t>
            </a:r>
            <a:r>
              <a:rPr lang="en-US" sz="1400" dirty="0" smtClean="0"/>
              <a:t>)</a:t>
            </a:r>
          </a:p>
          <a:p>
            <a:r>
              <a:rPr lang="en-US" sz="1400" dirty="0"/>
              <a:t>(unload-plane </a:t>
            </a:r>
            <a:r>
              <a:rPr lang="en-US" sz="1400" dirty="0" smtClean="0"/>
              <a:t>truck-plane </a:t>
            </a:r>
            <a:r>
              <a:rPr lang="en-US" sz="1400" dirty="0"/>
              <a:t>obj-1 apt-1)</a:t>
            </a:r>
          </a:p>
          <a:p>
            <a:endParaRPr lang="en-US" sz="1400" dirty="0"/>
          </a:p>
        </p:txBody>
      </p:sp>
      <p:sp>
        <p:nvSpPr>
          <p:cNvPr id="5" name="TextBox 4"/>
          <p:cNvSpPr txBox="1"/>
          <p:nvPr/>
        </p:nvSpPr>
        <p:spPr>
          <a:xfrm>
            <a:off x="5225899" y="4639467"/>
            <a:ext cx="3899388" cy="1384995"/>
          </a:xfrm>
          <a:prstGeom prst="rect">
            <a:avLst/>
          </a:prstGeom>
          <a:noFill/>
        </p:spPr>
        <p:txBody>
          <a:bodyPr wrap="square" rtlCol="0">
            <a:spAutoFit/>
          </a:bodyPr>
          <a:lstStyle/>
          <a:p>
            <a:r>
              <a:rPr lang="en-US" sz="1400" dirty="0"/>
              <a:t>(drive-truck truck-1 pos-1 </a:t>
            </a:r>
            <a:r>
              <a:rPr lang="en-US" sz="1400" dirty="0" smtClean="0"/>
              <a:t>apt-1)</a:t>
            </a:r>
          </a:p>
          <a:p>
            <a:r>
              <a:rPr lang="en-US" sz="1400" dirty="0"/>
              <a:t>(unload-truck truck1 obj-1)</a:t>
            </a:r>
          </a:p>
          <a:p>
            <a:r>
              <a:rPr lang="en-US" sz="1400" dirty="0"/>
              <a:t>(load-plane plane-1 obj-1</a:t>
            </a:r>
            <a:r>
              <a:rPr lang="en-US" sz="1400" dirty="0" smtClean="0"/>
              <a:t>)</a:t>
            </a:r>
          </a:p>
          <a:p>
            <a:r>
              <a:rPr lang="en-US" sz="1400" dirty="0" smtClean="0"/>
              <a:t>(</a:t>
            </a:r>
            <a:r>
              <a:rPr lang="en-US" sz="1400" dirty="0"/>
              <a:t>Fly-airplane plane-1 apt-1 apt-2</a:t>
            </a:r>
            <a:r>
              <a:rPr lang="en-US" sz="1400" dirty="0" smtClean="0"/>
              <a:t>)</a:t>
            </a:r>
            <a:endParaRPr lang="en-US" sz="1400" dirty="0"/>
          </a:p>
          <a:p>
            <a:r>
              <a:rPr lang="en-US" sz="1400" dirty="0"/>
              <a:t>(unload-plane plane-1 obj-1 apt-1</a:t>
            </a:r>
            <a:r>
              <a:rPr lang="en-US" sz="1400" dirty="0" smtClean="0"/>
              <a:t>)</a:t>
            </a:r>
          </a:p>
          <a:p>
            <a:endParaRPr lang="en-US" sz="1400" dirty="0"/>
          </a:p>
        </p:txBody>
      </p:sp>
      <p:sp>
        <p:nvSpPr>
          <p:cNvPr id="6" name="Left Arrow 5"/>
          <p:cNvSpPr/>
          <p:nvPr/>
        </p:nvSpPr>
        <p:spPr>
          <a:xfrm rot="10800000">
            <a:off x="4286709" y="4904256"/>
            <a:ext cx="701627" cy="2171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Transformer agent plan Expansion</a:t>
            </a:r>
          </a:p>
        </p:txBody>
      </p:sp>
      <p:sp>
        <p:nvSpPr>
          <p:cNvPr id="3" name="Rectangle 2"/>
          <p:cNvSpPr/>
          <p:nvPr/>
        </p:nvSpPr>
        <p:spPr>
          <a:xfrm>
            <a:off x="897500" y="1727498"/>
            <a:ext cx="6983184" cy="2279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2793" y="3051539"/>
            <a:ext cx="572276" cy="3173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00" y="2858467"/>
            <a:ext cx="942861" cy="471431"/>
          </a:xfrm>
          <a:prstGeom prst="rect">
            <a:avLst/>
          </a:prstGeom>
        </p:spPr>
      </p:pic>
      <p:pic>
        <p:nvPicPr>
          <p:cNvPr id="10" name="Picture 9" descr="Didesnės raiškos iliustracija ‎ (SVG rinkmena, formaliai 131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78" y="2358176"/>
            <a:ext cx="1201696" cy="971722"/>
          </a:xfrm>
          <a:prstGeom prst="rect">
            <a:avLst/>
          </a:prstGeom>
        </p:spPr>
      </p:pic>
      <p:pic>
        <p:nvPicPr>
          <p:cNvPr id="11" name="Picture 10" descr="Didesnės raiškos iliustracija ‎ (SVG rinkmena, formaliai 131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7169" y="2358176"/>
            <a:ext cx="1201696" cy="971722"/>
          </a:xfrm>
          <a:prstGeom prst="rect">
            <a:avLst/>
          </a:prstGeom>
        </p:spPr>
      </p:pic>
      <p:sp>
        <p:nvSpPr>
          <p:cNvPr id="12" name="Rectangle 11"/>
          <p:cNvSpPr/>
          <p:nvPr/>
        </p:nvSpPr>
        <p:spPr>
          <a:xfrm>
            <a:off x="3201626" y="2358176"/>
            <a:ext cx="508202" cy="38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56403" y="2454056"/>
            <a:ext cx="508202" cy="38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19597591">
            <a:off x="2040121" y="2272855"/>
            <a:ext cx="3897471" cy="2914653"/>
          </a:xfrm>
          <a:prstGeom prst="arc">
            <a:avLst>
              <a:gd name="adj1" fmla="val 16040083"/>
              <a:gd name="adj2" fmla="val 21481359"/>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1840361" y="3238315"/>
            <a:ext cx="76041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9245" y="2172288"/>
            <a:ext cx="942861" cy="471431"/>
          </a:xfrm>
          <a:prstGeom prst="rect">
            <a:avLst/>
          </a:prstGeom>
        </p:spPr>
      </p:pic>
      <p:pic>
        <p:nvPicPr>
          <p:cNvPr id="19" name="Picture 1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24537" y="2358176"/>
            <a:ext cx="572276" cy="317304"/>
          </a:xfrm>
          <a:prstGeom prst="rect">
            <a:avLst/>
          </a:prstGeom>
        </p:spPr>
      </p:pic>
      <p:sp>
        <p:nvSpPr>
          <p:cNvPr id="20" name="Rectangle 19"/>
          <p:cNvSpPr/>
          <p:nvPr/>
        </p:nvSpPr>
        <p:spPr>
          <a:xfrm>
            <a:off x="6894920" y="3075602"/>
            <a:ext cx="185293" cy="222859"/>
          </a:xfrm>
          <a:prstGeom prst="rect">
            <a:avLst/>
          </a:prstGeom>
          <a:solidFill>
            <a:srgbClr val="825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36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793" y="4614791"/>
            <a:ext cx="3905543" cy="954107"/>
          </a:xfrm>
          <a:prstGeom prst="rect">
            <a:avLst/>
          </a:prstGeom>
          <a:noFill/>
        </p:spPr>
        <p:txBody>
          <a:bodyPr wrap="square" rtlCol="0">
            <a:spAutoFit/>
          </a:bodyPr>
          <a:lstStyle/>
          <a:p>
            <a:r>
              <a:rPr lang="en-US" sz="1400" dirty="0"/>
              <a:t>(drive-truck truck-plane </a:t>
            </a:r>
            <a:r>
              <a:rPr lang="en-US" sz="1400" dirty="0" smtClean="0"/>
              <a:t>pos-1 apt-1)</a:t>
            </a:r>
            <a:endParaRPr lang="en-US" sz="1400" dirty="0"/>
          </a:p>
          <a:p>
            <a:r>
              <a:rPr lang="en-US" sz="1400" dirty="0" smtClean="0"/>
              <a:t>(</a:t>
            </a:r>
            <a:r>
              <a:rPr lang="en-US" sz="1400" dirty="0"/>
              <a:t>Fly-airplane truck-plane apt-1 apt-2</a:t>
            </a:r>
            <a:r>
              <a:rPr lang="en-US" sz="1400" dirty="0" smtClean="0"/>
              <a:t>)</a:t>
            </a:r>
          </a:p>
          <a:p>
            <a:r>
              <a:rPr lang="en-US" sz="1400" dirty="0"/>
              <a:t>(unload-plane </a:t>
            </a:r>
            <a:r>
              <a:rPr lang="en-US" sz="1400" dirty="0" smtClean="0"/>
              <a:t>truck-plane </a:t>
            </a:r>
            <a:r>
              <a:rPr lang="en-US" sz="1400" dirty="0"/>
              <a:t>obj-1 apt-1)</a:t>
            </a:r>
          </a:p>
          <a:p>
            <a:endParaRPr lang="en-US" sz="1400" dirty="0"/>
          </a:p>
        </p:txBody>
      </p:sp>
      <p:sp>
        <p:nvSpPr>
          <p:cNvPr id="5" name="TextBox 4"/>
          <p:cNvSpPr txBox="1"/>
          <p:nvPr/>
        </p:nvSpPr>
        <p:spPr>
          <a:xfrm>
            <a:off x="5225899" y="4639467"/>
            <a:ext cx="3899388" cy="1384995"/>
          </a:xfrm>
          <a:prstGeom prst="rect">
            <a:avLst/>
          </a:prstGeom>
          <a:noFill/>
        </p:spPr>
        <p:txBody>
          <a:bodyPr wrap="square" rtlCol="0">
            <a:spAutoFit/>
          </a:bodyPr>
          <a:lstStyle/>
          <a:p>
            <a:r>
              <a:rPr lang="en-US" sz="1400" dirty="0"/>
              <a:t>(drive-truck truck-1 pos-1 </a:t>
            </a:r>
            <a:r>
              <a:rPr lang="en-US" sz="1400" dirty="0" smtClean="0"/>
              <a:t>apt-1)</a:t>
            </a:r>
          </a:p>
          <a:p>
            <a:r>
              <a:rPr lang="en-US" sz="1400" dirty="0" smtClean="0"/>
              <a:t>(unload-truck truck1 obj-1)</a:t>
            </a:r>
          </a:p>
          <a:p>
            <a:r>
              <a:rPr lang="en-US" sz="1400" dirty="0" smtClean="0"/>
              <a:t>(load-plane plane-1 obj-1)</a:t>
            </a:r>
          </a:p>
          <a:p>
            <a:r>
              <a:rPr lang="en-US" sz="1400" dirty="0" smtClean="0"/>
              <a:t>(</a:t>
            </a:r>
            <a:r>
              <a:rPr lang="en-US" sz="1400" dirty="0"/>
              <a:t>Fly-airplane plane-1 apt-1 apt-2</a:t>
            </a:r>
            <a:r>
              <a:rPr lang="en-US" sz="1400" dirty="0" smtClean="0"/>
              <a:t>)</a:t>
            </a:r>
            <a:endParaRPr lang="en-US" sz="1400" dirty="0"/>
          </a:p>
          <a:p>
            <a:r>
              <a:rPr lang="en-US" sz="1400" dirty="0"/>
              <a:t>(unload-plane plane-1 obj-1 apt-1</a:t>
            </a:r>
            <a:r>
              <a:rPr lang="en-US" sz="1400" dirty="0" smtClean="0"/>
              <a:t>)</a:t>
            </a:r>
          </a:p>
          <a:p>
            <a:endParaRPr lang="en-US" sz="1400" dirty="0"/>
          </a:p>
        </p:txBody>
      </p:sp>
      <p:sp>
        <p:nvSpPr>
          <p:cNvPr id="6" name="Left Arrow 5"/>
          <p:cNvSpPr/>
          <p:nvPr/>
        </p:nvSpPr>
        <p:spPr>
          <a:xfrm rot="10800000">
            <a:off x="4286709" y="4904256"/>
            <a:ext cx="701627" cy="2171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Transformer agent plan Expansion</a:t>
            </a:r>
          </a:p>
        </p:txBody>
      </p:sp>
      <p:sp>
        <p:nvSpPr>
          <p:cNvPr id="3" name="Rectangle 2"/>
          <p:cNvSpPr/>
          <p:nvPr/>
        </p:nvSpPr>
        <p:spPr>
          <a:xfrm>
            <a:off x="897500" y="1727498"/>
            <a:ext cx="6983184" cy="2279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2793" y="3051539"/>
            <a:ext cx="572276" cy="317304"/>
          </a:xfrm>
          <a:prstGeom prst="rect">
            <a:avLst/>
          </a:prstGeom>
        </p:spPr>
      </p:pic>
      <p:pic>
        <p:nvPicPr>
          <p:cNvPr id="10" name="Picture 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778" y="2358176"/>
            <a:ext cx="1201696" cy="971722"/>
          </a:xfrm>
          <a:prstGeom prst="rect">
            <a:avLst/>
          </a:prstGeom>
        </p:spPr>
      </p:pic>
      <p:pic>
        <p:nvPicPr>
          <p:cNvPr id="11" name="Picture 10"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169" y="2358176"/>
            <a:ext cx="1201696" cy="971722"/>
          </a:xfrm>
          <a:prstGeom prst="rect">
            <a:avLst/>
          </a:prstGeom>
        </p:spPr>
      </p:pic>
      <p:sp>
        <p:nvSpPr>
          <p:cNvPr id="12" name="Rectangle 11"/>
          <p:cNvSpPr/>
          <p:nvPr/>
        </p:nvSpPr>
        <p:spPr>
          <a:xfrm>
            <a:off x="3201626" y="2358176"/>
            <a:ext cx="508202" cy="38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56403" y="2454056"/>
            <a:ext cx="508202" cy="38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19597591">
            <a:off x="2040121" y="2272855"/>
            <a:ext cx="3897471" cy="2914653"/>
          </a:xfrm>
          <a:prstGeom prst="arc">
            <a:avLst>
              <a:gd name="adj1" fmla="val 16040083"/>
              <a:gd name="adj2" fmla="val 21481359"/>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1840361" y="3238315"/>
            <a:ext cx="76041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9245" y="2172288"/>
            <a:ext cx="942861" cy="471431"/>
          </a:xfrm>
          <a:prstGeom prst="rect">
            <a:avLst/>
          </a:prstGeom>
        </p:spPr>
      </p:pic>
      <p:sp>
        <p:nvSpPr>
          <p:cNvPr id="20" name="Rectangle 19"/>
          <p:cNvSpPr/>
          <p:nvPr/>
        </p:nvSpPr>
        <p:spPr>
          <a:xfrm>
            <a:off x="6894920" y="3075602"/>
            <a:ext cx="185293" cy="222859"/>
          </a:xfrm>
          <a:prstGeom prst="rect">
            <a:avLst/>
          </a:prstGeom>
          <a:solidFill>
            <a:srgbClr val="825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05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741617"/>
            <a:ext cx="4565520" cy="4914540"/>
          </a:xfrm>
        </p:spPr>
        <p:txBody>
          <a:bodyPr>
            <a:normAutofit/>
          </a:bodyPr>
          <a:lstStyle/>
          <a:p>
            <a:r>
              <a:rPr lang="en-US" sz="2400" dirty="0" smtClean="0"/>
              <a:t>Proposed a transformer agent planner(RCPLAN) to solve DVC-RC MAP problems</a:t>
            </a:r>
          </a:p>
          <a:p>
            <a:r>
              <a:rPr lang="en-US" dirty="0" smtClean="0"/>
              <a:t>RCPLAN </a:t>
            </a:r>
            <a:r>
              <a:rPr lang="en-US" sz="2400" dirty="0" smtClean="0"/>
              <a:t>expected to be faster as it only needs to consider actions of a single agent </a:t>
            </a:r>
          </a:p>
          <a:p>
            <a:pPr lvl="1"/>
            <a:r>
              <a:rPr lang="en-US" dirty="0" smtClean="0"/>
              <a:t>Hence, less grounded actions</a:t>
            </a:r>
          </a:p>
          <a:p>
            <a:pPr marL="0" indent="0">
              <a:buNone/>
            </a:pPr>
            <a:endParaRPr lang="en-US" sz="2400" dirty="0"/>
          </a:p>
          <a:p>
            <a:pPr marL="457200" lvl="1" indent="0">
              <a:buNone/>
            </a:pPr>
            <a:r>
              <a:rPr lang="en-US" sz="2000" dirty="0" smtClean="0"/>
              <a:t>   </a:t>
            </a:r>
          </a:p>
        </p:txBody>
      </p:sp>
      <p:sp>
        <p:nvSpPr>
          <p:cNvPr id="5" name="Flowchart: Data 4"/>
          <p:cNvSpPr/>
          <p:nvPr/>
        </p:nvSpPr>
        <p:spPr>
          <a:xfrm>
            <a:off x="6733106" y="517779"/>
            <a:ext cx="1546573" cy="73033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MAP problem</a:t>
            </a:r>
            <a:endParaRPr lang="en-US" sz="1200" dirty="0"/>
          </a:p>
        </p:txBody>
      </p:sp>
      <p:sp>
        <p:nvSpPr>
          <p:cNvPr id="6" name="Down Arrow 5"/>
          <p:cNvSpPr/>
          <p:nvPr/>
        </p:nvSpPr>
        <p:spPr>
          <a:xfrm>
            <a:off x="7265261" y="1230150"/>
            <a:ext cx="241132" cy="502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Flowchart: Process 6"/>
          <p:cNvSpPr/>
          <p:nvPr/>
        </p:nvSpPr>
        <p:spPr>
          <a:xfrm>
            <a:off x="6601710" y="1741617"/>
            <a:ext cx="1621408" cy="6944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Compile to MAP to Transformer agent problem</a:t>
            </a:r>
            <a:endParaRPr lang="en-US" sz="1200" dirty="0"/>
          </a:p>
        </p:txBody>
      </p:sp>
      <p:sp>
        <p:nvSpPr>
          <p:cNvPr id="8" name="Down Arrow 7"/>
          <p:cNvSpPr/>
          <p:nvPr/>
        </p:nvSpPr>
        <p:spPr>
          <a:xfrm>
            <a:off x="7291848" y="2436029"/>
            <a:ext cx="241132" cy="502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Flowchart: Process 8"/>
          <p:cNvSpPr/>
          <p:nvPr/>
        </p:nvSpPr>
        <p:spPr>
          <a:xfrm>
            <a:off x="6601710" y="2931712"/>
            <a:ext cx="1621408" cy="6944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Fast Downward</a:t>
            </a:r>
            <a:endParaRPr lang="en-US" sz="1200" dirty="0"/>
          </a:p>
        </p:txBody>
      </p:sp>
      <p:sp>
        <p:nvSpPr>
          <p:cNvPr id="10" name="Down Arrow 9"/>
          <p:cNvSpPr/>
          <p:nvPr/>
        </p:nvSpPr>
        <p:spPr>
          <a:xfrm>
            <a:off x="7291848" y="3633291"/>
            <a:ext cx="241132" cy="502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Flowchart: Process 10"/>
          <p:cNvSpPr/>
          <p:nvPr/>
        </p:nvSpPr>
        <p:spPr>
          <a:xfrm>
            <a:off x="6601710" y="4144758"/>
            <a:ext cx="1621408" cy="6944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Plan expander</a:t>
            </a:r>
            <a:endParaRPr lang="en-US" sz="1200" dirty="0"/>
          </a:p>
        </p:txBody>
      </p:sp>
      <p:sp>
        <p:nvSpPr>
          <p:cNvPr id="12" name="Down Arrow 11"/>
          <p:cNvSpPr/>
          <p:nvPr/>
        </p:nvSpPr>
        <p:spPr>
          <a:xfrm>
            <a:off x="7291848" y="4839170"/>
            <a:ext cx="241132" cy="502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Flowchart: Data 12"/>
          <p:cNvSpPr/>
          <p:nvPr/>
        </p:nvSpPr>
        <p:spPr>
          <a:xfrm>
            <a:off x="6491974" y="5331233"/>
            <a:ext cx="1546573" cy="73033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MAP plan</a:t>
            </a:r>
            <a:endParaRPr lang="en-US" sz="1200" dirty="0"/>
          </a:p>
        </p:txBody>
      </p:sp>
      <p:sp>
        <p:nvSpPr>
          <p:cNvPr id="14" name="TextBox 13"/>
          <p:cNvSpPr txBox="1"/>
          <p:nvPr/>
        </p:nvSpPr>
        <p:spPr>
          <a:xfrm>
            <a:off x="7619803" y="3677180"/>
            <a:ext cx="1027522" cy="461665"/>
          </a:xfrm>
          <a:prstGeom prst="rect">
            <a:avLst/>
          </a:prstGeom>
          <a:noFill/>
        </p:spPr>
        <p:txBody>
          <a:bodyPr wrap="square" rtlCol="0">
            <a:spAutoFit/>
          </a:bodyPr>
          <a:lstStyle/>
          <a:p>
            <a:r>
              <a:rPr lang="en-US" sz="1200" dirty="0" smtClean="0"/>
              <a:t>Transformer agent plan</a:t>
            </a:r>
            <a:endParaRPr lang="en-US" sz="1200" dirty="0"/>
          </a:p>
        </p:txBody>
      </p:sp>
      <p:sp>
        <p:nvSpPr>
          <p:cNvPr id="3" name="Rounded Rectangle 2"/>
          <p:cNvSpPr/>
          <p:nvPr/>
        </p:nvSpPr>
        <p:spPr>
          <a:xfrm>
            <a:off x="718795" y="4287595"/>
            <a:ext cx="4434840" cy="1863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err="1" smtClean="0"/>
              <a:t>Zenotravel</a:t>
            </a:r>
            <a:r>
              <a:rPr lang="en-US" sz="2000" u="sng" dirty="0" smtClean="0"/>
              <a:t> </a:t>
            </a:r>
            <a:r>
              <a:rPr lang="en-US" sz="2000" u="sng" dirty="0"/>
              <a:t>domain with 6 agents</a:t>
            </a:r>
          </a:p>
          <a:p>
            <a:pPr lvl="1" algn="ctr"/>
            <a:endParaRPr lang="en-US" sz="2000" dirty="0" smtClean="0"/>
          </a:p>
          <a:p>
            <a:pPr lvl="1"/>
            <a:r>
              <a:rPr lang="en-US" sz="2000" dirty="0" smtClean="0"/>
              <a:t>	   RCPLAN – 9152</a:t>
            </a:r>
          </a:p>
          <a:p>
            <a:pPr lvl="1"/>
            <a:r>
              <a:rPr lang="en-US" sz="2000" dirty="0" smtClean="0"/>
              <a:t>                       vs</a:t>
            </a:r>
            <a:endParaRPr lang="en-US" sz="2000" dirty="0"/>
          </a:p>
          <a:p>
            <a:pPr lvl="1"/>
            <a:r>
              <a:rPr lang="en-US" sz="2000" dirty="0" smtClean="0"/>
              <a:t>       MAP-LAPKT </a:t>
            </a:r>
            <a:r>
              <a:rPr lang="en-US" sz="2000" dirty="0"/>
              <a:t>- 54912</a:t>
            </a:r>
          </a:p>
        </p:txBody>
      </p:sp>
      <p:sp>
        <p:nvSpPr>
          <p:cNvPr id="15"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smtClean="0"/>
              <a:t>RCPLAN</a:t>
            </a:r>
            <a:endParaRPr lang="en-US" dirty="0"/>
          </a:p>
        </p:txBody>
      </p:sp>
    </p:spTree>
    <p:extLst>
      <p:ext uri="{BB962C8B-B14F-4D97-AF65-F5344CB8AC3E}">
        <p14:creationId xmlns:p14="http://schemas.microsoft.com/office/powerpoint/2010/main" val="42071990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29492704"/>
              </p:ext>
            </p:extLst>
          </p:nvPr>
        </p:nvGraphicFramePr>
        <p:xfrm>
          <a:off x="931313" y="3393739"/>
          <a:ext cx="3456270" cy="1386016"/>
        </p:xfrm>
        <a:graphic>
          <a:graphicData uri="http://schemas.openxmlformats.org/drawingml/2006/table">
            <a:tbl>
              <a:tblPr firstRow="1" bandRow="1">
                <a:tableStyleId>{5C22544A-7EE6-4342-B048-85BDC9FD1C3A}</a:tableStyleId>
              </a:tblPr>
              <a:tblGrid>
                <a:gridCol w="1152090">
                  <a:extLst>
                    <a:ext uri="{9D8B030D-6E8A-4147-A177-3AD203B41FA5}">
                      <a16:colId xmlns:a16="http://schemas.microsoft.com/office/drawing/2014/main" val="1210479843"/>
                    </a:ext>
                  </a:extLst>
                </a:gridCol>
                <a:gridCol w="1152090">
                  <a:extLst>
                    <a:ext uri="{9D8B030D-6E8A-4147-A177-3AD203B41FA5}">
                      <a16:colId xmlns:a16="http://schemas.microsoft.com/office/drawing/2014/main" val="381509324"/>
                    </a:ext>
                  </a:extLst>
                </a:gridCol>
                <a:gridCol w="1152090">
                  <a:extLst>
                    <a:ext uri="{9D8B030D-6E8A-4147-A177-3AD203B41FA5}">
                      <a16:colId xmlns:a16="http://schemas.microsoft.com/office/drawing/2014/main" val="2756054525"/>
                    </a:ext>
                  </a:extLst>
                </a:gridCol>
              </a:tblGrid>
              <a:tr h="346504">
                <a:tc>
                  <a:txBody>
                    <a:bodyPr/>
                    <a:lstStyle/>
                    <a:p>
                      <a:endParaRPr lang="en-US" sz="1400" dirty="0"/>
                    </a:p>
                  </a:txBody>
                  <a:tcPr marL="68580" marR="68580" marT="34290" marB="34290"/>
                </a:tc>
                <a:tc>
                  <a:txBody>
                    <a:bodyPr/>
                    <a:lstStyle/>
                    <a:p>
                      <a:r>
                        <a:rPr lang="en-US" sz="1400" dirty="0" smtClean="0"/>
                        <a:t>RCPLAN</a:t>
                      </a:r>
                      <a:endParaRPr lang="en-US" sz="1400" dirty="0"/>
                    </a:p>
                  </a:txBody>
                  <a:tcPr marL="68580" marR="68580" marT="34290" marB="34290"/>
                </a:tc>
                <a:tc>
                  <a:txBody>
                    <a:bodyPr/>
                    <a:lstStyle/>
                    <a:p>
                      <a:r>
                        <a:rPr lang="en-US" sz="1400" dirty="0" smtClean="0"/>
                        <a:t>MAP_LAPKT</a:t>
                      </a:r>
                      <a:endParaRPr lang="en-US" sz="1400" dirty="0"/>
                    </a:p>
                  </a:txBody>
                  <a:tcPr marL="68580" marR="68580" marT="34290" marB="34290"/>
                </a:tc>
                <a:extLst>
                  <a:ext uri="{0D108BD9-81ED-4DB2-BD59-A6C34878D82A}">
                    <a16:rowId xmlns:a16="http://schemas.microsoft.com/office/drawing/2014/main" val="1018210514"/>
                  </a:ext>
                </a:extLst>
              </a:tr>
              <a:tr h="346504">
                <a:tc>
                  <a:txBody>
                    <a:bodyPr/>
                    <a:lstStyle/>
                    <a:p>
                      <a:r>
                        <a:rPr lang="en-US" sz="1400" dirty="0" smtClean="0"/>
                        <a:t>Coverage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75000"/>
                            </a:schemeClr>
                          </a:solidFill>
                        </a:rPr>
                        <a:t>219 (98.6%)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214(96.4%)</a:t>
                      </a:r>
                    </a:p>
                  </a:txBody>
                  <a:tcPr marL="68580" marR="68580" marT="34290" marB="34290"/>
                </a:tc>
                <a:extLst>
                  <a:ext uri="{0D108BD9-81ED-4DB2-BD59-A6C34878D82A}">
                    <a16:rowId xmlns:a16="http://schemas.microsoft.com/office/drawing/2014/main" val="2313176294"/>
                  </a:ext>
                </a:extLst>
              </a:tr>
              <a:tr h="346504">
                <a:tc>
                  <a:txBody>
                    <a:bodyPr/>
                    <a:lstStyle/>
                    <a:p>
                      <a:r>
                        <a:rPr lang="en-US" sz="1400" dirty="0" smtClean="0"/>
                        <a:t>Agile</a:t>
                      </a:r>
                      <a:r>
                        <a:rPr lang="en-US" sz="1400" baseline="0" dirty="0" smtClean="0"/>
                        <a:t> Score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75000"/>
                            </a:schemeClr>
                          </a:solidFill>
                        </a:rPr>
                        <a:t>214.37</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186.73</a:t>
                      </a:r>
                    </a:p>
                  </a:txBody>
                  <a:tcPr marL="68580" marR="68580" marT="34290" marB="34290"/>
                </a:tc>
                <a:extLst>
                  <a:ext uri="{0D108BD9-81ED-4DB2-BD59-A6C34878D82A}">
                    <a16:rowId xmlns:a16="http://schemas.microsoft.com/office/drawing/2014/main" val="3321310961"/>
                  </a:ext>
                </a:extLst>
              </a:tr>
              <a:tr h="346504">
                <a:tc>
                  <a:txBody>
                    <a:bodyPr/>
                    <a:lstStyle/>
                    <a:p>
                      <a:r>
                        <a:rPr lang="en-US" sz="1400" dirty="0" smtClean="0"/>
                        <a:t>SAT Score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187.31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204.08</a:t>
                      </a:r>
                    </a:p>
                  </a:txBody>
                  <a:tcPr marL="68580" marR="68580" marT="34290" marB="34290"/>
                </a:tc>
                <a:extLst>
                  <a:ext uri="{0D108BD9-81ED-4DB2-BD59-A6C34878D82A}">
                    <a16:rowId xmlns:a16="http://schemas.microsoft.com/office/drawing/2014/main" val="2740219511"/>
                  </a:ext>
                </a:extLst>
              </a:tr>
            </a:tbl>
          </a:graphicData>
        </a:graphic>
      </p:graphicFrame>
      <p:sp>
        <p:nvSpPr>
          <p:cNvPr id="10" name="TextBox 9"/>
          <p:cNvSpPr txBox="1"/>
          <p:nvPr/>
        </p:nvSpPr>
        <p:spPr>
          <a:xfrm>
            <a:off x="816549" y="3005329"/>
            <a:ext cx="3685357" cy="400110"/>
          </a:xfrm>
          <a:prstGeom prst="rect">
            <a:avLst/>
          </a:prstGeom>
          <a:noFill/>
        </p:spPr>
        <p:txBody>
          <a:bodyPr wrap="square" rtlCol="0">
            <a:spAutoFit/>
          </a:bodyPr>
          <a:lstStyle/>
          <a:p>
            <a:r>
              <a:rPr lang="en-US" sz="2000" dirty="0" err="1"/>
              <a:t>CoDMAP</a:t>
            </a:r>
            <a:r>
              <a:rPr lang="en-US" sz="2000" dirty="0"/>
              <a:t> Problems (11 domains)</a:t>
            </a:r>
          </a:p>
        </p:txBody>
      </p:sp>
      <p:graphicFrame>
        <p:nvGraphicFramePr>
          <p:cNvPr id="11" name="Content Placeholder 8"/>
          <p:cNvGraphicFramePr>
            <a:graphicFrameLocks/>
          </p:cNvGraphicFramePr>
          <p:nvPr>
            <p:extLst>
              <p:ext uri="{D42A27DB-BD31-4B8C-83A1-F6EECF244321}">
                <p14:modId xmlns:p14="http://schemas.microsoft.com/office/powerpoint/2010/main" val="4158460715"/>
              </p:ext>
            </p:extLst>
          </p:nvPr>
        </p:nvGraphicFramePr>
        <p:xfrm>
          <a:off x="5215887" y="3384612"/>
          <a:ext cx="3267285" cy="1386016"/>
        </p:xfrm>
        <a:graphic>
          <a:graphicData uri="http://schemas.openxmlformats.org/drawingml/2006/table">
            <a:tbl>
              <a:tblPr firstRow="1" bandRow="1">
                <a:tableStyleId>{5C22544A-7EE6-4342-B048-85BDC9FD1C3A}</a:tableStyleId>
              </a:tblPr>
              <a:tblGrid>
                <a:gridCol w="1089095">
                  <a:extLst>
                    <a:ext uri="{9D8B030D-6E8A-4147-A177-3AD203B41FA5}">
                      <a16:colId xmlns:a16="http://schemas.microsoft.com/office/drawing/2014/main" val="1210479843"/>
                    </a:ext>
                  </a:extLst>
                </a:gridCol>
                <a:gridCol w="1089095">
                  <a:extLst>
                    <a:ext uri="{9D8B030D-6E8A-4147-A177-3AD203B41FA5}">
                      <a16:colId xmlns:a16="http://schemas.microsoft.com/office/drawing/2014/main" val="381509324"/>
                    </a:ext>
                  </a:extLst>
                </a:gridCol>
                <a:gridCol w="1089095">
                  <a:extLst>
                    <a:ext uri="{9D8B030D-6E8A-4147-A177-3AD203B41FA5}">
                      <a16:colId xmlns:a16="http://schemas.microsoft.com/office/drawing/2014/main" val="2756054525"/>
                    </a:ext>
                  </a:extLst>
                </a:gridCol>
              </a:tblGrid>
              <a:tr h="346504">
                <a:tc>
                  <a:txBody>
                    <a:bodyPr/>
                    <a:lstStyle/>
                    <a:p>
                      <a:endParaRPr lang="en-US" sz="1400" dirty="0"/>
                    </a:p>
                  </a:txBody>
                  <a:tcPr marL="68580" marR="68580" marT="34290" marB="34290"/>
                </a:tc>
                <a:tc>
                  <a:txBody>
                    <a:bodyPr/>
                    <a:lstStyle/>
                    <a:p>
                      <a:r>
                        <a:rPr lang="en-US" sz="1400" dirty="0" smtClean="0"/>
                        <a:t>RCPLAN</a:t>
                      </a:r>
                      <a:endParaRPr lang="en-US" sz="1400" dirty="0"/>
                    </a:p>
                  </a:txBody>
                  <a:tcPr marL="68580" marR="68580" marT="34290" marB="34290"/>
                </a:tc>
                <a:tc>
                  <a:txBody>
                    <a:bodyPr/>
                    <a:lstStyle/>
                    <a:p>
                      <a:r>
                        <a:rPr lang="en-US" sz="1400" dirty="0" smtClean="0"/>
                        <a:t>MAP_LAPKT</a:t>
                      </a:r>
                      <a:endParaRPr lang="en-US" sz="1400" dirty="0"/>
                    </a:p>
                  </a:txBody>
                  <a:tcPr marL="68580" marR="68580" marT="34290" marB="34290"/>
                </a:tc>
                <a:extLst>
                  <a:ext uri="{0D108BD9-81ED-4DB2-BD59-A6C34878D82A}">
                    <a16:rowId xmlns:a16="http://schemas.microsoft.com/office/drawing/2014/main" val="1018210514"/>
                  </a:ext>
                </a:extLst>
              </a:tr>
              <a:tr h="346504">
                <a:tc>
                  <a:txBody>
                    <a:bodyPr/>
                    <a:lstStyle/>
                    <a:p>
                      <a:r>
                        <a:rPr lang="en-US" sz="1400" dirty="0" smtClean="0"/>
                        <a:t>Coverage</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6">
                              <a:lumMod val="75000"/>
                            </a:schemeClr>
                          </a:solidFill>
                        </a:rPr>
                        <a:t>51 (98.1%)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41(78.8%)</a:t>
                      </a:r>
                    </a:p>
                  </a:txBody>
                  <a:tcPr marL="68580" marR="68580" marT="34290" marB="34290"/>
                </a:tc>
                <a:extLst>
                  <a:ext uri="{0D108BD9-81ED-4DB2-BD59-A6C34878D82A}">
                    <a16:rowId xmlns:a16="http://schemas.microsoft.com/office/drawing/2014/main" val="2313176294"/>
                  </a:ext>
                </a:extLst>
              </a:tr>
              <a:tr h="346504">
                <a:tc>
                  <a:txBody>
                    <a:bodyPr/>
                    <a:lstStyle/>
                    <a:p>
                      <a:r>
                        <a:rPr lang="en-US" sz="1400" dirty="0" smtClean="0"/>
                        <a:t>Agile</a:t>
                      </a:r>
                      <a:r>
                        <a:rPr lang="en-US" sz="1400" baseline="0" dirty="0" smtClean="0"/>
                        <a:t> Score</a:t>
                      </a:r>
                      <a:endParaRPr lang="en-US" sz="1400" dirty="0"/>
                    </a:p>
                  </a:txBody>
                  <a:tcPr marL="68580" marR="68580" marT="34290" marB="34290"/>
                </a:tc>
                <a:tc>
                  <a:txBody>
                    <a:bodyPr/>
                    <a:lstStyle/>
                    <a:p>
                      <a:r>
                        <a:rPr lang="en-US" sz="1400" b="1" dirty="0" smtClean="0">
                          <a:solidFill>
                            <a:schemeClr val="accent6">
                              <a:lumMod val="75000"/>
                            </a:schemeClr>
                          </a:solidFill>
                        </a:rPr>
                        <a:t>44.54</a:t>
                      </a:r>
                      <a:endParaRPr lang="en-US" sz="1400" b="1" dirty="0">
                        <a:solidFill>
                          <a:schemeClr val="accent6">
                            <a:lumMod val="75000"/>
                          </a:schemeClr>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34.90</a:t>
                      </a:r>
                    </a:p>
                  </a:txBody>
                  <a:tcPr marL="68580" marR="68580" marT="34290" marB="34290"/>
                </a:tc>
                <a:extLst>
                  <a:ext uri="{0D108BD9-81ED-4DB2-BD59-A6C34878D82A}">
                    <a16:rowId xmlns:a16="http://schemas.microsoft.com/office/drawing/2014/main" val="3321310961"/>
                  </a:ext>
                </a:extLst>
              </a:tr>
              <a:tr h="346504">
                <a:tc>
                  <a:txBody>
                    <a:bodyPr/>
                    <a:lstStyle/>
                    <a:p>
                      <a:r>
                        <a:rPr lang="en-US" sz="1400" dirty="0" smtClean="0"/>
                        <a:t>SAT Score</a:t>
                      </a:r>
                      <a:endParaRPr lang="en-US" sz="1400" dirty="0"/>
                    </a:p>
                  </a:txBody>
                  <a:tcPr marL="68580" marR="68580" marT="34290" marB="34290"/>
                </a:tc>
                <a:tc>
                  <a:txBody>
                    <a:bodyPr/>
                    <a:lstStyle/>
                    <a:p>
                      <a:r>
                        <a:rPr lang="en-US" sz="1400" b="1" dirty="0" smtClean="0">
                          <a:solidFill>
                            <a:schemeClr val="accent6">
                              <a:lumMod val="75000"/>
                            </a:schemeClr>
                          </a:solidFill>
                        </a:rPr>
                        <a:t>49.38</a:t>
                      </a:r>
                      <a:endParaRPr lang="en-US" sz="1400" b="1" dirty="0">
                        <a:solidFill>
                          <a:schemeClr val="accent6">
                            <a:lumMod val="75000"/>
                          </a:schemeClr>
                        </a:solidFill>
                      </a:endParaRPr>
                    </a:p>
                  </a:txBody>
                  <a:tcPr marL="68580" marR="68580" marT="34290" marB="34290"/>
                </a:tc>
                <a:tc>
                  <a:txBody>
                    <a:bodyPr/>
                    <a:lstStyle/>
                    <a:p>
                      <a:r>
                        <a:rPr lang="en-US" sz="1400" dirty="0" smtClean="0"/>
                        <a:t>38.81</a:t>
                      </a:r>
                      <a:endParaRPr lang="en-US" sz="1400" dirty="0"/>
                    </a:p>
                  </a:txBody>
                  <a:tcPr marL="68580" marR="68580" marT="34290" marB="34290"/>
                </a:tc>
                <a:extLst>
                  <a:ext uri="{0D108BD9-81ED-4DB2-BD59-A6C34878D82A}">
                    <a16:rowId xmlns:a16="http://schemas.microsoft.com/office/drawing/2014/main" val="2740219511"/>
                  </a:ext>
                </a:extLst>
              </a:tr>
            </a:tbl>
          </a:graphicData>
        </a:graphic>
      </p:graphicFrame>
      <p:sp>
        <p:nvSpPr>
          <p:cNvPr id="12" name="TextBox 11"/>
          <p:cNvSpPr txBox="1"/>
          <p:nvPr/>
        </p:nvSpPr>
        <p:spPr>
          <a:xfrm>
            <a:off x="5119056" y="3005329"/>
            <a:ext cx="3429000" cy="400110"/>
          </a:xfrm>
          <a:prstGeom prst="rect">
            <a:avLst/>
          </a:prstGeom>
          <a:noFill/>
        </p:spPr>
        <p:txBody>
          <a:bodyPr wrap="square" rtlCol="0">
            <a:spAutoFit/>
          </a:bodyPr>
          <a:lstStyle/>
          <a:p>
            <a:r>
              <a:rPr lang="en-US" sz="2000" dirty="0"/>
              <a:t>Large Problems (3 domains)</a:t>
            </a:r>
          </a:p>
        </p:txBody>
      </p:sp>
      <mc:AlternateContent xmlns:mc="http://schemas.openxmlformats.org/markup-compatibility/2006" xmlns:a14="http://schemas.microsoft.com/office/drawing/2010/main">
        <mc:Choice Requires="a14">
          <p:sp>
            <p:nvSpPr>
              <p:cNvPr id="13" name="TextBox 12"/>
              <p:cNvSpPr txBox="1"/>
              <p:nvPr/>
            </p:nvSpPr>
            <p:spPr>
              <a:xfrm>
                <a:off x="1308977" y="5168165"/>
                <a:ext cx="2919926" cy="662874"/>
              </a:xfrm>
              <a:prstGeom prst="rect">
                <a:avLst/>
              </a:prstGeom>
              <a:noFill/>
            </p:spPr>
            <p:txBody>
              <a:bodyPr wrap="square" rtlCol="0">
                <a:spAutoFit/>
              </a:bodyPr>
              <a:lstStyle/>
              <a:p>
                <a:r>
                  <a:rPr lang="en-US" sz="2000" dirty="0"/>
                  <a:t>Agile Score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i="1">
                                    <a:latin typeface="Cambria Math" panose="02040503050406030204" pitchFamily="18" charset="0"/>
                                  </a:rPr>
                                  <m:t>10</m:t>
                                </m:r>
                              </m:sub>
                            </m:sSub>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𝑇</m:t>
                                    </m:r>
                                  </m:num>
                                  <m:den>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den>
                                </m:f>
                              </m:e>
                            </m:d>
                          </m:e>
                        </m:func>
                      </m:den>
                    </m:f>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08977" y="5168165"/>
                <a:ext cx="2919926" cy="662874"/>
              </a:xfrm>
              <a:prstGeom prst="rect">
                <a:avLst/>
              </a:prstGeom>
              <a:blipFill>
                <a:blip r:embed="rId2"/>
                <a:stretch>
                  <a:fillRect l="-2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28210" y="5172764"/>
                <a:ext cx="1688525" cy="562975"/>
              </a:xfrm>
              <a:prstGeom prst="rect">
                <a:avLst/>
              </a:prstGeom>
              <a:noFill/>
            </p:spPr>
            <p:txBody>
              <a:bodyPr wrap="square" rtlCol="0">
                <a:spAutoFit/>
              </a:bodyPr>
              <a:lstStyle/>
              <a:p>
                <a:r>
                  <a:rPr lang="en-US" sz="2000" dirty="0"/>
                  <a:t>Sat Score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𝑄</m:t>
                        </m:r>
                      </m:num>
                      <m:den>
                        <m:sSup>
                          <m:sSupPr>
                            <m:ctrlPr>
                              <a:rPr lang="en-US" sz="2000" i="1">
                                <a:latin typeface="Cambria Math" panose="02040503050406030204" pitchFamily="18" charset="0"/>
                              </a:rPr>
                            </m:ctrlPr>
                          </m:sSupPr>
                          <m:e>
                            <m:r>
                              <a:rPr lang="en-US" sz="2000" i="1">
                                <a:latin typeface="Cambria Math" panose="02040503050406030204" pitchFamily="18" charset="0"/>
                              </a:rPr>
                              <m:t>𝑄</m:t>
                            </m:r>
                          </m:e>
                          <m:sup>
                            <m:r>
                              <a:rPr lang="en-US" sz="2000" i="1">
                                <a:latin typeface="Cambria Math" panose="02040503050406030204" pitchFamily="18" charset="0"/>
                              </a:rPr>
                              <m:t>∗</m:t>
                            </m:r>
                          </m:sup>
                        </m:sSup>
                      </m:den>
                    </m:f>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928210" y="5172764"/>
                <a:ext cx="1688525" cy="562975"/>
              </a:xfrm>
              <a:prstGeom prst="rect">
                <a:avLst/>
              </a:prstGeom>
              <a:blipFill>
                <a:blip r:embed="rId3"/>
                <a:stretch>
                  <a:fillRect l="-3610" b="-2174"/>
                </a:stretch>
              </a:blipFill>
            </p:spPr>
            <p:txBody>
              <a:bodyPr/>
              <a:lstStyle/>
              <a:p>
                <a:r>
                  <a:rPr lang="en-US">
                    <a:noFill/>
                  </a:rPr>
                  <a:t> </a:t>
                </a:r>
              </a:p>
            </p:txBody>
          </p:sp>
        </mc:Fallback>
      </mc:AlternateContent>
      <p:sp>
        <p:nvSpPr>
          <p:cNvPr id="2" name="TextBox 1"/>
          <p:cNvSpPr txBox="1"/>
          <p:nvPr/>
        </p:nvSpPr>
        <p:spPr>
          <a:xfrm>
            <a:off x="893390" y="847023"/>
            <a:ext cx="2802630" cy="2031325"/>
          </a:xfrm>
          <a:prstGeom prst="rect">
            <a:avLst/>
          </a:prstGeom>
          <a:noFill/>
        </p:spPr>
        <p:txBody>
          <a:bodyPr wrap="square" rtlCol="0">
            <a:spAutoFit/>
          </a:bodyPr>
          <a:lstStyle/>
          <a:p>
            <a:r>
              <a:rPr lang="en-US" dirty="0" smtClean="0"/>
              <a:t>We compared RCPLAN against MAP-LAPKT on</a:t>
            </a:r>
          </a:p>
          <a:p>
            <a:pPr marL="285750" indent="-285750">
              <a:buFont typeface="Arial" panose="020B0604020202020204" pitchFamily="34" charset="0"/>
              <a:buChar char="•"/>
            </a:pPr>
            <a:r>
              <a:rPr lang="en-US" dirty="0" smtClean="0"/>
              <a:t>11 out of 12 </a:t>
            </a:r>
            <a:r>
              <a:rPr lang="en-US" dirty="0" err="1" smtClean="0"/>
              <a:t>CoDMAP</a:t>
            </a:r>
            <a:r>
              <a:rPr lang="en-US" dirty="0" smtClean="0"/>
              <a:t> domains</a:t>
            </a:r>
          </a:p>
          <a:p>
            <a:pPr marL="285750" indent="-285750">
              <a:buFont typeface="Arial" panose="020B0604020202020204" pitchFamily="34" charset="0"/>
              <a:buChar char="•"/>
            </a:pPr>
            <a:r>
              <a:rPr lang="en-US" dirty="0" smtClean="0"/>
              <a:t>larger problems from three of the </a:t>
            </a:r>
            <a:r>
              <a:rPr lang="en-US" dirty="0" err="1" smtClean="0"/>
              <a:t>CoDMAP</a:t>
            </a:r>
            <a:r>
              <a:rPr lang="en-US" dirty="0" smtClean="0"/>
              <a:t> domains</a:t>
            </a:r>
            <a:endParaRPr lang="en-US" dirty="0"/>
          </a:p>
        </p:txBody>
      </p:sp>
      <p:grpSp>
        <p:nvGrpSpPr>
          <p:cNvPr id="22" name="Group 21"/>
          <p:cNvGrpSpPr/>
          <p:nvPr/>
        </p:nvGrpSpPr>
        <p:grpSpPr>
          <a:xfrm>
            <a:off x="4501906" y="509886"/>
            <a:ext cx="4425335" cy="2305801"/>
            <a:chOff x="2468667" y="2112518"/>
            <a:chExt cx="4131250" cy="2236644"/>
          </a:xfrm>
        </p:grpSpPr>
        <p:sp>
          <p:nvSpPr>
            <p:cNvPr id="23" name="Flowchart: Process 22"/>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27" name="Rectangle 26"/>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28" name="Rectangle 27"/>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29" name="TextBox 28"/>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30" name="Straight Connector 29"/>
            <p:cNvCxnSpPr/>
            <p:nvPr/>
          </p:nvCxnSpPr>
          <p:spPr>
            <a:xfrm flipH="1">
              <a:off x="3649790" y="2112518"/>
              <a:ext cx="1764819"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1" name="Pie 30"/>
          <p:cNvSpPr/>
          <p:nvPr/>
        </p:nvSpPr>
        <p:spPr>
          <a:xfrm flipH="1">
            <a:off x="5443965" y="1144320"/>
            <a:ext cx="2497006" cy="1151313"/>
          </a:xfrm>
          <a:prstGeom prst="pie">
            <a:avLst>
              <a:gd name="adj1" fmla="val 2970062"/>
              <a:gd name="adj2" fmla="val 13945769"/>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5880280" y="1500026"/>
            <a:ext cx="740792" cy="276999"/>
          </a:xfrm>
          <a:prstGeom prst="rect">
            <a:avLst/>
          </a:prstGeom>
          <a:noFill/>
        </p:spPr>
        <p:txBody>
          <a:bodyPr wrap="square" rtlCol="0">
            <a:spAutoFit/>
          </a:bodyPr>
          <a:lstStyle/>
          <a:p>
            <a:r>
              <a:rPr lang="en-US" sz="1200" dirty="0" smtClean="0"/>
              <a:t>Type-1</a:t>
            </a:r>
            <a:endParaRPr lang="en-US" sz="1200" dirty="0"/>
          </a:p>
        </p:txBody>
      </p:sp>
      <p:sp>
        <p:nvSpPr>
          <p:cNvPr id="36" name="Chord 35"/>
          <p:cNvSpPr/>
          <p:nvPr/>
        </p:nvSpPr>
        <p:spPr>
          <a:xfrm rot="17196110" flipH="1">
            <a:off x="6909778" y="989328"/>
            <a:ext cx="775833" cy="1278694"/>
          </a:xfrm>
          <a:prstGeom prst="chord">
            <a:avLst>
              <a:gd name="adj1" fmla="val 4787030"/>
              <a:gd name="adj2" fmla="val 12800640"/>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075206" y="1346671"/>
            <a:ext cx="740792" cy="276999"/>
          </a:xfrm>
          <a:prstGeom prst="rect">
            <a:avLst/>
          </a:prstGeom>
          <a:noFill/>
        </p:spPr>
        <p:txBody>
          <a:bodyPr wrap="square" rtlCol="0">
            <a:spAutoFit/>
          </a:bodyPr>
          <a:lstStyle/>
          <a:p>
            <a:r>
              <a:rPr lang="en-US" sz="1200" dirty="0" smtClean="0"/>
              <a:t>DVC-RC</a:t>
            </a:r>
            <a:endParaRPr lang="en-US" sz="1200" dirty="0"/>
          </a:p>
        </p:txBody>
      </p:sp>
      <p:sp>
        <p:nvSpPr>
          <p:cNvPr id="41" name="Chord 40"/>
          <p:cNvSpPr/>
          <p:nvPr/>
        </p:nvSpPr>
        <p:spPr>
          <a:xfrm rot="18707088" flipH="1">
            <a:off x="6885595" y="925042"/>
            <a:ext cx="775833" cy="1278694"/>
          </a:xfrm>
          <a:prstGeom prst="chord">
            <a:avLst>
              <a:gd name="adj1" fmla="val 4787030"/>
              <a:gd name="adj2" fmla="val 6862862"/>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e 7"/>
          <p:cNvSpPr/>
          <p:nvPr/>
        </p:nvSpPr>
        <p:spPr>
          <a:xfrm rot="353140" flipH="1">
            <a:off x="5623403" y="1103897"/>
            <a:ext cx="2336712" cy="1068213"/>
          </a:xfrm>
          <a:prstGeom prst="pie">
            <a:avLst>
              <a:gd name="adj1" fmla="val 9386048"/>
              <a:gd name="adj2" fmla="val 14403834"/>
            </a:avLst>
          </a:prstGeom>
          <a:pattFill prst="pct30">
            <a:fgClr>
              <a:srgbClr val="FFC1C5"/>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p:nvPr/>
        </p:nvCxnSpPr>
        <p:spPr>
          <a:xfrm>
            <a:off x="6769290" y="1623670"/>
            <a:ext cx="833597" cy="48325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56351" y="1829925"/>
            <a:ext cx="726177" cy="276999"/>
          </a:xfrm>
          <a:prstGeom prst="rect">
            <a:avLst/>
          </a:prstGeom>
          <a:noFill/>
        </p:spPr>
        <p:txBody>
          <a:bodyPr wrap="square" rtlCol="0">
            <a:spAutoFit/>
          </a:bodyPr>
          <a:lstStyle/>
          <a:p>
            <a:r>
              <a:rPr lang="en-US" sz="1200" dirty="0" smtClean="0"/>
              <a:t>Type-2</a:t>
            </a:r>
            <a:endParaRPr lang="en-US" sz="1200" dirty="0"/>
          </a:p>
        </p:txBody>
      </p:sp>
      <p:sp>
        <p:nvSpPr>
          <p:cNvPr id="18" name="TextBox 17"/>
          <p:cNvSpPr txBox="1"/>
          <p:nvPr/>
        </p:nvSpPr>
        <p:spPr>
          <a:xfrm>
            <a:off x="6998354" y="1427705"/>
            <a:ext cx="952374" cy="276999"/>
          </a:xfrm>
          <a:prstGeom prst="rect">
            <a:avLst/>
          </a:prstGeom>
          <a:noFill/>
        </p:spPr>
        <p:txBody>
          <a:bodyPr wrap="square" rtlCol="0">
            <a:spAutoFit/>
          </a:bodyPr>
          <a:lstStyle/>
          <a:p>
            <a:r>
              <a:rPr lang="en-US" sz="1200" dirty="0" smtClean="0"/>
              <a:t>DVC-RC</a:t>
            </a:r>
            <a:endParaRPr lang="en-US" sz="1200" dirty="0"/>
          </a:p>
        </p:txBody>
      </p:sp>
    </p:spTree>
    <p:extLst>
      <p:ext uri="{BB962C8B-B14F-4D97-AF65-F5344CB8AC3E}">
        <p14:creationId xmlns:p14="http://schemas.microsoft.com/office/powerpoint/2010/main" val="4071518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31" y="1985709"/>
            <a:ext cx="7886700" cy="4351338"/>
          </a:xfrm>
        </p:spPr>
        <p:txBody>
          <a:bodyPr>
            <a:normAutofit/>
          </a:bodyPr>
          <a:lstStyle/>
          <a:p>
            <a:r>
              <a:rPr lang="en-US" dirty="0" smtClean="0"/>
              <a:t>Introduced the notion </a:t>
            </a:r>
            <a:r>
              <a:rPr lang="en-US" dirty="0"/>
              <a:t>of Required Cooperation (RC)</a:t>
            </a:r>
          </a:p>
          <a:p>
            <a:r>
              <a:rPr lang="en-US" dirty="0" smtClean="0"/>
              <a:t>Provided </a:t>
            </a:r>
            <a:r>
              <a:rPr lang="en-US" dirty="0"/>
              <a:t>formal characterization of situation where Cooperation is required</a:t>
            </a:r>
          </a:p>
          <a:p>
            <a:r>
              <a:rPr lang="en-US" dirty="0" smtClean="0"/>
              <a:t>Provided </a:t>
            </a:r>
            <a:r>
              <a:rPr lang="en-US" dirty="0"/>
              <a:t>an upper bound on the minimum number of agents required for RC problems</a:t>
            </a:r>
          </a:p>
          <a:p>
            <a:r>
              <a:rPr lang="en-US" dirty="0" smtClean="0"/>
              <a:t>Formulated </a:t>
            </a:r>
            <a:r>
              <a:rPr lang="en-US" dirty="0"/>
              <a:t>a new compilation based method for simplifying multi agent planning problems</a:t>
            </a:r>
          </a:p>
          <a:p>
            <a:r>
              <a:rPr lang="en-US" dirty="0" smtClean="0"/>
              <a:t>Results show that most problems being considered in multi agent competitions like </a:t>
            </a:r>
            <a:r>
              <a:rPr lang="en-US" dirty="0" err="1" smtClean="0"/>
              <a:t>CoDMAP</a:t>
            </a:r>
            <a:r>
              <a:rPr lang="en-US" dirty="0" smtClean="0"/>
              <a:t> cover only a subset of MAP problems</a:t>
            </a:r>
            <a:endParaRPr lang="en-US" dirty="0"/>
          </a:p>
        </p:txBody>
      </p:sp>
      <p:sp>
        <p:nvSpPr>
          <p:cNvPr id="4"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Conclusion</a:t>
            </a:r>
          </a:p>
        </p:txBody>
      </p:sp>
      <p:grpSp>
        <p:nvGrpSpPr>
          <p:cNvPr id="6" name="Group 5"/>
          <p:cNvGrpSpPr/>
          <p:nvPr/>
        </p:nvGrpSpPr>
        <p:grpSpPr>
          <a:xfrm>
            <a:off x="5778392" y="115614"/>
            <a:ext cx="2335278" cy="1584439"/>
            <a:chOff x="2468667" y="2112518"/>
            <a:chExt cx="4131250" cy="2506484"/>
          </a:xfrm>
        </p:grpSpPr>
        <p:sp>
          <p:nvSpPr>
            <p:cNvPr id="7" name="Flowchart: Process 6"/>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p:cNvSpPr txBox="1"/>
            <p:nvPr/>
          </p:nvSpPr>
          <p:spPr>
            <a:xfrm>
              <a:off x="4017521" y="2487982"/>
              <a:ext cx="1751960" cy="365162"/>
            </a:xfrm>
            <a:prstGeom prst="rect">
              <a:avLst/>
            </a:prstGeom>
            <a:noFill/>
          </p:spPr>
          <p:txBody>
            <a:bodyPr wrap="square" rtlCol="0">
              <a:spAutoFit/>
            </a:bodyPr>
            <a:lstStyle/>
            <a:p>
              <a:r>
                <a:rPr lang="en-US" sz="900" dirty="0" smtClean="0"/>
                <a:t>RC Problems</a:t>
              </a:r>
              <a:endParaRPr lang="en-US" sz="900" dirty="0"/>
            </a:p>
          </p:txBody>
        </p:sp>
        <p:sp>
          <p:nvSpPr>
            <p:cNvPr id="11" name="Rectangle 10"/>
            <p:cNvSpPr/>
            <p:nvPr/>
          </p:nvSpPr>
          <p:spPr>
            <a:xfrm>
              <a:off x="5196807" y="3815645"/>
              <a:ext cx="1250450" cy="803357"/>
            </a:xfrm>
            <a:prstGeom prst="rect">
              <a:avLst/>
            </a:prstGeom>
          </p:spPr>
          <p:txBody>
            <a:bodyPr wrap="square">
              <a:spAutoFit/>
            </a:bodyPr>
            <a:lstStyle/>
            <a:p>
              <a:r>
                <a:rPr lang="en-US" sz="900" dirty="0" smtClean="0"/>
                <a:t>Heterogeneous agents</a:t>
              </a:r>
              <a:endParaRPr lang="en-US" sz="900" dirty="0"/>
            </a:p>
          </p:txBody>
        </p:sp>
        <p:sp>
          <p:nvSpPr>
            <p:cNvPr id="12" name="Rectangle 11"/>
            <p:cNvSpPr/>
            <p:nvPr/>
          </p:nvSpPr>
          <p:spPr>
            <a:xfrm>
              <a:off x="2727635" y="3815647"/>
              <a:ext cx="1250450" cy="584260"/>
            </a:xfrm>
            <a:prstGeom prst="rect">
              <a:avLst/>
            </a:prstGeom>
          </p:spPr>
          <p:txBody>
            <a:bodyPr wrap="square">
              <a:spAutoFit/>
            </a:bodyPr>
            <a:lstStyle/>
            <a:p>
              <a:r>
                <a:rPr lang="en-US" sz="900" dirty="0" smtClean="0"/>
                <a:t>Homogeneous agents</a:t>
              </a:r>
              <a:endParaRPr lang="en-US" sz="900" dirty="0"/>
            </a:p>
          </p:txBody>
        </p:sp>
        <p:sp>
          <p:nvSpPr>
            <p:cNvPr id="13" name="TextBox 12"/>
            <p:cNvSpPr txBox="1"/>
            <p:nvPr/>
          </p:nvSpPr>
          <p:spPr>
            <a:xfrm>
              <a:off x="3389393" y="2112518"/>
              <a:ext cx="2289799" cy="365162"/>
            </a:xfrm>
            <a:prstGeom prst="rect">
              <a:avLst/>
            </a:prstGeom>
            <a:noFill/>
          </p:spPr>
          <p:txBody>
            <a:bodyPr wrap="square" rtlCol="0">
              <a:spAutoFit/>
            </a:bodyPr>
            <a:lstStyle/>
            <a:p>
              <a:pPr algn="ctr"/>
              <a:r>
                <a:rPr lang="en-US" sz="900" b="1" dirty="0" smtClean="0"/>
                <a:t>MAP</a:t>
              </a:r>
              <a:endParaRPr lang="en-US" sz="900" b="1" dirty="0"/>
            </a:p>
          </p:txBody>
        </p:sp>
        <p:cxnSp>
          <p:nvCxnSpPr>
            <p:cNvPr id="14" name="Straight Connector 13"/>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 name="Pie 14"/>
          <p:cNvSpPr/>
          <p:nvPr/>
        </p:nvSpPr>
        <p:spPr>
          <a:xfrm flipH="1">
            <a:off x="6277095" y="510818"/>
            <a:ext cx="1317686" cy="705958"/>
          </a:xfrm>
          <a:prstGeom prst="pie">
            <a:avLst>
              <a:gd name="adj1" fmla="val 3300930"/>
              <a:gd name="adj2" fmla="val 13945769"/>
            </a:avLst>
          </a:prstGeom>
          <a:pattFill prst="pct20">
            <a:fgClr>
              <a:srgbClr val="BDD7EE"/>
            </a:fgClr>
            <a:bgClr>
              <a:srgbClr val="5B9BD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6" name="TextBox 15"/>
          <p:cNvSpPr txBox="1"/>
          <p:nvPr/>
        </p:nvSpPr>
        <p:spPr>
          <a:xfrm>
            <a:off x="6334179" y="713071"/>
            <a:ext cx="674437" cy="230832"/>
          </a:xfrm>
          <a:prstGeom prst="rect">
            <a:avLst/>
          </a:prstGeom>
          <a:noFill/>
        </p:spPr>
        <p:txBody>
          <a:bodyPr wrap="square" rtlCol="0">
            <a:spAutoFit/>
          </a:bodyPr>
          <a:lstStyle/>
          <a:p>
            <a:r>
              <a:rPr lang="en-US" sz="900" dirty="0" smtClean="0"/>
              <a:t>Type-1</a:t>
            </a:r>
            <a:endParaRPr lang="en-US" sz="900" dirty="0"/>
          </a:p>
        </p:txBody>
      </p:sp>
      <p:cxnSp>
        <p:nvCxnSpPr>
          <p:cNvPr id="17" name="Straight Connector 16"/>
          <p:cNvCxnSpPr>
            <a:endCxn id="9" idx="5"/>
          </p:cNvCxnSpPr>
          <p:nvPr/>
        </p:nvCxnSpPr>
        <p:spPr>
          <a:xfrm>
            <a:off x="6968753" y="853117"/>
            <a:ext cx="441075" cy="25561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08239" y="969326"/>
            <a:ext cx="559517" cy="230832"/>
          </a:xfrm>
          <a:prstGeom prst="rect">
            <a:avLst/>
          </a:prstGeom>
          <a:noFill/>
        </p:spPr>
        <p:txBody>
          <a:bodyPr wrap="square" rtlCol="0">
            <a:spAutoFit/>
          </a:bodyPr>
          <a:lstStyle/>
          <a:p>
            <a:r>
              <a:rPr lang="en-US" sz="900" dirty="0" smtClean="0"/>
              <a:t>Type-2</a:t>
            </a:r>
            <a:endParaRPr lang="en-US" sz="900" dirty="0"/>
          </a:p>
        </p:txBody>
      </p:sp>
      <p:sp>
        <p:nvSpPr>
          <p:cNvPr id="21" name="TextBox 20"/>
          <p:cNvSpPr txBox="1"/>
          <p:nvPr/>
        </p:nvSpPr>
        <p:spPr>
          <a:xfrm>
            <a:off x="6973631" y="720236"/>
            <a:ext cx="577577" cy="230832"/>
          </a:xfrm>
          <a:prstGeom prst="rect">
            <a:avLst/>
          </a:prstGeom>
          <a:noFill/>
        </p:spPr>
        <p:txBody>
          <a:bodyPr wrap="square" rtlCol="0">
            <a:spAutoFit/>
          </a:bodyPr>
          <a:lstStyle/>
          <a:p>
            <a:r>
              <a:rPr lang="en-US" sz="900" dirty="0" smtClean="0"/>
              <a:t>DVC-RC</a:t>
            </a:r>
            <a:endParaRPr lang="en-US" sz="900" dirty="0"/>
          </a:p>
        </p:txBody>
      </p:sp>
      <p:sp>
        <p:nvSpPr>
          <p:cNvPr id="24" name="Chord 23"/>
          <p:cNvSpPr/>
          <p:nvPr/>
        </p:nvSpPr>
        <p:spPr>
          <a:xfrm rot="20633444" flipH="1">
            <a:off x="7069415" y="515730"/>
            <a:ext cx="475723" cy="674775"/>
          </a:xfrm>
          <a:prstGeom prst="chord">
            <a:avLst>
              <a:gd name="adj1" fmla="val 17470846"/>
              <a:gd name="adj2" fmla="val 18261986"/>
            </a:avLst>
          </a:prstGeom>
          <a:pattFill prst="pct30">
            <a:fgClr>
              <a:srgbClr val="FFC1C5"/>
            </a:fgClr>
            <a:bgClr>
              <a:srgbClr val="5B9BD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340935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9" name="Rectangle 8"/>
          <p:cNvSpPr/>
          <p:nvPr/>
        </p:nvSpPr>
        <p:spPr>
          <a:xfrm>
            <a:off x="6956803" y="1214813"/>
            <a:ext cx="1967113" cy="1341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6953709" y="2402803"/>
            <a:ext cx="1970207" cy="45719"/>
          </a:xfrm>
          <a:prstGeom prst="flowChartProcess">
            <a:avLst/>
          </a:prstGeom>
          <a:solidFill>
            <a:srgbClr val="805956"/>
          </a:solidFill>
          <a:ln>
            <a:solidFill>
              <a:srgbClr val="805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7504548" y="2168389"/>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a:off x="7353620" y="1359302"/>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a:off x="7430173" y="1358747"/>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lowchart: Process 18"/>
          <p:cNvSpPr/>
          <p:nvPr/>
        </p:nvSpPr>
        <p:spPr>
          <a:xfrm>
            <a:off x="7429084" y="1214813"/>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alf Frame 19"/>
          <p:cNvSpPr/>
          <p:nvPr/>
        </p:nvSpPr>
        <p:spPr>
          <a:xfrm>
            <a:off x="8066859" y="1366365"/>
            <a:ext cx="150928"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p:cNvSpPr/>
          <p:nvPr/>
        </p:nvSpPr>
        <p:spPr>
          <a:xfrm flipH="1">
            <a:off x="8143412" y="1365810"/>
            <a:ext cx="148749" cy="185189"/>
          </a:xfrm>
          <a:prstGeom prst="halfFra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Process 21"/>
          <p:cNvSpPr/>
          <p:nvPr/>
        </p:nvSpPr>
        <p:spPr>
          <a:xfrm>
            <a:off x="8142323" y="1221876"/>
            <a:ext cx="45719" cy="143934"/>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6655318" y="4508696"/>
            <a:ext cx="2190238" cy="1547059"/>
            <a:chOff x="68868" y="2978485"/>
            <a:chExt cx="2190238" cy="1547059"/>
          </a:xfrm>
        </p:grpSpPr>
        <p:sp>
          <p:nvSpPr>
            <p:cNvPr id="28" name="Rectangle 27"/>
            <p:cNvSpPr/>
            <p:nvPr/>
          </p:nvSpPr>
          <p:spPr>
            <a:xfrm>
              <a:off x="68868" y="2978485"/>
              <a:ext cx="2190238" cy="1332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416" y="3862382"/>
              <a:ext cx="224158" cy="173065"/>
            </a:xfrm>
            <a:prstGeom prst="rect">
              <a:avLst/>
            </a:prstGeom>
          </p:spPr>
        </p:pic>
        <p:pic>
          <p:nvPicPr>
            <p:cNvPr id="30" name="Picture 29" descr="Didesnės raiškos iliustracija ‎ (SVG rinkmena, formaliai 131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547" y="3211477"/>
              <a:ext cx="750088" cy="844585"/>
            </a:xfrm>
            <a:prstGeom prst="rect">
              <a:avLst/>
            </a:prstGeom>
          </p:spPr>
        </p:pic>
        <p:sp>
          <p:nvSpPr>
            <p:cNvPr id="31" name="Rectangle 30"/>
            <p:cNvSpPr/>
            <p:nvPr/>
          </p:nvSpPr>
          <p:spPr>
            <a:xfrm>
              <a:off x="91416" y="4032777"/>
              <a:ext cx="2123285" cy="163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37714" y="4248545"/>
              <a:ext cx="1354870" cy="276999"/>
            </a:xfrm>
            <a:prstGeom prst="rect">
              <a:avLst/>
            </a:prstGeom>
            <a:noFill/>
          </p:spPr>
          <p:txBody>
            <a:bodyPr wrap="square" rtlCol="0">
              <a:spAutoFit/>
            </a:bodyPr>
            <a:lstStyle/>
            <a:p>
              <a:r>
                <a:rPr lang="en-US" sz="1200" dirty="0" smtClean="0"/>
                <a:t>Logistic Domain</a:t>
              </a:r>
              <a:endParaRPr lang="en-US" sz="1200" dirty="0"/>
            </a:p>
          </p:txBody>
        </p:sp>
        <p:pic>
          <p:nvPicPr>
            <p:cNvPr id="33" name="Picture 32" descr="Файл:LKW mit Aufleger aus Zusatzzeichen 1048-14.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4325" y="3871319"/>
              <a:ext cx="214480" cy="165593"/>
            </a:xfrm>
            <a:prstGeom prst="rect">
              <a:avLst/>
            </a:prstGeom>
          </p:spPr>
        </p:pic>
        <p:pic>
          <p:nvPicPr>
            <p:cNvPr id="34" name="Picture 33" descr="Файл:LKW mit Aufleger aus Zusatzzeichen 1048-14.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059" y="3865026"/>
              <a:ext cx="224158" cy="173065"/>
            </a:xfrm>
            <a:prstGeom prst="rect">
              <a:avLst/>
            </a:prstGeom>
          </p:spPr>
        </p:pic>
        <p:sp>
          <p:nvSpPr>
            <p:cNvPr id="35" name="Rectangle 34"/>
            <p:cNvSpPr/>
            <p:nvPr/>
          </p:nvSpPr>
          <p:spPr>
            <a:xfrm>
              <a:off x="1429591" y="3227798"/>
              <a:ext cx="232872" cy="39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5877" y="3115285"/>
              <a:ext cx="351297" cy="244584"/>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4814" t="8767" b="57443"/>
            <a:stretch/>
          </p:blipFill>
          <p:spPr>
            <a:xfrm>
              <a:off x="1811722" y="3880659"/>
              <a:ext cx="380432" cy="146914"/>
            </a:xfrm>
            <a:prstGeom prst="rect">
              <a:avLst/>
            </a:prstGeom>
          </p:spPr>
        </p:pic>
      </p:grpSp>
      <p:grpSp>
        <p:nvGrpSpPr>
          <p:cNvPr id="61" name="Group 60"/>
          <p:cNvGrpSpPr/>
          <p:nvPr/>
        </p:nvGrpSpPr>
        <p:grpSpPr>
          <a:xfrm>
            <a:off x="828182" y="4569219"/>
            <a:ext cx="1857179" cy="1468882"/>
            <a:chOff x="6565200" y="3650150"/>
            <a:chExt cx="3168484" cy="2355367"/>
          </a:xfrm>
        </p:grpSpPr>
        <p:sp>
          <p:nvSpPr>
            <p:cNvPr id="50" name="TextBox 49"/>
            <p:cNvSpPr txBox="1"/>
            <p:nvPr/>
          </p:nvSpPr>
          <p:spPr>
            <a:xfrm>
              <a:off x="6565200" y="3745461"/>
              <a:ext cx="1164501" cy="394818"/>
            </a:xfrm>
            <a:prstGeom prst="rect">
              <a:avLst/>
            </a:prstGeom>
            <a:noFill/>
          </p:spPr>
          <p:txBody>
            <a:bodyPr wrap="square" rtlCol="0">
              <a:spAutoFit/>
            </a:bodyPr>
            <a:lstStyle/>
            <a:p>
              <a:r>
                <a:rPr lang="en-US" sz="1000" dirty="0"/>
                <a:t>Room 2</a:t>
              </a:r>
            </a:p>
          </p:txBody>
        </p:sp>
        <p:sp>
          <p:nvSpPr>
            <p:cNvPr id="51" name="Rounded Rectangle 50"/>
            <p:cNvSpPr/>
            <p:nvPr/>
          </p:nvSpPr>
          <p:spPr>
            <a:xfrm>
              <a:off x="7920438" y="4088844"/>
              <a:ext cx="1813246" cy="1916673"/>
            </a:xfrm>
            <a:prstGeom prst="roundRect">
              <a:avLst/>
            </a:prstGeom>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9333" y="4776164"/>
              <a:ext cx="356584" cy="469852"/>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25718" y="4471320"/>
              <a:ext cx="333315" cy="333315"/>
            </a:xfrm>
            <a:prstGeom prst="rect">
              <a:avLst/>
            </a:prstGeom>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4583" y="4940677"/>
              <a:ext cx="371669" cy="371669"/>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219459" y="4896830"/>
              <a:ext cx="509088" cy="698373"/>
            </a:xfrm>
            <a:prstGeom prst="rect">
              <a:avLst/>
            </a:prstGeom>
          </p:spPr>
        </p:pic>
        <p:sp>
          <p:nvSpPr>
            <p:cNvPr id="56" name="Rectangle 55"/>
            <p:cNvSpPr/>
            <p:nvPr/>
          </p:nvSpPr>
          <p:spPr>
            <a:xfrm>
              <a:off x="7883797" y="4820507"/>
              <a:ext cx="68580" cy="59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TextBox 56"/>
            <p:cNvSpPr txBox="1"/>
            <p:nvPr/>
          </p:nvSpPr>
          <p:spPr>
            <a:xfrm>
              <a:off x="7461363" y="3650150"/>
              <a:ext cx="1025239" cy="394818"/>
            </a:xfrm>
            <a:prstGeom prst="rect">
              <a:avLst/>
            </a:prstGeom>
            <a:noFill/>
          </p:spPr>
          <p:txBody>
            <a:bodyPr wrap="square" rtlCol="0">
              <a:spAutoFit/>
            </a:bodyPr>
            <a:lstStyle/>
            <a:p>
              <a:r>
                <a:rPr lang="en-US" sz="1000" dirty="0"/>
                <a:t>switch</a:t>
              </a:r>
            </a:p>
          </p:txBody>
        </p:sp>
        <p:sp>
          <p:nvSpPr>
            <p:cNvPr id="58" name="TextBox 57"/>
            <p:cNvSpPr txBox="1"/>
            <p:nvPr/>
          </p:nvSpPr>
          <p:spPr>
            <a:xfrm>
              <a:off x="8448811" y="4114452"/>
              <a:ext cx="1078510" cy="394818"/>
            </a:xfrm>
            <a:prstGeom prst="rect">
              <a:avLst/>
            </a:prstGeom>
            <a:noFill/>
          </p:spPr>
          <p:txBody>
            <a:bodyPr wrap="square" rtlCol="0">
              <a:spAutoFit/>
            </a:bodyPr>
            <a:lstStyle/>
            <a:p>
              <a:r>
                <a:rPr lang="en-US" sz="1000" dirty="0"/>
                <a:t>Room 1</a:t>
              </a:r>
            </a:p>
          </p:txBody>
        </p:sp>
        <p:sp>
          <p:nvSpPr>
            <p:cNvPr id="59" name="TextBox 58"/>
            <p:cNvSpPr txBox="1"/>
            <p:nvPr/>
          </p:nvSpPr>
          <p:spPr>
            <a:xfrm>
              <a:off x="7170585" y="5119679"/>
              <a:ext cx="1007771" cy="394818"/>
            </a:xfrm>
            <a:prstGeom prst="rect">
              <a:avLst/>
            </a:prstGeom>
            <a:noFill/>
          </p:spPr>
          <p:txBody>
            <a:bodyPr wrap="square" rtlCol="0">
              <a:spAutoFit/>
            </a:bodyPr>
            <a:lstStyle/>
            <a:p>
              <a:r>
                <a:rPr lang="en-US" sz="1000" dirty="0"/>
                <a:t>Door</a:t>
              </a:r>
            </a:p>
          </p:txBody>
        </p:sp>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0638" y="4155506"/>
              <a:ext cx="521325" cy="698373"/>
            </a:xfrm>
            <a:prstGeom prst="rect">
              <a:avLst/>
            </a:prstGeom>
          </p:spPr>
        </p:pic>
      </p:grpSp>
      <p:sp>
        <p:nvSpPr>
          <p:cNvPr id="63" name="Rectangle 62"/>
          <p:cNvSpPr/>
          <p:nvPr/>
        </p:nvSpPr>
        <p:spPr>
          <a:xfrm>
            <a:off x="828182" y="4441810"/>
            <a:ext cx="2064091" cy="1695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ocess 63"/>
          <p:cNvSpPr/>
          <p:nvPr/>
        </p:nvSpPr>
        <p:spPr>
          <a:xfrm>
            <a:off x="7107731" y="2161881"/>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Process 64"/>
          <p:cNvSpPr/>
          <p:nvPr/>
        </p:nvSpPr>
        <p:spPr>
          <a:xfrm>
            <a:off x="7107731" y="1936508"/>
            <a:ext cx="245889" cy="227906"/>
          </a:xfrm>
          <a:prstGeom prst="flowChartProcess">
            <a:avLst/>
          </a:prstGeom>
          <a:solidFill>
            <a:srgbClr val="805956"/>
          </a:solidFill>
          <a:ln>
            <a:solidFill>
              <a:srgbClr val="AC8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2468667" y="2112518"/>
            <a:ext cx="4131250" cy="2236644"/>
            <a:chOff x="2468667" y="2112518"/>
            <a:chExt cx="4131250" cy="2236644"/>
          </a:xfrm>
        </p:grpSpPr>
        <p:sp>
          <p:nvSpPr>
            <p:cNvPr id="82" name="Flowchart: Process 81"/>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531276" y="2525039"/>
              <a:ext cx="299677" cy="284336"/>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452745" y="2727924"/>
              <a:ext cx="2228369" cy="111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17521" y="2487982"/>
              <a:ext cx="1751960" cy="276999"/>
            </a:xfrm>
            <a:prstGeom prst="rect">
              <a:avLst/>
            </a:prstGeom>
            <a:noFill/>
          </p:spPr>
          <p:txBody>
            <a:bodyPr wrap="square" rtlCol="0">
              <a:spAutoFit/>
            </a:bodyPr>
            <a:lstStyle/>
            <a:p>
              <a:r>
                <a:rPr lang="en-US" sz="1200" dirty="0" smtClean="0"/>
                <a:t>RC Problems</a:t>
              </a:r>
              <a:endParaRPr lang="en-US" sz="1200" dirty="0"/>
            </a:p>
          </p:txBody>
        </p:sp>
        <p:sp>
          <p:nvSpPr>
            <p:cNvPr id="86" name="Rectangle 85"/>
            <p:cNvSpPr/>
            <p:nvPr/>
          </p:nvSpPr>
          <p:spPr>
            <a:xfrm>
              <a:off x="5196807" y="3815646"/>
              <a:ext cx="1250451" cy="461665"/>
            </a:xfrm>
            <a:prstGeom prst="rect">
              <a:avLst/>
            </a:prstGeom>
          </p:spPr>
          <p:txBody>
            <a:bodyPr wrap="square">
              <a:spAutoFit/>
            </a:bodyPr>
            <a:lstStyle/>
            <a:p>
              <a:r>
                <a:rPr lang="en-US" sz="1200" dirty="0" smtClean="0"/>
                <a:t>Heterogeneous agents</a:t>
              </a:r>
              <a:endParaRPr lang="en-US" sz="1200" dirty="0"/>
            </a:p>
          </p:txBody>
        </p:sp>
        <p:sp>
          <p:nvSpPr>
            <p:cNvPr id="87" name="Rectangle 86"/>
            <p:cNvSpPr/>
            <p:nvPr/>
          </p:nvSpPr>
          <p:spPr>
            <a:xfrm>
              <a:off x="2727634" y="3815646"/>
              <a:ext cx="1250451" cy="461665"/>
            </a:xfrm>
            <a:prstGeom prst="rect">
              <a:avLst/>
            </a:prstGeom>
          </p:spPr>
          <p:txBody>
            <a:bodyPr wrap="square">
              <a:spAutoFit/>
            </a:bodyPr>
            <a:lstStyle/>
            <a:p>
              <a:r>
                <a:rPr lang="en-US" sz="1200" dirty="0" smtClean="0"/>
                <a:t>Homogeneous agents</a:t>
              </a:r>
              <a:endParaRPr lang="en-US" sz="1200" dirty="0"/>
            </a:p>
          </p:txBody>
        </p:sp>
        <p:sp>
          <p:nvSpPr>
            <p:cNvPr id="88" name="TextBox 87"/>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cxnSp>
          <p:nvCxnSpPr>
            <p:cNvPr id="89" name="Straight Connector 88"/>
            <p:cNvCxnSpPr/>
            <p:nvPr/>
          </p:nvCxnSpPr>
          <p:spPr>
            <a:xfrm flipH="1">
              <a:off x="3565391" y="2112518"/>
              <a:ext cx="1874905" cy="22366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0" name="Elbow Connector 89"/>
          <p:cNvCxnSpPr/>
          <p:nvPr/>
        </p:nvCxnSpPr>
        <p:spPr>
          <a:xfrm flipV="1">
            <a:off x="2827724" y="1885673"/>
            <a:ext cx="4129079" cy="919280"/>
          </a:xfrm>
          <a:prstGeom prst="bentConnector3">
            <a:avLst>
              <a:gd name="adj1" fmla="val 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860228" y="3473183"/>
            <a:ext cx="1951053" cy="968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94192" y="3473183"/>
            <a:ext cx="1900974" cy="963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57600" y="3104350"/>
            <a:ext cx="691563" cy="276999"/>
          </a:xfrm>
          <a:prstGeom prst="rect">
            <a:avLst/>
          </a:prstGeom>
          <a:noFill/>
        </p:spPr>
        <p:txBody>
          <a:bodyPr wrap="square" rtlCol="0">
            <a:spAutoFit/>
          </a:bodyPr>
          <a:lstStyle/>
          <a:p>
            <a:r>
              <a:rPr lang="en-US" sz="1200" dirty="0" smtClean="0"/>
              <a:t>Type-1</a:t>
            </a:r>
            <a:endParaRPr lang="en-US" sz="1200" dirty="0"/>
          </a:p>
        </p:txBody>
      </p:sp>
      <p:sp>
        <p:nvSpPr>
          <p:cNvPr id="93" name="TextBox 92"/>
          <p:cNvSpPr txBox="1"/>
          <p:nvPr/>
        </p:nvSpPr>
        <p:spPr>
          <a:xfrm>
            <a:off x="4763217" y="3103536"/>
            <a:ext cx="691563" cy="276999"/>
          </a:xfrm>
          <a:prstGeom prst="rect">
            <a:avLst/>
          </a:prstGeom>
          <a:noFill/>
        </p:spPr>
        <p:txBody>
          <a:bodyPr wrap="square" rtlCol="0">
            <a:spAutoFit/>
          </a:bodyPr>
          <a:lstStyle/>
          <a:p>
            <a:r>
              <a:rPr lang="en-US" sz="1200" dirty="0" smtClean="0"/>
              <a:t>Type-2</a:t>
            </a:r>
            <a:endParaRPr lang="en-US" sz="1200" dirty="0"/>
          </a:p>
        </p:txBody>
      </p:sp>
      <p:sp>
        <p:nvSpPr>
          <p:cNvPr id="94" name="TextBox 93"/>
          <p:cNvSpPr txBox="1"/>
          <p:nvPr/>
        </p:nvSpPr>
        <p:spPr>
          <a:xfrm>
            <a:off x="7014029" y="2574653"/>
            <a:ext cx="1790380" cy="276999"/>
          </a:xfrm>
          <a:prstGeom prst="rect">
            <a:avLst/>
          </a:prstGeom>
          <a:noFill/>
        </p:spPr>
        <p:txBody>
          <a:bodyPr wrap="square" rtlCol="0">
            <a:spAutoFit/>
          </a:bodyPr>
          <a:lstStyle/>
          <a:p>
            <a:r>
              <a:rPr lang="en-US" sz="1200" dirty="0" smtClean="0"/>
              <a:t>Multi-agent </a:t>
            </a:r>
            <a:r>
              <a:rPr lang="en-US" sz="1200" dirty="0" err="1" smtClean="0"/>
              <a:t>blocksworld</a:t>
            </a:r>
            <a:endParaRPr lang="en-US" sz="1200" dirty="0"/>
          </a:p>
        </p:txBody>
      </p:sp>
      <p:sp>
        <p:nvSpPr>
          <p:cNvPr id="62" name="TextBox 61"/>
          <p:cNvSpPr txBox="1"/>
          <p:nvPr/>
        </p:nvSpPr>
        <p:spPr>
          <a:xfrm>
            <a:off x="835577" y="4109289"/>
            <a:ext cx="1790380" cy="276999"/>
          </a:xfrm>
          <a:prstGeom prst="rect">
            <a:avLst/>
          </a:prstGeom>
          <a:noFill/>
        </p:spPr>
        <p:txBody>
          <a:bodyPr wrap="square" rtlCol="0">
            <a:spAutoFit/>
          </a:bodyPr>
          <a:lstStyle/>
          <a:p>
            <a:r>
              <a:rPr lang="en-US" sz="1200" dirty="0" smtClean="0"/>
              <a:t>Burglary problem</a:t>
            </a:r>
            <a:endParaRPr lang="en-US" sz="1200" dirty="0"/>
          </a:p>
        </p:txBody>
      </p:sp>
    </p:spTree>
    <p:extLst>
      <p:ext uri="{BB962C8B-B14F-4D97-AF65-F5344CB8AC3E}">
        <p14:creationId xmlns:p14="http://schemas.microsoft.com/office/powerpoint/2010/main" val="1373784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299755"/>
            <a:ext cx="7078916" cy="184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pPr algn="ctr"/>
            <a:r>
              <a:rPr lang="en-US" sz="4000" dirty="0" smtClean="0"/>
              <a:t>Model-Lite Planning Models</a:t>
            </a:r>
            <a:endParaRPr lang="en-US" sz="4000" dirty="0"/>
          </a:p>
        </p:txBody>
      </p:sp>
      <p:sp>
        <p:nvSpPr>
          <p:cNvPr id="3" name="TextBox 2"/>
          <p:cNvSpPr txBox="1"/>
          <p:nvPr/>
        </p:nvSpPr>
        <p:spPr>
          <a:xfrm>
            <a:off x="2174582" y="4771292"/>
            <a:ext cx="229752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APDDL</a:t>
            </a:r>
          </a:p>
        </p:txBody>
      </p:sp>
    </p:spTree>
    <p:extLst>
      <p:ext uri="{BB962C8B-B14F-4D97-AF65-F5344CB8AC3E}">
        <p14:creationId xmlns:p14="http://schemas.microsoft.com/office/powerpoint/2010/main" val="2476012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Domains</a:t>
            </a:r>
            <a:endParaRPr lang="en-US" dirty="0"/>
          </a:p>
        </p:txBody>
      </p:sp>
      <p:sp>
        <p:nvSpPr>
          <p:cNvPr id="3" name="Content Placeholder 2"/>
          <p:cNvSpPr>
            <a:spLocks noGrp="1"/>
          </p:cNvSpPr>
          <p:nvPr>
            <p:ph idx="1"/>
          </p:nvPr>
        </p:nvSpPr>
        <p:spPr/>
        <p:txBody>
          <a:bodyPr/>
          <a:lstStyle/>
          <a:p>
            <a:r>
              <a:rPr lang="en-US" dirty="0" smtClean="0"/>
              <a:t>Planning domain captures the agent capabilities and environment dynamics </a:t>
            </a:r>
          </a:p>
          <a:p>
            <a:r>
              <a:rPr lang="en-US" dirty="0"/>
              <a:t>&lt;S, I, G, A, f, c&gt;</a:t>
            </a:r>
          </a:p>
          <a:p>
            <a:pPr lvl="1"/>
            <a:r>
              <a:rPr lang="en-US" dirty="0"/>
              <a:t>S –  set of states </a:t>
            </a:r>
          </a:p>
          <a:p>
            <a:pPr lvl="1"/>
            <a:r>
              <a:rPr lang="en-US" dirty="0"/>
              <a:t>I – Initial states</a:t>
            </a:r>
          </a:p>
          <a:p>
            <a:pPr lvl="1"/>
            <a:r>
              <a:rPr lang="en-US" dirty="0"/>
              <a:t>G – Goal states</a:t>
            </a:r>
          </a:p>
          <a:p>
            <a:pPr lvl="1"/>
            <a:r>
              <a:rPr lang="en-US" dirty="0"/>
              <a:t>A – Set of actions</a:t>
            </a:r>
          </a:p>
          <a:p>
            <a:pPr lvl="1"/>
            <a:r>
              <a:rPr lang="en-US" dirty="0"/>
              <a:t>f(</a:t>
            </a:r>
            <a:r>
              <a:rPr lang="en-US" dirty="0" err="1"/>
              <a:t>a,s</a:t>
            </a:r>
            <a:r>
              <a:rPr lang="en-US" dirty="0"/>
              <a:t>) – Transition function</a:t>
            </a:r>
          </a:p>
          <a:p>
            <a:pPr lvl="1"/>
            <a:r>
              <a:rPr lang="en-US" dirty="0"/>
              <a:t>c(</a:t>
            </a:r>
            <a:r>
              <a:rPr lang="en-US" dirty="0" err="1"/>
              <a:t>a|s</a:t>
            </a:r>
            <a:r>
              <a:rPr lang="en-US" dirty="0"/>
              <a:t>) – action </a:t>
            </a:r>
            <a:r>
              <a:rPr lang="en-US" dirty="0" smtClean="0"/>
              <a:t>cost</a:t>
            </a:r>
          </a:p>
          <a:p>
            <a:r>
              <a:rPr lang="en-US" dirty="0" smtClean="0"/>
              <a:t>Most planning algorithms expects access to a completely specified planning domain</a:t>
            </a:r>
          </a:p>
        </p:txBody>
      </p:sp>
    </p:spTree>
    <p:extLst>
      <p:ext uri="{BB962C8B-B14F-4D97-AF65-F5344CB8AC3E}">
        <p14:creationId xmlns:p14="http://schemas.microsoft.com/office/powerpoint/2010/main" val="253352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11836" y="127886"/>
            <a:ext cx="8634953" cy="1237924"/>
          </a:xfrm>
        </p:spPr>
        <p:txBody>
          <a:bodyPr/>
          <a:lstStyle/>
          <a:p>
            <a:r>
              <a:rPr lang="en-US" dirty="0" smtClean="0">
                <a:latin typeface="Aharoni" panose="02010803020104030203" pitchFamily="2" charset="-79"/>
                <a:cs typeface="Aharoni" panose="02010803020104030203" pitchFamily="2" charset="-79"/>
              </a:rPr>
              <a:t>Topics investigated</a:t>
            </a:r>
            <a:endParaRPr lang="en-US" dirty="0">
              <a:latin typeface="Aharoni" panose="02010803020104030203" pitchFamily="2" charset="-79"/>
              <a:cs typeface="Aharoni" panose="02010803020104030203" pitchFamily="2" charset="-79"/>
            </a:endParaRPr>
          </a:p>
        </p:txBody>
      </p:sp>
      <p:sp>
        <p:nvSpPr>
          <p:cNvPr id="7" name="Rounded Rectangle 6"/>
          <p:cNvSpPr/>
          <p:nvPr/>
        </p:nvSpPr>
        <p:spPr>
          <a:xfrm>
            <a:off x="3922177" y="3720503"/>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Model-Lite Planning Models</a:t>
            </a:r>
            <a:endParaRPr lang="en-US" dirty="0"/>
          </a:p>
        </p:txBody>
      </p:sp>
      <p:sp>
        <p:nvSpPr>
          <p:cNvPr id="9" name="Rounded Rectangle 8"/>
          <p:cNvSpPr/>
          <p:nvPr/>
        </p:nvSpPr>
        <p:spPr>
          <a:xfrm>
            <a:off x="3922177" y="1626420"/>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Multi-Agent Planning</a:t>
            </a:r>
          </a:p>
        </p:txBody>
      </p:sp>
      <p:sp>
        <p:nvSpPr>
          <p:cNvPr id="10" name="TextBox 9"/>
          <p:cNvSpPr txBox="1"/>
          <p:nvPr/>
        </p:nvSpPr>
        <p:spPr>
          <a:xfrm>
            <a:off x="365455" y="3422767"/>
            <a:ext cx="3091686" cy="1477328"/>
          </a:xfrm>
          <a:prstGeom prst="rect">
            <a:avLst/>
          </a:prstGeom>
          <a:noFill/>
        </p:spPr>
        <p:txBody>
          <a:bodyPr wrap="square" rtlCol="0">
            <a:spAutoFit/>
          </a:bodyPr>
          <a:lstStyle/>
          <a:p>
            <a:r>
              <a:rPr lang="en-US" dirty="0" smtClean="0"/>
              <a:t>Model-Lite Planning Models:</a:t>
            </a:r>
          </a:p>
          <a:p>
            <a:r>
              <a:rPr lang="en-US" dirty="0" smtClean="0"/>
              <a:t>Incomplete planning models that are capable of performing planning or related tasks</a:t>
            </a:r>
          </a:p>
          <a:p>
            <a:pPr marL="285750" indent="-285750">
              <a:buFont typeface="Arial" panose="020B0604020202020204" pitchFamily="34" charset="0"/>
              <a:buChar char="•"/>
            </a:pPr>
            <a:r>
              <a:rPr lang="en-US" dirty="0" smtClean="0"/>
              <a:t>APDDL</a:t>
            </a:r>
          </a:p>
        </p:txBody>
      </p:sp>
      <p:sp>
        <p:nvSpPr>
          <p:cNvPr id="11" name="TextBox 10"/>
          <p:cNvSpPr txBox="1"/>
          <p:nvPr/>
        </p:nvSpPr>
        <p:spPr>
          <a:xfrm>
            <a:off x="365455" y="1544637"/>
            <a:ext cx="3091686" cy="1477328"/>
          </a:xfrm>
          <a:prstGeom prst="rect">
            <a:avLst/>
          </a:prstGeom>
          <a:noFill/>
        </p:spPr>
        <p:txBody>
          <a:bodyPr wrap="square" rtlCol="0">
            <a:spAutoFit/>
          </a:bodyPr>
          <a:lstStyle/>
          <a:p>
            <a:r>
              <a:rPr lang="en-US" dirty="0" smtClean="0"/>
              <a:t>Multi-Agent Planning:</a:t>
            </a:r>
          </a:p>
          <a:p>
            <a:r>
              <a:rPr lang="en-US" dirty="0" smtClean="0"/>
              <a:t>Planning in the presence of multiple agents</a:t>
            </a:r>
          </a:p>
          <a:p>
            <a:pPr marL="285750" indent="-285750">
              <a:buFont typeface="Arial" panose="020B0604020202020204" pitchFamily="34" charset="0"/>
              <a:buChar char="•"/>
            </a:pPr>
            <a:r>
              <a:rPr lang="en-US" dirty="0" smtClean="0"/>
              <a:t>Required Cooperation</a:t>
            </a:r>
          </a:p>
          <a:p>
            <a:endParaRPr lang="en-US" dirty="0"/>
          </a:p>
        </p:txBody>
      </p:sp>
      <p:sp>
        <p:nvSpPr>
          <p:cNvPr id="12" name="Rectangle 11"/>
          <p:cNvSpPr/>
          <p:nvPr/>
        </p:nvSpPr>
        <p:spPr>
          <a:xfrm>
            <a:off x="211836" y="1485092"/>
            <a:ext cx="3123590" cy="136062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24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424"/>
            <a:ext cx="9144000" cy="2469151"/>
          </a:xfrm>
          <a:prstGeom prst="rect">
            <a:avLst/>
          </a:prstGeom>
        </p:spPr>
      </p:pic>
      <p:sp>
        <p:nvSpPr>
          <p:cNvPr id="3" name="TextBox 2"/>
          <p:cNvSpPr txBox="1"/>
          <p:nvPr/>
        </p:nvSpPr>
        <p:spPr>
          <a:xfrm>
            <a:off x="1244601" y="821267"/>
            <a:ext cx="5291666" cy="646331"/>
          </a:xfrm>
          <a:prstGeom prst="rect">
            <a:avLst/>
          </a:prstGeom>
          <a:noFill/>
        </p:spPr>
        <p:txBody>
          <a:bodyPr wrap="square" rtlCol="0">
            <a:spAutoFit/>
          </a:bodyPr>
          <a:lstStyle/>
          <a:p>
            <a:r>
              <a:rPr lang="en-US" dirty="0" smtClean="0"/>
              <a:t>Model-lite planning models: Incomplete models that can be used for planning or planning related activities</a:t>
            </a:r>
            <a:endParaRPr lang="en-US" dirty="0"/>
          </a:p>
        </p:txBody>
      </p:sp>
      <p:sp>
        <p:nvSpPr>
          <p:cNvPr id="4" name="TextBox 3"/>
          <p:cNvSpPr txBox="1"/>
          <p:nvPr/>
        </p:nvSpPr>
        <p:spPr>
          <a:xfrm>
            <a:off x="2074333" y="6460067"/>
            <a:ext cx="4673600" cy="215444"/>
          </a:xfrm>
          <a:prstGeom prst="rect">
            <a:avLst/>
          </a:prstGeom>
          <a:noFill/>
        </p:spPr>
        <p:txBody>
          <a:bodyPr wrap="square" rtlCol="0">
            <a:spAutoFit/>
          </a:bodyPr>
          <a:lstStyle/>
          <a:p>
            <a:r>
              <a:rPr lang="en-US" sz="800" dirty="0" smtClean="0"/>
              <a:t>Image courtesy [7] </a:t>
            </a:r>
            <a:endParaRPr lang="en-US" sz="800" dirty="0"/>
          </a:p>
        </p:txBody>
      </p:sp>
    </p:spTree>
    <p:extLst>
      <p:ext uri="{BB962C8B-B14F-4D97-AF65-F5344CB8AC3E}">
        <p14:creationId xmlns:p14="http://schemas.microsoft.com/office/powerpoint/2010/main" val="578472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4424"/>
            <a:ext cx="9144000" cy="2469151"/>
          </a:xfrm>
          <a:prstGeom prst="rect">
            <a:avLst/>
          </a:prstGeom>
        </p:spPr>
      </p:pic>
      <p:sp>
        <p:nvSpPr>
          <p:cNvPr id="4" name="Rounded Rectangle 3"/>
          <p:cNvSpPr/>
          <p:nvPr/>
        </p:nvSpPr>
        <p:spPr>
          <a:xfrm>
            <a:off x="5417243" y="2758568"/>
            <a:ext cx="1997849" cy="20977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2396" y="5017674"/>
            <a:ext cx="1775012" cy="369332"/>
          </a:xfrm>
          <a:prstGeom prst="rect">
            <a:avLst/>
          </a:prstGeom>
          <a:noFill/>
        </p:spPr>
        <p:txBody>
          <a:bodyPr wrap="square" rtlCol="0">
            <a:spAutoFit/>
          </a:bodyPr>
          <a:lstStyle/>
          <a:p>
            <a:r>
              <a:rPr lang="en-US" dirty="0" smtClean="0"/>
              <a:t>PISA/C-PISA</a:t>
            </a:r>
            <a:endParaRPr lang="en-US" dirty="0"/>
          </a:p>
        </p:txBody>
      </p:sp>
    </p:spTree>
    <p:extLst>
      <p:ext uri="{BB962C8B-B14F-4D97-AF65-F5344CB8AC3E}">
        <p14:creationId xmlns:p14="http://schemas.microsoft.com/office/powerpoint/2010/main" val="110644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393043"/>
            <a:ext cx="7078916" cy="184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sz="2400" dirty="0" smtClean="0"/>
              <a:t>C-PISA: Exploiting Case-Based </a:t>
            </a:r>
            <a:r>
              <a:rPr lang="en-US" sz="2400" dirty="0"/>
              <a:t>K</a:t>
            </a:r>
            <a:r>
              <a:rPr lang="en-US" sz="2400" dirty="0" smtClean="0"/>
              <a:t>nowledge for PISA</a:t>
            </a:r>
            <a:endParaRPr lang="en-US" sz="2400" dirty="0"/>
          </a:p>
        </p:txBody>
      </p:sp>
      <p:sp>
        <p:nvSpPr>
          <p:cNvPr id="15" name="TextBox 14"/>
          <p:cNvSpPr txBox="1"/>
          <p:nvPr/>
        </p:nvSpPr>
        <p:spPr>
          <a:xfrm>
            <a:off x="1344706" y="2973721"/>
            <a:ext cx="3411711" cy="1200329"/>
          </a:xfrm>
          <a:prstGeom prst="rect">
            <a:avLst/>
          </a:prstGeom>
          <a:noFill/>
        </p:spPr>
        <p:txBody>
          <a:bodyPr wrap="square" rtlCol="0">
            <a:spAutoFit/>
          </a:bodyPr>
          <a:lstStyle/>
          <a:p>
            <a:r>
              <a:rPr lang="en-US" dirty="0" smtClean="0"/>
              <a:t>Collaboration with: Dr. Tuan Nguyen, Prof. </a:t>
            </a:r>
            <a:r>
              <a:rPr lang="en-US" dirty="0" err="1"/>
              <a:t>Subbarao</a:t>
            </a:r>
            <a:r>
              <a:rPr lang="en-US" dirty="0"/>
              <a:t> </a:t>
            </a:r>
            <a:r>
              <a:rPr lang="en-US" dirty="0" err="1"/>
              <a:t>Kambhampati</a:t>
            </a:r>
            <a:r>
              <a:rPr lang="en-US" dirty="0"/>
              <a:t/>
            </a:r>
            <a:br>
              <a:rPr lang="en-US" dirty="0"/>
            </a:br>
            <a:r>
              <a:rPr lang="en-US" dirty="0" smtClean="0"/>
              <a:t> </a:t>
            </a:r>
            <a:endParaRPr lang="en-US" dirty="0"/>
          </a:p>
        </p:txBody>
      </p:sp>
      <p:sp>
        <p:nvSpPr>
          <p:cNvPr id="2" name="TextBox 1"/>
          <p:cNvSpPr txBox="1"/>
          <p:nvPr/>
        </p:nvSpPr>
        <p:spPr>
          <a:xfrm>
            <a:off x="829737" y="5620747"/>
            <a:ext cx="4682138" cy="369332"/>
          </a:xfrm>
          <a:prstGeom prst="rect">
            <a:avLst/>
          </a:prstGeom>
          <a:noFill/>
        </p:spPr>
        <p:txBody>
          <a:bodyPr wrap="square" rtlCol="0">
            <a:spAutoFit/>
          </a:bodyPr>
          <a:lstStyle/>
          <a:p>
            <a:r>
              <a:rPr lang="en-US" dirty="0" smtClean="0"/>
              <a:t>Under Revision for Artificial Intelligence Journal</a:t>
            </a:r>
            <a:endParaRPr lang="en-US" dirty="0"/>
          </a:p>
        </p:txBody>
      </p:sp>
      <p:sp>
        <p:nvSpPr>
          <p:cNvPr id="16" name="Rectangle 15"/>
          <p:cNvSpPr/>
          <p:nvPr/>
        </p:nvSpPr>
        <p:spPr>
          <a:xfrm>
            <a:off x="5517136" y="4412159"/>
            <a:ext cx="3428115" cy="1019111"/>
          </a:xfrm>
          <a:prstGeom prst="rect">
            <a:avLst/>
          </a:prstGeom>
          <a:solidFill>
            <a:srgbClr val="DFE2DE"/>
          </a:solidFill>
          <a:ln>
            <a:solidFill>
              <a:srgbClr val="DFE2DE"/>
            </a:solidFill>
          </a:ln>
          <a:effectLst>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910" y="4412159"/>
            <a:ext cx="3774073" cy="1019111"/>
          </a:xfrm>
          <a:prstGeom prst="rect">
            <a:avLst/>
          </a:prstGeom>
        </p:spPr>
      </p:pic>
      <p:sp>
        <p:nvSpPr>
          <p:cNvPr id="7" name="Rounded Rectangle 6"/>
          <p:cNvSpPr/>
          <p:nvPr/>
        </p:nvSpPr>
        <p:spPr>
          <a:xfrm>
            <a:off x="7522669" y="4618104"/>
            <a:ext cx="822192" cy="9103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TextBox 7"/>
          <p:cNvSpPr txBox="1"/>
          <p:nvPr/>
        </p:nvSpPr>
        <p:spPr>
          <a:xfrm>
            <a:off x="6891647" y="5551502"/>
            <a:ext cx="1383125" cy="215444"/>
          </a:xfrm>
          <a:prstGeom prst="rect">
            <a:avLst/>
          </a:prstGeom>
          <a:noFill/>
        </p:spPr>
        <p:txBody>
          <a:bodyPr wrap="square" rtlCol="0">
            <a:spAutoFit/>
          </a:bodyPr>
          <a:lstStyle/>
          <a:p>
            <a:r>
              <a:rPr lang="en-US" sz="800" dirty="0" smtClean="0"/>
              <a:t>PISA/C-PISA</a:t>
            </a:r>
            <a:endParaRPr lang="en-US" sz="800" dirty="0"/>
          </a:p>
        </p:txBody>
      </p:sp>
    </p:spTree>
    <p:extLst>
      <p:ext uri="{BB962C8B-B14F-4D97-AF65-F5344CB8AC3E}">
        <p14:creationId xmlns:p14="http://schemas.microsoft.com/office/powerpoint/2010/main" val="691737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PDDL and model incompleteness</a:t>
            </a:r>
            <a:endParaRPr lang="en-US" dirty="0"/>
          </a:p>
        </p:txBody>
      </p:sp>
      <p:sp>
        <p:nvSpPr>
          <p:cNvPr id="3" name="Content Placeholder 2"/>
          <p:cNvSpPr>
            <a:spLocks noGrp="1"/>
          </p:cNvSpPr>
          <p:nvPr>
            <p:ph idx="1"/>
          </p:nvPr>
        </p:nvSpPr>
        <p:spPr/>
        <p:txBody>
          <a:bodyPr/>
          <a:lstStyle/>
          <a:p>
            <a:r>
              <a:rPr lang="en-US" dirty="0" smtClean="0"/>
              <a:t>A planning domain is usually captured using a planning language</a:t>
            </a:r>
            <a:endParaRPr lang="en-US" dirty="0"/>
          </a:p>
          <a:p>
            <a:r>
              <a:rPr lang="en-US" dirty="0" smtClean="0"/>
              <a:t>PDDL  - Planning Domain Definition Language</a:t>
            </a:r>
          </a:p>
          <a:p>
            <a:pPr marL="0" indent="0">
              <a:buNone/>
            </a:pPr>
            <a:r>
              <a:rPr lang="en-US" dirty="0" err="1" smtClean="0"/>
              <a:t>Eg</a:t>
            </a:r>
            <a:r>
              <a:rPr lang="en-US" dirty="0" smtClean="0"/>
              <a:t>: Pickup action of </a:t>
            </a:r>
            <a:r>
              <a:rPr lang="en-US" dirty="0" err="1" smtClean="0"/>
              <a:t>blocksworld</a:t>
            </a:r>
            <a:r>
              <a:rPr lang="en-US" dirty="0" smtClean="0"/>
              <a:t> domain</a:t>
            </a:r>
          </a:p>
        </p:txBody>
      </p:sp>
      <p:sp>
        <p:nvSpPr>
          <p:cNvPr id="4" name="TextBox 3"/>
          <p:cNvSpPr txBox="1"/>
          <p:nvPr/>
        </p:nvSpPr>
        <p:spPr>
          <a:xfrm>
            <a:off x="1017736" y="3634243"/>
            <a:ext cx="2428154" cy="2677656"/>
          </a:xfrm>
          <a:prstGeom prst="rect">
            <a:avLst/>
          </a:prstGeom>
          <a:noFill/>
          <a:ln>
            <a:noFill/>
          </a:ln>
        </p:spPr>
        <p:txBody>
          <a:bodyPr wrap="square" rtlCol="0">
            <a:spAutoFit/>
          </a:bodyPr>
          <a:lstStyle/>
          <a:p>
            <a:r>
              <a:rPr lang="en-US" sz="1200" dirty="0"/>
              <a:t>  (:action pick-up</a:t>
            </a:r>
            <a:br>
              <a:rPr lang="en-US" sz="1200" dirty="0"/>
            </a:br>
            <a:r>
              <a:rPr lang="en-US" sz="1200" dirty="0"/>
              <a:t>         :parameters (?x - block)</a:t>
            </a:r>
            <a:br>
              <a:rPr lang="en-US" sz="1200" dirty="0"/>
            </a:br>
            <a:r>
              <a:rPr lang="en-US" sz="1200" dirty="0"/>
              <a:t>         :precondition (and </a:t>
            </a:r>
            <a:endParaRPr lang="en-US" sz="1200" dirty="0" smtClean="0"/>
          </a:p>
          <a:p>
            <a:r>
              <a:rPr lang="en-US" sz="1200" dirty="0"/>
              <a:t>	</a:t>
            </a:r>
            <a:r>
              <a:rPr lang="en-US" sz="1200" dirty="0" smtClean="0"/>
              <a:t>(</a:t>
            </a:r>
            <a:r>
              <a:rPr lang="en-US" sz="1200" dirty="0"/>
              <a:t>clear ?x</a:t>
            </a:r>
            <a:r>
              <a:rPr lang="en-US" sz="1200" dirty="0" smtClean="0"/>
              <a:t>)</a:t>
            </a:r>
          </a:p>
          <a:p>
            <a:r>
              <a:rPr lang="en-US" sz="1200" dirty="0"/>
              <a:t>	</a:t>
            </a:r>
            <a:r>
              <a:rPr lang="en-US" sz="1200" dirty="0" smtClean="0"/>
              <a:t>(</a:t>
            </a:r>
            <a:r>
              <a:rPr lang="en-US" sz="1200" dirty="0" err="1"/>
              <a:t>ontable</a:t>
            </a:r>
            <a:r>
              <a:rPr lang="en-US" sz="1200" dirty="0"/>
              <a:t> ?x) </a:t>
            </a:r>
            <a:r>
              <a:rPr lang="en-US" sz="1200" dirty="0" smtClean="0"/>
              <a:t>	(</a:t>
            </a:r>
            <a:r>
              <a:rPr lang="en-US" sz="1200" dirty="0" err="1"/>
              <a:t>handempty</a:t>
            </a:r>
            <a:r>
              <a:rPr lang="en-US" sz="1200" dirty="0" smtClean="0"/>
              <a:t>)</a:t>
            </a:r>
          </a:p>
          <a:p>
            <a:r>
              <a:rPr lang="en-US" sz="1200" dirty="0"/>
              <a:t>	</a:t>
            </a:r>
            <a:r>
              <a:rPr lang="en-US" sz="1200" dirty="0" smtClean="0"/>
              <a:t>)</a:t>
            </a:r>
            <a:r>
              <a:rPr lang="en-US" sz="1200" dirty="0"/>
              <a:t/>
            </a:r>
            <a:br>
              <a:rPr lang="en-US" sz="1200" dirty="0"/>
            </a:br>
            <a:r>
              <a:rPr lang="en-US" sz="1200" dirty="0"/>
              <a:t>         :effect</a:t>
            </a:r>
            <a:br>
              <a:rPr lang="en-US" sz="1200" dirty="0"/>
            </a:br>
            <a:r>
              <a:rPr lang="en-US" sz="1200" dirty="0"/>
              <a:t>         (and (not (</a:t>
            </a:r>
            <a:r>
              <a:rPr lang="en-US" sz="1200" dirty="0" err="1"/>
              <a:t>ontable</a:t>
            </a:r>
            <a:r>
              <a:rPr lang="en-US" sz="1200" dirty="0"/>
              <a:t> ?x))</a:t>
            </a:r>
            <a:br>
              <a:rPr lang="en-US" sz="1200" dirty="0"/>
            </a:br>
            <a:r>
              <a:rPr lang="en-US" sz="1200" dirty="0"/>
              <a:t>           (not (clear ?x))</a:t>
            </a:r>
            <a:br>
              <a:rPr lang="en-US" sz="1200" dirty="0"/>
            </a:br>
            <a:r>
              <a:rPr lang="en-US" sz="1200" dirty="0"/>
              <a:t>           (not (</a:t>
            </a:r>
            <a:r>
              <a:rPr lang="en-US" sz="1200" dirty="0" err="1"/>
              <a:t>handempty</a:t>
            </a:r>
            <a:r>
              <a:rPr lang="en-US" sz="1200" dirty="0"/>
              <a:t>))</a:t>
            </a:r>
            <a:br>
              <a:rPr lang="en-US" sz="1200" dirty="0"/>
            </a:br>
            <a:r>
              <a:rPr lang="en-US" sz="1200" dirty="0"/>
              <a:t>           (holding ?x)))</a:t>
            </a:r>
            <a:br>
              <a:rPr lang="en-US" sz="1200" dirty="0"/>
            </a:br>
            <a:r>
              <a:rPr lang="en-US" sz="1200" dirty="0"/>
              <a:t/>
            </a:r>
            <a:br>
              <a:rPr lang="en-US" sz="1200" dirty="0"/>
            </a:br>
            <a:endParaRPr lang="en-US" sz="1200" dirty="0"/>
          </a:p>
        </p:txBody>
      </p:sp>
      <p:sp>
        <p:nvSpPr>
          <p:cNvPr id="5" name="Rectangle 4"/>
          <p:cNvSpPr/>
          <p:nvPr/>
        </p:nvSpPr>
        <p:spPr>
          <a:xfrm>
            <a:off x="879423" y="3634243"/>
            <a:ext cx="2412786" cy="2294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32562" y="3634243"/>
            <a:ext cx="2428154" cy="2308324"/>
          </a:xfrm>
          <a:prstGeom prst="rect">
            <a:avLst/>
          </a:prstGeom>
          <a:noFill/>
          <a:ln>
            <a:noFill/>
          </a:ln>
        </p:spPr>
        <p:txBody>
          <a:bodyPr wrap="square" rtlCol="0">
            <a:spAutoFit/>
          </a:bodyPr>
          <a:lstStyle/>
          <a:p>
            <a:r>
              <a:rPr lang="en-US" sz="1200" dirty="0"/>
              <a:t>  (:action pick-up</a:t>
            </a:r>
            <a:br>
              <a:rPr lang="en-US" sz="1200" dirty="0"/>
            </a:br>
            <a:r>
              <a:rPr lang="en-US" sz="1200" dirty="0"/>
              <a:t>         :parameters (?x - block)</a:t>
            </a:r>
            <a:br>
              <a:rPr lang="en-US" sz="1200" dirty="0"/>
            </a:br>
            <a:r>
              <a:rPr lang="en-US" sz="1200" dirty="0"/>
              <a:t>         :precondition (and </a:t>
            </a:r>
            <a:endParaRPr lang="en-US" sz="1200" dirty="0" smtClean="0"/>
          </a:p>
          <a:p>
            <a:r>
              <a:rPr lang="en-US" sz="1200" dirty="0"/>
              <a:t>	</a:t>
            </a:r>
            <a:r>
              <a:rPr lang="en-US" sz="1200" dirty="0" smtClean="0"/>
              <a:t>(</a:t>
            </a:r>
            <a:r>
              <a:rPr lang="en-US" sz="1200" dirty="0"/>
              <a:t>clear ?x</a:t>
            </a:r>
            <a:r>
              <a:rPr lang="en-US" sz="1200" dirty="0" smtClean="0"/>
              <a:t>)</a:t>
            </a:r>
          </a:p>
          <a:p>
            <a:r>
              <a:rPr lang="en-US" sz="1200" dirty="0" smtClean="0"/>
              <a:t>	(?)</a:t>
            </a:r>
          </a:p>
          <a:p>
            <a:r>
              <a:rPr lang="en-US" sz="1200" dirty="0"/>
              <a:t>	</a:t>
            </a:r>
            <a:r>
              <a:rPr lang="en-US" sz="1200" dirty="0" smtClean="0"/>
              <a:t>)</a:t>
            </a:r>
            <a:r>
              <a:rPr lang="en-US" sz="1200" dirty="0"/>
              <a:t/>
            </a:r>
            <a:br>
              <a:rPr lang="en-US" sz="1200" dirty="0"/>
            </a:br>
            <a:r>
              <a:rPr lang="en-US" sz="1200" dirty="0"/>
              <a:t>         :effect</a:t>
            </a:r>
            <a:br>
              <a:rPr lang="en-US" sz="1200" dirty="0"/>
            </a:br>
            <a:r>
              <a:rPr lang="en-US" sz="1200" dirty="0"/>
              <a:t>         (and (not (</a:t>
            </a:r>
            <a:r>
              <a:rPr lang="en-US" sz="1200" dirty="0" err="1"/>
              <a:t>ontable</a:t>
            </a:r>
            <a:r>
              <a:rPr lang="en-US" sz="1200" dirty="0"/>
              <a:t> ?x))</a:t>
            </a:r>
            <a:br>
              <a:rPr lang="en-US" sz="1200" dirty="0"/>
            </a:br>
            <a:r>
              <a:rPr lang="en-US" sz="1200" dirty="0"/>
              <a:t>           (not (clear ?x))</a:t>
            </a:r>
            <a:br>
              <a:rPr lang="en-US" sz="1200" dirty="0"/>
            </a:br>
            <a:r>
              <a:rPr lang="en-US" sz="1200" dirty="0"/>
              <a:t>           </a:t>
            </a:r>
            <a:r>
              <a:rPr lang="en-US" sz="1200" dirty="0" smtClean="0"/>
              <a:t>(?) ))</a:t>
            </a:r>
            <a:r>
              <a:rPr lang="en-US" sz="1200" dirty="0"/>
              <a:t/>
            </a:r>
            <a:br>
              <a:rPr lang="en-US" sz="1200" dirty="0"/>
            </a:br>
            <a:r>
              <a:rPr lang="en-US" sz="1200" dirty="0"/>
              <a:t/>
            </a:r>
            <a:br>
              <a:rPr lang="en-US" sz="1200" dirty="0"/>
            </a:br>
            <a:endParaRPr lang="en-US" sz="1200" dirty="0"/>
          </a:p>
        </p:txBody>
      </p:sp>
      <p:sp>
        <p:nvSpPr>
          <p:cNvPr id="7" name="Rectangle 6"/>
          <p:cNvSpPr/>
          <p:nvPr/>
        </p:nvSpPr>
        <p:spPr>
          <a:xfrm>
            <a:off x="4894249" y="3634243"/>
            <a:ext cx="2412786" cy="2294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326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PDDL </a:t>
            </a:r>
            <a:br>
              <a:rPr lang="en-US" dirty="0" smtClean="0"/>
            </a:br>
            <a:r>
              <a:rPr lang="en-US" dirty="0" smtClean="0"/>
              <a:t>(APDDL)</a:t>
            </a:r>
            <a:endParaRPr lang="en-US" dirty="0"/>
          </a:p>
        </p:txBody>
      </p:sp>
      <p:sp>
        <p:nvSpPr>
          <p:cNvPr id="3" name="Content Placeholder 2"/>
          <p:cNvSpPr>
            <a:spLocks noGrp="1"/>
          </p:cNvSpPr>
          <p:nvPr>
            <p:ph idx="1"/>
          </p:nvPr>
        </p:nvSpPr>
        <p:spPr/>
        <p:txBody>
          <a:bodyPr/>
          <a:lstStyle/>
          <a:p>
            <a:r>
              <a:rPr lang="en-US" dirty="0" smtClean="0"/>
              <a:t>Includes annotations</a:t>
            </a:r>
          </a:p>
          <a:p>
            <a:pPr marL="0" indent="0">
              <a:buNone/>
            </a:pPr>
            <a:endParaRPr lang="en-US" dirty="0" smtClean="0"/>
          </a:p>
        </p:txBody>
      </p:sp>
      <p:sp>
        <p:nvSpPr>
          <p:cNvPr id="5" name="Right Arrow 4"/>
          <p:cNvSpPr/>
          <p:nvPr/>
        </p:nvSpPr>
        <p:spPr>
          <a:xfrm>
            <a:off x="4572000" y="3121329"/>
            <a:ext cx="1605963" cy="30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39694" y="2522245"/>
            <a:ext cx="161365" cy="18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39693" y="2931111"/>
            <a:ext cx="161365" cy="18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39693" y="3301876"/>
            <a:ext cx="161365" cy="18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39693" y="3667166"/>
            <a:ext cx="161365" cy="184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86861" y="2427293"/>
            <a:ext cx="2428154" cy="2554545"/>
          </a:xfrm>
          <a:prstGeom prst="rect">
            <a:avLst/>
          </a:prstGeom>
          <a:noFill/>
          <a:ln>
            <a:noFill/>
          </a:ln>
        </p:spPr>
        <p:txBody>
          <a:bodyPr wrap="square" rtlCol="0">
            <a:spAutoFit/>
          </a:bodyPr>
          <a:lstStyle/>
          <a:p>
            <a:r>
              <a:rPr lang="en-US" sz="1000" dirty="0"/>
              <a:t>  (:action pick-up</a:t>
            </a:r>
            <a:br>
              <a:rPr lang="en-US" sz="1000" dirty="0"/>
            </a:br>
            <a:r>
              <a:rPr lang="en-US" sz="1000" dirty="0"/>
              <a:t>         :parameters (?x - block)</a:t>
            </a:r>
            <a:br>
              <a:rPr lang="en-US" sz="1000" dirty="0"/>
            </a:br>
            <a:r>
              <a:rPr lang="en-US" sz="1000" dirty="0"/>
              <a:t>         :precondition (and </a:t>
            </a:r>
            <a:endParaRPr lang="en-US" sz="1000" dirty="0" smtClean="0"/>
          </a:p>
          <a:p>
            <a:r>
              <a:rPr lang="en-US" sz="1000" dirty="0"/>
              <a:t>	</a:t>
            </a:r>
            <a:r>
              <a:rPr lang="en-US" sz="1000" dirty="0" smtClean="0"/>
              <a:t>(</a:t>
            </a:r>
            <a:r>
              <a:rPr lang="en-US" sz="1000" dirty="0" err="1"/>
              <a:t>ontable</a:t>
            </a:r>
            <a:r>
              <a:rPr lang="en-US" sz="1000" dirty="0"/>
              <a:t> ?x) </a:t>
            </a:r>
            <a:r>
              <a:rPr lang="en-US" sz="1000" dirty="0" smtClean="0"/>
              <a:t>)</a:t>
            </a:r>
          </a:p>
          <a:p>
            <a:r>
              <a:rPr lang="en-US" sz="1000" dirty="0" smtClean="0"/>
              <a:t>         :</a:t>
            </a:r>
            <a:r>
              <a:rPr lang="en-US" sz="1000" dirty="0" err="1" smtClean="0"/>
              <a:t>poss</a:t>
            </a:r>
            <a:r>
              <a:rPr lang="en-US" sz="1000" dirty="0" smtClean="0"/>
              <a:t>-precondition(and</a:t>
            </a:r>
          </a:p>
          <a:p>
            <a:r>
              <a:rPr lang="en-US" sz="1000" dirty="0" smtClean="0"/>
              <a:t>	(</a:t>
            </a:r>
            <a:r>
              <a:rPr lang="en-US" sz="1000" dirty="0"/>
              <a:t>clear ?x)</a:t>
            </a:r>
          </a:p>
          <a:p>
            <a:r>
              <a:rPr lang="en-US" sz="1000" dirty="0" smtClean="0"/>
              <a:t>	</a:t>
            </a:r>
            <a:r>
              <a:rPr lang="en-US" sz="1000" dirty="0"/>
              <a:t>(</a:t>
            </a:r>
            <a:r>
              <a:rPr lang="en-US" sz="1000" dirty="0" err="1"/>
              <a:t>handempty</a:t>
            </a:r>
            <a:r>
              <a:rPr lang="en-US" sz="1000" dirty="0" smtClean="0"/>
              <a:t>))</a:t>
            </a:r>
            <a:r>
              <a:rPr lang="en-US" sz="1000" dirty="0"/>
              <a:t/>
            </a:r>
            <a:br>
              <a:rPr lang="en-US" sz="1000" dirty="0"/>
            </a:br>
            <a:r>
              <a:rPr lang="en-US" sz="1000" dirty="0"/>
              <a:t>         :</a:t>
            </a:r>
            <a:r>
              <a:rPr lang="en-US" sz="1000" dirty="0" smtClean="0"/>
              <a:t>effect(and </a:t>
            </a:r>
          </a:p>
          <a:p>
            <a:r>
              <a:rPr lang="en-US" sz="1000" dirty="0"/>
              <a:t> </a:t>
            </a:r>
            <a:r>
              <a:rPr lang="en-US" sz="1000" dirty="0" smtClean="0"/>
              <a:t>                  (</a:t>
            </a:r>
            <a:r>
              <a:rPr lang="en-US" sz="1000" dirty="0"/>
              <a:t>not (clear ?x))</a:t>
            </a:r>
            <a:br>
              <a:rPr lang="en-US" sz="1000" dirty="0"/>
            </a:br>
            <a:r>
              <a:rPr lang="en-US" sz="1000" dirty="0" smtClean="0"/>
              <a:t>        </a:t>
            </a:r>
            <a:r>
              <a:rPr lang="en-US" sz="1000" dirty="0"/>
              <a:t>           (not (</a:t>
            </a:r>
            <a:r>
              <a:rPr lang="en-US" sz="1000" dirty="0" err="1"/>
              <a:t>handempty</a:t>
            </a:r>
            <a:r>
              <a:rPr lang="en-US" sz="1000" dirty="0" smtClean="0"/>
              <a:t>)))</a:t>
            </a:r>
          </a:p>
          <a:p>
            <a:r>
              <a:rPr lang="en-US" sz="1000" dirty="0" smtClean="0"/>
              <a:t>         :</a:t>
            </a:r>
            <a:r>
              <a:rPr lang="en-US" sz="1000" dirty="0" err="1" smtClean="0"/>
              <a:t>poss</a:t>
            </a:r>
            <a:r>
              <a:rPr lang="en-US" sz="1000" dirty="0" smtClean="0"/>
              <a:t>-effect(and</a:t>
            </a:r>
          </a:p>
          <a:p>
            <a:r>
              <a:rPr lang="en-US" sz="1000" dirty="0"/>
              <a:t> </a:t>
            </a:r>
            <a:r>
              <a:rPr lang="en-US" sz="1000" dirty="0" smtClean="0"/>
              <a:t>                  (</a:t>
            </a:r>
            <a:r>
              <a:rPr lang="en-US" sz="1000" dirty="0"/>
              <a:t>not (</a:t>
            </a:r>
            <a:r>
              <a:rPr lang="en-US" sz="1000" dirty="0" err="1"/>
              <a:t>ontable</a:t>
            </a:r>
            <a:r>
              <a:rPr lang="en-US" sz="1000" dirty="0"/>
              <a:t> ?x</a:t>
            </a:r>
            <a:r>
              <a:rPr lang="en-US" sz="1000" dirty="0" smtClean="0"/>
              <a:t>))</a:t>
            </a:r>
          </a:p>
          <a:p>
            <a:r>
              <a:rPr lang="en-US" sz="1000" dirty="0"/>
              <a:t> </a:t>
            </a:r>
            <a:r>
              <a:rPr lang="en-US" sz="1000" dirty="0" smtClean="0"/>
              <a:t>                  (</a:t>
            </a:r>
            <a:r>
              <a:rPr lang="en-US" sz="1000" dirty="0"/>
              <a:t>holding ?x)</a:t>
            </a:r>
            <a:endParaRPr lang="en-US" sz="1000" dirty="0" smtClean="0"/>
          </a:p>
          <a:p>
            <a:r>
              <a:rPr lang="en-US" sz="1000" dirty="0"/>
              <a:t> </a:t>
            </a:r>
            <a:r>
              <a:rPr lang="en-US" sz="1000" dirty="0" smtClean="0"/>
              <a:t>         ))</a:t>
            </a:r>
            <a:r>
              <a:rPr lang="en-US" sz="1000" dirty="0"/>
              <a:t/>
            </a:r>
            <a:br>
              <a:rPr lang="en-US" sz="1000" dirty="0"/>
            </a:br>
            <a:r>
              <a:rPr lang="en-US" sz="1000" dirty="0"/>
              <a:t/>
            </a:r>
            <a:br>
              <a:rPr lang="en-US" sz="1000" dirty="0"/>
            </a:br>
            <a:endParaRPr lang="en-US" sz="1000" dirty="0"/>
          </a:p>
        </p:txBody>
      </p:sp>
      <p:sp>
        <p:nvSpPr>
          <p:cNvPr id="14" name="Rectangle 13"/>
          <p:cNvSpPr/>
          <p:nvPr/>
        </p:nvSpPr>
        <p:spPr>
          <a:xfrm>
            <a:off x="1348548" y="2427293"/>
            <a:ext cx="2412786" cy="2294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78657" y="534849"/>
            <a:ext cx="2428154" cy="1631216"/>
          </a:xfrm>
          <a:prstGeom prst="rect">
            <a:avLst/>
          </a:prstGeom>
          <a:noFill/>
          <a:ln>
            <a:noFill/>
          </a:ln>
        </p:spPr>
        <p:txBody>
          <a:bodyPr wrap="square" rtlCol="0">
            <a:spAutoFit/>
          </a:bodyPr>
          <a:lstStyle/>
          <a:p>
            <a:r>
              <a:rPr lang="en-US" sz="1000" dirty="0"/>
              <a:t>  (:action pick-up</a:t>
            </a:r>
            <a:br>
              <a:rPr lang="en-US" sz="1000" dirty="0"/>
            </a:br>
            <a:r>
              <a:rPr lang="en-US" sz="1000" dirty="0"/>
              <a:t>         :parameters (?x - block)</a:t>
            </a:r>
            <a:br>
              <a:rPr lang="en-US" sz="1000" dirty="0"/>
            </a:br>
            <a:r>
              <a:rPr lang="en-US" sz="1000" dirty="0"/>
              <a:t>         :precondition (and </a:t>
            </a:r>
            <a:endParaRPr lang="en-US" sz="1000" dirty="0" smtClean="0"/>
          </a:p>
          <a:p>
            <a:r>
              <a:rPr lang="en-US" sz="1000" dirty="0"/>
              <a:t>	</a:t>
            </a:r>
            <a:r>
              <a:rPr lang="en-US" sz="1000" dirty="0" smtClean="0"/>
              <a:t>(</a:t>
            </a:r>
            <a:r>
              <a:rPr lang="en-US" sz="1000" dirty="0" err="1"/>
              <a:t>ontable</a:t>
            </a:r>
            <a:r>
              <a:rPr lang="en-US" sz="1000" dirty="0"/>
              <a:t> ?x) </a:t>
            </a:r>
            <a:r>
              <a:rPr lang="en-US" sz="1000" dirty="0" smtClean="0"/>
              <a:t>)</a:t>
            </a:r>
          </a:p>
          <a:p>
            <a:r>
              <a:rPr lang="en-US" sz="1000" dirty="0"/>
              <a:t>         :</a:t>
            </a:r>
            <a:r>
              <a:rPr lang="en-US" sz="1000" dirty="0" smtClean="0"/>
              <a:t>effect(and </a:t>
            </a:r>
          </a:p>
          <a:p>
            <a:r>
              <a:rPr lang="en-US" sz="1000" dirty="0"/>
              <a:t> </a:t>
            </a:r>
            <a:r>
              <a:rPr lang="en-US" sz="1000" dirty="0" smtClean="0"/>
              <a:t>                  (</a:t>
            </a:r>
            <a:r>
              <a:rPr lang="en-US" sz="1000" dirty="0"/>
              <a:t>not (clear ?x))</a:t>
            </a:r>
            <a:br>
              <a:rPr lang="en-US" sz="1000" dirty="0"/>
            </a:br>
            <a:r>
              <a:rPr lang="en-US" sz="1000" dirty="0" smtClean="0"/>
              <a:t>        </a:t>
            </a:r>
            <a:r>
              <a:rPr lang="en-US" sz="1000" dirty="0"/>
              <a:t>           (not (</a:t>
            </a:r>
            <a:r>
              <a:rPr lang="en-US" sz="1000" dirty="0" err="1"/>
              <a:t>handempty</a:t>
            </a:r>
            <a:r>
              <a:rPr lang="en-US" sz="1000" dirty="0" smtClean="0"/>
              <a:t>)))</a:t>
            </a:r>
          </a:p>
          <a:p>
            <a:r>
              <a:rPr lang="en-US" sz="1000" dirty="0" smtClean="0"/>
              <a:t>)</a:t>
            </a:r>
            <a:r>
              <a:rPr lang="en-US" sz="1000" dirty="0"/>
              <a:t/>
            </a:r>
            <a:br>
              <a:rPr lang="en-US" sz="1000" dirty="0"/>
            </a:br>
            <a:r>
              <a:rPr lang="en-US" sz="1000" dirty="0"/>
              <a:t/>
            </a:r>
            <a:br>
              <a:rPr lang="en-US" sz="1000" dirty="0"/>
            </a:br>
            <a:endParaRPr lang="en-US" sz="1000" dirty="0"/>
          </a:p>
        </p:txBody>
      </p:sp>
      <p:sp>
        <p:nvSpPr>
          <p:cNvPr id="16" name="Rectangle 15"/>
          <p:cNvSpPr/>
          <p:nvPr/>
        </p:nvSpPr>
        <p:spPr>
          <a:xfrm>
            <a:off x="6465155" y="365126"/>
            <a:ext cx="2188508" cy="1800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78657" y="4248377"/>
            <a:ext cx="2428154" cy="2092881"/>
          </a:xfrm>
          <a:prstGeom prst="rect">
            <a:avLst/>
          </a:prstGeom>
          <a:noFill/>
          <a:ln>
            <a:noFill/>
          </a:ln>
        </p:spPr>
        <p:txBody>
          <a:bodyPr wrap="square" rtlCol="0">
            <a:spAutoFit/>
          </a:bodyPr>
          <a:lstStyle/>
          <a:p>
            <a:r>
              <a:rPr lang="en-US" sz="1000" dirty="0"/>
              <a:t>  (:action pick-up</a:t>
            </a:r>
            <a:br>
              <a:rPr lang="en-US" sz="1000" dirty="0"/>
            </a:br>
            <a:r>
              <a:rPr lang="en-US" sz="1000" dirty="0"/>
              <a:t>         :parameters (?x - block)</a:t>
            </a:r>
            <a:br>
              <a:rPr lang="en-US" sz="1000" dirty="0"/>
            </a:br>
            <a:r>
              <a:rPr lang="en-US" sz="1000" dirty="0"/>
              <a:t>         :precondition (and </a:t>
            </a:r>
            <a:endParaRPr lang="en-US" sz="1000" dirty="0" smtClean="0"/>
          </a:p>
          <a:p>
            <a:r>
              <a:rPr lang="en-US" sz="1000" dirty="0"/>
              <a:t>	</a:t>
            </a:r>
            <a:r>
              <a:rPr lang="en-US" sz="1000" dirty="0" smtClean="0"/>
              <a:t>(</a:t>
            </a:r>
            <a:r>
              <a:rPr lang="en-US" sz="1000" dirty="0" err="1"/>
              <a:t>ontable</a:t>
            </a:r>
            <a:r>
              <a:rPr lang="en-US" sz="1000" dirty="0"/>
              <a:t> ?x) </a:t>
            </a:r>
            <a:endParaRPr lang="en-US" sz="1000" dirty="0" smtClean="0"/>
          </a:p>
          <a:p>
            <a:r>
              <a:rPr lang="en-US" sz="1000" dirty="0"/>
              <a:t>	(clear ?x)</a:t>
            </a:r>
          </a:p>
          <a:p>
            <a:r>
              <a:rPr lang="en-US" sz="1000" dirty="0"/>
              <a:t>	(</a:t>
            </a:r>
            <a:r>
              <a:rPr lang="en-US" sz="1000" dirty="0" err="1"/>
              <a:t>handempty</a:t>
            </a:r>
            <a:r>
              <a:rPr lang="en-US" sz="1000" dirty="0" smtClean="0"/>
              <a:t>)))</a:t>
            </a:r>
          </a:p>
          <a:p>
            <a:r>
              <a:rPr lang="en-US" sz="1000" dirty="0"/>
              <a:t>         :</a:t>
            </a:r>
            <a:r>
              <a:rPr lang="en-US" sz="1000" dirty="0" smtClean="0"/>
              <a:t>effect(and </a:t>
            </a:r>
          </a:p>
          <a:p>
            <a:r>
              <a:rPr lang="en-US" sz="1000" dirty="0"/>
              <a:t> </a:t>
            </a:r>
            <a:r>
              <a:rPr lang="en-US" sz="1000" dirty="0" smtClean="0"/>
              <a:t>                  (</a:t>
            </a:r>
            <a:r>
              <a:rPr lang="en-US" sz="1000" dirty="0"/>
              <a:t>not (clear ?x))</a:t>
            </a:r>
            <a:br>
              <a:rPr lang="en-US" sz="1000" dirty="0"/>
            </a:br>
            <a:r>
              <a:rPr lang="en-US" sz="1000" dirty="0" smtClean="0"/>
              <a:t>        </a:t>
            </a:r>
            <a:r>
              <a:rPr lang="en-US" sz="1000" dirty="0"/>
              <a:t>           (not (</a:t>
            </a:r>
            <a:r>
              <a:rPr lang="en-US" sz="1000" dirty="0" err="1"/>
              <a:t>handempty</a:t>
            </a:r>
            <a:r>
              <a:rPr lang="en-US" sz="1000" dirty="0" smtClean="0"/>
              <a:t>))</a:t>
            </a:r>
          </a:p>
          <a:p>
            <a:r>
              <a:rPr lang="en-US" sz="1000" dirty="0"/>
              <a:t> </a:t>
            </a:r>
            <a:r>
              <a:rPr lang="en-US" sz="1000" dirty="0" smtClean="0"/>
              <a:t>                  </a:t>
            </a:r>
            <a:r>
              <a:rPr lang="en-US" sz="1000" dirty="0"/>
              <a:t>(not (</a:t>
            </a:r>
            <a:r>
              <a:rPr lang="en-US" sz="1000" dirty="0" err="1"/>
              <a:t>ontable</a:t>
            </a:r>
            <a:r>
              <a:rPr lang="en-US" sz="1000" dirty="0"/>
              <a:t> ?x))</a:t>
            </a:r>
          </a:p>
          <a:p>
            <a:r>
              <a:rPr lang="en-US" sz="1000" dirty="0"/>
              <a:t>                   (holding ?x</a:t>
            </a:r>
            <a:r>
              <a:rPr lang="en-US" sz="1000" dirty="0" smtClean="0"/>
              <a:t>)))</a:t>
            </a:r>
            <a:r>
              <a:rPr lang="en-US" sz="1000" dirty="0"/>
              <a:t/>
            </a:r>
            <a:br>
              <a:rPr lang="en-US" sz="1000" dirty="0"/>
            </a:br>
            <a:r>
              <a:rPr lang="en-US" sz="1000" dirty="0"/>
              <a:t/>
            </a:r>
            <a:br>
              <a:rPr lang="en-US" sz="1000" dirty="0"/>
            </a:br>
            <a:endParaRPr lang="en-US" sz="1000" dirty="0"/>
          </a:p>
        </p:txBody>
      </p:sp>
      <p:sp>
        <p:nvSpPr>
          <p:cNvPr id="18" name="Rectangle 17"/>
          <p:cNvSpPr/>
          <p:nvPr/>
        </p:nvSpPr>
        <p:spPr>
          <a:xfrm>
            <a:off x="6465154" y="4078653"/>
            <a:ext cx="2188509" cy="19936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3371" y="5216695"/>
            <a:ext cx="4191610" cy="69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APDDL represents a set of possible domain completions</a:t>
            </a:r>
            <a:endParaRPr lang="en-US" dirty="0"/>
          </a:p>
        </p:txBody>
      </p:sp>
      <p:sp>
        <p:nvSpPr>
          <p:cNvPr id="7" name="TextBox 6"/>
          <p:cNvSpPr txBox="1"/>
          <p:nvPr/>
        </p:nvSpPr>
        <p:spPr>
          <a:xfrm>
            <a:off x="5915582" y="1825626"/>
            <a:ext cx="524762" cy="369332"/>
          </a:xfrm>
          <a:prstGeom prst="rect">
            <a:avLst/>
          </a:prstGeom>
          <a:noFill/>
        </p:spPr>
        <p:txBody>
          <a:bodyPr wrap="square" rtlCol="0">
            <a:spAutoFit/>
          </a:bodyPr>
          <a:lstStyle/>
          <a:p>
            <a:r>
              <a:rPr lang="en-US" dirty="0" smtClean="0"/>
              <a:t>M</a:t>
            </a:r>
            <a:r>
              <a:rPr lang="en-US" baseline="-25000" dirty="0" smtClean="0"/>
              <a:t>1</a:t>
            </a:r>
            <a:endParaRPr lang="en-US" dirty="0"/>
          </a:p>
        </p:txBody>
      </p:sp>
      <p:sp>
        <p:nvSpPr>
          <p:cNvPr id="19" name="TextBox 18"/>
          <p:cNvSpPr txBox="1"/>
          <p:nvPr/>
        </p:nvSpPr>
        <p:spPr>
          <a:xfrm>
            <a:off x="5963128" y="5702936"/>
            <a:ext cx="524762" cy="369332"/>
          </a:xfrm>
          <a:prstGeom prst="rect">
            <a:avLst/>
          </a:prstGeom>
          <a:noFill/>
        </p:spPr>
        <p:txBody>
          <a:bodyPr wrap="square" rtlCol="0">
            <a:spAutoFit/>
          </a:bodyPr>
          <a:lstStyle/>
          <a:p>
            <a:r>
              <a:rPr lang="en-US" dirty="0" err="1" smtClean="0"/>
              <a:t>M</a:t>
            </a:r>
            <a:r>
              <a:rPr lang="en-US" baseline="-25000" dirty="0" err="1"/>
              <a:t>n</a:t>
            </a:r>
            <a:endParaRPr lang="en-US" dirty="0"/>
          </a:p>
        </p:txBody>
      </p:sp>
    </p:spTree>
    <p:extLst>
      <p:ext uri="{BB962C8B-B14F-4D97-AF65-F5344CB8AC3E}">
        <p14:creationId xmlns:p14="http://schemas.microsoft.com/office/powerpoint/2010/main" val="10236196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309909" y="3081297"/>
            <a:ext cx="1289556"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ounded Rectangle 18"/>
          <p:cNvSpPr/>
          <p:nvPr/>
        </p:nvSpPr>
        <p:spPr>
          <a:xfrm>
            <a:off x="837560" y="3081297"/>
            <a:ext cx="2243737"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PISA and Robust Planning</a:t>
            </a:r>
            <a:endParaRPr lang="en-US" dirty="0"/>
          </a:p>
        </p:txBody>
      </p:sp>
      <p:sp>
        <p:nvSpPr>
          <p:cNvPr id="3" name="Content Placeholder 2"/>
          <p:cNvSpPr>
            <a:spLocks noGrp="1"/>
          </p:cNvSpPr>
          <p:nvPr>
            <p:ph idx="1"/>
          </p:nvPr>
        </p:nvSpPr>
        <p:spPr/>
        <p:txBody>
          <a:bodyPr/>
          <a:lstStyle/>
          <a:p>
            <a:r>
              <a:rPr lang="en-US" dirty="0" smtClean="0"/>
              <a:t>Robustness of a given plan P  and an APDDL model M</a:t>
            </a:r>
            <a:endParaRPr lang="en-US" dirty="0"/>
          </a:p>
        </p:txBody>
      </p:sp>
      <p:sp>
        <p:nvSpPr>
          <p:cNvPr id="4" name="Rectangle 3"/>
          <p:cNvSpPr/>
          <p:nvPr/>
        </p:nvSpPr>
        <p:spPr>
          <a:xfrm>
            <a:off x="1206393"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1</a:t>
            </a:r>
            <a:endParaRPr lang="en-US" sz="1200" dirty="0"/>
          </a:p>
        </p:txBody>
      </p:sp>
      <p:sp>
        <p:nvSpPr>
          <p:cNvPr id="5" name="Rectangle 4"/>
          <p:cNvSpPr/>
          <p:nvPr/>
        </p:nvSpPr>
        <p:spPr>
          <a:xfrm>
            <a:off x="1865939"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2</a:t>
            </a:r>
            <a:endParaRPr lang="en-US" sz="1200" dirty="0"/>
          </a:p>
        </p:txBody>
      </p:sp>
      <p:sp>
        <p:nvSpPr>
          <p:cNvPr id="6" name="Rectangle 5"/>
          <p:cNvSpPr/>
          <p:nvPr/>
        </p:nvSpPr>
        <p:spPr>
          <a:xfrm>
            <a:off x="2525485"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3</a:t>
            </a:r>
            <a:endParaRPr lang="en-US" sz="1200" dirty="0"/>
          </a:p>
        </p:txBody>
      </p:sp>
      <p:sp>
        <p:nvSpPr>
          <p:cNvPr id="7" name="Rectangle 6"/>
          <p:cNvSpPr/>
          <p:nvPr/>
        </p:nvSpPr>
        <p:spPr>
          <a:xfrm>
            <a:off x="3185031"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4</a:t>
            </a:r>
            <a:endParaRPr lang="en-US" sz="1200" dirty="0"/>
          </a:p>
        </p:txBody>
      </p:sp>
      <p:sp>
        <p:nvSpPr>
          <p:cNvPr id="8" name="Rectangle 7"/>
          <p:cNvSpPr/>
          <p:nvPr/>
        </p:nvSpPr>
        <p:spPr>
          <a:xfrm>
            <a:off x="4747452"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n-3</a:t>
            </a:r>
            <a:endParaRPr lang="en-US" sz="1200" dirty="0"/>
          </a:p>
        </p:txBody>
      </p:sp>
      <p:sp>
        <p:nvSpPr>
          <p:cNvPr id="9" name="Rectangle 8"/>
          <p:cNvSpPr/>
          <p:nvPr/>
        </p:nvSpPr>
        <p:spPr>
          <a:xfrm>
            <a:off x="5406998"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n-2</a:t>
            </a:r>
            <a:endParaRPr lang="en-US" sz="1200" dirty="0"/>
          </a:p>
        </p:txBody>
      </p:sp>
      <p:sp>
        <p:nvSpPr>
          <p:cNvPr id="10" name="Rectangle 9"/>
          <p:cNvSpPr/>
          <p:nvPr/>
        </p:nvSpPr>
        <p:spPr>
          <a:xfrm>
            <a:off x="6066544"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n-1</a:t>
            </a:r>
            <a:endParaRPr lang="en-US" sz="1200" dirty="0"/>
          </a:p>
        </p:txBody>
      </p:sp>
      <p:sp>
        <p:nvSpPr>
          <p:cNvPr id="11" name="Rectangle 10"/>
          <p:cNvSpPr/>
          <p:nvPr/>
        </p:nvSpPr>
        <p:spPr>
          <a:xfrm>
            <a:off x="6726090"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a:t>
            </a:r>
            <a:r>
              <a:rPr lang="en-US" sz="1200" baseline="-25000" dirty="0" err="1"/>
              <a:t>n</a:t>
            </a:r>
            <a:endParaRPr lang="en-US" sz="1200" dirty="0"/>
          </a:p>
        </p:txBody>
      </p:sp>
      <p:sp>
        <p:nvSpPr>
          <p:cNvPr id="12" name="Oval 11"/>
          <p:cNvSpPr/>
          <p:nvPr/>
        </p:nvSpPr>
        <p:spPr>
          <a:xfrm>
            <a:off x="3818965"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096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961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8254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5663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01940" y="2531591"/>
            <a:ext cx="330414" cy="414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1513755" y="4665266"/>
                <a:ext cx="6354695" cy="803553"/>
              </a:xfrm>
              <a:prstGeom prst="rect">
                <a:avLst/>
              </a:prstGeom>
              <a:noFill/>
            </p:spPr>
            <p:txBody>
              <a:bodyPr wrap="square" rtlCol="0">
                <a:spAutoFit/>
              </a:bodyPr>
              <a:lstStyle/>
              <a:p>
                <a:r>
                  <a:rPr lang="en-US" dirty="0" smtClean="0"/>
                  <a:t>Robustness of a plan for M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𝑁𝑜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𝑝𝑟𝑜𝑏𝑙𝑒𝑚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𝑒𝑥𝑒𝑐𝑢𝑡𝑎𝑏𝑙𝑒</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den>
                    </m:f>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513755" y="4665266"/>
                <a:ext cx="6354695" cy="803553"/>
              </a:xfrm>
              <a:prstGeom prst="rect">
                <a:avLst/>
              </a:prstGeom>
              <a:blipFill>
                <a:blip r:embed="rId2"/>
                <a:stretch>
                  <a:fillRect l="-767" t="-3788" b="-3788"/>
                </a:stretch>
              </a:blipFill>
            </p:spPr>
            <p:txBody>
              <a:bodyPr/>
              <a:lstStyle/>
              <a:p>
                <a:r>
                  <a:rPr lang="en-US">
                    <a:noFill/>
                  </a:rPr>
                  <a:t> </a:t>
                </a:r>
              </a:p>
            </p:txBody>
          </p:sp>
        </mc:Fallback>
      </mc:AlternateContent>
      <p:cxnSp>
        <p:nvCxnSpPr>
          <p:cNvPr id="23" name="Straight Arrow Connector 22"/>
          <p:cNvCxnSpPr>
            <a:stCxn id="10" idx="0"/>
          </p:cNvCxnSpPr>
          <p:nvPr/>
        </p:nvCxnSpPr>
        <p:spPr>
          <a:xfrm flipV="1">
            <a:off x="6293223" y="3142771"/>
            <a:ext cx="1037345" cy="27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30568" y="2958104"/>
            <a:ext cx="499942" cy="369332"/>
          </a:xfrm>
          <a:prstGeom prst="rect">
            <a:avLst/>
          </a:prstGeom>
          <a:noFill/>
        </p:spPr>
        <p:txBody>
          <a:bodyPr wrap="square" rtlCol="0">
            <a:spAutoFit/>
          </a:bodyPr>
          <a:lstStyle/>
          <a:p>
            <a:r>
              <a:rPr lang="en-US" dirty="0" smtClean="0"/>
              <a:t>M*</a:t>
            </a:r>
            <a:endParaRPr lang="en-US" dirty="0"/>
          </a:p>
        </p:txBody>
      </p:sp>
    </p:spTree>
    <p:extLst>
      <p:ext uri="{BB962C8B-B14F-4D97-AF65-F5344CB8AC3E}">
        <p14:creationId xmlns:p14="http://schemas.microsoft.com/office/powerpoint/2010/main" val="3796911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309909" y="3081297"/>
            <a:ext cx="1289556"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ounded Rectangle 18"/>
          <p:cNvSpPr/>
          <p:nvPr/>
        </p:nvSpPr>
        <p:spPr>
          <a:xfrm>
            <a:off x="837560" y="3081297"/>
            <a:ext cx="2243737"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PISA and Robust Planning</a:t>
            </a:r>
            <a:endParaRPr lang="en-US" dirty="0"/>
          </a:p>
        </p:txBody>
      </p:sp>
      <p:sp>
        <p:nvSpPr>
          <p:cNvPr id="3" name="Content Placeholder 2"/>
          <p:cNvSpPr>
            <a:spLocks noGrp="1"/>
          </p:cNvSpPr>
          <p:nvPr>
            <p:ph idx="1"/>
          </p:nvPr>
        </p:nvSpPr>
        <p:spPr>
          <a:xfrm>
            <a:off x="609600" y="1825625"/>
            <a:ext cx="7886700" cy="4351338"/>
          </a:xfrm>
        </p:spPr>
        <p:txBody>
          <a:bodyPr/>
          <a:lstStyle/>
          <a:p>
            <a:r>
              <a:rPr lang="en-US" dirty="0" smtClean="0"/>
              <a:t>Robustness of a given plan P  and an APDDL model M</a:t>
            </a:r>
            <a:endParaRPr lang="en-US" dirty="0"/>
          </a:p>
        </p:txBody>
      </p:sp>
      <p:sp>
        <p:nvSpPr>
          <p:cNvPr id="4" name="Rectangle 3"/>
          <p:cNvSpPr/>
          <p:nvPr/>
        </p:nvSpPr>
        <p:spPr>
          <a:xfrm>
            <a:off x="1206393"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1</a:t>
            </a:r>
            <a:endParaRPr lang="en-US" sz="1200" dirty="0"/>
          </a:p>
        </p:txBody>
      </p:sp>
      <p:sp>
        <p:nvSpPr>
          <p:cNvPr id="5" name="Rectangle 4"/>
          <p:cNvSpPr/>
          <p:nvPr/>
        </p:nvSpPr>
        <p:spPr>
          <a:xfrm>
            <a:off x="1865939"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2</a:t>
            </a:r>
            <a:endParaRPr lang="en-US" sz="1200" dirty="0"/>
          </a:p>
        </p:txBody>
      </p:sp>
      <p:sp>
        <p:nvSpPr>
          <p:cNvPr id="6" name="Rectangle 5"/>
          <p:cNvSpPr/>
          <p:nvPr/>
        </p:nvSpPr>
        <p:spPr>
          <a:xfrm>
            <a:off x="2525485"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3</a:t>
            </a:r>
            <a:endParaRPr lang="en-US" sz="1200" dirty="0"/>
          </a:p>
        </p:txBody>
      </p:sp>
      <p:sp>
        <p:nvSpPr>
          <p:cNvPr id="7" name="Rectangle 6"/>
          <p:cNvSpPr/>
          <p:nvPr/>
        </p:nvSpPr>
        <p:spPr>
          <a:xfrm>
            <a:off x="3185031"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4</a:t>
            </a:r>
            <a:endParaRPr lang="en-US" sz="1200" dirty="0"/>
          </a:p>
        </p:txBody>
      </p:sp>
      <p:sp>
        <p:nvSpPr>
          <p:cNvPr id="8" name="Rectangle 7"/>
          <p:cNvSpPr/>
          <p:nvPr/>
        </p:nvSpPr>
        <p:spPr>
          <a:xfrm>
            <a:off x="4747452"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n-3</a:t>
            </a:r>
            <a:endParaRPr lang="en-US" sz="1200" dirty="0"/>
          </a:p>
        </p:txBody>
      </p:sp>
      <p:sp>
        <p:nvSpPr>
          <p:cNvPr id="9" name="Rectangle 8"/>
          <p:cNvSpPr/>
          <p:nvPr/>
        </p:nvSpPr>
        <p:spPr>
          <a:xfrm>
            <a:off x="5406998"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n-2</a:t>
            </a:r>
            <a:endParaRPr lang="en-US" sz="1200" dirty="0"/>
          </a:p>
        </p:txBody>
      </p:sp>
      <p:sp>
        <p:nvSpPr>
          <p:cNvPr id="10" name="Rectangle 9"/>
          <p:cNvSpPr/>
          <p:nvPr/>
        </p:nvSpPr>
        <p:spPr>
          <a:xfrm>
            <a:off x="6066544"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n-1</a:t>
            </a:r>
            <a:endParaRPr lang="en-US" sz="1200" dirty="0"/>
          </a:p>
        </p:txBody>
      </p:sp>
      <p:sp>
        <p:nvSpPr>
          <p:cNvPr id="11" name="Rectangle 10"/>
          <p:cNvSpPr/>
          <p:nvPr/>
        </p:nvSpPr>
        <p:spPr>
          <a:xfrm>
            <a:off x="6726090"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a:t>
            </a:r>
            <a:r>
              <a:rPr lang="en-US" sz="1200" baseline="-25000" dirty="0" err="1"/>
              <a:t>n</a:t>
            </a:r>
            <a:endParaRPr lang="en-US" sz="1200" dirty="0"/>
          </a:p>
        </p:txBody>
      </p:sp>
      <p:sp>
        <p:nvSpPr>
          <p:cNvPr id="12" name="Oval 11"/>
          <p:cNvSpPr/>
          <p:nvPr/>
        </p:nvSpPr>
        <p:spPr>
          <a:xfrm>
            <a:off x="3818965"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096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961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8254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5663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01940" y="2531591"/>
            <a:ext cx="330414" cy="414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1513755" y="4665266"/>
                <a:ext cx="6354695" cy="803553"/>
              </a:xfrm>
              <a:prstGeom prst="rect">
                <a:avLst/>
              </a:prstGeom>
              <a:noFill/>
            </p:spPr>
            <p:txBody>
              <a:bodyPr wrap="square" rtlCol="0">
                <a:spAutoFit/>
              </a:bodyPr>
              <a:lstStyle/>
              <a:p>
                <a:r>
                  <a:rPr lang="en-US" dirty="0" smtClean="0"/>
                  <a:t>Robustness of a plan for M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𝑁𝑜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𝑝𝑟𝑜𝑏𝑙𝑒𝑚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𝑒𝑥𝑒𝑐𝑢𝑡𝑎𝑏𝑙𝑒</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𝑛𝑜</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den>
                    </m:f>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513755" y="4665266"/>
                <a:ext cx="6354695" cy="803553"/>
              </a:xfrm>
              <a:prstGeom prst="rect">
                <a:avLst/>
              </a:prstGeom>
              <a:blipFill>
                <a:blip r:embed="rId2"/>
                <a:stretch>
                  <a:fillRect l="-767" t="-3788" b="-3788"/>
                </a:stretch>
              </a:blipFill>
            </p:spPr>
            <p:txBody>
              <a:bodyPr/>
              <a:lstStyle/>
              <a:p>
                <a:r>
                  <a:rPr lang="en-US">
                    <a:noFill/>
                  </a:rPr>
                  <a:t> </a:t>
                </a:r>
              </a:p>
            </p:txBody>
          </p:sp>
        </mc:Fallback>
      </mc:AlternateContent>
      <p:cxnSp>
        <p:nvCxnSpPr>
          <p:cNvPr id="23" name="Straight Arrow Connector 22"/>
          <p:cNvCxnSpPr>
            <a:stCxn id="10" idx="0"/>
          </p:cNvCxnSpPr>
          <p:nvPr/>
        </p:nvCxnSpPr>
        <p:spPr>
          <a:xfrm flipV="1">
            <a:off x="6293223" y="3142771"/>
            <a:ext cx="1037345" cy="27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30568" y="2958104"/>
            <a:ext cx="499942" cy="369332"/>
          </a:xfrm>
          <a:prstGeom prst="rect">
            <a:avLst/>
          </a:prstGeom>
          <a:noFill/>
        </p:spPr>
        <p:txBody>
          <a:bodyPr wrap="square" rtlCol="0">
            <a:spAutoFit/>
          </a:bodyPr>
          <a:lstStyle/>
          <a:p>
            <a:r>
              <a:rPr lang="en-US" dirty="0" smtClean="0"/>
              <a:t>M*</a:t>
            </a:r>
            <a:endParaRPr lang="en-US" dirty="0"/>
          </a:p>
        </p:txBody>
      </p:sp>
      <p:sp>
        <p:nvSpPr>
          <p:cNvPr id="22" name="Rounded Rectangle 21"/>
          <p:cNvSpPr/>
          <p:nvPr/>
        </p:nvSpPr>
        <p:spPr>
          <a:xfrm>
            <a:off x="5994400" y="4461933"/>
            <a:ext cx="2760133"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to measure robustness efficiently?</a:t>
            </a:r>
            <a:endParaRPr lang="en-US" dirty="0"/>
          </a:p>
        </p:txBody>
      </p:sp>
    </p:spTree>
    <p:extLst>
      <p:ext uri="{BB962C8B-B14F-4D97-AF65-F5344CB8AC3E}">
        <p14:creationId xmlns:p14="http://schemas.microsoft.com/office/powerpoint/2010/main" val="213054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as Model 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8235950" cy="4727575"/>
              </a:xfrm>
            </p:spPr>
            <p:txBody>
              <a:bodyPr>
                <a:normAutofit/>
              </a:bodyPr>
              <a:lstStyle/>
              <a:p>
                <a:r>
                  <a:rPr lang="en-US" dirty="0" smtClean="0"/>
                  <a:t>Model Counting –identify the number of models satisfying a given propositional formula</a:t>
                </a:r>
              </a:p>
              <a:p>
                <a:r>
                  <a:rPr lang="en-US" dirty="0" smtClean="0"/>
                  <a:t>Each plan represented by a set of annotation constraints</a:t>
                </a:r>
              </a:p>
              <a:p>
                <a:pPr lvl="1"/>
                <a:r>
                  <a:rPr lang="en-US" dirty="0"/>
                  <a:t>For example, in the plan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 ..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dirty="0"/>
              </a:p>
              <a:p>
                <a:pPr lvl="1"/>
                <a:r>
                  <a:rPr lang="en-US" dirty="0"/>
                  <a:t>Let predicate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𝑝𝑟𝑒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and let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𝑝</m:t>
                        </m:r>
                      </m:sub>
                      <m:sup>
                        <m:r>
                          <a:rPr lang="en-US" i="1">
                            <a:latin typeface="Cambria Math" panose="02040503050406030204" pitchFamily="18" charset="0"/>
                          </a:rPr>
                          <m:t>𝑖</m:t>
                        </m:r>
                      </m:sup>
                    </m:sSubSup>
                  </m:oMath>
                </a14:m>
                <a:r>
                  <a:rPr lang="en-US" dirty="0"/>
                  <a:t> then we can say that</a:t>
                </a:r>
              </a:p>
              <a:p>
                <a:pPr marL="457200" lvl="1"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 </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𝑝</m:t>
                                </m:r>
                              </m:sub>
                              <m:sup>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sup>
                            </m:sSub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&lt;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𝑎𝑑𝑑</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e>
                            </m:d>
                          </m:e>
                        </m:d>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sSubSup>
                      </m:sub>
                      <m:sup>
                        <m:r>
                          <a:rPr lang="en-US" i="1">
                            <a:latin typeface="Cambria Math" panose="02040503050406030204" pitchFamily="18" charset="0"/>
                          </a:rPr>
                          <m:t>𝑎𝑑𝑑</m:t>
                        </m:r>
                      </m:sup>
                    </m:sSubSup>
                  </m:oMath>
                </a14:m>
                <a:endParaRPr lang="en-US" dirty="0" smtClean="0"/>
              </a:p>
              <a:p>
                <a:pPr marL="0" indent="0">
                  <a:buNone/>
                </a:pPr>
                <a:endParaRPr lang="en-US" dirty="0" smtClean="0"/>
              </a:p>
              <a:p>
                <a:pPr marL="0" indent="0">
                  <a:buNone/>
                </a:pPr>
                <a:endParaRPr lang="en-US" dirty="0" smtClean="0"/>
              </a:p>
              <a:p>
                <a:endParaRPr lang="en-US" dirty="0" smtClean="0"/>
              </a:p>
              <a:p>
                <a:r>
                  <a:rPr lang="en-US" dirty="0" smtClean="0"/>
                  <a:t>PISA uses stochastic local search to identify incrementally robust plans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8235950" cy="4727575"/>
              </a:xfrm>
              <a:blipFill>
                <a:blip r:embed="rId2"/>
                <a:stretch>
                  <a:fillRect l="-962" t="-1804"/>
                </a:stretch>
              </a:blipFill>
            </p:spPr>
            <p:txBody>
              <a:bodyPr/>
              <a:lstStyle/>
              <a:p>
                <a:r>
                  <a:rPr lang="en-US">
                    <a:noFill/>
                  </a:rPr>
                  <a:t> </a:t>
                </a:r>
              </a:p>
            </p:txBody>
          </p:sp>
        </mc:Fallback>
      </mc:AlternateContent>
      <p:sp>
        <p:nvSpPr>
          <p:cNvPr id="5" name="Rounded Rectangle 4"/>
          <p:cNvSpPr/>
          <p:nvPr/>
        </p:nvSpPr>
        <p:spPr>
          <a:xfrm>
            <a:off x="1223433" y="4318001"/>
            <a:ext cx="6697133"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Fraction </a:t>
            </a:r>
            <a:r>
              <a:rPr lang="en-US" dirty="0"/>
              <a:t>of models where these constraints are satisfied = robustness of the plan</a:t>
            </a:r>
          </a:p>
        </p:txBody>
      </p:sp>
    </p:spTree>
    <p:extLst>
      <p:ext uri="{BB962C8B-B14F-4D97-AF65-F5344CB8AC3E}">
        <p14:creationId xmlns:p14="http://schemas.microsoft.com/office/powerpoint/2010/main" val="47143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a given APDDL model</a:t>
            </a:r>
            <a:endParaRPr lang="en-US" dirty="0"/>
          </a:p>
        </p:txBody>
      </p:sp>
      <p:sp>
        <p:nvSpPr>
          <p:cNvPr id="3" name="Content Placeholder 2"/>
          <p:cNvSpPr>
            <a:spLocks noGrp="1"/>
          </p:cNvSpPr>
          <p:nvPr>
            <p:ph idx="1"/>
          </p:nvPr>
        </p:nvSpPr>
        <p:spPr>
          <a:xfrm>
            <a:off x="628650" y="1427692"/>
            <a:ext cx="7886700" cy="4351338"/>
          </a:xfrm>
        </p:spPr>
        <p:txBody>
          <a:bodyPr/>
          <a:lstStyle/>
          <a:p>
            <a:r>
              <a:rPr lang="en-US" dirty="0" smtClean="0"/>
              <a:t>Are there other sources of domain information PISA can use?</a:t>
            </a:r>
          </a:p>
          <a:p>
            <a:pPr lvl="1"/>
            <a:r>
              <a:rPr lang="en-US" dirty="0" smtClean="0"/>
              <a:t>Cases – a collection of successful plan traces</a:t>
            </a:r>
          </a:p>
          <a:p>
            <a:r>
              <a:rPr lang="en-US" dirty="0" smtClean="0"/>
              <a:t>Plan traces can help eliminate incorrect models</a:t>
            </a:r>
          </a:p>
        </p:txBody>
      </p:sp>
      <p:sp>
        <p:nvSpPr>
          <p:cNvPr id="4" name="TextBox 3"/>
          <p:cNvSpPr txBox="1"/>
          <p:nvPr/>
        </p:nvSpPr>
        <p:spPr>
          <a:xfrm>
            <a:off x="846667" y="3087513"/>
            <a:ext cx="3725333" cy="3093154"/>
          </a:xfrm>
          <a:prstGeom prst="rect">
            <a:avLst/>
          </a:prstGeom>
          <a:noFill/>
        </p:spPr>
        <p:txBody>
          <a:bodyPr wrap="square" rtlCol="0">
            <a:spAutoFit/>
          </a:bodyPr>
          <a:lstStyle/>
          <a:p>
            <a:r>
              <a:rPr lang="en-US" sz="1300" b="1" dirty="0"/>
              <a:t>(:action pick-up</a:t>
            </a:r>
            <a:br>
              <a:rPr lang="en-US" sz="1300" b="1" dirty="0"/>
            </a:br>
            <a:r>
              <a:rPr lang="en-US" sz="1300" b="1" dirty="0"/>
              <a:t>         :parameters (?x - block)</a:t>
            </a:r>
            <a:br>
              <a:rPr lang="en-US" sz="1300" b="1" dirty="0"/>
            </a:br>
            <a:r>
              <a:rPr lang="en-US" sz="1300" b="1" dirty="0" smtClean="0"/>
              <a:t>                     . . .</a:t>
            </a:r>
          </a:p>
          <a:p>
            <a:r>
              <a:rPr lang="en-US" sz="1300" b="1" dirty="0"/>
              <a:t>         :effect(and </a:t>
            </a:r>
            <a:endParaRPr lang="en-US" sz="1300" b="1" dirty="0" smtClean="0"/>
          </a:p>
          <a:p>
            <a:r>
              <a:rPr lang="en-US" sz="1300" b="1" dirty="0"/>
              <a:t> </a:t>
            </a:r>
            <a:r>
              <a:rPr lang="en-US" sz="1300" b="1" dirty="0" smtClean="0"/>
              <a:t>                     . . .</a:t>
            </a:r>
            <a:endParaRPr lang="en-US" sz="1300" b="1" dirty="0"/>
          </a:p>
          <a:p>
            <a:r>
              <a:rPr lang="en-US" sz="1300" b="1" dirty="0"/>
              <a:t> </a:t>
            </a:r>
            <a:r>
              <a:rPr lang="en-US" sz="1300" b="1" dirty="0" smtClean="0"/>
              <a:t>        )</a:t>
            </a:r>
            <a:endParaRPr lang="en-US" sz="1300" b="1" dirty="0"/>
          </a:p>
          <a:p>
            <a:r>
              <a:rPr lang="en-US" sz="1300" b="1" dirty="0"/>
              <a:t>         :</a:t>
            </a:r>
            <a:r>
              <a:rPr lang="en-US" sz="1300" b="1" dirty="0" err="1"/>
              <a:t>poss</a:t>
            </a:r>
            <a:r>
              <a:rPr lang="en-US" sz="1300" b="1" dirty="0"/>
              <a:t>-effect(and</a:t>
            </a:r>
          </a:p>
          <a:p>
            <a:r>
              <a:rPr lang="en-US" sz="1300" b="1" dirty="0"/>
              <a:t>          </a:t>
            </a:r>
            <a:r>
              <a:rPr lang="en-US" sz="1300" b="1" dirty="0" smtClean="0"/>
              <a:t>                   </a:t>
            </a:r>
            <a:r>
              <a:rPr lang="en-US" sz="1300" b="1" dirty="0"/>
              <a:t>(holding ?x)</a:t>
            </a:r>
          </a:p>
          <a:p>
            <a:r>
              <a:rPr lang="en-US" sz="1300" b="1" dirty="0"/>
              <a:t>          </a:t>
            </a:r>
            <a:r>
              <a:rPr lang="en-US" sz="1300" b="1" dirty="0" smtClean="0"/>
              <a:t>))</a:t>
            </a:r>
          </a:p>
          <a:p>
            <a:endParaRPr lang="en-US" sz="1300" b="1" dirty="0" smtClean="0"/>
          </a:p>
          <a:p>
            <a:r>
              <a:rPr lang="en-US" sz="1300" b="1" dirty="0"/>
              <a:t>(:action </a:t>
            </a:r>
            <a:r>
              <a:rPr lang="en-US" sz="1300" b="1" dirty="0" smtClean="0"/>
              <a:t>put-down</a:t>
            </a:r>
            <a:r>
              <a:rPr lang="en-US" sz="1300" b="1" dirty="0"/>
              <a:t/>
            </a:r>
            <a:br>
              <a:rPr lang="en-US" sz="1300" b="1" dirty="0"/>
            </a:br>
            <a:r>
              <a:rPr lang="en-US" sz="1300" b="1" dirty="0"/>
              <a:t>         :parameters (?x - block</a:t>
            </a:r>
            <a:r>
              <a:rPr lang="en-US" sz="1300" b="1" dirty="0" smtClean="0"/>
              <a:t>)</a:t>
            </a:r>
          </a:p>
          <a:p>
            <a:r>
              <a:rPr lang="en-US" sz="1300" b="1" dirty="0" smtClean="0"/>
              <a:t>       </a:t>
            </a:r>
            <a:r>
              <a:rPr lang="en-US" sz="1300" b="1" dirty="0"/>
              <a:t>  :precondition (and </a:t>
            </a:r>
          </a:p>
          <a:p>
            <a:r>
              <a:rPr lang="en-US" sz="1300" b="1" dirty="0"/>
              <a:t>	(</a:t>
            </a:r>
            <a:r>
              <a:rPr lang="en-US" sz="1300" b="1" dirty="0" err="1"/>
              <a:t>ontable</a:t>
            </a:r>
            <a:r>
              <a:rPr lang="en-US" sz="1300" b="1" dirty="0"/>
              <a:t> ?x) </a:t>
            </a:r>
            <a:r>
              <a:rPr lang="en-US" sz="1300" b="1" dirty="0" smtClean="0"/>
              <a:t>)</a:t>
            </a:r>
            <a:r>
              <a:rPr lang="en-US" sz="1300" b="1" dirty="0"/>
              <a:t/>
            </a:r>
            <a:br>
              <a:rPr lang="en-US" sz="1300" b="1" dirty="0"/>
            </a:br>
            <a:r>
              <a:rPr lang="en-US" sz="1300" b="1" dirty="0"/>
              <a:t>          . . </a:t>
            </a:r>
            <a:r>
              <a:rPr lang="en-US" sz="1300" b="1" dirty="0" smtClean="0"/>
              <a:t>.)</a:t>
            </a:r>
            <a:endParaRPr lang="en-US" sz="1300" b="1" dirty="0"/>
          </a:p>
        </p:txBody>
      </p:sp>
      <p:sp>
        <p:nvSpPr>
          <p:cNvPr id="5" name="TextBox 4"/>
          <p:cNvSpPr txBox="1"/>
          <p:nvPr/>
        </p:nvSpPr>
        <p:spPr>
          <a:xfrm>
            <a:off x="3654425" y="3658022"/>
            <a:ext cx="1456267" cy="1092607"/>
          </a:xfrm>
          <a:prstGeom prst="rect">
            <a:avLst/>
          </a:prstGeom>
          <a:noFill/>
        </p:spPr>
        <p:txBody>
          <a:bodyPr wrap="square" rtlCol="0">
            <a:spAutoFit/>
          </a:bodyPr>
          <a:lstStyle/>
          <a:p>
            <a:r>
              <a:rPr lang="en-US" sz="1300" b="1" dirty="0" smtClean="0"/>
              <a:t>Plan trace:</a:t>
            </a:r>
          </a:p>
          <a:p>
            <a:r>
              <a:rPr lang="en-US" sz="1300" b="1" dirty="0" smtClean="0"/>
              <a:t>….</a:t>
            </a:r>
          </a:p>
          <a:p>
            <a:r>
              <a:rPr lang="en-US" sz="1300" b="1" dirty="0" smtClean="0"/>
              <a:t>Pick-up b1</a:t>
            </a:r>
          </a:p>
          <a:p>
            <a:r>
              <a:rPr lang="en-US" sz="1300" b="1" dirty="0" smtClean="0"/>
              <a:t>Put-down b1</a:t>
            </a:r>
          </a:p>
          <a:p>
            <a:r>
              <a:rPr lang="en-US" sz="1300" b="1" dirty="0" smtClean="0"/>
              <a:t>….</a:t>
            </a:r>
            <a:endParaRPr lang="en-US" sz="1300" b="1" dirty="0"/>
          </a:p>
        </p:txBody>
      </p:sp>
      <p:sp>
        <p:nvSpPr>
          <p:cNvPr id="9" name="Rounded Rectangle 8"/>
          <p:cNvSpPr/>
          <p:nvPr/>
        </p:nvSpPr>
        <p:spPr>
          <a:xfrm>
            <a:off x="628650" y="2946399"/>
            <a:ext cx="2550585" cy="322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0" name="Rectangle 9"/>
          <p:cNvSpPr/>
          <p:nvPr/>
        </p:nvSpPr>
        <p:spPr>
          <a:xfrm>
            <a:off x="5949943" y="3658022"/>
            <a:ext cx="2810934"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means that all models, where (holding ?x) is not in effects can be eliminated</a:t>
            </a:r>
          </a:p>
        </p:txBody>
      </p:sp>
      <p:cxnSp>
        <p:nvCxnSpPr>
          <p:cNvPr id="12" name="Straight Arrow Connector 11"/>
          <p:cNvCxnSpPr>
            <a:endCxn id="10" idx="1"/>
          </p:cNvCxnSpPr>
          <p:nvPr/>
        </p:nvCxnSpPr>
        <p:spPr>
          <a:xfrm>
            <a:off x="4944532" y="4242797"/>
            <a:ext cx="100541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551767" y="3315697"/>
            <a:ext cx="1392765" cy="185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90878" y="4058131"/>
            <a:ext cx="2032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269802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309909" y="3081297"/>
            <a:ext cx="1289556" cy="91999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ounded Rectangle 25"/>
          <p:cNvSpPr/>
          <p:nvPr/>
        </p:nvSpPr>
        <p:spPr>
          <a:xfrm>
            <a:off x="5957445" y="3081295"/>
            <a:ext cx="662510"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ounded Rectangle 18"/>
          <p:cNvSpPr/>
          <p:nvPr/>
        </p:nvSpPr>
        <p:spPr>
          <a:xfrm>
            <a:off x="861731" y="3081297"/>
            <a:ext cx="2243737" cy="91999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ounded Rectangle 24"/>
          <p:cNvSpPr/>
          <p:nvPr/>
        </p:nvSpPr>
        <p:spPr>
          <a:xfrm>
            <a:off x="1792381" y="3081297"/>
            <a:ext cx="1310046"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C-PISA</a:t>
            </a:r>
            <a:endParaRPr lang="en-US" dirty="0"/>
          </a:p>
        </p:txBody>
      </p:sp>
      <p:sp>
        <p:nvSpPr>
          <p:cNvPr id="3" name="Content Placeholder 2"/>
          <p:cNvSpPr>
            <a:spLocks noGrp="1"/>
          </p:cNvSpPr>
          <p:nvPr>
            <p:ph idx="1"/>
          </p:nvPr>
        </p:nvSpPr>
        <p:spPr/>
        <p:txBody>
          <a:bodyPr/>
          <a:lstStyle/>
          <a:p>
            <a:r>
              <a:rPr lang="en-US" dirty="0" smtClean="0"/>
              <a:t>Robustness of a given plan P, a set of cases and an APDDL model M</a:t>
            </a:r>
          </a:p>
          <a:p>
            <a:endParaRPr lang="en-US" dirty="0"/>
          </a:p>
          <a:p>
            <a:endParaRPr lang="en-US" dirty="0" smtClean="0"/>
          </a:p>
          <a:p>
            <a:endParaRPr lang="en-US" dirty="0"/>
          </a:p>
          <a:p>
            <a:endParaRPr lang="en-US" dirty="0" smtClean="0"/>
          </a:p>
          <a:p>
            <a:endParaRPr lang="en-US" dirty="0"/>
          </a:p>
          <a:p>
            <a:pPr marL="0" indent="0">
              <a:buNone/>
            </a:pPr>
            <a:endParaRPr lang="en-US" dirty="0" smtClean="0"/>
          </a:p>
          <a:p>
            <a:r>
              <a:rPr lang="en-US" dirty="0" smtClean="0"/>
              <a:t>Search and robustness estimation remains the same as before, except for the additional case constraints</a:t>
            </a:r>
            <a:endParaRPr lang="en-US" dirty="0"/>
          </a:p>
        </p:txBody>
      </p:sp>
      <p:sp>
        <p:nvSpPr>
          <p:cNvPr id="4" name="Rectangle 3"/>
          <p:cNvSpPr/>
          <p:nvPr/>
        </p:nvSpPr>
        <p:spPr>
          <a:xfrm>
            <a:off x="1206393"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1</a:t>
            </a:r>
            <a:endParaRPr lang="en-US" sz="1200" dirty="0"/>
          </a:p>
        </p:txBody>
      </p:sp>
      <p:sp>
        <p:nvSpPr>
          <p:cNvPr id="5" name="Rectangle 4"/>
          <p:cNvSpPr/>
          <p:nvPr/>
        </p:nvSpPr>
        <p:spPr>
          <a:xfrm>
            <a:off x="1865939"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2</a:t>
            </a:r>
            <a:endParaRPr lang="en-US" sz="1200" dirty="0"/>
          </a:p>
        </p:txBody>
      </p:sp>
      <p:sp>
        <p:nvSpPr>
          <p:cNvPr id="6" name="Rectangle 5"/>
          <p:cNvSpPr/>
          <p:nvPr/>
        </p:nvSpPr>
        <p:spPr>
          <a:xfrm>
            <a:off x="2525485"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3</a:t>
            </a:r>
            <a:endParaRPr lang="en-US" sz="1200" dirty="0"/>
          </a:p>
        </p:txBody>
      </p:sp>
      <p:sp>
        <p:nvSpPr>
          <p:cNvPr id="7" name="Rectangle 6"/>
          <p:cNvSpPr/>
          <p:nvPr/>
        </p:nvSpPr>
        <p:spPr>
          <a:xfrm>
            <a:off x="3185031"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4</a:t>
            </a:r>
            <a:endParaRPr lang="en-US" sz="1200" dirty="0"/>
          </a:p>
        </p:txBody>
      </p:sp>
      <p:sp>
        <p:nvSpPr>
          <p:cNvPr id="8" name="Rectangle 7"/>
          <p:cNvSpPr/>
          <p:nvPr/>
        </p:nvSpPr>
        <p:spPr>
          <a:xfrm>
            <a:off x="4747452"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n-3</a:t>
            </a:r>
            <a:endParaRPr lang="en-US" sz="1200" dirty="0"/>
          </a:p>
        </p:txBody>
      </p:sp>
      <p:sp>
        <p:nvSpPr>
          <p:cNvPr id="9" name="Rectangle 8"/>
          <p:cNvSpPr/>
          <p:nvPr/>
        </p:nvSpPr>
        <p:spPr>
          <a:xfrm>
            <a:off x="5406998"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n-2</a:t>
            </a:r>
            <a:endParaRPr lang="en-US" sz="1200" dirty="0"/>
          </a:p>
        </p:txBody>
      </p:sp>
      <p:sp>
        <p:nvSpPr>
          <p:cNvPr id="10" name="Rectangle 9"/>
          <p:cNvSpPr/>
          <p:nvPr/>
        </p:nvSpPr>
        <p:spPr>
          <a:xfrm>
            <a:off x="6066544"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n-1</a:t>
            </a:r>
            <a:endParaRPr lang="en-US" sz="1200" dirty="0"/>
          </a:p>
        </p:txBody>
      </p:sp>
      <p:sp>
        <p:nvSpPr>
          <p:cNvPr id="11" name="Rectangle 10"/>
          <p:cNvSpPr/>
          <p:nvPr/>
        </p:nvSpPr>
        <p:spPr>
          <a:xfrm>
            <a:off x="6726090"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a:t>
            </a:r>
            <a:r>
              <a:rPr lang="en-US" sz="1200" baseline="-25000" dirty="0" err="1"/>
              <a:t>n</a:t>
            </a:r>
            <a:endParaRPr lang="en-US" sz="1200" dirty="0"/>
          </a:p>
        </p:txBody>
      </p:sp>
      <p:sp>
        <p:nvSpPr>
          <p:cNvPr id="12" name="Oval 11"/>
          <p:cNvSpPr/>
          <p:nvPr/>
        </p:nvSpPr>
        <p:spPr>
          <a:xfrm>
            <a:off x="3818965"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096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961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8254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5663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01940" y="2531591"/>
            <a:ext cx="1138678" cy="414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 + cases</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770468" y="4437824"/>
                <a:ext cx="7154332" cy="526554"/>
              </a:xfrm>
              <a:prstGeom prst="rect">
                <a:avLst/>
              </a:prstGeom>
              <a:noFill/>
            </p:spPr>
            <p:txBody>
              <a:bodyPr wrap="square" rtlCol="0">
                <a:spAutoFit/>
              </a:bodyPr>
              <a:lstStyle/>
              <a:p>
                <a:r>
                  <a:rPr lang="en-US" dirty="0" smtClean="0"/>
                  <a:t>Robustness of a plan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𝑝𝑟𝑜𝑏𝑙𝑒𝑚</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𝑐𝑎𝑠𝑒𝑠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𝑒𝑥𝑒𝑐𝑢𝑡𝑎𝑏𝑙𝑒</m:t>
                        </m:r>
                      </m:num>
                      <m:den>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𝑑𝑜𝑚𝑎𝑖𝑛𝑠</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𝑐𝑎𝑠𝑒𝑠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𝑒𝑥𝑒𝑐𝑢𝑡𝑎𝑏𝑙𝑒</m:t>
                        </m:r>
                      </m:den>
                    </m:f>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70468" y="4437824"/>
                <a:ext cx="7154332" cy="526554"/>
              </a:xfrm>
              <a:prstGeom prst="rect">
                <a:avLst/>
              </a:prstGeom>
              <a:blipFill>
                <a:blip r:embed="rId2"/>
                <a:stretch>
                  <a:fillRect l="-681" b="-5814"/>
                </a:stretch>
              </a:blipFill>
            </p:spPr>
            <p:txBody>
              <a:bodyPr/>
              <a:lstStyle/>
              <a:p>
                <a:r>
                  <a:rPr lang="en-US">
                    <a:noFill/>
                  </a:rPr>
                  <a:t> </a:t>
                </a:r>
              </a:p>
            </p:txBody>
          </p:sp>
        </mc:Fallback>
      </mc:AlternateContent>
      <p:cxnSp>
        <p:nvCxnSpPr>
          <p:cNvPr id="23" name="Straight Arrow Connector 22"/>
          <p:cNvCxnSpPr>
            <a:stCxn id="10" idx="0"/>
          </p:cNvCxnSpPr>
          <p:nvPr/>
        </p:nvCxnSpPr>
        <p:spPr>
          <a:xfrm flipV="1">
            <a:off x="6293223" y="3142771"/>
            <a:ext cx="1037345" cy="27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30568" y="2958104"/>
            <a:ext cx="499942" cy="369332"/>
          </a:xfrm>
          <a:prstGeom prst="rect">
            <a:avLst/>
          </a:prstGeom>
          <a:noFill/>
        </p:spPr>
        <p:txBody>
          <a:bodyPr wrap="square" rtlCol="0">
            <a:spAutoFit/>
          </a:bodyPr>
          <a:lstStyle/>
          <a:p>
            <a:r>
              <a:rPr lang="en-US" dirty="0" smtClean="0"/>
              <a:t>M*</a:t>
            </a:r>
            <a:endParaRPr lang="en-US" dirty="0"/>
          </a:p>
        </p:txBody>
      </p:sp>
    </p:spTree>
    <p:extLst>
      <p:ext uri="{BB962C8B-B14F-4D97-AF65-F5344CB8AC3E}">
        <p14:creationId xmlns:p14="http://schemas.microsoft.com/office/powerpoint/2010/main" val="16435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299755"/>
            <a:ext cx="7078916" cy="184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pPr algn="ctr"/>
            <a:r>
              <a:rPr lang="en-US" sz="4000" dirty="0" smtClean="0"/>
              <a:t>Multi-Agent Planning</a:t>
            </a:r>
            <a:endParaRPr lang="en-US" sz="4000" dirty="0"/>
          </a:p>
        </p:txBody>
      </p:sp>
      <p:sp>
        <p:nvSpPr>
          <p:cNvPr id="2" name="TextBox 1"/>
          <p:cNvSpPr txBox="1"/>
          <p:nvPr/>
        </p:nvSpPr>
        <p:spPr>
          <a:xfrm>
            <a:off x="2977286" y="5003597"/>
            <a:ext cx="3021178"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Required Cooperation</a:t>
            </a:r>
            <a:endParaRPr lang="en-US" dirty="0"/>
          </a:p>
        </p:txBody>
      </p:sp>
    </p:spTree>
    <p:extLst>
      <p:ext uri="{BB962C8B-B14F-4D97-AF65-F5344CB8AC3E}">
        <p14:creationId xmlns:p14="http://schemas.microsoft.com/office/powerpoint/2010/main" val="2545096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309909" y="3081297"/>
            <a:ext cx="1289556" cy="91999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ounded Rectangle 25"/>
          <p:cNvSpPr/>
          <p:nvPr/>
        </p:nvSpPr>
        <p:spPr>
          <a:xfrm>
            <a:off x="5957445" y="3081295"/>
            <a:ext cx="662510"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ounded Rectangle 18"/>
          <p:cNvSpPr/>
          <p:nvPr/>
        </p:nvSpPr>
        <p:spPr>
          <a:xfrm>
            <a:off x="861731" y="3081297"/>
            <a:ext cx="2243737" cy="91999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ounded Rectangle 24"/>
          <p:cNvSpPr/>
          <p:nvPr/>
        </p:nvSpPr>
        <p:spPr>
          <a:xfrm>
            <a:off x="1792381" y="3081297"/>
            <a:ext cx="1310046" cy="919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C-PISA</a:t>
            </a:r>
            <a:endParaRPr lang="en-US" dirty="0"/>
          </a:p>
        </p:txBody>
      </p:sp>
      <p:sp>
        <p:nvSpPr>
          <p:cNvPr id="3" name="Content Placeholder 2"/>
          <p:cNvSpPr>
            <a:spLocks noGrp="1"/>
          </p:cNvSpPr>
          <p:nvPr>
            <p:ph idx="1"/>
          </p:nvPr>
        </p:nvSpPr>
        <p:spPr/>
        <p:txBody>
          <a:bodyPr/>
          <a:lstStyle/>
          <a:p>
            <a:r>
              <a:rPr lang="en-US" dirty="0" smtClean="0"/>
              <a:t>Robustness of a given plan P, </a:t>
            </a:r>
            <a:r>
              <a:rPr lang="en-US" dirty="0"/>
              <a:t>a set of cases and an APDDL model M</a:t>
            </a:r>
          </a:p>
        </p:txBody>
      </p:sp>
      <p:sp>
        <p:nvSpPr>
          <p:cNvPr id="4" name="Rectangle 3"/>
          <p:cNvSpPr/>
          <p:nvPr/>
        </p:nvSpPr>
        <p:spPr>
          <a:xfrm>
            <a:off x="1206393"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1</a:t>
            </a:r>
            <a:endParaRPr lang="en-US" sz="1200" dirty="0"/>
          </a:p>
        </p:txBody>
      </p:sp>
      <p:sp>
        <p:nvSpPr>
          <p:cNvPr id="5" name="Rectangle 4"/>
          <p:cNvSpPr/>
          <p:nvPr/>
        </p:nvSpPr>
        <p:spPr>
          <a:xfrm>
            <a:off x="1865939"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2</a:t>
            </a:r>
            <a:endParaRPr lang="en-US" sz="1200" dirty="0"/>
          </a:p>
        </p:txBody>
      </p:sp>
      <p:sp>
        <p:nvSpPr>
          <p:cNvPr id="6" name="Rectangle 5"/>
          <p:cNvSpPr/>
          <p:nvPr/>
        </p:nvSpPr>
        <p:spPr>
          <a:xfrm>
            <a:off x="2525485"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3</a:t>
            </a:r>
            <a:endParaRPr lang="en-US" sz="1200" dirty="0"/>
          </a:p>
        </p:txBody>
      </p:sp>
      <p:sp>
        <p:nvSpPr>
          <p:cNvPr id="7" name="Rectangle 6"/>
          <p:cNvSpPr/>
          <p:nvPr/>
        </p:nvSpPr>
        <p:spPr>
          <a:xfrm>
            <a:off x="3185031"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a:t>4</a:t>
            </a:r>
            <a:endParaRPr lang="en-US" sz="1200" dirty="0"/>
          </a:p>
        </p:txBody>
      </p:sp>
      <p:sp>
        <p:nvSpPr>
          <p:cNvPr id="8" name="Rectangle 7"/>
          <p:cNvSpPr/>
          <p:nvPr/>
        </p:nvSpPr>
        <p:spPr>
          <a:xfrm>
            <a:off x="4747452"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n-3</a:t>
            </a:r>
            <a:endParaRPr lang="en-US" sz="1200" dirty="0"/>
          </a:p>
        </p:txBody>
      </p:sp>
      <p:sp>
        <p:nvSpPr>
          <p:cNvPr id="9" name="Rectangle 8"/>
          <p:cNvSpPr/>
          <p:nvPr/>
        </p:nvSpPr>
        <p:spPr>
          <a:xfrm>
            <a:off x="5406998"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n-2</a:t>
            </a:r>
            <a:endParaRPr lang="en-US" sz="1200" dirty="0"/>
          </a:p>
        </p:txBody>
      </p:sp>
      <p:sp>
        <p:nvSpPr>
          <p:cNvPr id="10" name="Rectangle 9"/>
          <p:cNvSpPr/>
          <p:nvPr/>
        </p:nvSpPr>
        <p:spPr>
          <a:xfrm>
            <a:off x="6066544"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t>
            </a:r>
            <a:r>
              <a:rPr lang="en-US" sz="1200" baseline="-25000" dirty="0" smtClean="0"/>
              <a:t>n-1</a:t>
            </a:r>
            <a:endParaRPr lang="en-US" sz="1200" dirty="0"/>
          </a:p>
        </p:txBody>
      </p:sp>
      <p:sp>
        <p:nvSpPr>
          <p:cNvPr id="11" name="Rectangle 10"/>
          <p:cNvSpPr/>
          <p:nvPr/>
        </p:nvSpPr>
        <p:spPr>
          <a:xfrm>
            <a:off x="6726090" y="3419393"/>
            <a:ext cx="453358" cy="3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M</a:t>
            </a:r>
            <a:r>
              <a:rPr lang="en-US" sz="1200" baseline="-25000" dirty="0" err="1"/>
              <a:t>n</a:t>
            </a:r>
            <a:endParaRPr lang="en-US" sz="1200" dirty="0"/>
          </a:p>
        </p:txBody>
      </p:sp>
      <p:sp>
        <p:nvSpPr>
          <p:cNvPr id="12" name="Oval 11"/>
          <p:cNvSpPr/>
          <p:nvPr/>
        </p:nvSpPr>
        <p:spPr>
          <a:xfrm>
            <a:off x="3818965"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096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96124"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8254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56632" y="3588442"/>
            <a:ext cx="61472" cy="7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01940" y="2531591"/>
            <a:ext cx="1138678" cy="414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 + cases</a:t>
            </a:r>
            <a:endParaRPr lang="en-US" dirty="0"/>
          </a:p>
        </p:txBody>
      </p:sp>
      <p:sp>
        <p:nvSpPr>
          <p:cNvPr id="21" name="TextBox 20"/>
          <p:cNvSpPr txBox="1"/>
          <p:nvPr/>
        </p:nvSpPr>
        <p:spPr>
          <a:xfrm>
            <a:off x="768404" y="4519346"/>
            <a:ext cx="6354695" cy="1477328"/>
          </a:xfrm>
          <a:prstGeom prst="rect">
            <a:avLst/>
          </a:prstGeom>
          <a:noFill/>
        </p:spPr>
        <p:txBody>
          <a:bodyPr wrap="square" rtlCol="0">
            <a:spAutoFit/>
          </a:bodyPr>
          <a:lstStyle/>
          <a:p>
            <a:r>
              <a:rPr lang="en-US" dirty="0" smtClean="0"/>
              <a:t>Provides a way of eliminating a major drawback of APDDL</a:t>
            </a:r>
          </a:p>
          <a:p>
            <a:r>
              <a:rPr lang="en-US" dirty="0"/>
              <a:t>	</a:t>
            </a:r>
            <a:r>
              <a:rPr lang="en-US" dirty="0" smtClean="0"/>
              <a:t>- Creating domain annotations</a:t>
            </a:r>
          </a:p>
          <a:p>
            <a:endParaRPr lang="en-US" dirty="0"/>
          </a:p>
          <a:p>
            <a:r>
              <a:rPr lang="en-US" dirty="0" smtClean="0"/>
              <a:t>In C-PISA</a:t>
            </a:r>
          </a:p>
          <a:p>
            <a:r>
              <a:rPr lang="en-US" dirty="0"/>
              <a:t>	</a:t>
            </a:r>
            <a:r>
              <a:rPr lang="en-US" dirty="0" smtClean="0"/>
              <a:t>- Annotation given by all possible predicates</a:t>
            </a:r>
            <a:endParaRPr lang="en-US" dirty="0"/>
          </a:p>
        </p:txBody>
      </p:sp>
      <p:cxnSp>
        <p:nvCxnSpPr>
          <p:cNvPr id="23" name="Straight Arrow Connector 22"/>
          <p:cNvCxnSpPr>
            <a:stCxn id="10" idx="0"/>
          </p:cNvCxnSpPr>
          <p:nvPr/>
        </p:nvCxnSpPr>
        <p:spPr>
          <a:xfrm flipV="1">
            <a:off x="6293223" y="3142771"/>
            <a:ext cx="1037345" cy="27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30568" y="2958104"/>
            <a:ext cx="499942" cy="369332"/>
          </a:xfrm>
          <a:prstGeom prst="rect">
            <a:avLst/>
          </a:prstGeom>
          <a:noFill/>
        </p:spPr>
        <p:txBody>
          <a:bodyPr wrap="square" rtlCol="0">
            <a:spAutoFit/>
          </a:bodyPr>
          <a:lstStyle/>
          <a:p>
            <a:r>
              <a:rPr lang="en-US" dirty="0" smtClean="0"/>
              <a:t>M*</a:t>
            </a:r>
            <a:endParaRPr lang="en-US" dirty="0"/>
          </a:p>
        </p:txBody>
      </p:sp>
    </p:spTree>
    <p:extLst>
      <p:ext uri="{BB962C8B-B14F-4D97-AF65-F5344CB8AC3E}">
        <p14:creationId xmlns:p14="http://schemas.microsoft.com/office/powerpoint/2010/main" val="7945378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559" y="1944363"/>
            <a:ext cx="4663439" cy="3264408"/>
          </a:xfrm>
          <a:prstGeom prst="rect">
            <a:avLst/>
          </a:prstGeom>
        </p:spPr>
      </p:pic>
      <p:sp>
        <p:nvSpPr>
          <p:cNvPr id="2" name="Title 1"/>
          <p:cNvSpPr>
            <a:spLocks noGrp="1"/>
          </p:cNvSpPr>
          <p:nvPr>
            <p:ph type="title"/>
          </p:nvPr>
        </p:nvSpPr>
        <p:spPr/>
        <p:txBody>
          <a:bodyPr/>
          <a:lstStyle/>
          <a:p>
            <a:r>
              <a:rPr lang="en-US" dirty="0" smtClean="0"/>
              <a:t>Comparing C-PISA to PISA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1" y="1969611"/>
            <a:ext cx="4660445" cy="3262311"/>
          </a:xfrm>
          <a:prstGeom prst="rect">
            <a:avLst/>
          </a:prstGeom>
        </p:spPr>
      </p:pic>
      <p:sp>
        <p:nvSpPr>
          <p:cNvPr id="3" name="TextBox 2"/>
          <p:cNvSpPr txBox="1"/>
          <p:nvPr/>
        </p:nvSpPr>
        <p:spPr>
          <a:xfrm>
            <a:off x="729419" y="1506023"/>
            <a:ext cx="1684866" cy="369332"/>
          </a:xfrm>
          <a:prstGeom prst="rect">
            <a:avLst/>
          </a:prstGeom>
          <a:noFill/>
        </p:spPr>
        <p:txBody>
          <a:bodyPr wrap="square" rtlCol="0">
            <a:spAutoFit/>
          </a:bodyPr>
          <a:lstStyle/>
          <a:p>
            <a:r>
              <a:rPr lang="en-US" b="1" dirty="0" err="1" smtClean="0"/>
              <a:t>Zenotravel</a:t>
            </a:r>
            <a:endParaRPr lang="en-US" b="1" dirty="0"/>
          </a:p>
        </p:txBody>
      </p:sp>
    </p:spTree>
    <p:extLst>
      <p:ext uri="{BB962C8B-B14F-4D97-AF65-F5344CB8AC3E}">
        <p14:creationId xmlns:p14="http://schemas.microsoft.com/office/powerpoint/2010/main" val="50697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862667"/>
            <a:ext cx="73152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RIM [IJCAI </a:t>
            </a:r>
            <a:r>
              <a:rPr lang="en-US" sz="2400" dirty="0"/>
              <a:t>2013] </a:t>
            </a:r>
            <a:r>
              <a:rPr lang="en-US" sz="2400" dirty="0" smtClean="0"/>
              <a:t>- a case-based approach to refining incomplete models</a:t>
            </a:r>
          </a:p>
          <a:p>
            <a:pPr marL="285750" indent="-285750">
              <a:buFont typeface="Arial" panose="020B0604020202020204" pitchFamily="34" charset="0"/>
              <a:buChar char="•"/>
            </a:pPr>
            <a:r>
              <a:rPr lang="en-US" sz="2400" dirty="0" smtClean="0"/>
              <a:t>RIM identifies a single model that satisfies the highest number of case constraints</a:t>
            </a:r>
          </a:p>
          <a:p>
            <a:pPr marL="285750" indent="-285750">
              <a:buFont typeface="Arial" panose="020B0604020202020204" pitchFamily="34" charset="0"/>
              <a:buChar char="•"/>
            </a:pPr>
            <a:r>
              <a:rPr lang="en-US" sz="2400" dirty="0" smtClean="0"/>
              <a:t>RIM and C-PISA compared on </a:t>
            </a:r>
            <a:r>
              <a:rPr lang="en-US" sz="2400" dirty="0" err="1" smtClean="0"/>
              <a:t>Zenotravel</a:t>
            </a:r>
            <a:r>
              <a:rPr lang="en-US" sz="2400" dirty="0" smtClean="0"/>
              <a:t> </a:t>
            </a:r>
            <a:r>
              <a:rPr lang="en-US" sz="2400" dirty="0" smtClean="0"/>
              <a:t>domain</a:t>
            </a:r>
            <a:endParaRPr lang="en-US" sz="2400" dirty="0" smtClean="0"/>
          </a:p>
          <a:p>
            <a:pPr marL="285750" indent="-285750">
              <a:buFont typeface="Arial" panose="020B0604020202020204" pitchFamily="34" charset="0"/>
              <a:buChar char="•"/>
            </a:pPr>
            <a:r>
              <a:rPr lang="en-US" sz="2400" dirty="0" smtClean="0"/>
              <a:t>Both systems were provided the same incomplete model and cases</a:t>
            </a:r>
          </a:p>
          <a:p>
            <a:pPr marL="285750" indent="-285750">
              <a:buFont typeface="Arial" panose="020B0604020202020204" pitchFamily="34" charset="0"/>
              <a:buChar char="•"/>
            </a:pPr>
            <a:r>
              <a:rPr lang="en-US" sz="2400" dirty="0" smtClean="0"/>
              <a:t>Input model to C-PISA annotated with all possible predicates for each action</a:t>
            </a:r>
            <a:endParaRPr lang="en-US" dirty="0"/>
          </a:p>
        </p:txBody>
      </p:sp>
      <p:sp>
        <p:nvSpPr>
          <p:cNvPr id="5" name="Title 1"/>
          <p:cNvSpPr txBox="1">
            <a:spLocks/>
          </p:cNvSpPr>
          <p:nvPr/>
        </p:nvSpPr>
        <p:spPr>
          <a:xfrm>
            <a:off x="628649" y="365126"/>
            <a:ext cx="8193617" cy="1192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smtClean="0"/>
              <a:t>Comparing CPISA to RIM</a:t>
            </a:r>
            <a:endParaRPr lang="en-US" dirty="0"/>
          </a:p>
        </p:txBody>
      </p:sp>
    </p:spTree>
    <p:extLst>
      <p:ext uri="{BB962C8B-B14F-4D97-AF65-F5344CB8AC3E}">
        <p14:creationId xmlns:p14="http://schemas.microsoft.com/office/powerpoint/2010/main" val="118045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93617" cy="1192741"/>
          </a:xfrm>
        </p:spPr>
        <p:txBody>
          <a:bodyPr/>
          <a:lstStyle/>
          <a:p>
            <a:r>
              <a:rPr lang="en-US" dirty="0" smtClean="0"/>
              <a:t>Comparing CPISA to RIM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264" y="1305843"/>
            <a:ext cx="3675888" cy="245059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12" y="3750222"/>
            <a:ext cx="3675888" cy="245059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4692" y="1299630"/>
            <a:ext cx="3675888" cy="24505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858" y="3759588"/>
            <a:ext cx="3674540" cy="2449693"/>
          </a:xfrm>
          <a:prstGeom prst="rect">
            <a:avLst/>
          </a:prstGeom>
        </p:spPr>
      </p:pic>
    </p:spTree>
    <p:extLst>
      <p:ext uri="{BB962C8B-B14F-4D97-AF65-F5344CB8AC3E}">
        <p14:creationId xmlns:p14="http://schemas.microsoft.com/office/powerpoint/2010/main" val="357082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p:txBody>
          <a:bodyPr/>
          <a:lstStyle/>
          <a:p>
            <a:r>
              <a:rPr lang="en-US" dirty="0" smtClean="0"/>
              <a:t>In addition to robust planning, other related problems include</a:t>
            </a:r>
          </a:p>
          <a:p>
            <a:pPr lvl="1"/>
            <a:r>
              <a:rPr lang="en-US" dirty="0"/>
              <a:t>Incremental plan </a:t>
            </a:r>
            <a:r>
              <a:rPr lang="en-US" dirty="0" err="1"/>
              <a:t>robustification</a:t>
            </a:r>
            <a:endParaRPr lang="en-US" dirty="0"/>
          </a:p>
          <a:p>
            <a:pPr lvl="1"/>
            <a:r>
              <a:rPr lang="en-US" dirty="0"/>
              <a:t>Robust plan generation with fixed plan costs</a:t>
            </a:r>
          </a:p>
          <a:p>
            <a:pPr lvl="1"/>
            <a:r>
              <a:rPr lang="en-US" dirty="0"/>
              <a:t>Generating plans with desired level of </a:t>
            </a:r>
            <a:r>
              <a:rPr lang="en-US" dirty="0" smtClean="0"/>
              <a:t>robustness</a:t>
            </a:r>
          </a:p>
          <a:p>
            <a:r>
              <a:rPr lang="en-US" dirty="0" smtClean="0"/>
              <a:t>Robust planning can be modified to incorporate safety constraints</a:t>
            </a:r>
          </a:p>
          <a:p>
            <a:pPr lvl="1"/>
            <a:r>
              <a:rPr lang="en-US" dirty="0" smtClean="0"/>
              <a:t>Incorporating pre-specified constraints (</a:t>
            </a:r>
            <a:r>
              <a:rPr lang="en-US" dirty="0" err="1" smtClean="0"/>
              <a:t>eg</a:t>
            </a:r>
            <a:r>
              <a:rPr lang="en-US" dirty="0" smtClean="0"/>
              <a:t>: certain predicates should not be modified)</a:t>
            </a:r>
          </a:p>
          <a:p>
            <a:pPr lvl="1"/>
            <a:r>
              <a:rPr lang="en-US" dirty="0" smtClean="0"/>
              <a:t>Learning constraints from safe and unsafe plans</a:t>
            </a:r>
          </a:p>
        </p:txBody>
      </p:sp>
    </p:spTree>
    <p:extLst>
      <p:ext uri="{BB962C8B-B14F-4D97-AF65-F5344CB8AC3E}">
        <p14:creationId xmlns:p14="http://schemas.microsoft.com/office/powerpoint/2010/main" val="1824018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other works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243" y="1107454"/>
            <a:ext cx="3774073" cy="1019111"/>
          </a:xfrm>
          <a:prstGeom prst="rect">
            <a:avLst/>
          </a:prstGeom>
        </p:spPr>
      </p:pic>
      <p:sp>
        <p:nvSpPr>
          <p:cNvPr id="5" name="TextBox 4"/>
          <p:cNvSpPr txBox="1"/>
          <p:nvPr/>
        </p:nvSpPr>
        <p:spPr>
          <a:xfrm>
            <a:off x="1024467" y="1803400"/>
            <a:ext cx="2726266" cy="646331"/>
          </a:xfrm>
          <a:prstGeom prst="rect">
            <a:avLst/>
          </a:prstGeom>
          <a:noFill/>
        </p:spPr>
        <p:txBody>
          <a:bodyPr wrap="square" rtlCol="0">
            <a:spAutoFit/>
          </a:bodyPr>
          <a:lstStyle/>
          <a:p>
            <a:r>
              <a:rPr lang="en-US" dirty="0" smtClean="0"/>
              <a:t>Capability Models:</a:t>
            </a:r>
          </a:p>
          <a:p>
            <a:endParaRPr lang="en-US" dirty="0"/>
          </a:p>
        </p:txBody>
      </p:sp>
      <p:sp>
        <p:nvSpPr>
          <p:cNvPr id="6" name="TextBox 5"/>
          <p:cNvSpPr txBox="1"/>
          <p:nvPr/>
        </p:nvSpPr>
        <p:spPr>
          <a:xfrm>
            <a:off x="1016000" y="2163296"/>
            <a:ext cx="3411711" cy="923330"/>
          </a:xfrm>
          <a:prstGeom prst="rect">
            <a:avLst/>
          </a:prstGeom>
          <a:noFill/>
        </p:spPr>
        <p:txBody>
          <a:bodyPr wrap="square" rtlCol="0">
            <a:spAutoFit/>
          </a:bodyPr>
          <a:lstStyle/>
          <a:p>
            <a:r>
              <a:rPr lang="en-US" dirty="0" smtClean="0"/>
              <a:t>Collaboration with: Dr. Yu Zhang, Prof. </a:t>
            </a:r>
            <a:r>
              <a:rPr lang="en-US" dirty="0" err="1"/>
              <a:t>Subbarao</a:t>
            </a:r>
            <a:r>
              <a:rPr lang="en-US" dirty="0"/>
              <a:t> </a:t>
            </a:r>
            <a:r>
              <a:rPr lang="en-US" dirty="0" err="1"/>
              <a:t>Kambhampati</a:t>
            </a:r>
            <a:r>
              <a:rPr lang="en-US" dirty="0"/>
              <a:t/>
            </a:r>
            <a:br>
              <a:rPr lang="en-US" dirty="0"/>
            </a:br>
            <a:r>
              <a:rPr lang="en-US" dirty="0" smtClean="0"/>
              <a:t> </a:t>
            </a:r>
            <a:endParaRPr lang="en-US" dirty="0"/>
          </a:p>
        </p:txBody>
      </p:sp>
      <p:pic>
        <p:nvPicPr>
          <p:cNvPr id="8" name="Picture 2" descr="Untitled present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438" y="3199123"/>
            <a:ext cx="5213561" cy="29307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3800" y="3086626"/>
            <a:ext cx="225213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model-lite planning model to capture human capabilities</a:t>
            </a:r>
            <a:endParaRPr lang="en-US" dirty="0"/>
          </a:p>
        </p:txBody>
      </p:sp>
      <p:sp>
        <p:nvSpPr>
          <p:cNvPr id="3" name="TextBox 2"/>
          <p:cNvSpPr txBox="1"/>
          <p:nvPr/>
        </p:nvSpPr>
        <p:spPr>
          <a:xfrm>
            <a:off x="1143000" y="5873032"/>
            <a:ext cx="3429000" cy="369332"/>
          </a:xfrm>
          <a:prstGeom prst="rect">
            <a:avLst/>
          </a:prstGeom>
          <a:noFill/>
        </p:spPr>
        <p:txBody>
          <a:bodyPr wrap="square" rtlCol="0">
            <a:spAutoFit/>
          </a:bodyPr>
          <a:lstStyle/>
          <a:p>
            <a:r>
              <a:rPr lang="en-US" dirty="0" smtClean="0"/>
              <a:t>Presented at AAMAS 2015</a:t>
            </a:r>
            <a:endParaRPr lang="en-US" dirty="0"/>
          </a:p>
        </p:txBody>
      </p:sp>
    </p:spTree>
    <p:extLst>
      <p:ext uri="{BB962C8B-B14F-4D97-AF65-F5344CB8AC3E}">
        <p14:creationId xmlns:p14="http://schemas.microsoft.com/office/powerpoint/2010/main" val="1125191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other works</a:t>
            </a:r>
            <a:endParaRPr lang="en-US" dirty="0"/>
          </a:p>
        </p:txBody>
      </p:sp>
      <p:sp>
        <p:nvSpPr>
          <p:cNvPr id="5" name="TextBox 4"/>
          <p:cNvSpPr txBox="1"/>
          <p:nvPr/>
        </p:nvSpPr>
        <p:spPr>
          <a:xfrm>
            <a:off x="1024467" y="1803400"/>
            <a:ext cx="2726266" cy="923330"/>
          </a:xfrm>
          <a:prstGeom prst="rect">
            <a:avLst/>
          </a:prstGeom>
          <a:noFill/>
        </p:spPr>
        <p:txBody>
          <a:bodyPr wrap="square" rtlCol="0">
            <a:spAutoFit/>
          </a:bodyPr>
          <a:lstStyle/>
          <a:p>
            <a:r>
              <a:rPr lang="en-US" dirty="0" smtClean="0"/>
              <a:t>Explicable plans for peer-to-peer teams:</a:t>
            </a:r>
          </a:p>
          <a:p>
            <a:endParaRPr lang="en-US" dirty="0"/>
          </a:p>
        </p:txBody>
      </p:sp>
      <p:sp>
        <p:nvSpPr>
          <p:cNvPr id="6" name="TextBox 5"/>
          <p:cNvSpPr txBox="1"/>
          <p:nvPr/>
        </p:nvSpPr>
        <p:spPr>
          <a:xfrm>
            <a:off x="1024467" y="2377776"/>
            <a:ext cx="3411711" cy="1200329"/>
          </a:xfrm>
          <a:prstGeom prst="rect">
            <a:avLst/>
          </a:prstGeom>
          <a:noFill/>
        </p:spPr>
        <p:txBody>
          <a:bodyPr wrap="square" rtlCol="0">
            <a:spAutoFit/>
          </a:bodyPr>
          <a:lstStyle/>
          <a:p>
            <a:r>
              <a:rPr lang="en-US" dirty="0" smtClean="0"/>
              <a:t>Collaboration with</a:t>
            </a:r>
            <a:r>
              <a:rPr lang="en-US" dirty="0"/>
              <a:t>: </a:t>
            </a:r>
            <a:r>
              <a:rPr lang="en-US" dirty="0" err="1"/>
              <a:t>Anagha</a:t>
            </a:r>
            <a:r>
              <a:rPr lang="en-US" dirty="0"/>
              <a:t> Kulkarni, Dr. Yu Zhang, </a:t>
            </a:r>
            <a:r>
              <a:rPr lang="en-US" dirty="0" err="1"/>
              <a:t>Tathagata</a:t>
            </a:r>
            <a:r>
              <a:rPr lang="en-US" dirty="0"/>
              <a:t> </a:t>
            </a:r>
            <a:r>
              <a:rPr lang="en-US" dirty="0" err="1"/>
              <a:t>Chakraborti</a:t>
            </a:r>
            <a:r>
              <a:rPr lang="en-US" dirty="0"/>
              <a:t>, Prof. </a:t>
            </a:r>
            <a:r>
              <a:rPr lang="en-US" dirty="0" err="1"/>
              <a:t>Subbarao</a:t>
            </a:r>
            <a:r>
              <a:rPr lang="en-US" dirty="0"/>
              <a:t> </a:t>
            </a:r>
            <a:r>
              <a:rPr lang="en-US" dirty="0" err="1"/>
              <a:t>Kambhampati</a:t>
            </a:r>
            <a:endParaRPr lang="en-US" dirty="0"/>
          </a:p>
        </p:txBody>
      </p:sp>
      <p:sp>
        <p:nvSpPr>
          <p:cNvPr id="9" name="TextBox 8"/>
          <p:cNvSpPr txBox="1"/>
          <p:nvPr/>
        </p:nvSpPr>
        <p:spPr>
          <a:xfrm>
            <a:off x="1024467" y="3578105"/>
            <a:ext cx="3048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Adapting the idea of plan explicability to peer-to-peer human-robot teams</a:t>
            </a:r>
          </a:p>
          <a:p>
            <a:pPr marL="285750" indent="-285750">
              <a:buFont typeface="Arial" panose="020B0604020202020204" pitchFamily="34" charset="0"/>
              <a:buChar char="•"/>
            </a:pPr>
            <a:r>
              <a:rPr lang="en-US" dirty="0" smtClean="0"/>
              <a:t>Introduced the idea of semantic task labels to generate good team behavior</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3809" y="651571"/>
            <a:ext cx="1829159" cy="1726205"/>
          </a:xfrm>
          <a:prstGeom prst="rect">
            <a:avLst/>
          </a:prstGeom>
          <a:noFill/>
        </p:spPr>
      </p:pic>
      <p:sp>
        <p:nvSpPr>
          <p:cNvPr id="25" name="Rectangle 24"/>
          <p:cNvSpPr/>
          <p:nvPr/>
        </p:nvSpPr>
        <p:spPr>
          <a:xfrm>
            <a:off x="6752336" y="4489621"/>
            <a:ext cx="392652" cy="27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52336" y="5055970"/>
            <a:ext cx="392652" cy="241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52336" y="5616837"/>
            <a:ext cx="392652" cy="27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752336" y="4153694"/>
            <a:ext cx="2206821" cy="2031325"/>
          </a:xfrm>
          <a:prstGeom prst="rect">
            <a:avLst/>
          </a:prstGeom>
          <a:noFill/>
        </p:spPr>
        <p:txBody>
          <a:bodyPr wrap="square" rtlCol="0">
            <a:spAutoFit/>
          </a:bodyPr>
          <a:lstStyle/>
          <a:p>
            <a:r>
              <a:rPr lang="en-US" dirty="0" smtClean="0"/>
              <a:t>Composite Plan:</a:t>
            </a:r>
          </a:p>
          <a:p>
            <a:r>
              <a:rPr lang="en-US" dirty="0" smtClean="0"/>
              <a:t>a</a:t>
            </a:r>
            <a:r>
              <a:rPr lang="en-US" baseline="-25000" dirty="0" smtClean="0"/>
              <a:t>1</a:t>
            </a:r>
            <a:r>
              <a:rPr lang="en-US" baseline="30000" dirty="0" smtClean="0"/>
              <a:t>R</a:t>
            </a:r>
            <a:endParaRPr lang="en-US" baseline="-25000" dirty="0" smtClean="0"/>
          </a:p>
          <a:p>
            <a:r>
              <a:rPr lang="en-US" dirty="0" smtClean="0"/>
              <a:t>a</a:t>
            </a:r>
            <a:r>
              <a:rPr lang="en-US" baseline="-25000" dirty="0" smtClean="0"/>
              <a:t>2</a:t>
            </a:r>
            <a:r>
              <a:rPr lang="en-US" baseline="30000" dirty="0" smtClean="0"/>
              <a:t>H</a:t>
            </a:r>
            <a:endParaRPr lang="en-US" dirty="0" smtClean="0"/>
          </a:p>
          <a:p>
            <a:r>
              <a:rPr lang="en-US" dirty="0" smtClean="0"/>
              <a:t>a</a:t>
            </a:r>
            <a:r>
              <a:rPr lang="en-US" baseline="-25000" dirty="0" smtClean="0"/>
              <a:t>3</a:t>
            </a:r>
            <a:r>
              <a:rPr lang="en-US" baseline="30000" dirty="0" smtClean="0"/>
              <a:t>R</a:t>
            </a:r>
            <a:endParaRPr lang="en-US" baseline="-25000" dirty="0" smtClean="0"/>
          </a:p>
          <a:p>
            <a:r>
              <a:rPr lang="en-US" dirty="0" smtClean="0"/>
              <a:t>a</a:t>
            </a:r>
            <a:r>
              <a:rPr lang="en-US" baseline="-25000" dirty="0" smtClean="0"/>
              <a:t>4</a:t>
            </a:r>
            <a:r>
              <a:rPr lang="en-US" baseline="30000" dirty="0" smtClean="0"/>
              <a:t>H</a:t>
            </a:r>
            <a:r>
              <a:rPr lang="en-US" dirty="0" smtClean="0"/>
              <a:t> </a:t>
            </a:r>
          </a:p>
          <a:p>
            <a:r>
              <a:rPr lang="en-US" dirty="0" smtClean="0"/>
              <a:t>a</a:t>
            </a:r>
            <a:r>
              <a:rPr lang="en-US" baseline="-25000" dirty="0" smtClean="0"/>
              <a:t>5</a:t>
            </a:r>
            <a:r>
              <a:rPr lang="en-US" baseline="30000" dirty="0"/>
              <a:t>R</a:t>
            </a:r>
            <a:r>
              <a:rPr lang="en-US" dirty="0" smtClean="0"/>
              <a:t> </a:t>
            </a:r>
          </a:p>
          <a:p>
            <a:r>
              <a:rPr lang="en-US" dirty="0" smtClean="0"/>
              <a:t>…</a:t>
            </a:r>
          </a:p>
        </p:txBody>
      </p:sp>
      <p:cxnSp>
        <p:nvCxnSpPr>
          <p:cNvPr id="29" name="Elbow Connector 28"/>
          <p:cNvCxnSpPr/>
          <p:nvPr/>
        </p:nvCxnSpPr>
        <p:spPr>
          <a:xfrm rot="10800000" flipV="1">
            <a:off x="6398838" y="4639581"/>
            <a:ext cx="353501" cy="2702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8" idx="1"/>
          </p:cNvCxnSpPr>
          <p:nvPr/>
        </p:nvCxnSpPr>
        <p:spPr>
          <a:xfrm rot="10800000">
            <a:off x="6574402" y="4880647"/>
            <a:ext cx="177934" cy="28871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75458" y="4700600"/>
            <a:ext cx="798941" cy="461665"/>
          </a:xfrm>
          <a:prstGeom prst="rect">
            <a:avLst/>
          </a:prstGeom>
          <a:noFill/>
        </p:spPr>
        <p:txBody>
          <a:bodyPr wrap="square" rtlCol="0">
            <a:spAutoFit/>
          </a:bodyPr>
          <a:lstStyle/>
          <a:p>
            <a:r>
              <a:rPr lang="en-US" sz="1200" dirty="0" smtClean="0"/>
              <a:t>Robot Task 1</a:t>
            </a:r>
            <a:endParaRPr lang="en-US" sz="1200" dirty="0"/>
          </a:p>
        </p:txBody>
      </p:sp>
      <p:sp>
        <p:nvSpPr>
          <p:cNvPr id="32" name="Rectangle 31"/>
          <p:cNvSpPr/>
          <p:nvPr/>
        </p:nvSpPr>
        <p:spPr>
          <a:xfrm>
            <a:off x="6752336" y="4782029"/>
            <a:ext cx="392652" cy="250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52336" y="5328303"/>
            <a:ext cx="392652" cy="250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490894" y="4952574"/>
            <a:ext cx="798941" cy="461665"/>
          </a:xfrm>
          <a:prstGeom prst="rect">
            <a:avLst/>
          </a:prstGeom>
          <a:noFill/>
        </p:spPr>
        <p:txBody>
          <a:bodyPr wrap="square" rtlCol="0">
            <a:spAutoFit/>
          </a:bodyPr>
          <a:lstStyle/>
          <a:p>
            <a:r>
              <a:rPr lang="en-US" sz="1200" dirty="0" smtClean="0"/>
              <a:t>Human Task 1</a:t>
            </a:r>
            <a:endParaRPr lang="en-US" sz="1200" dirty="0"/>
          </a:p>
        </p:txBody>
      </p:sp>
      <p:cxnSp>
        <p:nvCxnSpPr>
          <p:cNvPr id="35" name="Elbow Connector 34"/>
          <p:cNvCxnSpPr/>
          <p:nvPr/>
        </p:nvCxnSpPr>
        <p:spPr>
          <a:xfrm>
            <a:off x="7144988" y="4907173"/>
            <a:ext cx="201168" cy="27681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7144988" y="5191300"/>
            <a:ext cx="402336" cy="2767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3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9183" y="2410972"/>
            <a:ext cx="2516389" cy="1440566"/>
          </a:xfrm>
        </p:spPr>
      </p:pic>
      <p:sp>
        <p:nvSpPr>
          <p:cNvPr id="20" name="TextBox 19"/>
          <p:cNvSpPr txBox="1"/>
          <p:nvPr/>
        </p:nvSpPr>
        <p:spPr>
          <a:xfrm>
            <a:off x="1143000" y="5873032"/>
            <a:ext cx="3429000" cy="369332"/>
          </a:xfrm>
          <a:prstGeom prst="rect">
            <a:avLst/>
          </a:prstGeom>
          <a:noFill/>
        </p:spPr>
        <p:txBody>
          <a:bodyPr wrap="square" rtlCol="0">
            <a:spAutoFit/>
          </a:bodyPr>
          <a:lstStyle/>
          <a:p>
            <a:r>
              <a:rPr lang="en-US" dirty="0" smtClean="0"/>
              <a:t>Presented at IROS 2016</a:t>
            </a:r>
            <a:endParaRPr lang="en-US" dirty="0"/>
          </a:p>
        </p:txBody>
      </p:sp>
    </p:spTree>
    <p:extLst>
      <p:ext uri="{BB962C8B-B14F-4D97-AF65-F5344CB8AC3E}">
        <p14:creationId xmlns:p14="http://schemas.microsoft.com/office/powerpoint/2010/main" val="1938340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83311" y="3229436"/>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Model-Lite Planning Models</a:t>
            </a:r>
            <a:endParaRPr lang="en-US" dirty="0"/>
          </a:p>
        </p:txBody>
      </p:sp>
      <p:sp>
        <p:nvSpPr>
          <p:cNvPr id="9" name="Rounded Rectangle 8"/>
          <p:cNvSpPr/>
          <p:nvPr/>
        </p:nvSpPr>
        <p:spPr>
          <a:xfrm>
            <a:off x="1983311" y="1135353"/>
            <a:ext cx="4656524" cy="117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Multi-Agent Planning</a:t>
            </a:r>
          </a:p>
        </p:txBody>
      </p:sp>
      <p:grpSp>
        <p:nvGrpSpPr>
          <p:cNvPr id="4" name="Group 3"/>
          <p:cNvGrpSpPr/>
          <p:nvPr/>
        </p:nvGrpSpPr>
        <p:grpSpPr>
          <a:xfrm>
            <a:off x="6669609" y="4243243"/>
            <a:ext cx="1634081" cy="1595362"/>
            <a:chOff x="7042410" y="4634573"/>
            <a:chExt cx="1634081" cy="1595362"/>
          </a:xfrm>
        </p:grpSpPr>
        <p:pic>
          <p:nvPicPr>
            <p:cNvPr id="5" name="Picture 4"/>
            <p:cNvPicPr>
              <a:picLocks noChangeAspect="1"/>
            </p:cNvPicPr>
            <p:nvPr/>
          </p:nvPicPr>
          <p:blipFill>
            <a:blip r:embed="rId2"/>
            <a:stretch>
              <a:fillRect/>
            </a:stretch>
          </p:blipFill>
          <p:spPr>
            <a:xfrm>
              <a:off x="7140216" y="4634573"/>
              <a:ext cx="1536275" cy="1595362"/>
            </a:xfrm>
            <a:prstGeom prst="rect">
              <a:avLst/>
            </a:prstGeom>
          </p:spPr>
        </p:pic>
        <p:sp>
          <p:nvSpPr>
            <p:cNvPr id="6" name="TextBox 5"/>
            <p:cNvSpPr txBox="1"/>
            <p:nvPr/>
          </p:nvSpPr>
          <p:spPr>
            <a:xfrm rot="21326869">
              <a:off x="7223402" y="4772125"/>
              <a:ext cx="373380" cy="646331"/>
            </a:xfrm>
            <a:prstGeom prst="rect">
              <a:avLst/>
            </a:prstGeom>
            <a:noFill/>
          </p:spPr>
          <p:txBody>
            <a:bodyPr wrap="square" rtlCol="0">
              <a:spAutoFit/>
            </a:bodyPr>
            <a:lstStyle/>
            <a:p>
              <a:r>
                <a:rPr lang="en-US" sz="3600" b="1" dirty="0">
                  <a:solidFill>
                    <a:srgbClr val="FF0000"/>
                  </a:solidFill>
                </a:rPr>
                <a:t>?</a:t>
              </a:r>
            </a:p>
          </p:txBody>
        </p:sp>
        <p:sp>
          <p:nvSpPr>
            <p:cNvPr id="8" name="TextBox 7"/>
            <p:cNvSpPr txBox="1"/>
            <p:nvPr/>
          </p:nvSpPr>
          <p:spPr>
            <a:xfrm rot="1368853">
              <a:off x="7353320" y="5082336"/>
              <a:ext cx="373380" cy="646331"/>
            </a:xfrm>
            <a:prstGeom prst="rect">
              <a:avLst/>
            </a:prstGeom>
            <a:noFill/>
          </p:spPr>
          <p:txBody>
            <a:bodyPr wrap="square" rtlCol="0">
              <a:spAutoFit/>
            </a:bodyPr>
            <a:lstStyle/>
            <a:p>
              <a:r>
                <a:rPr lang="en-US" sz="3600" b="1" dirty="0">
                  <a:solidFill>
                    <a:srgbClr val="FF0000"/>
                  </a:solidFill>
                </a:rPr>
                <a:t>?</a:t>
              </a:r>
            </a:p>
          </p:txBody>
        </p:sp>
        <p:sp>
          <p:nvSpPr>
            <p:cNvPr id="10" name="TextBox 9"/>
            <p:cNvSpPr txBox="1"/>
            <p:nvPr/>
          </p:nvSpPr>
          <p:spPr>
            <a:xfrm rot="19811437">
              <a:off x="7042410" y="4946081"/>
              <a:ext cx="373380" cy="646331"/>
            </a:xfrm>
            <a:prstGeom prst="rect">
              <a:avLst/>
            </a:prstGeom>
            <a:noFill/>
          </p:spPr>
          <p:txBody>
            <a:bodyPr wrap="square" rtlCol="0">
              <a:spAutoFit/>
            </a:bodyPr>
            <a:lstStyle/>
            <a:p>
              <a:r>
                <a:rPr lang="en-US" sz="3600" b="1" dirty="0">
                  <a:solidFill>
                    <a:srgbClr val="FF0000"/>
                  </a:solidFill>
                </a:rPr>
                <a:t>?</a:t>
              </a:r>
            </a:p>
          </p:txBody>
        </p:sp>
      </p:grpSp>
    </p:spTree>
    <p:extLst>
      <p:ext uri="{BB962C8B-B14F-4D97-AF65-F5344CB8AC3E}">
        <p14:creationId xmlns:p14="http://schemas.microsoft.com/office/powerpoint/2010/main" val="381325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38" y="2001000"/>
            <a:ext cx="7886700" cy="3600482"/>
          </a:xfrm>
        </p:spPr>
        <p:txBody>
          <a:bodyPr>
            <a:normAutofit fontScale="77500" lnSpcReduction="20000"/>
          </a:bodyPr>
          <a:lstStyle/>
          <a:p>
            <a:pPr marL="0" indent="0">
              <a:buNone/>
            </a:pPr>
            <a:r>
              <a:rPr lang="en-US" dirty="0" smtClean="0"/>
              <a:t>[1] </a:t>
            </a:r>
            <a:r>
              <a:rPr lang="en-US" dirty="0" err="1" smtClean="0"/>
              <a:t>Backstrom</a:t>
            </a:r>
            <a:r>
              <a:rPr lang="en-US" dirty="0"/>
              <a:t>, C., and </a:t>
            </a:r>
            <a:r>
              <a:rPr lang="en-US" dirty="0" err="1"/>
              <a:t>Nebel</a:t>
            </a:r>
            <a:r>
              <a:rPr lang="en-US" dirty="0"/>
              <a:t>, B. 1996. Complexity results for </a:t>
            </a:r>
            <a:r>
              <a:rPr lang="en-US" dirty="0" err="1"/>
              <a:t>sas</a:t>
            </a:r>
            <a:r>
              <a:rPr lang="en-US" dirty="0"/>
              <a:t>+ planning. Computational Intelligence </a:t>
            </a:r>
            <a:r>
              <a:rPr lang="en-US" dirty="0" smtClean="0"/>
              <a:t>11:625–655</a:t>
            </a:r>
          </a:p>
          <a:p>
            <a:pPr marL="0" indent="0">
              <a:buNone/>
            </a:pPr>
            <a:r>
              <a:rPr lang="en-US" dirty="0" smtClean="0"/>
              <a:t>[2] </a:t>
            </a:r>
            <a:r>
              <a:rPr lang="en-US" dirty="0" err="1" smtClean="0"/>
              <a:t>Brafman</a:t>
            </a:r>
            <a:r>
              <a:rPr lang="en-US" dirty="0"/>
              <a:t>, R. I., and </a:t>
            </a:r>
            <a:r>
              <a:rPr lang="en-US" dirty="0" err="1"/>
              <a:t>Domshlak</a:t>
            </a:r>
            <a:r>
              <a:rPr lang="en-US" dirty="0"/>
              <a:t>, C. 2013. On the complexity of planning for agent teams and its implications for single agent planning. AIJ 198(0):52 – 71. </a:t>
            </a:r>
            <a:r>
              <a:rPr lang="en-US" dirty="0" err="1"/>
              <a:t>Brafman</a:t>
            </a:r>
            <a:r>
              <a:rPr lang="en-US" dirty="0"/>
              <a:t>, R. I. 2006. </a:t>
            </a:r>
            <a:endParaRPr lang="en-US" dirty="0" smtClean="0"/>
          </a:p>
          <a:p>
            <a:pPr marL="0" indent="0">
              <a:buNone/>
            </a:pPr>
            <a:r>
              <a:rPr lang="en-US" dirty="0" smtClean="0"/>
              <a:t>[3] Factored </a:t>
            </a:r>
            <a:r>
              <a:rPr lang="en-US" dirty="0"/>
              <a:t>planning: How, when, and when not. In AAAI, 809–814. </a:t>
            </a:r>
            <a:endParaRPr lang="en-US" dirty="0" smtClean="0"/>
          </a:p>
          <a:p>
            <a:pPr marL="0" indent="0">
              <a:buNone/>
            </a:pPr>
            <a:r>
              <a:rPr lang="en-US" dirty="0" smtClean="0"/>
              <a:t>[4] Cushing</a:t>
            </a:r>
            <a:r>
              <a:rPr lang="en-US" dirty="0"/>
              <a:t>, W.; </a:t>
            </a:r>
            <a:r>
              <a:rPr lang="en-US" dirty="0" err="1"/>
              <a:t>Kambhampati</a:t>
            </a:r>
            <a:r>
              <a:rPr lang="en-US" dirty="0"/>
              <a:t>, S.; </a:t>
            </a:r>
            <a:r>
              <a:rPr lang="en-US" dirty="0" err="1"/>
              <a:t>Mausam</a:t>
            </a:r>
            <a:r>
              <a:rPr lang="en-US" dirty="0"/>
              <a:t>; and Weld, D. S. 2007a. When is temporal planning really temporal? In IJCAI, 1852–1859</a:t>
            </a:r>
            <a:r>
              <a:rPr lang="en-US" dirty="0" smtClean="0"/>
              <a:t>.</a:t>
            </a:r>
          </a:p>
          <a:p>
            <a:pPr marL="0" indent="0">
              <a:buNone/>
            </a:pPr>
            <a:r>
              <a:rPr lang="en-US" dirty="0" smtClean="0"/>
              <a:t>[5] </a:t>
            </a:r>
            <a:r>
              <a:rPr lang="en-US" dirty="0" err="1" smtClean="0"/>
              <a:t>Muise</a:t>
            </a:r>
            <a:r>
              <a:rPr lang="en-US" dirty="0"/>
              <a:t>, C.; </a:t>
            </a:r>
            <a:r>
              <a:rPr lang="en-US" dirty="0" err="1"/>
              <a:t>Lipovetzky</a:t>
            </a:r>
            <a:r>
              <a:rPr lang="en-US" dirty="0"/>
              <a:t>, N.; and Ramirez, M. 2015. </a:t>
            </a:r>
            <a:r>
              <a:rPr lang="en-US" dirty="0" err="1"/>
              <a:t>Maplapkt</a:t>
            </a:r>
            <a:r>
              <a:rPr lang="en-US" dirty="0"/>
              <a:t>: Omnipotent multi-agent planning via compilation to classical planning. (CoDMAP-15) 14</a:t>
            </a:r>
            <a:r>
              <a:rPr lang="en-US" dirty="0" smtClean="0"/>
              <a:t>.</a:t>
            </a:r>
          </a:p>
          <a:p>
            <a:pPr marL="0" indent="0">
              <a:buNone/>
            </a:pPr>
            <a:r>
              <a:rPr lang="en-US" dirty="0" smtClean="0"/>
              <a:t>[6] </a:t>
            </a:r>
            <a:r>
              <a:rPr lang="en-US" dirty="0" err="1" smtClean="0"/>
              <a:t>Stolba</a:t>
            </a:r>
            <a:r>
              <a:rPr lang="en-US" dirty="0"/>
              <a:t>, M.; </a:t>
            </a:r>
            <a:r>
              <a:rPr lang="en-US" dirty="0" err="1"/>
              <a:t>Komenda</a:t>
            </a:r>
            <a:r>
              <a:rPr lang="en-US" dirty="0"/>
              <a:t>, A.; and Kovacs, D. L. 2015. Competition of distributed and </a:t>
            </a:r>
            <a:r>
              <a:rPr lang="en-US" dirty="0" err="1"/>
              <a:t>multiagent</a:t>
            </a:r>
            <a:r>
              <a:rPr lang="en-US" dirty="0"/>
              <a:t> planners (</a:t>
            </a:r>
            <a:r>
              <a:rPr lang="en-US" dirty="0" err="1"/>
              <a:t>CoDMAP</a:t>
            </a:r>
            <a:r>
              <a:rPr lang="en-US" dirty="0"/>
              <a:t>). http://agents.fel.cvut.cz/ </a:t>
            </a:r>
            <a:r>
              <a:rPr lang="en-US" dirty="0" err="1"/>
              <a:t>codmap</a:t>
            </a:r>
            <a:r>
              <a:rPr lang="en-US" dirty="0"/>
              <a:t>/results-summer</a:t>
            </a:r>
            <a:endParaRPr lang="en-US" dirty="0" smtClean="0"/>
          </a:p>
          <a:p>
            <a:endParaRPr lang="en-US" dirty="0"/>
          </a:p>
        </p:txBody>
      </p:sp>
      <p:sp>
        <p:nvSpPr>
          <p:cNvPr id="4" name="Title 1"/>
          <p:cNvSpPr txBox="1">
            <a:spLocks/>
          </p:cNvSpPr>
          <p:nvPr/>
        </p:nvSpPr>
        <p:spPr>
          <a:xfrm>
            <a:off x="357833" y="11561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dirty="0"/>
              <a:t>References</a:t>
            </a:r>
          </a:p>
        </p:txBody>
      </p:sp>
    </p:spTree>
    <p:extLst>
      <p:ext uri="{BB962C8B-B14F-4D97-AF65-F5344CB8AC3E}">
        <p14:creationId xmlns:p14="http://schemas.microsoft.com/office/powerpoint/2010/main" val="86206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393043"/>
            <a:ext cx="7078916" cy="184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a:lstStyle>
          <a:p>
            <a:r>
              <a:rPr lang="en-US" sz="2400" smtClean="0"/>
              <a:t>A Formal Analysis of Required Cooperation in Multi-agent Planning</a:t>
            </a:r>
            <a:endParaRPr lang="en-US" sz="2400" dirty="0"/>
          </a:p>
        </p:txBody>
      </p:sp>
      <p:sp>
        <p:nvSpPr>
          <p:cNvPr id="6" name="Rectangle 5"/>
          <p:cNvSpPr/>
          <p:nvPr/>
        </p:nvSpPr>
        <p:spPr>
          <a:xfrm>
            <a:off x="6267977" y="3935758"/>
            <a:ext cx="2677274" cy="1720829"/>
          </a:xfrm>
          <a:prstGeom prst="rect">
            <a:avLst/>
          </a:prstGeom>
          <a:solidFill>
            <a:srgbClr val="DFE2DE"/>
          </a:solidFill>
          <a:ln>
            <a:solidFill>
              <a:srgbClr val="DFE2DE"/>
            </a:solidFill>
          </a:ln>
          <a:effectLst>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7" name="Rounded Rectangle 6"/>
          <p:cNvSpPr/>
          <p:nvPr/>
        </p:nvSpPr>
        <p:spPr>
          <a:xfrm>
            <a:off x="7375432" y="4142851"/>
            <a:ext cx="1320119" cy="1324499"/>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548" y="4617817"/>
            <a:ext cx="259608" cy="3246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42450" y="4407158"/>
            <a:ext cx="242667" cy="230334"/>
          </a:xfrm>
          <a:prstGeom prst="rect">
            <a:avLst/>
          </a:prstGeom>
        </p:spPr>
      </p:pic>
      <p:grpSp>
        <p:nvGrpSpPr>
          <p:cNvPr id="10" name="Group 9"/>
          <p:cNvGrpSpPr/>
          <p:nvPr/>
        </p:nvGrpSpPr>
        <p:grpSpPr>
          <a:xfrm>
            <a:off x="7458535" y="4701202"/>
            <a:ext cx="505235" cy="482604"/>
            <a:chOff x="4339895" y="3044724"/>
            <a:chExt cx="925286" cy="93116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895" y="3103187"/>
              <a:ext cx="495559" cy="4955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86397" y="3044724"/>
              <a:ext cx="678784" cy="931164"/>
            </a:xfrm>
            <a:prstGeom prst="rect">
              <a:avLst/>
            </a:prstGeom>
          </p:spPr>
        </p:pic>
      </p:grpSp>
      <p:sp>
        <p:nvSpPr>
          <p:cNvPr id="13" name="Rectangle 12"/>
          <p:cNvSpPr/>
          <p:nvPr/>
        </p:nvSpPr>
        <p:spPr>
          <a:xfrm>
            <a:off x="7350467" y="4648459"/>
            <a:ext cx="24964" cy="4134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372" y="4174394"/>
            <a:ext cx="384335" cy="474065"/>
          </a:xfrm>
          <a:prstGeom prst="rect">
            <a:avLst/>
          </a:prstGeom>
        </p:spPr>
      </p:pic>
      <p:sp>
        <p:nvSpPr>
          <p:cNvPr id="15" name="TextBox 14"/>
          <p:cNvSpPr txBox="1"/>
          <p:nvPr/>
        </p:nvSpPr>
        <p:spPr>
          <a:xfrm>
            <a:off x="1344706" y="2973721"/>
            <a:ext cx="3411711" cy="923330"/>
          </a:xfrm>
          <a:prstGeom prst="rect">
            <a:avLst/>
          </a:prstGeom>
          <a:noFill/>
        </p:spPr>
        <p:txBody>
          <a:bodyPr wrap="square" rtlCol="0">
            <a:spAutoFit/>
          </a:bodyPr>
          <a:lstStyle/>
          <a:p>
            <a:r>
              <a:rPr lang="en-US" dirty="0" smtClean="0"/>
              <a:t>Collaboration with: Dr. Yu Zhang, Prof. </a:t>
            </a:r>
            <a:r>
              <a:rPr lang="en-US" dirty="0" err="1"/>
              <a:t>Subbarao</a:t>
            </a:r>
            <a:r>
              <a:rPr lang="en-US" dirty="0"/>
              <a:t> </a:t>
            </a:r>
            <a:r>
              <a:rPr lang="en-US" dirty="0" err="1"/>
              <a:t>Kambhampati</a:t>
            </a:r>
            <a:r>
              <a:rPr lang="en-US" dirty="0"/>
              <a:t/>
            </a:r>
            <a:br>
              <a:rPr lang="en-US" dirty="0"/>
            </a:br>
            <a:r>
              <a:rPr lang="en-US" dirty="0" smtClean="0"/>
              <a:t> </a:t>
            </a:r>
            <a:endParaRPr lang="en-US" dirty="0"/>
          </a:p>
        </p:txBody>
      </p:sp>
      <p:sp>
        <p:nvSpPr>
          <p:cNvPr id="16" name="TextBox 15"/>
          <p:cNvSpPr txBox="1"/>
          <p:nvPr/>
        </p:nvSpPr>
        <p:spPr>
          <a:xfrm>
            <a:off x="829737" y="5656587"/>
            <a:ext cx="3019825" cy="369332"/>
          </a:xfrm>
          <a:prstGeom prst="rect">
            <a:avLst/>
          </a:prstGeom>
          <a:noFill/>
        </p:spPr>
        <p:txBody>
          <a:bodyPr wrap="square" rtlCol="0">
            <a:spAutoFit/>
          </a:bodyPr>
          <a:lstStyle/>
          <a:p>
            <a:r>
              <a:rPr lang="en-US" dirty="0" smtClean="0"/>
              <a:t>Presented in ICAPS 2016</a:t>
            </a:r>
            <a:endParaRPr lang="en-US" dirty="0"/>
          </a:p>
        </p:txBody>
      </p:sp>
    </p:spTree>
    <p:extLst>
      <p:ext uri="{BB962C8B-B14F-4D97-AF65-F5344CB8AC3E}">
        <p14:creationId xmlns:p14="http://schemas.microsoft.com/office/powerpoint/2010/main" val="3759774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816" y="121378"/>
            <a:ext cx="8634953" cy="1237924"/>
          </a:xfrm>
        </p:spPr>
        <p:txBody>
          <a:bodyPr/>
          <a:lstStyle/>
          <a:p>
            <a:r>
              <a:rPr lang="en-US" dirty="0" smtClean="0">
                <a:latin typeface="Aharoni" panose="02010803020104030203" pitchFamily="2" charset="-79"/>
                <a:cs typeface="Aharoni" panose="02010803020104030203" pitchFamily="2" charset="-79"/>
              </a:rPr>
              <a:t>Multi-Agent Planning Problems</a:t>
            </a:r>
            <a:endParaRPr lang="en-US" dirty="0">
              <a:latin typeface="Aharoni" panose="02010803020104030203" pitchFamily="2" charset="-79"/>
              <a:cs typeface="Aharoni" panose="02010803020104030203" pitchFamily="2" charset="-79"/>
            </a:endParaRPr>
          </a:p>
        </p:txBody>
      </p:sp>
      <p:sp>
        <p:nvSpPr>
          <p:cNvPr id="3" name="Flowchart: Process 2"/>
          <p:cNvSpPr/>
          <p:nvPr/>
        </p:nvSpPr>
        <p:spPr>
          <a:xfrm>
            <a:off x="2468667" y="2112518"/>
            <a:ext cx="4131250" cy="2236644"/>
          </a:xfrm>
          <a:prstGeom prst="flowChartProcess">
            <a:avLst/>
          </a:prstGeom>
          <a:solidFill>
            <a:srgbClr val="BDD7E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389393" y="2112518"/>
            <a:ext cx="2289798" cy="338554"/>
          </a:xfrm>
          <a:prstGeom prst="rect">
            <a:avLst/>
          </a:prstGeom>
          <a:noFill/>
        </p:spPr>
        <p:txBody>
          <a:bodyPr wrap="square" rtlCol="0">
            <a:spAutoFit/>
          </a:bodyPr>
          <a:lstStyle/>
          <a:p>
            <a:pPr algn="ctr"/>
            <a:r>
              <a:rPr lang="en-US" sz="1600" b="1" dirty="0" smtClean="0"/>
              <a:t>MAP</a:t>
            </a:r>
            <a:endParaRPr lang="en-US" sz="1600" b="1" dirty="0"/>
          </a:p>
        </p:txBody>
      </p:sp>
    </p:spTree>
    <p:extLst>
      <p:ext uri="{BB962C8B-B14F-4D97-AF65-F5344CB8AC3E}">
        <p14:creationId xmlns:p14="http://schemas.microsoft.com/office/powerpoint/2010/main" val="66577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23736</TotalTime>
  <Words>3381</Words>
  <Application>Microsoft Office PowerPoint</Application>
  <PresentationFormat>On-screen Show (4:3)</PresentationFormat>
  <Paragraphs>918</Paragraphs>
  <Slides>78</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Aharoni</vt:lpstr>
      <vt:lpstr>Arial</vt:lpstr>
      <vt:lpstr>Calibri</vt:lpstr>
      <vt:lpstr>Cambria Math</vt:lpstr>
      <vt:lpstr>Wingdings</vt:lpstr>
      <vt:lpstr>Office Theme</vt:lpstr>
      <vt:lpstr>An Investigation of Model-Lite planning and Multi-Agent planning</vt:lpstr>
      <vt:lpstr>Automated Planning</vt:lpstr>
      <vt:lpstr>Topics investigated</vt:lpstr>
      <vt:lpstr>Topics investigated</vt:lpstr>
      <vt:lpstr>Topics investigated</vt:lpstr>
      <vt:lpstr>Topics investigated</vt:lpstr>
      <vt:lpstr>PowerPoint Presentation</vt:lpstr>
      <vt:lpstr>PowerPoint Presentation</vt:lpstr>
      <vt:lpstr>Multi-Agent Planning Problems</vt:lpstr>
      <vt:lpstr>Multi-Agent Planning Problems</vt:lpstr>
      <vt:lpstr>Multi-Agent Planning Problems</vt:lpstr>
      <vt:lpstr>Multi-Agent Planning Problems</vt:lpstr>
      <vt:lpstr>Multi-Agent Planning Problems</vt:lpstr>
      <vt:lpstr>Multi-Agent Planning Problems</vt:lpstr>
      <vt:lpstr>Multi-Agent Planning Problems</vt:lpstr>
      <vt:lpstr>Why is this categorization important?</vt:lpstr>
      <vt:lpstr>Why is this categorization important?</vt:lpstr>
      <vt:lpstr>Why is this categorization important?</vt:lpstr>
      <vt:lpstr>Why is this categorization important?</vt:lpstr>
      <vt:lpstr>Why is this categorization important?</vt:lpstr>
      <vt:lpstr>Questions we answered</vt:lpstr>
      <vt:lpstr>Outline</vt:lpstr>
      <vt:lpstr>Outline</vt:lpstr>
      <vt:lpstr>SAS+</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Multi-Agent Planning Problems</vt:lpstr>
      <vt:lpstr>PowerPoint Presentation</vt:lpstr>
      <vt:lpstr>Planning Domains</vt:lpstr>
      <vt:lpstr>PowerPoint Presentation</vt:lpstr>
      <vt:lpstr>PowerPoint Presentation</vt:lpstr>
      <vt:lpstr>PowerPoint Presentation</vt:lpstr>
      <vt:lpstr>PDDL and model incompleteness</vt:lpstr>
      <vt:lpstr>Annotated PDDL  (APDDL)</vt:lpstr>
      <vt:lpstr>PISA and Robust Planning</vt:lpstr>
      <vt:lpstr>PISA and Robust Planning</vt:lpstr>
      <vt:lpstr>Robustness as Model Counting</vt:lpstr>
      <vt:lpstr>Refining a given APDDL model</vt:lpstr>
      <vt:lpstr>C-PISA</vt:lpstr>
      <vt:lpstr>C-PISA</vt:lpstr>
      <vt:lpstr>Comparing C-PISA to PISA</vt:lpstr>
      <vt:lpstr>PowerPoint Presentation</vt:lpstr>
      <vt:lpstr>Comparing CPISA to RIM</vt:lpstr>
      <vt:lpstr>Future Works</vt:lpstr>
      <vt:lpstr>My other works</vt:lpstr>
      <vt:lpstr>My other works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ssreedh3@asu.edu</dc:creator>
  <cp:lastModifiedBy>Sarath Sreedharan (Student)</cp:lastModifiedBy>
  <cp:revision>335</cp:revision>
  <dcterms:created xsi:type="dcterms:W3CDTF">2016-05-22T23:29:17Z</dcterms:created>
  <dcterms:modified xsi:type="dcterms:W3CDTF">2016-06-30T16:56:42Z</dcterms:modified>
</cp:coreProperties>
</file>