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6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60"/>
  </p:notesMasterIdLst>
  <p:handoutMasterIdLst>
    <p:handoutMasterId r:id="rId61"/>
  </p:handoutMasterIdLst>
  <p:sldIdLst>
    <p:sldId id="256" r:id="rId2"/>
    <p:sldId id="416" r:id="rId3"/>
    <p:sldId id="304" r:id="rId4"/>
    <p:sldId id="306" r:id="rId5"/>
    <p:sldId id="307" r:id="rId6"/>
    <p:sldId id="308" r:id="rId7"/>
    <p:sldId id="394" r:id="rId8"/>
    <p:sldId id="303" r:id="rId9"/>
    <p:sldId id="395" r:id="rId10"/>
    <p:sldId id="505" r:id="rId11"/>
    <p:sldId id="396" r:id="rId12"/>
    <p:sldId id="397" r:id="rId13"/>
    <p:sldId id="491" r:id="rId14"/>
    <p:sldId id="492" r:id="rId15"/>
    <p:sldId id="493" r:id="rId16"/>
    <p:sldId id="494" r:id="rId17"/>
    <p:sldId id="495" r:id="rId18"/>
    <p:sldId id="500" r:id="rId19"/>
    <p:sldId id="501" r:id="rId20"/>
    <p:sldId id="502" r:id="rId21"/>
    <p:sldId id="439" r:id="rId22"/>
    <p:sldId id="497" r:id="rId23"/>
    <p:sldId id="498" r:id="rId24"/>
    <p:sldId id="441" r:id="rId25"/>
    <p:sldId id="442" r:id="rId26"/>
    <p:sldId id="447" r:id="rId27"/>
    <p:sldId id="448" r:id="rId28"/>
    <p:sldId id="475" r:id="rId29"/>
    <p:sldId id="503" r:id="rId30"/>
    <p:sldId id="466" r:id="rId31"/>
    <p:sldId id="504" r:id="rId32"/>
    <p:sldId id="476" r:id="rId33"/>
    <p:sldId id="467" r:id="rId34"/>
    <p:sldId id="450" r:id="rId35"/>
    <p:sldId id="452" r:id="rId36"/>
    <p:sldId id="453" r:id="rId37"/>
    <p:sldId id="454" r:id="rId38"/>
    <p:sldId id="455" r:id="rId39"/>
    <p:sldId id="456" r:id="rId40"/>
    <p:sldId id="457" r:id="rId41"/>
    <p:sldId id="458" r:id="rId42"/>
    <p:sldId id="460" r:id="rId43"/>
    <p:sldId id="477" r:id="rId44"/>
    <p:sldId id="478" r:id="rId45"/>
    <p:sldId id="479" r:id="rId46"/>
    <p:sldId id="480" r:id="rId47"/>
    <p:sldId id="485" r:id="rId48"/>
    <p:sldId id="486" r:id="rId49"/>
    <p:sldId id="481" r:id="rId50"/>
    <p:sldId id="487" r:id="rId51"/>
    <p:sldId id="489" r:id="rId52"/>
    <p:sldId id="490" r:id="rId53"/>
    <p:sldId id="506" r:id="rId54"/>
    <p:sldId id="470" r:id="rId55"/>
    <p:sldId id="471" r:id="rId56"/>
    <p:sldId id="473" r:id="rId57"/>
    <p:sldId id="507" r:id="rId58"/>
    <p:sldId id="430" r:id="rId59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7416" autoAdjust="0"/>
    <p:restoredTop sz="86187" autoAdjust="0"/>
  </p:normalViewPr>
  <p:slideViewPr>
    <p:cSldViewPr>
      <p:cViewPr>
        <p:scale>
          <a:sx n="83" d="100"/>
          <a:sy n="83" d="100"/>
        </p:scale>
        <p:origin x="414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12DA2-1F5B-481D-956A-D02A14E2CF6E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0E4AF-E176-4E97-A242-910DE41F7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44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98964C44-8CA7-4C78-AEC3-AC30F37E0F62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8FF42BF4-6D93-4A88-A10C-E512262A2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646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3FFDF0-6EE3-43AB-86BD-6BDDF4AD9377}" type="slidenum">
              <a:rPr lang="en-US"/>
              <a:pPr/>
              <a:t>3</a:t>
            </a:fld>
            <a:endParaRPr lang="en-US"/>
          </a:p>
        </p:txBody>
      </p:sp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1105551" y="697191"/>
            <a:ext cx="4672305" cy="34859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46" tIns="46223" rIns="92446" bIns="46223" anchor="ctr"/>
          <a:lstStyle/>
          <a:p>
            <a:endParaRPr lang="en-US"/>
          </a:p>
        </p:txBody>
      </p:sp>
      <p:sp>
        <p:nvSpPr>
          <p:cNvPr id="409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8181" y="4416068"/>
            <a:ext cx="5500672" cy="4178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 be include the detailed proof here..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42BF4-6D93-4A88-A10C-E512262A213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612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EEFACFA-B43B-4FE5-B7B5-7E2B5DADE229}" type="slidenum">
              <a:rPr lang="en-US"/>
              <a:pPr/>
              <a:t>30</a:t>
            </a:fld>
            <a:endParaRPr lang="en-US"/>
          </a:p>
        </p:txBody>
      </p:sp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7600" y="704850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8744" y="4414911"/>
            <a:ext cx="5505732" cy="418308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Also note that knowing that user preferences exist but totally unknown is </a:t>
            </a:r>
            <a:r>
              <a:rPr lang="en-US" b="1" baseline="0" dirty="0" smtClean="0"/>
              <a:t>different</a:t>
            </a:r>
            <a:r>
              <a:rPr lang="en-US" baseline="0" dirty="0" smtClean="0"/>
              <a:t> from assuming that users have no preferences on plans.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Also note that “plan sets” is not the only concept for solution when preferences are incomplete. We will discuss notions used by other work later.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42BF4-6D93-4A88-A10C-E512262A2130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220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36" indent="-173336">
              <a:buFontTx/>
              <a:buChar char="-"/>
            </a:pPr>
            <a:r>
              <a:rPr lang="en-US" dirty="0" smtClean="0"/>
              <a:t>Mention</a:t>
            </a:r>
            <a:r>
              <a:rPr lang="en-US" baseline="0" dirty="0" smtClean="0"/>
              <a:t> the publication here; and which part is the proposed 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42BF4-6D93-4A88-A10C-E512262A2130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22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20849B1-9D58-4AD2-BA0D-E5CBD5BDB775}" type="slidenum">
              <a:rPr lang="en-US"/>
              <a:pPr/>
              <a:t>4</a:t>
            </a:fld>
            <a:endParaRPr lang="en-US"/>
          </a:p>
        </p:txBody>
      </p:sp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1105551" y="697191"/>
            <a:ext cx="4672305" cy="34859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46" tIns="46223" rIns="92446" bIns="46223" anchor="ctr"/>
          <a:lstStyle/>
          <a:p>
            <a:endParaRPr lang="en-US"/>
          </a:p>
        </p:txBody>
      </p:sp>
      <p:sp>
        <p:nvSpPr>
          <p:cNvPr id="419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8181" y="4416068"/>
            <a:ext cx="5500672" cy="4178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Having said that a</a:t>
            </a:r>
            <a:r>
              <a:rPr lang="en-US" baseline="0" dirty="0" smtClean="0"/>
              <a:t> single plan is sufficient when full knowledge of preferences is available, the question is whether it is still the case when preferences are not completely known.</a:t>
            </a:r>
          </a:p>
          <a:p>
            <a:r>
              <a:rPr lang="en-US" baseline="0" dirty="0" smtClean="0"/>
              <a:t>In other words, what is the solution concept for planning with incomplete user preferences, and how to find solutions according to the concept.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3FFDF0-6EE3-43AB-86BD-6BDDF4AD9377}" type="slidenum">
              <a:rPr lang="en-US"/>
              <a:pPr/>
              <a:t>5</a:t>
            </a:fld>
            <a:endParaRPr lang="en-US"/>
          </a:p>
        </p:txBody>
      </p:sp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1105551" y="697191"/>
            <a:ext cx="4672305" cy="34859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46" tIns="46223" rIns="92446" bIns="46223" anchor="ctr"/>
          <a:lstStyle/>
          <a:p>
            <a:endParaRPr lang="en-US"/>
          </a:p>
        </p:txBody>
      </p:sp>
      <p:sp>
        <p:nvSpPr>
          <p:cNvPr id="409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8181" y="4416068"/>
            <a:ext cx="5500672" cy="4178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- The work</a:t>
            </a:r>
            <a:r>
              <a:rPr lang="en-US" baseline="0" dirty="0" smtClean="0"/>
              <a:t> on LCW (on world states) may give ideas on how to make these two slides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3FFDF0-6EE3-43AB-86BD-6BDDF4AD9377}" type="slidenum">
              <a:rPr lang="en-US"/>
              <a:pPr/>
              <a:t>6</a:t>
            </a:fld>
            <a:endParaRPr lang="en-US"/>
          </a:p>
        </p:txBody>
      </p:sp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1105551" y="697191"/>
            <a:ext cx="4672305" cy="34859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46" tIns="46223" rIns="92446" bIns="46223" anchor="ctr"/>
          <a:lstStyle/>
          <a:p>
            <a:endParaRPr lang="en-US"/>
          </a:p>
        </p:txBody>
      </p:sp>
      <p:sp>
        <p:nvSpPr>
          <p:cNvPr id="409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8181" y="4416068"/>
            <a:ext cx="5500672" cy="4178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However, it is more practical</a:t>
            </a:r>
            <a:r>
              <a:rPr lang="en-US" baseline="0" dirty="0" smtClean="0"/>
              <a:t> to keep in mind that...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needed is techniques for planning even when domain models are incompletely specified.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3FFDF0-6EE3-43AB-86BD-6BDDF4AD9377}" type="slidenum">
              <a:rPr lang="en-US"/>
              <a:pPr/>
              <a:t>7</a:t>
            </a:fld>
            <a:endParaRPr lang="en-US"/>
          </a:p>
        </p:txBody>
      </p:sp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1105551" y="697191"/>
            <a:ext cx="4672305" cy="34859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46" tIns="46223" rIns="92446" bIns="46223" anchor="ctr"/>
          <a:lstStyle/>
          <a:p>
            <a:endParaRPr lang="en-US"/>
          </a:p>
        </p:txBody>
      </p:sp>
      <p:sp>
        <p:nvSpPr>
          <p:cNvPr id="409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8181" y="4416068"/>
            <a:ext cx="5500672" cy="4178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baseline="0" dirty="0" smtClean="0"/>
              <a:t>We identify three problems when considering planning with preference and domain incompleteness</a:t>
            </a:r>
          </a:p>
          <a:p>
            <a:pPr marL="173336" indent="-173336">
              <a:buFont typeface="Arial" pitchFamily="34" charset="0"/>
              <a:buChar char="•"/>
            </a:pPr>
            <a:r>
              <a:rPr lang="en-US" baseline="0" dirty="0" smtClean="0"/>
              <a:t>Representation of the incompleteness. Note: there are other ways to represent incompleteness (we will talk about some of them later when I discuss some related work)</a:t>
            </a:r>
          </a:p>
          <a:p>
            <a:pPr marL="173336" indent="-173336">
              <a:buFont typeface="Arial" pitchFamily="34" charset="0"/>
              <a:buChar char="•"/>
            </a:pPr>
            <a:r>
              <a:rPr lang="en-US" baseline="0" dirty="0" smtClean="0"/>
              <a:t>Solution concepts: given the types of incompleteness, what is a solution for the problem? Again, different ways to define solutions are possible.</a:t>
            </a:r>
          </a:p>
          <a:p>
            <a:pPr marL="173336" indent="-173336">
              <a:buFont typeface="Arial" pitchFamily="34" charset="0"/>
              <a:buChar char="•"/>
            </a:pPr>
            <a:r>
              <a:rPr lang="en-US" baseline="0" dirty="0" smtClean="0"/>
              <a:t>Techniques </a:t>
            </a:r>
          </a:p>
          <a:p>
            <a:pPr marL="173336" indent="-173336">
              <a:buFont typeface="Arial" pitchFamily="34" charset="0"/>
              <a:buChar char="•"/>
            </a:pPr>
            <a:endParaRPr lang="en-US" baseline="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36" indent="-173336">
              <a:buFontTx/>
              <a:buChar char="-"/>
            </a:pPr>
            <a:r>
              <a:rPr lang="en-US" dirty="0" smtClean="0"/>
              <a:t>Mention</a:t>
            </a:r>
            <a:r>
              <a:rPr lang="en-US" baseline="0" dirty="0" smtClean="0"/>
              <a:t> the publication here; and which part is the proposed 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42BF4-6D93-4A88-A10C-E512262A21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22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Also note that knowing that user preferences exist but totally unknown is </a:t>
            </a:r>
            <a:r>
              <a:rPr lang="en-US" b="1" baseline="0" dirty="0" smtClean="0"/>
              <a:t>different</a:t>
            </a:r>
            <a:r>
              <a:rPr lang="en-US" baseline="0" dirty="0" smtClean="0"/>
              <a:t> from assuming that users have no preferences on plans.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Also note that “plan sets” is not the only concept for solution when preferences are incomplete. We will discuss notions used by other work later.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42BF4-6D93-4A88-A10C-E512262A21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22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36" indent="-173336">
              <a:buFontTx/>
              <a:buChar char="-"/>
            </a:pPr>
            <a:r>
              <a:rPr lang="en-US" baseline="0" dirty="0" smtClean="0"/>
              <a:t>Also mention that our experiments show that ignoring partial knowledge on user preferences results in bad quality plan sets.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42BF4-6D93-4A88-A10C-E512262A21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22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36" indent="-173336">
              <a:buFontTx/>
              <a:buChar char="-"/>
            </a:pPr>
            <a:r>
              <a:rPr lang="en-US" dirty="0" smtClean="0"/>
              <a:t>Mention</a:t>
            </a:r>
            <a:r>
              <a:rPr lang="en-US" baseline="0" dirty="0" smtClean="0"/>
              <a:t> the publication here; and which part is the proposed 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42BF4-6D93-4A88-A10C-E512262A213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22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9A0E65F-F2B9-4AF9-97BB-3286671740B8}" type="datetime1">
              <a:rPr lang="en-US" smtClean="0"/>
              <a:t>5/5/2014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D1BF53D-ACBC-4009-8F9D-48618260F3C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9C62B-00D4-4D51-954A-06FDBA74934B}" type="datetime1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BF53D-ACBC-4009-8F9D-48618260F3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9F6B-0611-41EF-A147-9933B8A38637}" type="datetime1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BF53D-ACBC-4009-8F9D-48618260F3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5907E73-303E-4167-8028-DCD991D98CD2}" type="datetime1">
              <a:rPr lang="en-US" smtClean="0"/>
              <a:t>5/5/2014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D1BF53D-ACBC-4009-8F9D-48618260F3C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69C9598-439A-446C-8E96-523803C242E6}" type="datetime1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D1BF53D-ACBC-4009-8F9D-48618260F3C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F3BFB-C05A-4796-82AC-9BC7D079D177}" type="datetime1">
              <a:rPr lang="en-US" smtClean="0"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BF53D-ACBC-4009-8F9D-48618260F3C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3B86-F15A-4904-A293-CEAAFCECF474}" type="datetime1">
              <a:rPr lang="en-US" smtClean="0"/>
              <a:t>5/5/2014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BF53D-ACBC-4009-8F9D-48618260F3C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988C39-A133-42E4-865D-B9B026C597D5}" type="datetime1">
              <a:rPr lang="en-US" smtClean="0"/>
              <a:t>5/5/2014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D1BF53D-ACBC-4009-8F9D-48618260F3C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477C-5ED8-4527-812D-7D0C5A359500}" type="datetime1">
              <a:rPr lang="en-US" smtClean="0"/>
              <a:t>5/5/2014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BF53D-ACBC-4009-8F9D-48618260F3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5142586-C991-4FF2-AEFA-80BE2DD25DED}" type="datetime1">
              <a:rPr lang="en-US" smtClean="0"/>
              <a:t>5/5/2014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D1BF53D-ACBC-4009-8F9D-48618260F3C0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5A2586C-E099-47A3-BB73-4DC44C1EEF58}" type="datetime1">
              <a:rPr lang="en-US" smtClean="0"/>
              <a:t>5/5/2014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D1BF53D-ACBC-4009-8F9D-48618260F3C0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EF2D66F-8439-4E3E-879C-3E406F672083}" type="datetime1">
              <a:rPr lang="en-US" smtClean="0"/>
              <a:t>5/5/2014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D1BF53D-ACBC-4009-8F9D-48618260F3C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8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105.png"/><Relationship Id="rId7" Type="http://schemas.openxmlformats.org/officeDocument/2006/relationships/image" Target="../media/image36.png"/><Relationship Id="rId12" Type="http://schemas.openxmlformats.org/officeDocument/2006/relationships/image" Target="../media/image10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40.png"/><Relationship Id="rId5" Type="http://schemas.openxmlformats.org/officeDocument/2006/relationships/image" Target="../media/image96.png"/><Relationship Id="rId10" Type="http://schemas.openxmlformats.org/officeDocument/2006/relationships/image" Target="../media/image39.png"/><Relationship Id="rId4" Type="http://schemas.openxmlformats.org/officeDocument/2006/relationships/image" Target="../media/image95.png"/><Relationship Id="rId9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32.png"/><Relationship Id="rId3" Type="http://schemas.openxmlformats.org/officeDocument/2006/relationships/image" Target="../media/image124.png"/><Relationship Id="rId7" Type="http://schemas.openxmlformats.org/officeDocument/2006/relationships/image" Target="../media/image126.png"/><Relationship Id="rId12" Type="http://schemas.openxmlformats.org/officeDocument/2006/relationships/image" Target="../media/image131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11" Type="http://schemas.openxmlformats.org/officeDocument/2006/relationships/image" Target="../media/image130.png"/><Relationship Id="rId5" Type="http://schemas.openxmlformats.org/officeDocument/2006/relationships/image" Target="../media/image147.png"/><Relationship Id="rId10" Type="http://schemas.openxmlformats.org/officeDocument/2006/relationships/image" Target="../media/image129.png"/><Relationship Id="rId4" Type="http://schemas.openxmlformats.org/officeDocument/2006/relationships/image" Target="../media/image125.png"/><Relationship Id="rId9" Type="http://schemas.openxmlformats.org/officeDocument/2006/relationships/image" Target="../media/image128.png"/><Relationship Id="rId14" Type="http://schemas.openxmlformats.org/officeDocument/2006/relationships/image" Target="../media/image13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7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140.png"/><Relationship Id="rId7" Type="http://schemas.openxmlformats.org/officeDocument/2006/relationships/image" Target="../media/image145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150.png"/><Relationship Id="rId5" Type="http://schemas.openxmlformats.org/officeDocument/2006/relationships/image" Target="../media/image142.png"/><Relationship Id="rId10" Type="http://schemas.openxmlformats.org/officeDocument/2006/relationships/image" Target="../media/image149.png"/><Relationship Id="rId4" Type="http://schemas.openxmlformats.org/officeDocument/2006/relationships/image" Target="../media/image141.png"/><Relationship Id="rId9" Type="http://schemas.openxmlformats.org/officeDocument/2006/relationships/image" Target="../media/image14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3" Type="http://schemas.openxmlformats.org/officeDocument/2006/relationships/image" Target="../media/image153.png"/><Relationship Id="rId7" Type="http://schemas.openxmlformats.org/officeDocument/2006/relationships/image" Target="../media/image157.png"/><Relationship Id="rId12" Type="http://schemas.openxmlformats.org/officeDocument/2006/relationships/image" Target="../media/image162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png"/><Relationship Id="rId11" Type="http://schemas.openxmlformats.org/officeDocument/2006/relationships/image" Target="../media/image161.png"/><Relationship Id="rId5" Type="http://schemas.openxmlformats.org/officeDocument/2006/relationships/image" Target="../media/image155.png"/><Relationship Id="rId10" Type="http://schemas.openxmlformats.org/officeDocument/2006/relationships/image" Target="../media/image160.png"/><Relationship Id="rId4" Type="http://schemas.openxmlformats.org/officeDocument/2006/relationships/image" Target="../media/image154.png"/><Relationship Id="rId9" Type="http://schemas.openxmlformats.org/officeDocument/2006/relationships/image" Target="../media/image15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13" Type="http://schemas.openxmlformats.org/officeDocument/2006/relationships/image" Target="../media/image166.png"/><Relationship Id="rId3" Type="http://schemas.openxmlformats.org/officeDocument/2006/relationships/image" Target="../media/image153.png"/><Relationship Id="rId7" Type="http://schemas.openxmlformats.org/officeDocument/2006/relationships/image" Target="../media/image157.png"/><Relationship Id="rId12" Type="http://schemas.openxmlformats.org/officeDocument/2006/relationships/image" Target="../media/image165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png"/><Relationship Id="rId11" Type="http://schemas.openxmlformats.org/officeDocument/2006/relationships/image" Target="../media/image164.png"/><Relationship Id="rId5" Type="http://schemas.openxmlformats.org/officeDocument/2006/relationships/image" Target="../media/image155.png"/><Relationship Id="rId10" Type="http://schemas.openxmlformats.org/officeDocument/2006/relationships/image" Target="../media/image163.png"/><Relationship Id="rId4" Type="http://schemas.openxmlformats.org/officeDocument/2006/relationships/image" Target="../media/image154.png"/><Relationship Id="rId9" Type="http://schemas.openxmlformats.org/officeDocument/2006/relationships/image" Target="../media/image160.png"/></Relationships>
</file>

<file path=ppt/slides/_rels/slide4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png"/><Relationship Id="rId3" Type="http://schemas.openxmlformats.org/officeDocument/2006/relationships/image" Target="../media/image168.png"/><Relationship Id="rId7" Type="http://schemas.openxmlformats.org/officeDocument/2006/relationships/image" Target="../media/image48.png"/><Relationship Id="rId12" Type="http://schemas.openxmlformats.org/officeDocument/2006/relationships/image" Target="../media/image50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49.png"/><Relationship Id="rId5" Type="http://schemas.openxmlformats.org/officeDocument/2006/relationships/image" Target="../media/image46.png"/><Relationship Id="rId15" Type="http://schemas.openxmlformats.org/officeDocument/2006/relationships/image" Target="../media/image61.png"/><Relationship Id="rId10" Type="http://schemas.openxmlformats.org/officeDocument/2006/relationships/image" Target="../media/image175.png"/><Relationship Id="rId4" Type="http://schemas.openxmlformats.org/officeDocument/2006/relationships/image" Target="../media/image45.png"/><Relationship Id="rId14" Type="http://schemas.openxmlformats.org/officeDocument/2006/relationships/image" Target="../media/image6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18" Type="http://schemas.openxmlformats.org/officeDocument/2006/relationships/image" Target="../media/image7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" Type="http://schemas.openxmlformats.org/officeDocument/2006/relationships/image" Target="../media/image62.png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9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38.png"/><Relationship Id="rId18" Type="http://schemas.openxmlformats.org/officeDocument/2006/relationships/image" Target="../media/image171.png"/><Relationship Id="rId3" Type="http://schemas.openxmlformats.org/officeDocument/2006/relationships/image" Target="../media/image98.png"/><Relationship Id="rId21" Type="http://schemas.openxmlformats.org/officeDocument/2006/relationships/image" Target="../media/image174.png"/><Relationship Id="rId7" Type="http://schemas.openxmlformats.org/officeDocument/2006/relationships/image" Target="../media/image102.png"/><Relationship Id="rId12" Type="http://schemas.openxmlformats.org/officeDocument/2006/relationships/image" Target="../media/image137.png"/><Relationship Id="rId17" Type="http://schemas.openxmlformats.org/officeDocument/2006/relationships/image" Target="../media/image170.png"/><Relationship Id="rId25" Type="http://schemas.openxmlformats.org/officeDocument/2006/relationships/image" Target="../media/image179.png"/><Relationship Id="rId2" Type="http://schemas.openxmlformats.org/officeDocument/2006/relationships/image" Target="../media/image94.png"/><Relationship Id="rId16" Type="http://schemas.openxmlformats.org/officeDocument/2006/relationships/image" Target="../media/image169.png"/><Relationship Id="rId20" Type="http://schemas.openxmlformats.org/officeDocument/2006/relationships/image" Target="../media/image1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36.png"/><Relationship Id="rId24" Type="http://schemas.openxmlformats.org/officeDocument/2006/relationships/image" Target="../media/image178.png"/><Relationship Id="rId5" Type="http://schemas.openxmlformats.org/officeDocument/2006/relationships/image" Target="../media/image100.png"/><Relationship Id="rId15" Type="http://schemas.openxmlformats.org/officeDocument/2006/relationships/image" Target="../media/image144.png"/><Relationship Id="rId23" Type="http://schemas.openxmlformats.org/officeDocument/2006/relationships/image" Target="../media/image177.png"/><Relationship Id="rId10" Type="http://schemas.openxmlformats.org/officeDocument/2006/relationships/image" Target="../media/image135.png"/><Relationship Id="rId19" Type="http://schemas.openxmlformats.org/officeDocument/2006/relationships/image" Target="../media/image172.png"/><Relationship Id="rId4" Type="http://schemas.openxmlformats.org/officeDocument/2006/relationships/image" Target="../media/image99.png"/><Relationship Id="rId9" Type="http://schemas.openxmlformats.org/officeDocument/2006/relationships/image" Target="../media/image134.png"/><Relationship Id="rId14" Type="http://schemas.openxmlformats.org/officeDocument/2006/relationships/image" Target="../media/image143.png"/><Relationship Id="rId22" Type="http://schemas.openxmlformats.org/officeDocument/2006/relationships/image" Target="../media/image17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7" Type="http://schemas.openxmlformats.org/officeDocument/2006/relationships/image" Target="../media/image185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4.png"/><Relationship Id="rId5" Type="http://schemas.openxmlformats.org/officeDocument/2006/relationships/image" Target="../media/image183.png"/><Relationship Id="rId4" Type="http://schemas.openxmlformats.org/officeDocument/2006/relationships/image" Target="../media/image182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7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196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195.png"/><Relationship Id="rId5" Type="http://schemas.openxmlformats.org/officeDocument/2006/relationships/image" Target="../media/image18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198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3" Type="http://schemas.openxmlformats.org/officeDocument/2006/relationships/image" Target="../media/image200.png"/><Relationship Id="rId7" Type="http://schemas.openxmlformats.org/officeDocument/2006/relationships/image" Target="../media/image176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4.png"/><Relationship Id="rId5" Type="http://schemas.openxmlformats.org/officeDocument/2006/relationships/image" Target="../media/image202.png"/><Relationship Id="rId4" Type="http://schemas.openxmlformats.org/officeDocument/2006/relationships/image" Target="../media/image201.png"/><Relationship Id="rId9" Type="http://schemas.openxmlformats.org/officeDocument/2006/relationships/image" Target="../media/image178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0.png"/><Relationship Id="rId13" Type="http://schemas.openxmlformats.org/officeDocument/2006/relationships/image" Target="../media/image730.png"/><Relationship Id="rId18" Type="http://schemas.openxmlformats.org/officeDocument/2006/relationships/image" Target="../media/image780.png"/><Relationship Id="rId3" Type="http://schemas.openxmlformats.org/officeDocument/2006/relationships/image" Target="../media/image630.png"/><Relationship Id="rId7" Type="http://schemas.openxmlformats.org/officeDocument/2006/relationships/image" Target="../media/image670.png"/><Relationship Id="rId12" Type="http://schemas.openxmlformats.org/officeDocument/2006/relationships/image" Target="../media/image720.png"/><Relationship Id="rId17" Type="http://schemas.openxmlformats.org/officeDocument/2006/relationships/image" Target="../media/image770.png"/><Relationship Id="rId2" Type="http://schemas.openxmlformats.org/officeDocument/2006/relationships/image" Target="../media/image203.png"/><Relationship Id="rId16" Type="http://schemas.openxmlformats.org/officeDocument/2006/relationships/image" Target="../media/image7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0.png"/><Relationship Id="rId11" Type="http://schemas.openxmlformats.org/officeDocument/2006/relationships/image" Target="../media/image710.png"/><Relationship Id="rId5" Type="http://schemas.openxmlformats.org/officeDocument/2006/relationships/image" Target="../media/image650.png"/><Relationship Id="rId15" Type="http://schemas.openxmlformats.org/officeDocument/2006/relationships/image" Target="../media/image750.png"/><Relationship Id="rId10" Type="http://schemas.openxmlformats.org/officeDocument/2006/relationships/image" Target="../media/image700.png"/><Relationship Id="rId19" Type="http://schemas.openxmlformats.org/officeDocument/2006/relationships/image" Target="../media/image790.png"/><Relationship Id="rId4" Type="http://schemas.openxmlformats.org/officeDocument/2006/relationships/image" Target="../media/image640.png"/><Relationship Id="rId9" Type="http://schemas.openxmlformats.org/officeDocument/2006/relationships/image" Target="../media/image690.png"/><Relationship Id="rId14" Type="http://schemas.openxmlformats.org/officeDocument/2006/relationships/image" Target="../media/image740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7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696438"/>
            <a:ext cx="6172200" cy="1665762"/>
          </a:xfrm>
        </p:spPr>
        <p:txBody>
          <a:bodyPr/>
          <a:lstStyle/>
          <a:p>
            <a:pPr algn="ctr"/>
            <a:r>
              <a:rPr lang="en-US" dirty="0" smtClean="0"/>
              <a:t>Planning with Incomplete User Preferences and Domain Models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2667000"/>
            <a:ext cx="6172200" cy="3657600"/>
          </a:xfrm>
        </p:spPr>
        <p:txBody>
          <a:bodyPr/>
          <a:lstStyle/>
          <a:p>
            <a:pPr algn="ctr"/>
            <a:r>
              <a:rPr lang="en-US" dirty="0" smtClean="0"/>
              <a:t>Tuan </a:t>
            </a:r>
            <a:r>
              <a:rPr lang="en-US" dirty="0" err="1" smtClean="0"/>
              <a:t>Anh</a:t>
            </a:r>
            <a:r>
              <a:rPr lang="en-US" dirty="0" smtClean="0"/>
              <a:t> Nguyen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Graduate Committee Members:</a:t>
            </a:r>
          </a:p>
          <a:p>
            <a:pPr algn="ctr"/>
            <a:r>
              <a:rPr lang="en-US" dirty="0" err="1" smtClean="0"/>
              <a:t>Subbarao</a:t>
            </a:r>
            <a:r>
              <a:rPr lang="en-US" dirty="0" smtClean="0"/>
              <a:t> </a:t>
            </a:r>
            <a:r>
              <a:rPr lang="en-US" dirty="0" err="1" smtClean="0"/>
              <a:t>Kambhampati</a:t>
            </a:r>
            <a:r>
              <a:rPr lang="en-US" dirty="0" smtClean="0"/>
              <a:t> (Chair)</a:t>
            </a:r>
          </a:p>
          <a:p>
            <a:pPr algn="ctr"/>
            <a:r>
              <a:rPr lang="en-US" dirty="0" err="1" smtClean="0"/>
              <a:t>Chitta</a:t>
            </a:r>
            <a:r>
              <a:rPr lang="en-US" dirty="0" smtClean="0"/>
              <a:t> </a:t>
            </a:r>
            <a:r>
              <a:rPr lang="en-US" dirty="0" err="1" smtClean="0"/>
              <a:t>Baral</a:t>
            </a:r>
            <a:endParaRPr lang="en-US" dirty="0" smtClean="0"/>
          </a:p>
          <a:p>
            <a:pPr algn="ctr"/>
            <a:r>
              <a:rPr lang="en-US" dirty="0" smtClean="0"/>
              <a:t>Minh B. Do</a:t>
            </a:r>
          </a:p>
          <a:p>
            <a:pPr algn="ctr"/>
            <a:r>
              <a:rPr lang="en-US" dirty="0" err="1" smtClean="0"/>
              <a:t>Joohyung</a:t>
            </a:r>
            <a:r>
              <a:rPr lang="en-US" dirty="0" smtClean="0"/>
              <a:t> Lee</a:t>
            </a:r>
          </a:p>
          <a:p>
            <a:pPr algn="ctr"/>
            <a:r>
              <a:rPr lang="en-US" dirty="0" smtClean="0"/>
              <a:t>David E. Smith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609600"/>
          </a:xfrm>
        </p:spPr>
        <p:txBody>
          <a:bodyPr>
            <a:normAutofit/>
          </a:bodyPr>
          <a:lstStyle/>
          <a:p>
            <a:r>
              <a:rPr lang="en-US" b="1" dirty="0" smtClean="0"/>
              <a:t>Dissertation Overview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1BF53D-ACBC-4009-8F9D-48618260F3C0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67000" y="914400"/>
            <a:ext cx="3314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“Model-lite” Planning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1588532"/>
            <a:ext cx="251460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Preference incompleteness</a:t>
            </a:r>
            <a:endParaRPr lang="en-US" b="1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33400" y="2426732"/>
            <a:ext cx="36576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66700" indent="-266700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633413" indent="-268288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b="1" dirty="0" smtClean="0">
                <a:solidFill>
                  <a:srgbClr val="0000FF"/>
                </a:solidFill>
                <a:latin typeface="Century Schoolbook" pitchFamily="16" charset="0"/>
                <a:ea typeface="MS Gothic" charset="-128"/>
              </a:rPr>
              <a:t>Representation:</a:t>
            </a:r>
            <a:r>
              <a:rPr lang="en-US" dirty="0" smtClean="0">
                <a:latin typeface="Century Schoolbook" pitchFamily="16" charset="0"/>
                <a:ea typeface="MS Gothic" charset="-128"/>
              </a:rPr>
              <a:t> two levels of incompleteness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dirty="0" smtClean="0">
                <a:latin typeface="Century Schoolbook" pitchFamily="16" charset="0"/>
                <a:ea typeface="MS Gothic" charset="-128"/>
              </a:rPr>
              <a:t>User preferences exist, but totally unknown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dirty="0" smtClean="0">
                <a:latin typeface="Century Schoolbook" pitchFamily="16" charset="0"/>
                <a:ea typeface="MS Gothic" charset="-128"/>
              </a:rPr>
              <a:t>Partially specified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dirty="0" smtClean="0">
                <a:latin typeface="Century Schoolbook" pitchFamily="16" charset="0"/>
                <a:ea typeface="MS Gothic" charset="-128"/>
              </a:rPr>
              <a:t>  Full set of plan attributes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dirty="0">
                <a:latin typeface="Century Schoolbook" pitchFamily="16" charset="0"/>
                <a:ea typeface="MS Gothic" charset="-128"/>
              </a:rPr>
              <a:t> Parameterized value function, unknown trade-off values</a:t>
            </a:r>
            <a:endParaRPr lang="en-US" dirty="0" smtClean="0">
              <a:latin typeface="Century Schoolbook" pitchFamily="16" charset="0"/>
              <a:ea typeface="MS Gothic" charset="-128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b="1" dirty="0" smtClean="0">
                <a:solidFill>
                  <a:srgbClr val="0000FF"/>
                </a:solidFill>
                <a:latin typeface="Century Schoolbook" pitchFamily="16" charset="0"/>
                <a:ea typeface="MS Gothic" charset="-128"/>
              </a:rPr>
              <a:t>Solution concept: </a:t>
            </a:r>
            <a:r>
              <a:rPr lang="en-US" dirty="0" smtClean="0">
                <a:latin typeface="Century Schoolbook" pitchFamily="16" charset="0"/>
                <a:ea typeface="MS Gothic" charset="-128"/>
              </a:rPr>
              <a:t>plan sets with quality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b="1" dirty="0" smtClean="0">
                <a:solidFill>
                  <a:srgbClr val="0000FF"/>
                </a:solidFill>
                <a:latin typeface="Century Schoolbook" pitchFamily="16" charset="0"/>
                <a:ea typeface="MS Gothic" charset="-128"/>
              </a:rPr>
              <a:t>Solving techniques: </a:t>
            </a:r>
            <a:r>
              <a:rPr lang="en-US" dirty="0" smtClean="0">
                <a:latin typeface="Century Schoolbook" pitchFamily="16" charset="0"/>
                <a:ea typeface="MS Gothic" charset="-128"/>
              </a:rPr>
              <a:t>synthesizing quality plan sets</a:t>
            </a:r>
            <a:endParaRPr lang="en-US" dirty="0">
              <a:latin typeface="Century Schoolbook" pitchFamily="16" charset="0"/>
              <a:ea typeface="MS Gothic" charset="-128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SzTx/>
              <a:buFontTx/>
              <a:buNone/>
            </a:pPr>
            <a:endParaRPr lang="en-US" sz="2400" dirty="0">
              <a:latin typeface="Century Schoolbook" pitchFamily="16" charset="0"/>
              <a:ea typeface="MS Gothic" charset="-128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sz="2400" b="1" dirty="0">
                <a:latin typeface="Century Schoolbook" pitchFamily="16" charset="0"/>
                <a:ea typeface="MS Gothic" charset="-128"/>
              </a:rPr>
              <a:t>        </a:t>
            </a:r>
          </a:p>
        </p:txBody>
      </p:sp>
      <p:sp>
        <p:nvSpPr>
          <p:cNvPr id="8" name="Striped Right Arrow 7"/>
          <p:cNvSpPr/>
          <p:nvPr/>
        </p:nvSpPr>
        <p:spPr>
          <a:xfrm>
            <a:off x="4191000" y="3200400"/>
            <a:ext cx="552450" cy="304800"/>
          </a:xfrm>
          <a:prstGeom prst="strip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4876800" y="2362200"/>
            <a:ext cx="3657600" cy="153355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66700" indent="-266700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633413" indent="-268288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dirty="0" smtClean="0">
                <a:latin typeface="Century Schoolbook" pitchFamily="16" charset="0"/>
                <a:ea typeface="MS Gothic" charset="-128"/>
              </a:rPr>
              <a:t>Distance measures w.r.t. base-level features of plans (actions, states, causal links)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dirty="0" smtClean="0">
                <a:latin typeface="Century Schoolbook" pitchFamily="16" charset="0"/>
                <a:ea typeface="MS Gothic" charset="-128"/>
              </a:rPr>
              <a:t>CSP-based and local-search based planners</a:t>
            </a:r>
            <a:endParaRPr lang="en-US" dirty="0">
              <a:latin typeface="Century Schoolbook" pitchFamily="16" charset="0"/>
              <a:ea typeface="MS Gothic" charset="-128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SzTx/>
              <a:buFontTx/>
              <a:buNone/>
            </a:pPr>
            <a:endParaRPr lang="en-US" sz="2400" dirty="0">
              <a:latin typeface="Century Schoolbook" pitchFamily="16" charset="0"/>
              <a:ea typeface="MS Gothic" charset="-128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sz="2400" b="1" dirty="0">
                <a:latin typeface="Century Schoolbook" pitchFamily="16" charset="0"/>
                <a:ea typeface="MS Gothic" charset="-128"/>
              </a:rPr>
              <a:t>        </a:t>
            </a:r>
          </a:p>
        </p:txBody>
      </p:sp>
      <p:sp>
        <p:nvSpPr>
          <p:cNvPr id="14" name="Striped Right Arrow 13"/>
          <p:cNvSpPr/>
          <p:nvPr/>
        </p:nvSpPr>
        <p:spPr>
          <a:xfrm>
            <a:off x="4191000" y="4572000"/>
            <a:ext cx="552450" cy="304800"/>
          </a:xfrm>
          <a:prstGeom prst="strip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4876800" y="4257645"/>
            <a:ext cx="3657600" cy="100015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66700" indent="-266700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633413" indent="-268288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dirty="0" smtClean="0">
                <a:latin typeface="Century Schoolbook" pitchFamily="16" charset="0"/>
                <a:ea typeface="MS Gothic" charset="-128"/>
              </a:rPr>
              <a:t>IPF/ICP measure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dirty="0" smtClean="0">
                <a:latin typeface="Century Schoolbook" pitchFamily="16" charset="0"/>
                <a:ea typeface="MS Gothic" charset="-128"/>
              </a:rPr>
              <a:t>Sampling, ICP and Hybrid approaches</a:t>
            </a:r>
            <a:endParaRPr lang="en-US" dirty="0">
              <a:latin typeface="Century Schoolbook" pitchFamily="16" charset="0"/>
              <a:ea typeface="MS Gothic" charset="-128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SzTx/>
              <a:buFontTx/>
              <a:buNone/>
            </a:pPr>
            <a:endParaRPr lang="en-US" sz="2400" dirty="0">
              <a:latin typeface="Century Schoolbook" pitchFamily="16" charset="0"/>
              <a:ea typeface="MS Gothic" charset="-128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sz="2400" b="1" dirty="0">
                <a:latin typeface="Century Schoolbook" pitchFamily="16" charset="0"/>
                <a:ea typeface="MS Gothic" charset="-128"/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28858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609600"/>
          </a:xfrm>
        </p:spPr>
        <p:txBody>
          <a:bodyPr/>
          <a:lstStyle/>
          <a:p>
            <a:r>
              <a:rPr lang="en-US" b="1" dirty="0"/>
              <a:t>Dissertation </a:t>
            </a:r>
            <a:r>
              <a:rPr lang="en-US" b="1" dirty="0" smtClean="0"/>
              <a:t>overview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1BF53D-ACBC-4009-8F9D-48618260F3C0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67000" y="914400"/>
            <a:ext cx="3314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“Model-lite” Planning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1588532"/>
            <a:ext cx="251460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Preference incompleteness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1588532"/>
            <a:ext cx="251460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Domain incompleteness</a:t>
            </a:r>
            <a:endParaRPr lang="en-US" b="1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33400" y="2426732"/>
            <a:ext cx="36576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66700" indent="-266700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633413" indent="-268288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b="1" dirty="0" smtClean="0">
                <a:solidFill>
                  <a:srgbClr val="0000FF"/>
                </a:solidFill>
                <a:latin typeface="Century Schoolbook" pitchFamily="16" charset="0"/>
                <a:ea typeface="MS Gothic" charset="-128"/>
              </a:rPr>
              <a:t>Representation:</a:t>
            </a:r>
            <a:r>
              <a:rPr lang="en-US" dirty="0" smtClean="0">
                <a:latin typeface="Century Schoolbook" pitchFamily="16" charset="0"/>
                <a:ea typeface="MS Gothic" charset="-128"/>
              </a:rPr>
              <a:t> two levels of incompleteness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dirty="0" smtClean="0">
                <a:latin typeface="Century Schoolbook" pitchFamily="16" charset="0"/>
                <a:ea typeface="MS Gothic" charset="-128"/>
              </a:rPr>
              <a:t>User preferences exist, but totally unknown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dirty="0" smtClean="0">
                <a:latin typeface="Century Schoolbook" pitchFamily="16" charset="0"/>
                <a:ea typeface="MS Gothic" charset="-128"/>
              </a:rPr>
              <a:t>Partially specified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dirty="0" smtClean="0">
                <a:latin typeface="Century Schoolbook" pitchFamily="16" charset="0"/>
                <a:ea typeface="MS Gothic" charset="-128"/>
              </a:rPr>
              <a:t>  Full set of plan attributes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dirty="0">
                <a:latin typeface="Century Schoolbook" pitchFamily="16" charset="0"/>
                <a:ea typeface="MS Gothic" charset="-128"/>
              </a:rPr>
              <a:t> Parameterized value function, unknown trade-off </a:t>
            </a:r>
            <a:r>
              <a:rPr lang="en-US" dirty="0" smtClean="0">
                <a:latin typeface="Century Schoolbook" pitchFamily="16" charset="0"/>
                <a:ea typeface="MS Gothic" charset="-128"/>
              </a:rPr>
              <a:t>values</a:t>
            </a:r>
            <a:endParaRPr lang="en-US" sz="2400" dirty="0">
              <a:latin typeface="Century Schoolbook" pitchFamily="16" charset="0"/>
              <a:ea typeface="MS Gothic" charset="-128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sz="2400" b="1" dirty="0">
                <a:latin typeface="Century Schoolbook" pitchFamily="16" charset="0"/>
                <a:ea typeface="MS Gothic" charset="-128"/>
              </a:rPr>
              <a:t>       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305300" y="1588532"/>
            <a:ext cx="0" cy="49646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572000" y="2426732"/>
            <a:ext cx="3581400" cy="164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66700" indent="-266700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633413" indent="-268288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b="1" dirty="0" smtClean="0">
                <a:solidFill>
                  <a:srgbClr val="0000FF"/>
                </a:solidFill>
                <a:latin typeface="Century Schoolbook" pitchFamily="16" charset="0"/>
                <a:ea typeface="MS Gothic" charset="-128"/>
              </a:rPr>
              <a:t>Representation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dirty="0">
                <a:latin typeface="Century Schoolbook" pitchFamily="16" charset="0"/>
                <a:ea typeface="MS Gothic" charset="-128"/>
              </a:rPr>
              <a:t>A</a:t>
            </a:r>
            <a:r>
              <a:rPr lang="en-US" dirty="0" smtClean="0">
                <a:latin typeface="Century Schoolbook" pitchFamily="16" charset="0"/>
                <a:ea typeface="MS Gothic" charset="-128"/>
              </a:rPr>
              <a:t>ctions with possible preconditions / effects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dirty="0" smtClean="0">
                <a:latin typeface="Century Schoolbook" pitchFamily="16" charset="0"/>
                <a:ea typeface="MS Gothic" charset="-128"/>
              </a:rPr>
              <a:t>Optionally with weights for being the real ones</a:t>
            </a:r>
            <a:endParaRPr lang="en-US" sz="2400" dirty="0">
              <a:latin typeface="Century Schoolbook" pitchFamily="16" charset="0"/>
              <a:ea typeface="MS Gothic" charset="-128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sz="2400" b="1" dirty="0">
                <a:latin typeface="Century Schoolbook" pitchFamily="16" charset="0"/>
                <a:ea typeface="MS Gothic" charset="-128"/>
              </a:rPr>
              <a:t>        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533400" y="5334000"/>
            <a:ext cx="3657600" cy="468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66700" indent="-266700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633413" indent="-268288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b="1" dirty="0" smtClean="0">
                <a:solidFill>
                  <a:srgbClr val="0000FF"/>
                </a:solidFill>
                <a:latin typeface="Century Schoolbook" pitchFamily="16" charset="0"/>
                <a:ea typeface="MS Gothic" charset="-128"/>
              </a:rPr>
              <a:t>Solution concept: </a:t>
            </a:r>
            <a:r>
              <a:rPr lang="en-US" dirty="0" smtClean="0">
                <a:latin typeface="Century Schoolbook" pitchFamily="16" charset="0"/>
                <a:ea typeface="MS Gothic" charset="-128"/>
              </a:rPr>
              <a:t>plan sets </a:t>
            </a: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SzTx/>
              <a:buFontTx/>
              <a:buNone/>
            </a:pPr>
            <a:endParaRPr lang="en-US" sz="2400" dirty="0">
              <a:latin typeface="Century Schoolbook" pitchFamily="16" charset="0"/>
              <a:ea typeface="MS Gothic" charset="-128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sz="2400" b="1" dirty="0">
                <a:latin typeface="Century Schoolbook" pitchFamily="16" charset="0"/>
                <a:ea typeface="MS Gothic" charset="-128"/>
              </a:rPr>
              <a:t>        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533400" y="5797719"/>
            <a:ext cx="3657600" cy="679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66700" indent="-266700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633413" indent="-268288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b="1" dirty="0" smtClean="0">
                <a:solidFill>
                  <a:srgbClr val="0000FF"/>
                </a:solidFill>
                <a:latin typeface="Century Schoolbook" pitchFamily="16" charset="0"/>
                <a:ea typeface="MS Gothic" charset="-128"/>
              </a:rPr>
              <a:t>Solving techniques: </a:t>
            </a:r>
            <a:r>
              <a:rPr lang="en-US" dirty="0" smtClean="0">
                <a:latin typeface="Century Schoolbook" pitchFamily="16" charset="0"/>
                <a:ea typeface="MS Gothic" charset="-128"/>
              </a:rPr>
              <a:t>synthesizing high quality plan sets</a:t>
            </a:r>
            <a:endParaRPr lang="en-US" dirty="0">
              <a:latin typeface="Century Schoolbook" pitchFamily="16" charset="0"/>
              <a:ea typeface="MS Gothic" charset="-128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4572000" y="4057650"/>
            <a:ext cx="35814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66700" indent="-266700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633413" indent="-268288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b="1" dirty="0" smtClean="0">
                <a:solidFill>
                  <a:srgbClr val="0000FF"/>
                </a:solidFill>
                <a:latin typeface="Century Schoolbook" pitchFamily="16" charset="0"/>
                <a:ea typeface="MS Gothic" charset="-128"/>
              </a:rPr>
              <a:t>Solution concept: </a:t>
            </a:r>
            <a:r>
              <a:rPr lang="en-US" dirty="0">
                <a:latin typeface="Century Schoolbook" pitchFamily="16" charset="0"/>
                <a:ea typeface="MS Gothic" charset="-128"/>
              </a:rPr>
              <a:t> </a:t>
            </a:r>
            <a:r>
              <a:rPr lang="en-US" dirty="0" smtClean="0">
                <a:latin typeface="Century Schoolbook" pitchFamily="16" charset="0"/>
                <a:ea typeface="MS Gothic" charset="-128"/>
              </a:rPr>
              <a:t>“robust” plans</a:t>
            </a:r>
            <a:endParaRPr lang="en-US" sz="2400" b="1" dirty="0">
              <a:latin typeface="Century Schoolbook" pitchFamily="16" charset="0"/>
              <a:ea typeface="MS Gothic" charset="-128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4572000" y="4819650"/>
            <a:ext cx="35814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66700" indent="-266700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633413" indent="-268288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b="1" dirty="0" smtClean="0">
                <a:solidFill>
                  <a:srgbClr val="0000FF"/>
                </a:solidFill>
                <a:latin typeface="Century Schoolbook" pitchFamily="16" charset="0"/>
                <a:ea typeface="MS Gothic" charset="-128"/>
              </a:rPr>
              <a:t>Solving techniques:</a:t>
            </a:r>
            <a:r>
              <a:rPr lang="en-US" dirty="0" smtClean="0">
                <a:latin typeface="Century Schoolbook" pitchFamily="16" charset="0"/>
                <a:ea typeface="MS Gothic" charset="-128"/>
              </a:rPr>
              <a:t> synthesizing robust plans</a:t>
            </a:r>
            <a:endParaRPr lang="en-US" sz="2400" b="1" dirty="0">
              <a:latin typeface="Century Schoolbook" pitchFamily="16" charset="0"/>
              <a:ea typeface="MS Gothic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426732"/>
            <a:ext cx="3962400" cy="4202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228600" y="2362200"/>
            <a:ext cx="3962400" cy="3974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66700" indent="-266700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633413" indent="-268288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en-US" sz="2000" b="1" dirty="0" smtClean="0">
                <a:solidFill>
                  <a:srgbClr val="0000FF"/>
                </a:solidFill>
                <a:latin typeface="Century Schoolbook" pitchFamily="16" charset="0"/>
                <a:ea typeface="MS Gothic" charset="-128"/>
              </a:rPr>
              <a:t>Publication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i="1" dirty="0" smtClean="0">
                <a:latin typeface="Century Schoolbook" pitchFamily="16" charset="0"/>
                <a:ea typeface="MS Gothic" charset="-128"/>
              </a:rPr>
              <a:t>Domain independent approaches for finding diverse plans</a:t>
            </a:r>
            <a:r>
              <a:rPr lang="en-US" b="1" dirty="0" smtClean="0">
                <a:latin typeface="Century Schoolbook" pitchFamily="16" charset="0"/>
                <a:ea typeface="MS Gothic" charset="-128"/>
              </a:rPr>
              <a:t>. IJCAI (2007)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i="1" dirty="0" smtClean="0">
                <a:latin typeface="Century Schoolbook" pitchFamily="16" charset="0"/>
                <a:ea typeface="MS Gothic" charset="-128"/>
              </a:rPr>
              <a:t>Planning with partial preference models.</a:t>
            </a:r>
            <a:r>
              <a:rPr lang="en-US" b="1" dirty="0" smtClean="0">
                <a:latin typeface="Century Schoolbook" pitchFamily="16" charset="0"/>
                <a:ea typeface="MS Gothic" charset="-128"/>
              </a:rPr>
              <a:t> IJCAI (2009)</a:t>
            </a:r>
            <a:endParaRPr lang="en-US" b="1" dirty="0">
              <a:latin typeface="Century Schoolbook" pitchFamily="16" charset="0"/>
              <a:ea typeface="MS Gothic" charset="-128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i="1" dirty="0" smtClean="0">
                <a:latin typeface="Century Schoolbook" pitchFamily="16" charset="0"/>
                <a:ea typeface="MS Gothic" charset="-128"/>
              </a:rPr>
              <a:t>Generating diverse plans to handle unknown and partially known user preferences.</a:t>
            </a:r>
            <a:r>
              <a:rPr lang="en-US" dirty="0" smtClean="0">
                <a:latin typeface="Century Schoolbook" pitchFamily="16" charset="0"/>
                <a:ea typeface="MS Gothic" charset="-128"/>
              </a:rPr>
              <a:t> </a:t>
            </a:r>
            <a:r>
              <a:rPr lang="en-US" b="1" dirty="0" smtClean="0">
                <a:latin typeface="Century Schoolbook" pitchFamily="16" charset="0"/>
                <a:ea typeface="MS Gothic" charset="-128"/>
              </a:rPr>
              <a:t>AIJ 190 (2012)</a:t>
            </a:r>
            <a:endParaRPr lang="en-US" b="1" dirty="0">
              <a:latin typeface="Century Schoolbook" pitchFamily="16" charset="0"/>
              <a:ea typeface="MS Gothic" charset="-128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 smtClean="0">
                <a:latin typeface="Century Schoolbook" pitchFamily="16" charset="0"/>
                <a:ea typeface="MS Gothic" charset="-128"/>
              </a:rPr>
              <a:t>(with</a:t>
            </a:r>
            <a:r>
              <a:rPr lang="en-US" b="1" dirty="0" smtClean="0">
                <a:latin typeface="Century Schoolbook" pitchFamily="16" charset="0"/>
                <a:ea typeface="MS Gothic" charset="-128"/>
              </a:rPr>
              <a:t> </a:t>
            </a:r>
            <a:r>
              <a:rPr lang="en-US" dirty="0" err="1" smtClean="0">
                <a:latin typeface="Century Schoolbook" pitchFamily="16" charset="0"/>
                <a:ea typeface="MS Gothic" charset="-128"/>
              </a:rPr>
              <a:t>Biplav</a:t>
            </a:r>
            <a:r>
              <a:rPr lang="en-US" dirty="0" smtClean="0">
                <a:latin typeface="Century Schoolbook" pitchFamily="16" charset="0"/>
                <a:ea typeface="MS Gothic" charset="-128"/>
              </a:rPr>
              <a:t> </a:t>
            </a:r>
            <a:r>
              <a:rPr lang="en-US" dirty="0" err="1">
                <a:latin typeface="Century Schoolbook" pitchFamily="16" charset="0"/>
                <a:ea typeface="MS Gothic" charset="-128"/>
              </a:rPr>
              <a:t>Srivastava</a:t>
            </a:r>
            <a:r>
              <a:rPr lang="en-US" dirty="0">
                <a:latin typeface="Century Schoolbook" pitchFamily="16" charset="0"/>
                <a:ea typeface="MS Gothic" charset="-128"/>
              </a:rPr>
              <a:t>, </a:t>
            </a:r>
            <a:r>
              <a:rPr lang="en-US" dirty="0" err="1" smtClean="0">
                <a:latin typeface="Century Schoolbook" pitchFamily="16" charset="0"/>
                <a:ea typeface="MS Gothic" charset="-128"/>
              </a:rPr>
              <a:t>Subbarao</a:t>
            </a:r>
            <a:endParaRPr lang="en-US" dirty="0">
              <a:latin typeface="Century Schoolbook" pitchFamily="16" charset="0"/>
              <a:ea typeface="MS Gothic" charset="-128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 err="1">
                <a:latin typeface="Century Schoolbook" pitchFamily="16" charset="0"/>
                <a:ea typeface="MS Gothic" charset="-128"/>
              </a:rPr>
              <a:t>Kambhampati</a:t>
            </a:r>
            <a:r>
              <a:rPr lang="en-US" dirty="0">
                <a:latin typeface="Century Schoolbook" pitchFamily="16" charset="0"/>
                <a:ea typeface="MS Gothic" charset="-128"/>
              </a:rPr>
              <a:t>, Minh Do, </a:t>
            </a:r>
            <a:r>
              <a:rPr lang="en-US" dirty="0" smtClean="0">
                <a:latin typeface="Century Schoolbook" pitchFamily="16" charset="0"/>
                <a:ea typeface="MS Gothic" charset="-128"/>
              </a:rPr>
              <a:t>Alfonso 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 err="1" smtClean="0">
                <a:latin typeface="Century Schoolbook" pitchFamily="16" charset="0"/>
                <a:ea typeface="MS Gothic" charset="-128"/>
              </a:rPr>
              <a:t>Gerevini</a:t>
            </a:r>
            <a:r>
              <a:rPr lang="en-US" dirty="0" smtClean="0">
                <a:latin typeface="Century Schoolbook" pitchFamily="16" charset="0"/>
                <a:ea typeface="MS Gothic" charset="-128"/>
              </a:rPr>
              <a:t> </a:t>
            </a:r>
            <a:r>
              <a:rPr lang="en-US" dirty="0">
                <a:latin typeface="Century Schoolbook" pitchFamily="16" charset="0"/>
                <a:ea typeface="MS Gothic" charset="-128"/>
              </a:rPr>
              <a:t>and Ivan </a:t>
            </a:r>
            <a:r>
              <a:rPr lang="en-US" dirty="0" smtClean="0">
                <a:latin typeface="Century Schoolbook" pitchFamily="16" charset="0"/>
                <a:ea typeface="MS Gothic" charset="-128"/>
              </a:rPr>
              <a:t> </a:t>
            </a:r>
            <a:r>
              <a:rPr lang="en-US" dirty="0" err="1" smtClean="0">
                <a:latin typeface="Century Schoolbook" pitchFamily="16" charset="0"/>
                <a:ea typeface="MS Gothic" charset="-128"/>
              </a:rPr>
              <a:t>Serina</a:t>
            </a:r>
            <a:r>
              <a:rPr lang="en-US" dirty="0" smtClean="0">
                <a:latin typeface="Century Schoolbook" pitchFamily="16" charset="0"/>
                <a:ea typeface="MS Gothic" charset="-128"/>
              </a:rPr>
              <a:t>)</a:t>
            </a:r>
            <a:endParaRPr lang="en-US" b="1" dirty="0">
              <a:latin typeface="Century Schoolbook" pitchFamily="16" charset="0"/>
              <a:ea typeface="MS Gothic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19600" y="2362200"/>
            <a:ext cx="3810000" cy="3440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4495800" y="2362200"/>
            <a:ext cx="3962400" cy="3974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66700" indent="-266700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633413" indent="-268288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en-US" sz="2000" b="1" dirty="0" smtClean="0">
                <a:solidFill>
                  <a:srgbClr val="FF0000"/>
                </a:solidFill>
                <a:latin typeface="Century Schoolbook" pitchFamily="16" charset="0"/>
                <a:ea typeface="MS Gothic" charset="-128"/>
              </a:rPr>
              <a:t>Publication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i="1" dirty="0" smtClean="0">
                <a:latin typeface="Century Schoolbook" pitchFamily="16" charset="0"/>
                <a:ea typeface="MS Gothic" charset="-128"/>
              </a:rPr>
              <a:t>Assessing and Generating Robust Plans with Partial Domain Models</a:t>
            </a:r>
            <a:r>
              <a:rPr lang="en-US" b="1" dirty="0" smtClean="0">
                <a:latin typeface="Century Schoolbook" pitchFamily="16" charset="0"/>
                <a:ea typeface="MS Gothic" charset="-128"/>
              </a:rPr>
              <a:t>. ICAPS-WS (2010)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i="1" dirty="0" smtClean="0">
                <a:latin typeface="Century Schoolbook" pitchFamily="16" charset="0"/>
                <a:ea typeface="MS Gothic" charset="-128"/>
              </a:rPr>
              <a:t>Synthesizing Robust Plans under Incomplete Domain Models.</a:t>
            </a:r>
            <a:r>
              <a:rPr lang="en-US" b="1" dirty="0" smtClean="0">
                <a:latin typeface="Century Schoolbook" pitchFamily="16" charset="0"/>
                <a:ea typeface="MS Gothic" charset="-128"/>
              </a:rPr>
              <a:t> AAAI-WS(2011), NIPS (2013)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i="1" dirty="0" smtClean="0">
                <a:solidFill>
                  <a:schemeClr val="tx1"/>
                </a:solidFill>
                <a:latin typeface="Century Schoolbook" pitchFamily="16" charset="0"/>
                <a:ea typeface="MS Gothic" charset="-128"/>
              </a:rPr>
              <a:t>A Heuristic Approach to Planning with Incomplete STRIPS Action Models. </a:t>
            </a:r>
            <a:r>
              <a:rPr lang="en-US" b="1" dirty="0" smtClean="0">
                <a:latin typeface="Century Schoolbook" pitchFamily="16" charset="0"/>
                <a:ea typeface="MS Gothic" charset="-128"/>
              </a:rPr>
              <a:t>ICAPS (2014)</a:t>
            </a:r>
            <a:endParaRPr lang="en-US" b="1" dirty="0">
              <a:latin typeface="Century Schoolbook" pitchFamily="16" charset="0"/>
              <a:ea typeface="MS Gothic" charset="-128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 smtClean="0">
                <a:latin typeface="Century Schoolbook" pitchFamily="16" charset="0"/>
                <a:ea typeface="MS Gothic" charset="-128"/>
              </a:rPr>
              <a:t>(with</a:t>
            </a:r>
            <a:r>
              <a:rPr lang="en-US" b="1" dirty="0" smtClean="0">
                <a:latin typeface="Century Schoolbook" pitchFamily="16" charset="0"/>
                <a:ea typeface="MS Gothic" charset="-128"/>
              </a:rPr>
              <a:t> </a:t>
            </a:r>
            <a:r>
              <a:rPr lang="en-US" dirty="0" err="1" smtClean="0">
                <a:latin typeface="Century Schoolbook" pitchFamily="16" charset="0"/>
                <a:ea typeface="MS Gothic" charset="-128"/>
              </a:rPr>
              <a:t>Subba</a:t>
            </a:r>
            <a:r>
              <a:rPr lang="en-US" dirty="0" err="1">
                <a:latin typeface="Century Schoolbook" pitchFamily="16" charset="0"/>
                <a:ea typeface="MS Gothic" charset="-128"/>
              </a:rPr>
              <a:t>r</a:t>
            </a:r>
            <a:r>
              <a:rPr lang="en-US" dirty="0" err="1" smtClean="0">
                <a:latin typeface="Century Schoolbook" pitchFamily="16" charset="0"/>
                <a:ea typeface="MS Gothic" charset="-128"/>
              </a:rPr>
              <a:t>ao</a:t>
            </a:r>
            <a:r>
              <a:rPr lang="en-US" dirty="0" smtClean="0">
                <a:latin typeface="Century Schoolbook" pitchFamily="16" charset="0"/>
                <a:ea typeface="MS Gothic" charset="-128"/>
              </a:rPr>
              <a:t> </a:t>
            </a:r>
            <a:r>
              <a:rPr lang="en-US" dirty="0" err="1" smtClean="0">
                <a:latin typeface="Century Schoolbook" pitchFamily="16" charset="0"/>
                <a:ea typeface="MS Gothic" charset="-128"/>
              </a:rPr>
              <a:t>Kambhampati</a:t>
            </a:r>
            <a:r>
              <a:rPr lang="en-US" dirty="0">
                <a:latin typeface="Century Schoolbook" pitchFamily="16" charset="0"/>
                <a:ea typeface="MS Gothic" charset="-128"/>
              </a:rPr>
              <a:t>, </a:t>
            </a:r>
            <a:endParaRPr lang="en-US" dirty="0" smtClean="0">
              <a:latin typeface="Century Schoolbook" pitchFamily="16" charset="0"/>
              <a:ea typeface="MS Gothic" charset="-128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>
                <a:latin typeface="Century Schoolbook" pitchFamily="16" charset="0"/>
                <a:ea typeface="MS Gothic" charset="-128"/>
              </a:rPr>
              <a:t> </a:t>
            </a:r>
            <a:r>
              <a:rPr lang="en-US" dirty="0" smtClean="0">
                <a:latin typeface="Century Schoolbook" pitchFamily="16" charset="0"/>
                <a:ea typeface="MS Gothic" charset="-128"/>
              </a:rPr>
              <a:t>Minh Do)</a:t>
            </a:r>
            <a:endParaRPr lang="en-US" b="1" dirty="0">
              <a:latin typeface="Century Schoolbook" pitchFamily="16" charset="0"/>
              <a:ea typeface="MS Gothic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338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/>
      <p:bldP spid="10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7467600" cy="1143000"/>
          </a:xfrm>
        </p:spPr>
        <p:txBody>
          <a:bodyPr/>
          <a:lstStyle/>
          <a:p>
            <a:pPr algn="ctr"/>
            <a:r>
              <a:rPr lang="en-US" b="1" dirty="0" smtClean="0"/>
              <a:t>Planning with Incomplete Domain Models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1BF53D-ACBC-4009-8F9D-48618260F3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5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467600" cy="579438"/>
          </a:xfrm>
        </p:spPr>
        <p:txBody>
          <a:bodyPr/>
          <a:lstStyle/>
          <a:p>
            <a:r>
              <a:rPr lang="en-US" b="1" dirty="0" smtClean="0"/>
              <a:t>Review: STRIPS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4873752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3200" i="1" dirty="0"/>
              <a:t>Predicate </a:t>
            </a:r>
            <a:r>
              <a:rPr lang="en-US" altLang="en-US" sz="3200" i="1" dirty="0" smtClean="0"/>
              <a:t>set </a:t>
            </a:r>
            <a:r>
              <a:rPr lang="en-US" altLang="en-US" sz="3200" b="1" i="1" dirty="0" smtClean="0"/>
              <a:t>R</a:t>
            </a:r>
            <a:r>
              <a:rPr lang="en-US" altLang="en-US" sz="3200" dirty="0" smtClean="0"/>
              <a:t>: </a:t>
            </a:r>
            <a:r>
              <a:rPr lang="en-US" altLang="en-US" sz="3200" dirty="0"/>
              <a:t>clear(x – object), on-table(x – object), on(x – object, y – object), holding(x – object), hand-empty</a:t>
            </a:r>
          </a:p>
          <a:p>
            <a:endParaRPr lang="en-US" altLang="en-US" sz="3200" dirty="0"/>
          </a:p>
          <a:p>
            <a:r>
              <a:rPr lang="en-US" altLang="en-US" sz="3200" i="1" dirty="0" smtClean="0"/>
              <a:t>Operators</a:t>
            </a:r>
            <a:r>
              <a:rPr lang="en-US" altLang="en-US" sz="3200" dirty="0" smtClean="0"/>
              <a:t> </a:t>
            </a:r>
            <a:r>
              <a:rPr lang="en-US" altLang="en-US" sz="3200" b="1" i="1" dirty="0" smtClean="0"/>
              <a:t>O</a:t>
            </a:r>
            <a:r>
              <a:rPr lang="en-US" altLang="en-US" sz="3200" dirty="0" smtClean="0"/>
              <a:t>:</a:t>
            </a:r>
            <a:endParaRPr lang="en-US" altLang="en-US" sz="3200" dirty="0"/>
          </a:p>
          <a:p>
            <a:pPr lvl="1"/>
            <a:r>
              <a:rPr lang="en-US" altLang="en-US" sz="2800" b="1" dirty="0"/>
              <a:t>Name</a:t>
            </a:r>
            <a:r>
              <a:rPr lang="en-US" altLang="en-US" sz="2800" dirty="0"/>
              <a:t> (signature): pick-up(x – object)</a:t>
            </a:r>
          </a:p>
          <a:p>
            <a:pPr lvl="1"/>
            <a:r>
              <a:rPr lang="en-US" altLang="en-US" sz="2800" b="1" dirty="0"/>
              <a:t>Preconditions:</a:t>
            </a:r>
            <a:r>
              <a:rPr lang="en-US" altLang="en-US" sz="2800" dirty="0"/>
              <a:t> hand-empty, clear(x)</a:t>
            </a:r>
          </a:p>
          <a:p>
            <a:pPr lvl="1"/>
            <a:r>
              <a:rPr lang="en-US" altLang="en-US" sz="2800" b="1" dirty="0"/>
              <a:t>Effects:</a:t>
            </a:r>
            <a:r>
              <a:rPr lang="en-US" altLang="en-US" sz="2800" dirty="0"/>
              <a:t> ~hand-empty, holding(x), ~clear(x)</a:t>
            </a:r>
          </a:p>
          <a:p>
            <a:endParaRPr lang="en-US" altLang="en-US" sz="3200" dirty="0"/>
          </a:p>
          <a:p>
            <a:r>
              <a:rPr lang="en-US" altLang="en-US" sz="3200" dirty="0"/>
              <a:t>A single complete model!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1BF53D-ACBC-4009-8F9D-48618260F3C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2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655638"/>
          </a:xfrm>
        </p:spPr>
        <p:txBody>
          <a:bodyPr/>
          <a:lstStyle/>
          <a:p>
            <a:r>
              <a:rPr lang="en-US" b="1" dirty="0" smtClean="0"/>
              <a:t>Planning Problem with STRIPS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7467600" cy="4873752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Set of typed objects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800" i="1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𝑜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𝑜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m:rPr>
                        <m:lit/>
                      </m:rPr>
                      <a:rPr lang="en-US" sz="2800" i="1">
                        <a:latin typeface="Cambria Math"/>
                      </a:rPr>
                      <m:t>}</m:t>
                    </m:r>
                  </m:oMath>
                </a14:m>
                <a:endParaRPr lang="en-US" sz="2800" dirty="0"/>
              </a:p>
              <a:p>
                <a:pPr lvl="1"/>
                <a:r>
                  <a:rPr lang="en-US" sz="2400" dirty="0"/>
                  <a:t>Together with predicate set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𝑃</m:t>
                    </m:r>
                  </m:oMath>
                </a14:m>
                <a:r>
                  <a:rPr lang="en-US" sz="2400" dirty="0"/>
                  <a:t>, we have a set of grounded propositions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/>
                      </a:rPr>
                      <m:t>𝐹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Together with operators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𝑂</m:t>
                    </m:r>
                  </m:oMath>
                </a14:m>
                <a:r>
                  <a:rPr lang="en-US" sz="2400" dirty="0"/>
                  <a:t>, we have a set of grounded actions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</m:oMath>
                </a14:m>
                <a:endParaRPr lang="en-US" sz="2400" dirty="0"/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Initial </a:t>
                </a:r>
                <a:r>
                  <a:rPr lang="en-US" sz="2800" dirty="0"/>
                  <a:t>state: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/>
                      </a:rPr>
                      <m:t>𝐼</m:t>
                    </m:r>
                    <m:r>
                      <a:rPr lang="en-US" sz="2800" i="1">
                        <a:latin typeface="Cambria Math"/>
                      </a:rPr>
                      <m:t>∈</m:t>
                    </m:r>
                    <m:r>
                      <a:rPr lang="en-US" sz="2800" i="1">
                        <a:latin typeface="Cambria Math"/>
                      </a:rPr>
                      <m:t>𝐹</m:t>
                    </m:r>
                  </m:oMath>
                </a14:m>
                <a:endParaRPr lang="en-US" sz="2800" dirty="0"/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Goals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/>
                      </a:rPr>
                      <m:t>𝐺</m:t>
                    </m:r>
                    <m:r>
                      <a:rPr lang="en-US" sz="2800" i="1">
                        <a:latin typeface="Cambria Math"/>
                      </a:rPr>
                      <m:t>⊆</m:t>
                    </m:r>
                    <m:r>
                      <a:rPr lang="en-US" sz="2800" i="1">
                        <a:latin typeface="Cambria Math"/>
                      </a:rPr>
                      <m:t>𝐹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7467600" cy="4873752"/>
              </a:xfrm>
              <a:blipFill rotWithShape="1">
                <a:blip r:embed="rId2"/>
                <a:stretch>
                  <a:fillRect l="-653" t="-1250" r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1BF53D-ACBC-4009-8F9D-48618260F3C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4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655638"/>
          </a:xfrm>
        </p:spPr>
        <p:txBody>
          <a:bodyPr/>
          <a:lstStyle/>
          <a:p>
            <a:r>
              <a:rPr lang="en-US" b="1" dirty="0" smtClean="0"/>
              <a:t>Planning Problem with STRIPS (2)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371600"/>
                <a:ext cx="7848600" cy="35814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800" b="1" dirty="0" smtClean="0"/>
                  <a:t>Find</a:t>
                </a:r>
                <a:r>
                  <a:rPr lang="en-US" sz="2800" dirty="0"/>
                  <a:t>: a plan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𝜋</m:t>
                    </m:r>
                  </m:oMath>
                </a14:m>
                <a:r>
                  <a:rPr lang="en-US" sz="2800" dirty="0"/>
                  <a:t> achieves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starting from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𝐼</m:t>
                    </m:r>
                  </m:oMath>
                </a14:m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𝛾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𝜋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𝐼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⊇</m:t>
                    </m:r>
                    <m:r>
                      <a:rPr lang="en-US" sz="2800" i="1">
                        <a:latin typeface="Cambria Math"/>
                      </a:rPr>
                      <m:t>𝐺</m:t>
                    </m:r>
                    <m:r>
                      <a:rPr lang="en-US" sz="2800" i="1">
                        <a:latin typeface="Cambria Math"/>
                      </a:rPr>
                      <m:t>.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Transition function:</a:t>
                </a:r>
              </a:p>
              <a:p>
                <a:pPr lvl="1"/>
                <a:endParaRPr lang="en-US" sz="2400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𝛾</m:t>
                    </m:r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𝑎</m:t>
                            </m:r>
                          </m:e>
                        </m:d>
                        <m:r>
                          <a:rPr lang="en-US" sz="2600" b="0" i="1" smtClean="0">
                            <a:latin typeface="Cambria Math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sz="2600" i="1">
                        <a:latin typeface="Cambria Math"/>
                      </a:rPr>
                      <m:t>=</m:t>
                    </m:r>
                    <m:r>
                      <a:rPr lang="en-US" sz="2600" i="1">
                        <a:latin typeface="Cambria Math"/>
                      </a:rPr>
                      <m:t>𝑠</m:t>
                    </m:r>
                    <m:r>
                      <a:rPr lang="en-US" sz="2600" i="1">
                        <a:latin typeface="Cambria Math"/>
                      </a:rPr>
                      <m:t>∪</m:t>
                    </m:r>
                    <m:r>
                      <a:rPr lang="en-US" sz="2600" i="1">
                        <a:latin typeface="Cambria Math"/>
                      </a:rPr>
                      <m:t>𝐴𝑑𝑑</m:t>
                    </m:r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2600" i="1">
                        <a:latin typeface="Cambria Math"/>
                      </a:rPr>
                      <m:t>∖</m:t>
                    </m:r>
                    <m:r>
                      <a:rPr lang="en-US" sz="2600" i="1">
                        <a:latin typeface="Cambria Math"/>
                      </a:rPr>
                      <m:t>𝐷𝑒𝑙</m:t>
                    </m:r>
                    <m:r>
                      <a:rPr lang="en-US" sz="2600" i="1">
                        <a:latin typeface="Cambria Math"/>
                      </a:rPr>
                      <m:t>(</m:t>
                    </m:r>
                    <m:r>
                      <a:rPr lang="en-US" sz="2600" i="1">
                        <a:latin typeface="Cambria Math"/>
                      </a:rPr>
                      <m:t>𝑎</m:t>
                    </m:r>
                    <m:r>
                      <a:rPr lang="en-US" sz="26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/>
                  <a:t> for applying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𝑎</m:t>
                    </m:r>
                    <m:r>
                      <a:rPr lang="en-US" sz="2600" i="1">
                        <a:latin typeface="Cambria Math"/>
                      </a:rPr>
                      <m:t>∈</m:t>
                    </m:r>
                    <m:r>
                      <a:rPr lang="en-US" sz="26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2600" dirty="0"/>
                  <a:t> in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𝑠</m:t>
                    </m:r>
                    <m:r>
                      <a:rPr lang="en-US" sz="2600" i="1">
                        <a:latin typeface="Cambria Math"/>
                      </a:rPr>
                      <m:t>⊆</m:t>
                    </m:r>
                    <m:r>
                      <a:rPr lang="en-US" sz="2600" i="1">
                        <a:latin typeface="Cambria Math"/>
                      </a:rPr>
                      <m:t>𝐹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s.t.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𝑃𝑟𝑒</m:t>
                    </m:r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2600" i="1">
                        <a:latin typeface="Cambria Math"/>
                      </a:rPr>
                      <m:t>⊆</m:t>
                    </m:r>
                    <m:r>
                      <a:rPr lang="en-US" sz="2600" i="1">
                        <a:latin typeface="Cambria Math"/>
                      </a:rPr>
                      <m:t>𝑠</m:t>
                    </m:r>
                  </m:oMath>
                </a14:m>
                <a:r>
                  <a:rPr lang="en-US" sz="2600" dirty="0" smtClean="0"/>
                  <a:t>.</a:t>
                </a:r>
              </a:p>
              <a:p>
                <a:pPr lvl="1"/>
                <a:endParaRPr lang="en-US" sz="2400" dirty="0"/>
              </a:p>
              <a:p>
                <a:pPr lvl="1"/>
                <a:r>
                  <a:rPr lang="en-US" sz="2600" dirty="0"/>
                  <a:t>Applying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𝜋</m:t>
                    </m:r>
                    <m:r>
                      <a:rPr lang="en-US" sz="2600" i="1">
                        <a:latin typeface="Cambria Math"/>
                      </a:rPr>
                      <m:t>=〈</m:t>
                    </m:r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600" i="1">
                        <a:latin typeface="Cambria Math"/>
                      </a:rPr>
                      <m:t>〉</m:t>
                    </m:r>
                  </m:oMath>
                </a14:m>
                <a:r>
                  <a:rPr lang="en-US" sz="2600" dirty="0"/>
                  <a:t> at state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𝑠</m:t>
                    </m:r>
                  </m:oMath>
                </a14:m>
                <a:r>
                  <a:rPr lang="en-US" sz="2600" dirty="0"/>
                  <a:t>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𝛾</m:t>
                    </m:r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𝜋</m:t>
                        </m:r>
                        <m:r>
                          <a:rPr lang="en-US" sz="2600" b="0" i="1" smtClean="0">
                            <a:latin typeface="Cambria Math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sz="2600" i="1">
                        <a:latin typeface="Cambria Math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</a:rPr>
                      <m:t>𝛾</m:t>
                    </m:r>
                    <m:r>
                      <a:rPr lang="en-US" sz="2600" i="1">
                        <a:latin typeface="Cambria Math"/>
                      </a:rPr>
                      <m:t>(</m:t>
                    </m:r>
                    <m:d>
                      <m:dPr>
                        <m:begChr m:val="〈"/>
                        <m:endChr m:val="〉"/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r>
                      <a:rPr lang="en-US" sz="2600" b="0" i="1" smtClean="0">
                        <a:latin typeface="Cambria Math"/>
                      </a:rPr>
                      <m:t>𝛾</m:t>
                    </m:r>
                    <m:r>
                      <a:rPr lang="en-US" sz="2600" b="0" i="1" smtClean="0">
                        <a:latin typeface="Cambria Math"/>
                      </a:rPr>
                      <m:t>(</m:t>
                    </m:r>
                    <m:d>
                      <m:dPr>
                        <m:begChr m:val="〈"/>
                        <m:endChr m:val="〉"/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2600" b="0" i="1" smtClean="0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r>
                      <a:rPr lang="en-US" sz="2600" b="0" i="1" smtClean="0">
                        <a:latin typeface="Cambria Math"/>
                      </a:rPr>
                      <m:t>𝑠</m:t>
                    </m:r>
                    <m:r>
                      <a:rPr lang="en-US" sz="2600" b="0" i="1" smtClean="0">
                        <a:latin typeface="Cambria Math"/>
                      </a:rPr>
                      <m:t>))</m:t>
                    </m:r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371600"/>
                <a:ext cx="7848600" cy="3581400"/>
              </a:xfrm>
              <a:blipFill rotWithShape="1">
                <a:blip r:embed="rId2"/>
                <a:stretch>
                  <a:fillRect l="-466" t="-3741" b="-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1BF53D-ACBC-4009-8F9D-48618260F3C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1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655638"/>
          </a:xfrm>
        </p:spPr>
        <p:txBody>
          <a:bodyPr/>
          <a:lstStyle/>
          <a:p>
            <a:r>
              <a:rPr lang="en-US" b="1" dirty="0" smtClean="0"/>
              <a:t>Incomplete Domain Models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98448"/>
                <a:ext cx="7924800" cy="487375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Predicate set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𝑹</m:t>
                    </m:r>
                  </m:oMath>
                </a14:m>
                <a:r>
                  <a:rPr lang="en-US" dirty="0" smtClean="0"/>
                  <a:t>: </a:t>
                </a:r>
                <a:r>
                  <a:rPr lang="en-US" dirty="0"/>
                  <a:t>clear(x – object), on-table(x – object), on(x – object, y – object), holding(x – object), hand-empty, light(x – object), dirty(x – object)</a:t>
                </a:r>
              </a:p>
              <a:p>
                <a:r>
                  <a:rPr lang="en-US" dirty="0" smtClean="0"/>
                  <a:t>Operators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𝑶</m:t>
                    </m:r>
                  </m:oMath>
                </a14:m>
                <a:endParaRPr lang="en-US" b="1" dirty="0"/>
              </a:p>
              <a:p>
                <a:pPr lvl="1"/>
                <a:r>
                  <a:rPr lang="en-US" sz="2000" dirty="0"/>
                  <a:t>Name (signature): pick-up(x – object)</a:t>
                </a:r>
              </a:p>
              <a:p>
                <a:pPr lvl="1"/>
                <a:r>
                  <a:rPr lang="en-US" sz="2000" dirty="0"/>
                  <a:t>Preconditions: hand-empty, clear(x)</a:t>
                </a:r>
              </a:p>
              <a:p>
                <a:pPr lvl="1"/>
                <a:r>
                  <a:rPr lang="en-US" sz="2000" dirty="0">
                    <a:solidFill>
                      <a:srgbClr val="FF0000"/>
                    </a:solidFill>
                  </a:rPr>
                  <a:t>Possible preconditions</a:t>
                </a:r>
                <a:r>
                  <a:rPr lang="en-US" sz="2000" dirty="0"/>
                  <a:t>: light(x)</a:t>
                </a:r>
              </a:p>
              <a:p>
                <a:pPr lvl="1"/>
                <a:r>
                  <a:rPr lang="en-US" sz="2000" dirty="0"/>
                  <a:t>Effects: ~hand-empty, holding(x), ~clear(x)</a:t>
                </a:r>
              </a:p>
              <a:p>
                <a:pPr lvl="1"/>
                <a:r>
                  <a:rPr lang="en-US" sz="2000" dirty="0">
                    <a:solidFill>
                      <a:srgbClr val="FF0000"/>
                    </a:solidFill>
                  </a:rPr>
                  <a:t>Possible effects</a:t>
                </a:r>
                <a:r>
                  <a:rPr lang="en-US" sz="2000" dirty="0"/>
                  <a:t>: dirty(x</a:t>
                </a:r>
                <a:r>
                  <a:rPr lang="en-US" sz="2000" dirty="0" smtClean="0"/>
                  <a:t>)</a:t>
                </a:r>
              </a:p>
              <a:p>
                <a:r>
                  <a:rPr lang="en-US" sz="2300" dirty="0" smtClean="0"/>
                  <a:t>Incomplete domain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3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300" b="1" i="1" smtClean="0">
                            <a:latin typeface="Cambria Math"/>
                          </a:rPr>
                          <m:t>𝑫</m:t>
                        </m:r>
                      </m:e>
                    </m:acc>
                    <m:r>
                      <a:rPr lang="en-US" b="1" i="1" dirty="0" smtClean="0">
                        <a:latin typeface="Cambria Math"/>
                      </a:rPr>
                      <m:t>=〈</m:t>
                    </m:r>
                    <m:r>
                      <a:rPr lang="en-US" b="1" i="1" dirty="0" smtClean="0">
                        <a:latin typeface="Cambria Math"/>
                      </a:rPr>
                      <m:t>𝑹</m:t>
                    </m:r>
                    <m:r>
                      <a:rPr lang="en-US" b="1" i="1" dirty="0" smtClean="0">
                        <a:latin typeface="Cambria Math"/>
                      </a:rPr>
                      <m:t>,</m:t>
                    </m:r>
                    <m:r>
                      <a:rPr lang="en-US" b="1" i="1" dirty="0" smtClean="0">
                        <a:latin typeface="Cambria Math"/>
                      </a:rPr>
                      <m:t>𝑶</m:t>
                    </m:r>
                    <m:r>
                      <a:rPr lang="en-US" b="1" i="1" dirty="0" smtClean="0">
                        <a:latin typeface="Cambria Math"/>
                      </a:rPr>
                      <m:t>〉</m:t>
                    </m:r>
                  </m:oMath>
                </a14:m>
                <a:endParaRPr lang="en-US" sz="2300" b="1" dirty="0" smtClean="0"/>
              </a:p>
              <a:p>
                <a:pPr lvl="1"/>
                <a:r>
                  <a:rPr lang="en-US" sz="2000" dirty="0"/>
                  <a:t>At “schema” level with typed variables (no objects)</a:t>
                </a:r>
              </a:p>
              <a:p>
                <a:pPr lvl="1"/>
                <a:r>
                  <a:rPr lang="en-US" sz="2000" dirty="0"/>
                  <a:t>With K “annotations”, 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𝐾</m:t>
                        </m:r>
                      </m:sup>
                    </m:sSup>
                  </m:oMath>
                </a14:m>
                <a:r>
                  <a:rPr lang="en-US" sz="2000" dirty="0"/>
                  <a:t> possible complete models, </a:t>
                </a:r>
                <a:r>
                  <a:rPr lang="en-US" sz="2000" b="1" dirty="0"/>
                  <a:t>one of which is the true model</a:t>
                </a:r>
                <a:r>
                  <a:rPr lang="en-US" sz="2000" dirty="0"/>
                  <a:t>.</a:t>
                </a:r>
                <a:endParaRPr lang="en-US" sz="2000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98448"/>
                <a:ext cx="7924800" cy="4873752"/>
              </a:xfrm>
              <a:blipFill rotWithShape="1">
                <a:blip r:embed="rId2"/>
                <a:stretch>
                  <a:fillRect l="-308" t="-1750" r="-1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1BF53D-ACBC-4009-8F9D-48618260F3C0}" type="slidenum">
              <a:rPr lang="en-US" smtClean="0"/>
              <a:t>16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400800" y="2878137"/>
            <a:ext cx="2362200" cy="1617663"/>
            <a:chOff x="7467600" y="3533775"/>
            <a:chExt cx="2362200" cy="1617663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7696200" y="3533775"/>
              <a:ext cx="1905000" cy="865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dirty="0">
                  <a:solidFill>
                    <a:srgbClr val="0000FF"/>
                  </a:solidFill>
                </a:rPr>
                <a:t>Incompleteness in deterministic domains</a:t>
              </a:r>
            </a:p>
          </p:txBody>
        </p:sp>
        <p:sp>
          <p:nvSpPr>
            <p:cNvPr id="6" name="TextBox 5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8448857" y="4419640"/>
              <a:ext cx="421910" cy="349968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7467600" y="4802188"/>
              <a:ext cx="23622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dirty="0">
                  <a:solidFill>
                    <a:srgbClr val="0000FF"/>
                  </a:solidFill>
                </a:rPr>
                <a:t>Stochastic domains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735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Planning Problem with Incomplete domain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sz="3200" dirty="0"/>
                  <a:t>Set of typed objects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3200" i="1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𝑜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𝑜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m:rPr>
                        <m:lit/>
                      </m:rPr>
                      <a:rPr lang="en-US" sz="3200" i="1">
                        <a:latin typeface="Cambria Math"/>
                      </a:rPr>
                      <m:t>}</m:t>
                    </m:r>
                  </m:oMath>
                </a14:m>
                <a:endParaRPr lang="en-US" sz="3200" dirty="0"/>
              </a:p>
              <a:p>
                <a:pPr lvl="1"/>
                <a:r>
                  <a:rPr lang="en-US" sz="2800" dirty="0"/>
                  <a:t>Together with predicate set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𝑃</m:t>
                    </m:r>
                  </m:oMath>
                </a14:m>
                <a:r>
                  <a:rPr lang="en-US" sz="2800" dirty="0"/>
                  <a:t>, we have a set of grounded propositions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𝐹</m:t>
                    </m:r>
                  </m:oMath>
                </a14:m>
                <a:endParaRPr lang="en-US" sz="2800" dirty="0"/>
              </a:p>
              <a:p>
                <a:pPr lvl="1"/>
                <a:r>
                  <a:rPr lang="en-US" sz="2800" dirty="0"/>
                  <a:t>Together with operators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𝑂</m:t>
                    </m:r>
                  </m:oMath>
                </a14:m>
                <a:r>
                  <a:rPr lang="en-US" sz="2800" dirty="0"/>
                  <a:t>, we have a set of grounded actions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𝐴</m:t>
                    </m:r>
                  </m:oMath>
                </a14:m>
                <a:endParaRPr lang="en-US" sz="2800" dirty="0"/>
              </a:p>
              <a:p>
                <a:r>
                  <a:rPr lang="en-US" sz="3200" dirty="0"/>
                  <a:t>Initial state: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𝐼</m:t>
                    </m:r>
                    <m:r>
                      <a:rPr lang="en-US" sz="3200" i="1">
                        <a:latin typeface="Cambria Math"/>
                      </a:rPr>
                      <m:t>∈</m:t>
                    </m:r>
                    <m:r>
                      <a:rPr lang="en-US" sz="3200" i="1">
                        <a:latin typeface="Cambria Math"/>
                      </a:rPr>
                      <m:t>𝐹</m:t>
                    </m:r>
                  </m:oMath>
                </a14:m>
                <a:endParaRPr lang="en-US" sz="3200" dirty="0"/>
              </a:p>
              <a:p>
                <a:r>
                  <a:rPr lang="en-US" sz="3200" dirty="0"/>
                  <a:t>Goals: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𝐺</m:t>
                    </m:r>
                    <m:r>
                      <a:rPr lang="en-US" sz="3200" i="1">
                        <a:latin typeface="Cambria Math"/>
                      </a:rPr>
                      <m:t>⊆</m:t>
                    </m:r>
                    <m:r>
                      <a:rPr lang="en-US" sz="3200" i="1">
                        <a:latin typeface="Cambria Math"/>
                      </a:rPr>
                      <m:t>𝐹</m:t>
                    </m:r>
                  </m:oMath>
                </a14:m>
                <a:endParaRPr lang="en-US" sz="3200" dirty="0"/>
              </a:p>
              <a:p>
                <a:r>
                  <a:rPr lang="en-US" sz="3200" b="1" dirty="0"/>
                  <a:t>Find</a:t>
                </a:r>
                <a:r>
                  <a:rPr lang="en-US" sz="3200" dirty="0"/>
                  <a:t>: a plan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𝜋</m:t>
                    </m:r>
                  </m:oMath>
                </a14:m>
                <a:r>
                  <a:rPr lang="en-US" sz="3200" dirty="0"/>
                  <a:t> “achieves”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3200" dirty="0"/>
                  <a:t> starting from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𝐼</m:t>
                    </m:r>
                  </m:oMath>
                </a14:m>
                <a:endParaRPr lang="en-US" sz="3200" dirty="0"/>
              </a:p>
              <a:p>
                <a:pPr lvl="1"/>
                <a:r>
                  <a:rPr lang="en-US" sz="2800" dirty="0"/>
                  <a:t>An ill-defined solution concept!</a:t>
                </a:r>
              </a:p>
              <a:p>
                <a:pPr lvl="1"/>
                <a:r>
                  <a:rPr lang="en-US" sz="2800" dirty="0"/>
                  <a:t>Need a definition for “goal achievement”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735" t="-2503" r="-2367" b="-2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1BF53D-ACBC-4009-8F9D-48618260F3C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4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4962"/>
            <a:ext cx="7467600" cy="579438"/>
          </a:xfrm>
        </p:spPr>
        <p:txBody>
          <a:bodyPr/>
          <a:lstStyle/>
          <a:p>
            <a:r>
              <a:rPr lang="en-US" b="1" dirty="0" smtClean="0"/>
              <a:t>Transition Function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1BF53D-ACBC-4009-8F9D-48618260F3C0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143000"/>
                <a:ext cx="7772400" cy="5562600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Under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</a:rPr>
                          <m:t>𝑫</m:t>
                        </m:r>
                      </m:e>
                    </m:acc>
                  </m:oMath>
                </a14:m>
                <a:r>
                  <a:rPr lang="en-US" dirty="0" smtClean="0"/>
                  <a:t>, applying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</a:rPr>
                      <m:t>𝝅</m:t>
                    </m:r>
                  </m:oMath>
                </a14:m>
                <a:r>
                  <a:rPr lang="en-US" dirty="0" smtClean="0"/>
                  <a:t> in </a:t>
                </a:r>
                <a:r>
                  <a:rPr lang="en-US" b="1" i="1" dirty="0" smtClean="0"/>
                  <a:t>s</a:t>
                </a:r>
                <a:r>
                  <a:rPr lang="en-US" dirty="0" smtClean="0"/>
                  <a:t> results in </a:t>
                </a:r>
                <a:r>
                  <a:rPr lang="en-US" u="sng" dirty="0" smtClean="0"/>
                  <a:t>a set of possible states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endParaRPr lang="en-US" b="1" i="1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𝜸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𝝅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𝒔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⋃"/>
                          <m:supHide m:val="on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b="1" i="1" smtClean="0">
                                  <a:latin typeface="Cambria Math"/>
                                </a:rPr>
                                <m:t>𝑫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b="1" i="1" smtClean="0"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/>
                            </a:rPr>
                            <m:t>∈≪</m:t>
                          </m:r>
                          <m:acc>
                            <m:accPr>
                              <m:chr m:val="̃"/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𝑫</m:t>
                              </m:r>
                            </m:e>
                          </m:acc>
                          <m:r>
                            <a:rPr lang="en-US" b="1" i="1" smtClean="0">
                              <a:latin typeface="Cambria Math"/>
                            </a:rPr>
                            <m:t>≫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𝜸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𝝅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𝒔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b="1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The probability of ending up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𝒔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∈</m:t>
                    </m:r>
                    <m:r>
                      <a:rPr lang="en-US" b="1" i="1" smtClean="0">
                        <a:latin typeface="Cambria Math"/>
                      </a:rPr>
                      <m:t>𝜸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𝝅</m:t>
                    </m:r>
                    <m:r>
                      <a:rPr lang="en-US" b="1" i="1" smtClean="0">
                        <a:latin typeface="Cambria Math"/>
                      </a:rPr>
                      <m:t>,</m:t>
                    </m:r>
                    <m:r>
                      <a:rPr lang="en-US" b="1" i="1" smtClean="0">
                        <a:latin typeface="Cambria Math"/>
                      </a:rPr>
                      <m:t>𝒔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is equal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b="1" i="1" smtClean="0">
                                  <a:latin typeface="Cambria Math"/>
                                </a:rPr>
                                <m:t>𝑫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b="1" i="1" smtClean="0"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/>
                            </a:rPr>
                            <m:t>∈≪</m:t>
                          </m:r>
                          <m:acc>
                            <m:accPr>
                              <m:chr m:val="̃"/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𝑫</m:t>
                              </m:r>
                            </m:e>
                          </m:acc>
                          <m:r>
                            <a:rPr lang="en-US" b="1" i="1" smtClean="0">
                              <a:latin typeface="Cambria Math"/>
                            </a:rPr>
                            <m:t>≫, 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𝜸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𝝅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𝒔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b="1" i="1" smtClean="0">
                              <a:latin typeface="Cambria Math"/>
                            </a:rPr>
                            <m:t>𝑷𝒓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b="1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𝑷𝒓</m:t>
                    </m:r>
                    <m:r>
                      <a:rPr lang="en-US" b="1" i="1" smtClean="0">
                        <a:latin typeface="Cambria Math"/>
                      </a:rPr>
                      <m:t>⁡(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the probability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being the true model. </a:t>
                </a:r>
              </a:p>
            </p:txBody>
          </p:sp>
        </mc:Choice>
        <mc:Fallback xmlns=""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143000"/>
                <a:ext cx="7772400" cy="5562600"/>
              </a:xfrm>
              <a:blipFill rotWithShape="1">
                <a:blip r:embed="rId2"/>
                <a:stretch>
                  <a:fillRect l="-1176" t="-768" r="-1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827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4962"/>
            <a:ext cx="7467600" cy="579438"/>
          </a:xfrm>
        </p:spPr>
        <p:txBody>
          <a:bodyPr/>
          <a:lstStyle/>
          <a:p>
            <a:r>
              <a:rPr lang="en-US" b="1" dirty="0" smtClean="0"/>
              <a:t>Transition Function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1BF53D-ACBC-4009-8F9D-48618260F3C0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143000"/>
                <a:ext cx="7772400" cy="5562600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Under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</a:rPr>
                          <m:t>𝑫</m:t>
                        </m:r>
                      </m:e>
                    </m:acc>
                  </m:oMath>
                </a14:m>
                <a:r>
                  <a:rPr lang="en-US" dirty="0" smtClean="0"/>
                  <a:t>, applying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</a:rPr>
                      <m:t>𝝅</m:t>
                    </m:r>
                  </m:oMath>
                </a14:m>
                <a:r>
                  <a:rPr lang="en-US" dirty="0" smtClean="0"/>
                  <a:t> in </a:t>
                </a:r>
                <a:r>
                  <a:rPr lang="en-US" b="1" i="1" dirty="0" smtClean="0"/>
                  <a:t>s</a:t>
                </a:r>
                <a:r>
                  <a:rPr lang="en-US" dirty="0" smtClean="0"/>
                  <a:t> results in </a:t>
                </a:r>
                <a:r>
                  <a:rPr lang="en-US" u="sng" dirty="0" smtClean="0"/>
                  <a:t>a set of possible states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endParaRPr lang="en-US" b="1" i="1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𝜸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𝝅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𝒔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⋃"/>
                          <m:supHide m:val="on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b="1" i="1" smtClean="0">
                                  <a:latin typeface="Cambria Math"/>
                                </a:rPr>
                                <m:t>𝑫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b="1" i="1" smtClean="0"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/>
                            </a:rPr>
                            <m:t>∈≪</m:t>
                          </m:r>
                          <m:acc>
                            <m:accPr>
                              <m:chr m:val="̃"/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𝑫</m:t>
                              </m:r>
                            </m:e>
                          </m:acc>
                          <m:r>
                            <a:rPr lang="en-US" b="1" i="1" smtClean="0">
                              <a:latin typeface="Cambria Math"/>
                            </a:rPr>
                            <m:t>≫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𝜸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𝝅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𝒔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b="1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143000"/>
                <a:ext cx="7772400" cy="5562600"/>
              </a:xfrm>
              <a:blipFill rotWithShape="1">
                <a:blip r:embed="rId2"/>
                <a:stretch>
                  <a:fillRect l="-314" t="-768" r="-1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78064" y="3962400"/>
                <a:ext cx="6795194" cy="916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𝛾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  <m:r>
                        <a:rPr lang="en-US" sz="2400" i="1">
                          <a:latin typeface="Cambria Math"/>
                        </a:rPr>
                        <m:t>(</m:t>
                      </m:r>
                      <m:r>
                        <a:rPr lang="en-US" sz="2400" i="1">
                          <a:latin typeface="Cambria Math"/>
                        </a:rPr>
                        <m:t>𝜋</m:t>
                      </m:r>
                      <m:r>
                        <a:rPr lang="en-US" sz="2400" i="1">
                          <a:latin typeface="Cambria Math"/>
                        </a:rPr>
                        <m:t>,</m:t>
                      </m:r>
                      <m:r>
                        <a:rPr lang="en-US" sz="2400" i="1">
                          <a:latin typeface="Cambria Math"/>
                        </a:rPr>
                        <m:t>𝑠</m:t>
                      </m:r>
                      <m:r>
                        <a:rPr lang="en-US" sz="2400" i="1">
                          <a:latin typeface="Cambria Math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400" i="1" smtClean="0">
                                  <a:latin typeface="Cambria Math"/>
                                </a:rPr>
                                <m:t>, 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                        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𝜋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=〈〉</m:t>
                              </m:r>
                            </m:e>
                            <m:e>
                              <m:r>
                                <a:rPr lang="en-US" sz="2400" i="1" smtClean="0">
                                  <a:latin typeface="Cambria Math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  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𝛾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〈"/>
                                      <m:endChr m:val="〉"/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latin typeface="Cambria Math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𝛾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𝐷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𝜋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400" i="1" smtClean="0">
                                  <a:latin typeface="Cambria Math"/>
                                </a:rPr>
                                <m:t>, 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𝜋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/>
                                </a:rPr>
                                <m:t>∘〈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〉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064" y="3962400"/>
                <a:ext cx="6795194" cy="91614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29174" y="5486400"/>
                <a:ext cx="1704826" cy="468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𝜸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/>
                            </a:rPr>
                            <m:t>𝑫</m:t>
                          </m:r>
                        </m:sup>
                      </m:sSup>
                      <m:d>
                        <m:d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𝒂</m:t>
                              </m:r>
                            </m:e>
                          </m:d>
                          <m:r>
                            <a:rPr lang="en-US" sz="2400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𝒔</m:t>
                          </m:r>
                        </m:e>
                      </m:d>
                      <m:r>
                        <a:rPr lang="en-US" sz="2400" b="1" i="0" smtClean="0">
                          <a:latin typeface="Cambria Math"/>
                        </a:rPr>
                        <m:t>?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174" y="5486400"/>
                <a:ext cx="1704826" cy="46820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571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1BF53D-ACBC-4009-8F9D-48618260F3C0}" type="slidenum">
              <a:rPr lang="en-US" smtClean="0"/>
              <a:t>2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609600"/>
          </a:xfrm>
        </p:spPr>
        <p:txBody>
          <a:bodyPr/>
          <a:lstStyle/>
          <a:p>
            <a:r>
              <a:rPr lang="en-US" b="1" dirty="0" smtClean="0"/>
              <a:t>Motivation</a:t>
            </a:r>
            <a:endParaRPr lang="en-US" b="1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3648"/>
            <a:ext cx="3581400" cy="48737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Automated Planning Research:</a:t>
            </a:r>
          </a:p>
          <a:p>
            <a:r>
              <a:rPr lang="en-US" dirty="0" smtClean="0"/>
              <a:t>Actions</a:t>
            </a:r>
          </a:p>
          <a:p>
            <a:pPr lvl="1"/>
            <a:r>
              <a:rPr lang="en-US" dirty="0" smtClean="0"/>
              <a:t>Preconditions</a:t>
            </a:r>
          </a:p>
          <a:p>
            <a:pPr lvl="1"/>
            <a:r>
              <a:rPr lang="en-US" dirty="0" smtClean="0"/>
              <a:t>Effects</a:t>
            </a:r>
          </a:p>
          <a:p>
            <a:pPr lvl="2"/>
            <a:r>
              <a:rPr lang="en-US" dirty="0" smtClean="0"/>
              <a:t>Deterministic</a:t>
            </a:r>
          </a:p>
          <a:p>
            <a:pPr lvl="2"/>
            <a:r>
              <a:rPr lang="en-US" dirty="0" smtClean="0"/>
              <a:t>Non-deterministic</a:t>
            </a:r>
          </a:p>
          <a:p>
            <a:pPr lvl="2"/>
            <a:r>
              <a:rPr lang="en-US" dirty="0" smtClean="0"/>
              <a:t>Stochastic</a:t>
            </a:r>
          </a:p>
          <a:p>
            <a:r>
              <a:rPr lang="en-US" dirty="0" smtClean="0"/>
              <a:t>Initial situation</a:t>
            </a:r>
          </a:p>
          <a:p>
            <a:r>
              <a:rPr lang="en-US" dirty="0" smtClean="0"/>
              <a:t>Goal conditions</a:t>
            </a:r>
          </a:p>
          <a:p>
            <a:r>
              <a:rPr lang="en-US" dirty="0" smtClean="0"/>
              <a:t>What a user wants about plans</a:t>
            </a:r>
          </a:p>
          <a:p>
            <a:r>
              <a:rPr lang="en-US" dirty="0" smtClean="0"/>
              <a:t>Find a (best) plan!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800600" y="990600"/>
            <a:ext cx="3581400" cy="48737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 smtClean="0"/>
              <a:t>In practice…</a:t>
            </a:r>
          </a:p>
          <a:p>
            <a:r>
              <a:rPr lang="en-US" dirty="0" smtClean="0"/>
              <a:t>Action models are not available upfront</a:t>
            </a:r>
          </a:p>
          <a:p>
            <a:pPr lvl="1"/>
            <a:r>
              <a:rPr lang="en-US" dirty="0" smtClean="0"/>
              <a:t>Cost of modeling</a:t>
            </a:r>
          </a:p>
          <a:p>
            <a:pPr lvl="1"/>
            <a:r>
              <a:rPr lang="en-US" dirty="0" smtClean="0"/>
              <a:t>Error-prone</a:t>
            </a:r>
          </a:p>
          <a:p>
            <a:r>
              <a:rPr lang="en-US" dirty="0" smtClean="0"/>
              <a:t>Users usually don’t exactly know what they want</a:t>
            </a:r>
          </a:p>
          <a:p>
            <a:pPr lvl="1"/>
            <a:r>
              <a:rPr lang="en-US" dirty="0" smtClean="0"/>
              <a:t>Always want to see more than one plan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3" name="Striped Right Arrow 12"/>
          <p:cNvSpPr/>
          <p:nvPr/>
        </p:nvSpPr>
        <p:spPr>
          <a:xfrm>
            <a:off x="3810000" y="2819400"/>
            <a:ext cx="838200" cy="4572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24000" y="5906869"/>
            <a:ext cx="5715000" cy="73866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/>
              <a:t>Planning with incomplete user preferences and domain models</a:t>
            </a:r>
            <a:endParaRPr lang="en-US" sz="2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588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4962"/>
            <a:ext cx="7467600" cy="579438"/>
          </a:xfrm>
        </p:spPr>
        <p:txBody>
          <a:bodyPr/>
          <a:lstStyle/>
          <a:p>
            <a:r>
              <a:rPr lang="en-US" b="1" dirty="0" smtClean="0"/>
              <a:t>Transition Function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1BF53D-ACBC-4009-8F9D-48618260F3C0}" type="slidenum">
              <a:rPr lang="en-US" smtClean="0"/>
              <a:t>20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772400" cy="5562600"/>
          </a:xfrm>
        </p:spPr>
        <p:txBody>
          <a:bodyPr>
            <a:noAutofit/>
          </a:bodyPr>
          <a:lstStyle/>
          <a:p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STRIPS Execution (SE):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Generous Execution (GE):</a:t>
            </a:r>
          </a:p>
          <a:p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9600" y="1360595"/>
                <a:ext cx="1576008" cy="468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u="sng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u="sng" smtClean="0">
                            <a:latin typeface="Cambria Math"/>
                          </a:rPr>
                          <m:t>𝜸</m:t>
                        </m:r>
                      </m:e>
                      <m:sup>
                        <m:r>
                          <a:rPr lang="en-US" sz="2400" b="1" i="1" u="sng" smtClean="0">
                            <a:latin typeface="Cambria Math"/>
                          </a:rPr>
                          <m:t>𝑫</m:t>
                        </m:r>
                      </m:sup>
                    </m:sSup>
                    <m:r>
                      <a:rPr lang="en-US" sz="2400" b="1" i="1" u="sng" smtClean="0">
                        <a:latin typeface="Cambria Math"/>
                      </a:rPr>
                      <m:t>(</m:t>
                    </m:r>
                    <m:d>
                      <m:dPr>
                        <m:begChr m:val="〈"/>
                        <m:endChr m:val="〉"/>
                        <m:ctrlPr>
                          <a:rPr lang="en-US" sz="2400" b="1" i="1" u="sng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 u="sng" smtClean="0">
                            <a:latin typeface="Cambria Math"/>
                          </a:rPr>
                          <m:t>𝒂</m:t>
                        </m:r>
                      </m:e>
                    </m:d>
                    <m:r>
                      <a:rPr lang="en-US" sz="2400" b="1" i="1" u="sng" smtClean="0">
                        <a:latin typeface="Cambria Math"/>
                      </a:rPr>
                      <m:t>,</m:t>
                    </m:r>
                    <m:r>
                      <a:rPr lang="en-US" sz="2400" b="1" i="1" u="sng" smtClean="0">
                        <a:latin typeface="Cambria Math"/>
                      </a:rPr>
                      <m:t>𝒔</m:t>
                    </m:r>
                    <m:r>
                      <a:rPr lang="en-US" sz="2400" b="1" i="1" u="sng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b="1" dirty="0" smtClean="0"/>
                  <a:t>: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360595"/>
                <a:ext cx="1576008" cy="468205"/>
              </a:xfrm>
              <a:prstGeom prst="rect">
                <a:avLst/>
              </a:prstGeom>
              <a:blipFill rotWithShape="1">
                <a:blip r:embed="rId2"/>
                <a:stretch>
                  <a:fillRect t="-9091" r="-4633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3113" y="4876800"/>
                <a:ext cx="8083687" cy="8140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𝐺𝐸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𝐷</m:t>
                          </m:r>
                        </m:sup>
                      </m:sSubSup>
                      <m:r>
                        <a:rPr lang="en-US" sz="2400" b="0" i="1" smtClean="0">
                          <a:latin typeface="Cambria Math"/>
                        </a:rPr>
                        <m:t>(〈</m:t>
                      </m:r>
                      <m:r>
                        <a:rPr lang="en-US" sz="2400" b="0" i="1" smtClean="0">
                          <a:latin typeface="Cambria Math"/>
                        </a:rPr>
                        <m:t>𝑎</m:t>
                      </m:r>
                      <m:r>
                        <a:rPr lang="en-US" sz="2400" b="0" i="1" smtClean="0">
                          <a:latin typeface="Cambria Math"/>
                        </a:rPr>
                        <m:t>〉,</m:t>
                      </m:r>
                      <m:r>
                        <a:rPr lang="en-US" sz="2400" b="0" i="1" smtClean="0">
                          <a:latin typeface="Cambria Math"/>
                        </a:rPr>
                        <m:t>𝑠</m:t>
                      </m:r>
                      <m:r>
                        <a:rPr lang="en-US" sz="2400" b="0" i="1" smtClean="0">
                          <a:latin typeface="Cambria Math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∖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𝐷𝑒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𝑙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𝐷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/>
                                </a:rPr>
                                <m:t>∪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𝐴𝑑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𝐷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/>
                                </a:rPr>
                                <m:t>, 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𝑖𝑓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𝑃𝑟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𝐷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/>
                                </a:rPr>
                                <m:t>⊆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,                                    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13" y="4876800"/>
                <a:ext cx="8083687" cy="81406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17220" y="2636705"/>
                <a:ext cx="8222636" cy="84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𝑆𝐸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𝐷</m:t>
                          </m:r>
                        </m:sup>
                      </m:sSubSup>
                      <m:r>
                        <a:rPr lang="en-US" sz="2400" b="0" i="1" smtClean="0">
                          <a:latin typeface="Cambria Math"/>
                        </a:rPr>
                        <m:t>(〈</m:t>
                      </m:r>
                      <m:r>
                        <a:rPr lang="en-US" sz="2400" b="0" i="1" smtClean="0">
                          <a:latin typeface="Cambria Math"/>
                        </a:rPr>
                        <m:t>𝑎</m:t>
                      </m:r>
                      <m:r>
                        <a:rPr lang="en-US" sz="2400" b="0" i="1" smtClean="0">
                          <a:latin typeface="Cambria Math"/>
                        </a:rPr>
                        <m:t>〉,</m:t>
                      </m:r>
                      <m:r>
                        <a:rPr lang="en-US" sz="2400" b="0" i="1" smtClean="0">
                          <a:latin typeface="Cambria Math"/>
                        </a:rPr>
                        <m:t>𝑠</m:t>
                      </m:r>
                      <m:r>
                        <a:rPr lang="en-US" sz="2400" b="0" i="1" smtClean="0">
                          <a:latin typeface="Cambria Math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∖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𝐷𝑒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𝑙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𝐷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/>
                                </a:rPr>
                                <m:t>∪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𝐴𝑑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𝐷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/>
                                </a:rPr>
                                <m:t>, 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𝑖𝑓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𝑃𝑟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𝐷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/>
                                </a:rPr>
                                <m:t>⊆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⊥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/>
                                </a:rPr>
                                <m:t>= </m:t>
                              </m:r>
                              <m:r>
                                <m:rPr>
                                  <m:lit/>
                                </m:rPr>
                                <a:rPr lang="en-US" sz="2400" b="0" i="1" smtClean="0">
                                  <a:latin typeface="Cambria Math"/>
                                </a:rPr>
                                <m:t>{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⊥</m:t>
                              </m:r>
                              <m:r>
                                <m:rPr>
                                  <m:lit/>
                                </m:rPr>
                                <a:rPr lang="en-US" sz="2400" b="0" i="1" smtClean="0">
                                  <a:latin typeface="Cambria Math"/>
                                </a:rPr>
                                <m:t>}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 ,                                   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" y="2636705"/>
                <a:ext cx="8222636" cy="84427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29456" y="3657600"/>
                <a:ext cx="10227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⊥ ∉</m:t>
                      </m:r>
                      <m:r>
                        <a:rPr lang="en-US" sz="2400" b="0" i="1" smtClean="0"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9456" y="3657600"/>
                <a:ext cx="1022780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75891" y="3657600"/>
                <a:ext cx="31969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𝑃𝑟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𝐷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 ⊈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⊥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, </m:t>
                      </m:r>
                      <m:r>
                        <a:rPr lang="en-US" sz="2400" b="0" i="1" smtClean="0">
                          <a:latin typeface="Cambria Math"/>
                        </a:rPr>
                        <m:t>𝐺</m:t>
                      </m:r>
                      <m:r>
                        <a:rPr lang="en-US" sz="2400" i="1">
                          <a:latin typeface="Cambria Math"/>
                        </a:rPr>
                        <m:t>⊈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⊥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891" y="3657600"/>
                <a:ext cx="3196965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916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1BF53D-ACBC-4009-8F9D-48618260F3C0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5654674"/>
                <a:ext cx="4038600" cy="517526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 smtClean="0"/>
                  <a:t>Proposition set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𝐹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m:rPr>
                        <m:lit/>
                      </m:rPr>
                      <a:rPr lang="en-US" sz="2000" b="0" i="1" smtClean="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m:rPr>
                        <m:lit/>
                      </m:rPr>
                      <a:rPr lang="en-US" sz="2000" b="0" i="1" smtClean="0">
                        <a:latin typeface="Cambria Math"/>
                      </a:rPr>
                      <m:t>}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5654674"/>
                <a:ext cx="4038600" cy="517526"/>
              </a:xfrm>
              <a:blipFill rotWithShape="1">
                <a:blip r:embed="rId2"/>
                <a:stretch>
                  <a:fillRect l="-151" t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28600"/>
            <a:ext cx="8153399" cy="526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648200" y="5638800"/>
                <a:ext cx="3048000" cy="925196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/>
                  <a:buChar char="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 smtClean="0"/>
                  <a:t>Initial state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</a:rPr>
                      <m:t>𝐼</m:t>
                    </m:r>
                    <m:r>
                      <a:rPr lang="en-US" sz="2000" i="1" smtClean="0">
                        <a:latin typeface="Cambria Math"/>
                      </a:rPr>
                      <m:t>=</m:t>
                    </m:r>
                    <m:r>
                      <m:rPr>
                        <m:lit/>
                      </m:rPr>
                      <a:rPr lang="en-US" sz="2000" i="1" smtClean="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m:rPr>
                        <m:lit/>
                      </m:rPr>
                      <a:rPr lang="en-US" sz="2000" i="1" smtClean="0">
                        <a:latin typeface="Cambria Math"/>
                      </a:rPr>
                      <m:t>}</m:t>
                    </m:r>
                  </m:oMath>
                </a14:m>
                <a:endParaRPr lang="en-US" sz="2000" dirty="0" smtClean="0"/>
              </a:p>
              <a:p>
                <a:r>
                  <a:rPr lang="en-US" sz="2000" dirty="0" smtClean="0"/>
                  <a:t>Goal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</a:rPr>
                      <m:t>𝐺</m:t>
                    </m:r>
                    <m:r>
                      <a:rPr lang="en-US" sz="2000" i="1" smtClean="0">
                        <a:latin typeface="Cambria Math"/>
                      </a:rPr>
                      <m:t>=</m:t>
                    </m:r>
                    <m:r>
                      <m:rPr>
                        <m:lit/>
                      </m:rPr>
                      <a:rPr lang="en-US" sz="2000" i="1" smtClean="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m:rPr>
                        <m:lit/>
                      </m:rPr>
                      <a:rPr lang="en-US" sz="2000" i="1" smtClean="0">
                        <a:latin typeface="Cambria Math"/>
                      </a:rPr>
                      <m:t>}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638800"/>
                <a:ext cx="3048000" cy="925196"/>
              </a:xfrm>
              <a:prstGeom prst="rect">
                <a:avLst/>
              </a:prstGeom>
              <a:blipFill rotWithShape="1">
                <a:blip r:embed="rId4"/>
                <a:stretch>
                  <a:fillRect l="-400" t="-3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638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731838"/>
          </a:xfrm>
        </p:spPr>
        <p:txBody>
          <a:bodyPr/>
          <a:lstStyle/>
          <a:p>
            <a:r>
              <a:rPr lang="en-US" b="1" dirty="0"/>
              <a:t>A Measure for Plan Robustness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467600" cy="4873752"/>
          </a:xfrm>
        </p:spPr>
        <p:txBody>
          <a:bodyPr/>
          <a:lstStyle/>
          <a:p>
            <a:r>
              <a:rPr lang="en-US" altLang="en-US" dirty="0"/>
              <a:t>Naturally, we prefer plan that succeeds in as many complete models as possible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1BF53D-ACBC-4009-8F9D-48618260F3C0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48000" y="2057400"/>
                <a:ext cx="1979644" cy="9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𝜋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Π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|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𝐾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057400"/>
                <a:ext cx="1979644" cy="90774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003667"/>
            <a:ext cx="5562601" cy="359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71658" y="4648200"/>
                <a:ext cx="2118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GE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𝜋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=6/8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1658" y="4648200"/>
                <a:ext cx="2118850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10750" y="5291821"/>
                <a:ext cx="2118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GE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𝜋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=4/8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0750" y="5291821"/>
                <a:ext cx="2118850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867400" y="3166960"/>
                <a:ext cx="27060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𝑺𝑬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𝝅</m:t>
                          </m:r>
                        </m:e>
                      </m:d>
                      <m:r>
                        <a:rPr lang="en-US" sz="2400" b="1" i="1" smtClean="0">
                          <a:latin typeface="Cambria Math"/>
                        </a:rPr>
                        <m:t> ≤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𝑮𝑬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</a:rPr>
                        <m:t>(</m:t>
                      </m:r>
                      <m:r>
                        <a:rPr lang="en-US" sz="2400" b="1" i="1" smtClean="0">
                          <a:latin typeface="Cambria Math"/>
                        </a:rPr>
                        <m:t>𝝅</m:t>
                      </m:r>
                      <m:r>
                        <a:rPr lang="en-US" sz="24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3166960"/>
                <a:ext cx="2706062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278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362"/>
            <a:ext cx="7467600" cy="808038"/>
          </a:xfrm>
        </p:spPr>
        <p:txBody>
          <a:bodyPr/>
          <a:lstStyle/>
          <a:p>
            <a:r>
              <a:rPr lang="en-US" b="1" dirty="0"/>
              <a:t>A bit more general…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066800"/>
                <a:ext cx="7848600" cy="4873752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Predicate set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𝑹</m:t>
                    </m:r>
                  </m:oMath>
                </a14:m>
                <a:r>
                  <a:rPr lang="en-US" dirty="0" smtClean="0"/>
                  <a:t>: </a:t>
                </a:r>
                <a:r>
                  <a:rPr lang="en-US" dirty="0"/>
                  <a:t>clear(x – object), on-table(x – object), on(x – object, y – object), holding(x – object), hand-empty, light(x – object), dirty(x – object)</a:t>
                </a:r>
              </a:p>
              <a:p>
                <a:r>
                  <a:rPr lang="en-US" dirty="0" smtClean="0"/>
                  <a:t>Operators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𝑶</m:t>
                    </m:r>
                  </m:oMath>
                </a14:m>
                <a:endParaRPr lang="en-US" b="1" dirty="0"/>
              </a:p>
              <a:p>
                <a:pPr lvl="1"/>
                <a:r>
                  <a:rPr lang="en-US" sz="2000" dirty="0"/>
                  <a:t>Name (signature): pick-up(x – object)</a:t>
                </a:r>
              </a:p>
              <a:p>
                <a:pPr lvl="1"/>
                <a:r>
                  <a:rPr lang="en-US" sz="2000" dirty="0"/>
                  <a:t>Preconditions: hand-empty, clear(x)</a:t>
                </a:r>
              </a:p>
              <a:p>
                <a:pPr lvl="1"/>
                <a:r>
                  <a:rPr lang="en-US" sz="2000" dirty="0">
                    <a:solidFill>
                      <a:srgbClr val="FF0000"/>
                    </a:solidFill>
                  </a:rPr>
                  <a:t>Possible preconditions</a:t>
                </a:r>
                <a:r>
                  <a:rPr lang="en-US" sz="2000" dirty="0"/>
                  <a:t>: light(x) with </a:t>
                </a:r>
                <a:r>
                  <a:rPr lang="en-US" sz="2000" dirty="0">
                    <a:solidFill>
                      <a:srgbClr val="0000FF"/>
                    </a:solidFill>
                  </a:rPr>
                  <a:t>a weight of 0.8</a:t>
                </a:r>
              </a:p>
              <a:p>
                <a:pPr lvl="1"/>
                <a:r>
                  <a:rPr lang="en-US" sz="2000" dirty="0"/>
                  <a:t>Effects: ~hand-empty, holding(x), ~clear(x)</a:t>
                </a:r>
              </a:p>
              <a:p>
                <a:pPr lvl="1"/>
                <a:r>
                  <a:rPr lang="en-US" sz="2000" dirty="0">
                    <a:solidFill>
                      <a:srgbClr val="FF0000"/>
                    </a:solidFill>
                  </a:rPr>
                  <a:t>Possible effects</a:t>
                </a:r>
                <a:r>
                  <a:rPr lang="en-US" sz="2000" dirty="0"/>
                  <a:t>: dirty(x) with </a:t>
                </a:r>
                <a:r>
                  <a:rPr lang="en-US" sz="2000" dirty="0">
                    <a:solidFill>
                      <a:srgbClr val="0000FF"/>
                    </a:solidFill>
                  </a:rPr>
                  <a:t>an unspecified weight</a:t>
                </a:r>
                <a:endParaRPr lang="en-US" sz="2000" dirty="0"/>
              </a:p>
              <a:p>
                <a:r>
                  <a:rPr lang="en-US" dirty="0"/>
                  <a:t>Treat weights as probabilities with random variables</a:t>
                </a:r>
              </a:p>
              <a:p>
                <a:r>
                  <a:rPr lang="en-US" dirty="0"/>
                  <a:t>Robustness measure: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066800"/>
                <a:ext cx="7848600" cy="4873752"/>
              </a:xfrm>
              <a:blipFill rotWithShape="1">
                <a:blip r:embed="rId2"/>
                <a:stretch>
                  <a:fillRect l="-311" t="-1000" r="-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1BF53D-ACBC-4009-8F9D-48618260F3C0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259177" y="5562600"/>
                <a:ext cx="4598823" cy="1075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𝑹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/>
                            </a:rPr>
                            <m:t>𝝅</m:t>
                          </m:r>
                        </m:e>
                      </m:d>
                      <m:r>
                        <a:rPr lang="en-US" sz="2400" b="1" i="1">
                          <a:latin typeface="Cambria Math"/>
                        </a:rPr>
                        <m:t>≝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1" i="1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400" b="1" i="1">
                              <a:latin typeface="Cambria Math"/>
                            </a:rPr>
                            <m:t> </m:t>
                          </m:r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∈ 〈〈</m:t>
                          </m:r>
                          <m:acc>
                            <m:accPr>
                              <m:chr m:val="̃"/>
                              <m:ctrlPr>
                                <a:rPr lang="en-US" sz="2400" b="1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latin typeface="Cambria Math"/>
                                  <a:ea typeface="Cambria Math"/>
                                </a:rPr>
                                <m:t>𝑫</m:t>
                              </m:r>
                            </m:e>
                          </m:acc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〉〉: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/>
                                  <a:ea typeface="Cambria Math"/>
                                </a:rPr>
                                <m:t>𝜸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400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/>
                                      <a:ea typeface="Cambria Math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latin typeface="Cambria Math"/>
                                      <a:ea typeface="Cambria Math"/>
                                    </a:rPr>
                                    <m:t>𝒊</m:t>
                                  </m:r>
                                </m:sub>
                              </m:sSub>
                            </m:sup>
                          </m:sSup>
                          <m:d>
                            <m:dPr>
                              <m:ctrlPr>
                                <a:rPr lang="en-US" sz="2400" b="1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  <m: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  <m:t>𝑰</m:t>
                              </m:r>
                              <m:r>
                                <a:rPr lang="en-US" sz="2400" b="1" i="1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⊨</m:t>
                          </m:r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𝑮</m:t>
                          </m:r>
                        </m:sub>
                        <m:sup/>
                        <m:e>
                          <m:r>
                            <a:rPr lang="en-US" sz="2400" b="1">
                              <a:latin typeface="Cambria Math"/>
                            </a:rPr>
                            <m:t>𝐏𝐫</m:t>
                          </m:r>
                          <m:r>
                            <a:rPr lang="en-US" sz="2400" b="1" i="1">
                              <a:latin typeface="Cambria Math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400" b="1" i="1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177" y="5562600"/>
                <a:ext cx="4598823" cy="107555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360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Content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A measure for plan quality</a:t>
                </a:r>
              </a:p>
              <a:p>
                <a:pPr lvl="1"/>
                <a:r>
                  <a:rPr lang="en-US" sz="2400" dirty="0"/>
                  <a:t>Robustness of plan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𝜋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∈[0,1]</m:t>
                    </m:r>
                  </m:oMath>
                </a14:m>
                <a:endParaRPr lang="en-US" sz="2400" dirty="0" smtClean="0"/>
              </a:p>
              <a:p>
                <a:r>
                  <a:rPr lang="en-US" sz="2800" b="1" dirty="0" smtClean="0"/>
                  <a:t>Plan </a:t>
                </a:r>
                <a:r>
                  <a:rPr lang="en-US" sz="2800" b="1" dirty="0"/>
                  <a:t>robustness assessment</a:t>
                </a:r>
              </a:p>
              <a:p>
                <a:pPr lvl="1"/>
                <a:r>
                  <a:rPr lang="en-US" sz="2400" dirty="0"/>
                  <a:t>Reduced to weighted model counting</a:t>
                </a:r>
              </a:p>
              <a:p>
                <a:pPr lvl="1"/>
                <a:r>
                  <a:rPr lang="en-US" sz="2400" dirty="0"/>
                  <a:t>Complexity</a:t>
                </a:r>
              </a:p>
              <a:p>
                <a:r>
                  <a:rPr lang="en-US" sz="2800" dirty="0"/>
                  <a:t>Synthesizing robust plans</a:t>
                </a:r>
              </a:p>
              <a:p>
                <a:pPr lvl="1"/>
                <a:r>
                  <a:rPr lang="en-US" sz="2400" dirty="0"/>
                  <a:t>Compilation approach</a:t>
                </a:r>
              </a:p>
              <a:p>
                <a:pPr lvl="1"/>
                <a:r>
                  <a:rPr lang="en-US" sz="2400" dirty="0"/>
                  <a:t>Heuristic search approach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653" t="-1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1BF53D-ACBC-4009-8F9D-48618260F3C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5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655638"/>
          </a:xfrm>
        </p:spPr>
        <p:txBody>
          <a:bodyPr/>
          <a:lstStyle/>
          <a:p>
            <a:r>
              <a:rPr lang="en-US" b="1" dirty="0" smtClean="0"/>
              <a:t>Plan Robustness Assessment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98448"/>
                <a:ext cx="7848600" cy="4873752"/>
              </a:xfrm>
            </p:spPr>
            <p:txBody>
              <a:bodyPr>
                <a:normAutofit/>
              </a:bodyPr>
              <a:lstStyle/>
              <a:p>
                <a:r>
                  <a:rPr lang="en-US" altLang="en-US" sz="2800" dirty="0" smtClean="0"/>
                  <a:t>Computation:</a:t>
                </a:r>
              </a:p>
              <a:p>
                <a:pPr lvl="1"/>
                <a:endParaRPr lang="en-US" altLang="en-US" sz="2400" dirty="0" smtClean="0"/>
              </a:p>
              <a:p>
                <a:pPr lvl="1"/>
                <a:r>
                  <a:rPr lang="en-US" altLang="en-US" sz="2400" dirty="0" smtClean="0"/>
                  <a:t>Given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en-US" sz="2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en-US" sz="2400" b="0" i="1" smtClean="0">
                            <a:latin typeface="Cambria Math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altLang="en-US" sz="2400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en-US" sz="2400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en-US" sz="2400" b="0" i="1" dirty="0" smtClean="0">
                            <a:latin typeface="Cambria Math"/>
                          </a:rPr>
                          <m:t>𝑃</m:t>
                        </m:r>
                      </m:e>
                    </m:acc>
                    <m:r>
                      <a:rPr lang="en-US" altLang="en-US" sz="2800" b="0" i="1" dirty="0" smtClean="0">
                        <a:latin typeface="Cambria Math"/>
                      </a:rPr>
                      <m:t>=</m:t>
                    </m:r>
                    <m:r>
                      <a:rPr lang="en-US" altLang="en-US" sz="2400" i="1">
                        <a:latin typeface="Cambria Math"/>
                      </a:rPr>
                      <m:t>〈</m:t>
                    </m:r>
                    <m:r>
                      <a:rPr lang="en-US" altLang="en-US" sz="2400" b="0" i="1" smtClean="0">
                        <a:latin typeface="Cambria Math"/>
                      </a:rPr>
                      <m:t>𝐹</m:t>
                    </m:r>
                    <m:r>
                      <a:rPr lang="en-US" altLang="en-US" sz="2400" b="0" i="1" smtClean="0">
                        <a:latin typeface="Cambria Math"/>
                      </a:rPr>
                      <m:t>,</m:t>
                    </m:r>
                    <m:r>
                      <a:rPr lang="en-US" altLang="en-US" sz="2400" b="0" i="1" smtClean="0">
                        <a:latin typeface="Cambria Math"/>
                      </a:rPr>
                      <m:t>𝐴</m:t>
                    </m:r>
                    <m:r>
                      <a:rPr lang="en-US" altLang="en-US" sz="2400" i="1">
                        <a:latin typeface="Cambria Math"/>
                      </a:rPr>
                      <m:t>,</m:t>
                    </m:r>
                    <m:r>
                      <a:rPr lang="en-US" altLang="en-US" sz="2400" i="1">
                        <a:latin typeface="Cambria Math"/>
                      </a:rPr>
                      <m:t>𝐼</m:t>
                    </m:r>
                    <m:r>
                      <a:rPr lang="en-US" altLang="en-US" sz="2400" i="1">
                        <a:latin typeface="Cambria Math"/>
                      </a:rPr>
                      <m:t>,</m:t>
                    </m:r>
                    <m:r>
                      <a:rPr lang="en-US" altLang="en-US" sz="2400" i="1">
                        <a:latin typeface="Cambria Math"/>
                      </a:rPr>
                      <m:t>𝐺</m:t>
                    </m:r>
                    <m:r>
                      <a:rPr lang="en-US" altLang="en-US" sz="2400" i="1">
                        <a:latin typeface="Cambria Math"/>
                      </a:rPr>
                      <m:t>〉</m:t>
                    </m:r>
                  </m:oMath>
                </a14:m>
                <a:r>
                  <a:rPr lang="en-US" altLang="en-US" sz="2400" dirty="0"/>
                  <a:t>, a plan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/>
                      </a:rPr>
                      <m:t>𝜋</m:t>
                    </m:r>
                  </m:oMath>
                </a14:m>
                <a:endParaRPr lang="en-US" altLang="en-US" sz="2400" dirty="0"/>
              </a:p>
              <a:p>
                <a:pPr lvl="1"/>
                <a:endParaRPr lang="en-US" altLang="en-US" sz="2400" dirty="0" smtClean="0"/>
              </a:p>
              <a:p>
                <a:pPr lvl="1"/>
                <a:r>
                  <a:rPr lang="en-US" altLang="en-US" sz="2400" dirty="0" smtClean="0"/>
                  <a:t>Construct </a:t>
                </a:r>
                <a:r>
                  <a:rPr lang="en-US" altLang="en-US" sz="2400" dirty="0"/>
                  <a:t>a set of correctness constraints </a:t>
                </a:r>
                <a14:m>
                  <m:oMath xmlns:m="http://schemas.openxmlformats.org/officeDocument/2006/math">
                    <m:r>
                      <a:rPr lang="en-US" altLang="en-US" sz="2400" b="1">
                        <a:latin typeface="Cambria Math"/>
                      </a:rPr>
                      <m:t>𝚺</m:t>
                    </m:r>
                    <m:r>
                      <a:rPr lang="en-US" altLang="en-US" sz="2400" b="1" i="1">
                        <a:latin typeface="Cambria Math"/>
                      </a:rPr>
                      <m:t>(</m:t>
                    </m:r>
                    <m:r>
                      <a:rPr lang="en-US" altLang="en-US" sz="2400" b="1" i="1">
                        <a:latin typeface="Cambria Math"/>
                      </a:rPr>
                      <m:t>𝝅</m:t>
                    </m:r>
                    <m:r>
                      <a:rPr lang="en-US" altLang="en-US" sz="24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en-US" sz="2400" dirty="0"/>
                  <a:t> for the execution of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/>
                      </a:rPr>
                      <m:t>𝜋</m:t>
                    </m:r>
                    <m:r>
                      <a:rPr lang="en-US" altLang="en-US" sz="2400">
                        <a:latin typeface="Cambria Math"/>
                      </a:rPr>
                      <m:t>:</m:t>
                    </m:r>
                  </m:oMath>
                </a14:m>
                <a:endParaRPr lang="en-US" altLang="en-US" sz="2400" dirty="0"/>
              </a:p>
              <a:p>
                <a:pPr lvl="2"/>
                <a:r>
                  <a:rPr lang="en-US" altLang="en-US" sz="2000" dirty="0" smtClean="0"/>
                  <a:t> State </a:t>
                </a:r>
                <a:r>
                  <a:rPr lang="en-US" altLang="en-US" sz="2000" dirty="0"/>
                  <a:t>transitions caused by actions are correct.</a:t>
                </a:r>
              </a:p>
              <a:p>
                <a:pPr lvl="2"/>
                <a:r>
                  <a:rPr lang="en-US" altLang="en-US" sz="2000" dirty="0" smtClean="0"/>
                  <a:t> The </a:t>
                </a:r>
                <a:r>
                  <a:rPr lang="en-US" altLang="en-US" sz="2000" dirty="0"/>
                  <a:t>goal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altLang="en-US" sz="2000" dirty="0"/>
                  <a:t> is satisfied in the last state.</a:t>
                </a:r>
              </a:p>
              <a:p>
                <a:pPr lvl="1"/>
                <a:endParaRPr lang="en-US" altLang="en-US" sz="2400" dirty="0" smtClean="0"/>
              </a:p>
              <a:p>
                <a:pPr lvl="1"/>
                <a:r>
                  <a:rPr lang="en-US" altLang="en-US" sz="2400" dirty="0" smtClean="0"/>
                  <a:t>Then</a:t>
                </a:r>
                <a:r>
                  <a:rPr lang="en-US" altLang="en-US" sz="2400" dirty="0"/>
                  <a:t>:  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/>
                      </a:rPr>
                      <m:t>𝑅</m:t>
                    </m:r>
                    <m:r>
                      <a:rPr lang="en-US" altLang="en-US" sz="2400" i="1">
                        <a:latin typeface="Cambria Math"/>
                      </a:rPr>
                      <m:t>(</m:t>
                    </m:r>
                    <m:r>
                      <a:rPr lang="en-US" altLang="en-US" sz="2400" i="1">
                        <a:latin typeface="Cambria Math"/>
                      </a:rPr>
                      <m:t>𝜋</m:t>
                    </m:r>
                    <m:r>
                      <a:rPr lang="en-US" alt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en-US" sz="2400" dirty="0"/>
                  <a:t> </a:t>
                </a:r>
                <a:r>
                  <a:rPr lang="en-US" altLang="en-US" sz="2400" dirty="0" smtClean="0"/>
                  <a:t>is computed from </a:t>
                </a:r>
                <a:r>
                  <a:rPr lang="en-US" altLang="en-US" sz="2400" dirty="0"/>
                  <a:t>the </a:t>
                </a:r>
                <a:r>
                  <a:rPr lang="en-US" altLang="en-US" sz="2400" i="1" dirty="0"/>
                  <a:t>weighted model count </a:t>
                </a:r>
                <a:r>
                  <a:rPr lang="en-US" altLang="en-US" sz="2400" dirty="0"/>
                  <a:t>of </a:t>
                </a:r>
                <a14:m>
                  <m:oMath xmlns:m="http://schemas.openxmlformats.org/officeDocument/2006/math">
                    <m:r>
                      <a:rPr lang="en-US" altLang="en-US" sz="2400" b="1">
                        <a:latin typeface="Cambria Math"/>
                      </a:rPr>
                      <m:t>𝚺</m:t>
                    </m:r>
                    <m:r>
                      <a:rPr lang="en-US" altLang="en-US" sz="2400" b="1" i="1">
                        <a:latin typeface="Cambria Math"/>
                      </a:rPr>
                      <m:t>(</m:t>
                    </m:r>
                    <m:r>
                      <a:rPr lang="en-US" altLang="en-US" sz="2400" b="1" i="1">
                        <a:latin typeface="Cambria Math"/>
                      </a:rPr>
                      <m:t>𝝅</m:t>
                    </m:r>
                    <m:r>
                      <a:rPr lang="en-US" altLang="en-US" sz="2400" b="1" i="1">
                        <a:latin typeface="Cambria Math"/>
                      </a:rPr>
                      <m:t>)</m:t>
                    </m:r>
                  </m:oMath>
                </a14:m>
                <a:endParaRPr lang="en-US" altLang="en-US" sz="24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98448"/>
                <a:ext cx="7848600" cy="4873752"/>
              </a:xfrm>
              <a:blipFill rotWithShape="1">
                <a:blip r:embed="rId2"/>
                <a:stretch>
                  <a:fillRect l="-621" t="-1250" r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1BF53D-ACBC-4009-8F9D-48618260F3C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3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1BF53D-ACBC-4009-8F9D-48618260F3C0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51628" y="467353"/>
                <a:ext cx="3963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628" y="467353"/>
                <a:ext cx="396391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966228" y="467353"/>
                <a:ext cx="4771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𝐺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6228" y="467353"/>
                <a:ext cx="477117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76491" y="122237"/>
                <a:ext cx="4589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491" y="122237"/>
                <a:ext cx="458972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3014491" y="713895"/>
            <a:ext cx="19517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1000" y="2924321"/>
                <a:ext cx="152798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/>
                        </a:rPr>
                        <m:t>𝚺</m:t>
                      </m:r>
                      <m:r>
                        <a:rPr lang="en-US" sz="4400" b="1" i="1" smtClean="0">
                          <a:latin typeface="Cambria Math"/>
                        </a:rPr>
                        <m:t>(</m:t>
                      </m:r>
                      <m:r>
                        <a:rPr lang="en-US" sz="4400" b="1" i="1" smtClean="0">
                          <a:latin typeface="Cambria Math"/>
                        </a:rPr>
                        <m:t>𝝅</m:t>
                      </m:r>
                      <m:r>
                        <a:rPr lang="en-US" sz="44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924321"/>
                <a:ext cx="1527982" cy="7694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62875" y="1189037"/>
                <a:ext cx="3248133" cy="1129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⋁"/>
                          <m:supHide m:val="on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naryPr>
                        <m:sub>
                          <m:sSubSup>
                            <m:sSubSup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</m:sup>
                          </m:sSubSup>
                          <m:r>
                            <m:rPr>
                              <m:brk m:alnAt="7"/>
                            </m:rPr>
                            <a:rPr lang="en-US" sz="2400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−1, 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acc>
                            <m:accPr>
                              <m:chr m:val="̃"/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𝐴𝑑𝑑</m:t>
                              </m:r>
                            </m:e>
                          </m:acc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𝒑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𝒌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𝒂𝒅𝒅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875" y="1189037"/>
                <a:ext cx="3248133" cy="112979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341364" y="2693209"/>
                <a:ext cx="4271810" cy="1129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𝒑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sub>
                        <m:sup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𝒑𝒓𝒆</m:t>
                          </m:r>
                        </m:sup>
                      </m:sSubSup>
                      <m:r>
                        <a:rPr lang="en-US" sz="2400" b="0" i="1" smtClean="0">
                          <a:latin typeface="Cambria Math"/>
                        </a:rPr>
                        <m:t>⇒</m:t>
                      </m:r>
                      <m:nary>
                        <m:naryPr>
                          <m:chr m:val="⋁"/>
                          <m:supHide m:val="on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naryPr>
                        <m:sub>
                          <m:sSubSup>
                            <m:sSubSup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</m:sup>
                          </m:sSubSup>
                          <m:r>
                            <m:rPr>
                              <m:brk m:alnAt="7"/>
                            </m:rPr>
                            <a:rPr lang="en-US" sz="2400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−1, 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acc>
                            <m:accPr>
                              <m:chr m:val="̃"/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𝐴𝑑𝑑</m:t>
                              </m:r>
                            </m:e>
                          </m:acc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𝒑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𝒌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𝒂𝒅𝒅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364" y="2693209"/>
                <a:ext cx="4271810" cy="112979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362523" y="4218640"/>
                <a:ext cx="4239750" cy="1129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𝒑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sub>
                          </m:sSub>
                        </m:sub>
                        <m:sup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𝒅𝒆𝒍</m:t>
                          </m:r>
                        </m:sup>
                      </m:sSubSup>
                      <m:r>
                        <a:rPr lang="en-US" sz="2400" b="0" i="1" smtClean="0">
                          <a:latin typeface="Cambria Math"/>
                        </a:rPr>
                        <m:t>⇒</m:t>
                      </m:r>
                      <m:nary>
                        <m:naryPr>
                          <m:chr m:val="⋁"/>
                          <m:supHide m:val="on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naryPr>
                        <m:sub>
                          <m:sSubSup>
                            <m:sSubSup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</m:sup>
                          </m:sSubSup>
                          <m:r>
                            <m:rPr>
                              <m:brk m:alnAt="7"/>
                            </m:rPr>
                            <a:rPr lang="en-US" sz="2400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−1, 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acc>
                            <m:accPr>
                              <m:chr m:val="̃"/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𝐴𝑑𝑑</m:t>
                              </m:r>
                            </m:e>
                          </m:acc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𝒑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𝒌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𝒂𝒅𝒅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523" y="4218640"/>
                <a:ext cx="4239750" cy="112979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328691" y="5761037"/>
                <a:ext cx="5519909" cy="1129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𝒑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sub>
                        <m:sup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𝒑𝒓𝒆</m:t>
                          </m:r>
                        </m:sup>
                      </m:sSubSup>
                      <m:r>
                        <a:rPr lang="en-US" sz="2400" b="0" i="1" smtClean="0">
                          <a:latin typeface="Cambria Math"/>
                        </a:rPr>
                        <m:t>⇒</m:t>
                      </m:r>
                      <m:r>
                        <m:rPr>
                          <m:lit/>
                        </m:rP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sSubSup>
                        <m:sSubSup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𝒑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sub>
                          </m:sSub>
                        </m:sub>
                        <m:sup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𝒅𝒆𝒍</m:t>
                          </m:r>
                        </m:sup>
                      </m:sSubSup>
                      <m:r>
                        <a:rPr lang="en-US" sz="2400" b="0" i="1" smtClean="0">
                          <a:latin typeface="Cambria Math"/>
                        </a:rPr>
                        <m:t>⇒</m:t>
                      </m:r>
                      <m:nary>
                        <m:naryPr>
                          <m:chr m:val="⋁"/>
                          <m:supHide m:val="on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naryPr>
                        <m:sub>
                          <m:sSubSup>
                            <m:sSubSup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</m:sup>
                          </m:sSubSup>
                          <m:r>
                            <m:rPr>
                              <m:brk m:alnAt="7"/>
                            </m:rPr>
                            <a:rPr lang="en-US" sz="2400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−1, 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acc>
                            <m:accPr>
                              <m:chr m:val="̃"/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𝐴𝑑𝑑</m:t>
                              </m:r>
                            </m:e>
                          </m:acc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𝒑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𝒌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𝒂𝒅𝒅</m:t>
                              </m:r>
                            </m:sup>
                          </m:sSubSup>
                        </m:e>
                      </m:nary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8691" y="5761037"/>
                <a:ext cx="5519909" cy="112979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60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731838"/>
          </a:xfrm>
        </p:spPr>
        <p:txBody>
          <a:bodyPr/>
          <a:lstStyle/>
          <a:p>
            <a:r>
              <a:rPr lang="en-US" b="1" dirty="0" smtClean="0"/>
              <a:t>Plan Robustness Assessment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066800"/>
                <a:ext cx="7924800" cy="4873752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sz="2800" b="1" dirty="0" smtClean="0"/>
                  <a:t>Complexity</a:t>
                </a:r>
              </a:p>
              <a:p>
                <a:pPr marL="393700" lvl="1" indent="0">
                  <a:buNone/>
                </a:pPr>
                <a:r>
                  <a:rPr lang="en-US" sz="2400" dirty="0"/>
                  <a:t>The problem of computing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𝑅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𝜋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for a plan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π</m:t>
                    </m:r>
                  </m:oMath>
                </a14:m>
                <a:r>
                  <a:rPr lang="en-US" sz="2400" dirty="0"/>
                  <a:t> to a problem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〈</m:t>
                    </m:r>
                    <m:acc>
                      <m:accPr>
                        <m:chr m:val="̃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D</m:t>
                        </m:r>
                      </m:e>
                    </m:acc>
                    <m:r>
                      <a:rPr lang="en-US" sz="240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I</m:t>
                    </m:r>
                    <m:r>
                      <a:rPr lang="en-US" sz="240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G</m:t>
                    </m:r>
                    <m:r>
                      <a:rPr lang="en-US" sz="2400">
                        <a:latin typeface="Cambria Math"/>
                      </a:rPr>
                      <m:t>〉</m:t>
                    </m:r>
                  </m:oMath>
                </a14:m>
                <a:r>
                  <a:rPr lang="en-US" sz="2400" dirty="0"/>
                  <a:t> is #P-complete.</a:t>
                </a:r>
              </a:p>
              <a:p>
                <a:r>
                  <a:rPr lang="en-US" sz="2800" dirty="0"/>
                  <a:t>Membership:</a:t>
                </a:r>
              </a:p>
              <a:p>
                <a:pPr lvl="1"/>
                <a:r>
                  <a:rPr lang="en-US" sz="2400" dirty="0"/>
                  <a:t>Have a Counting TM non-deterministically guess a complete model, and check the correctness of the plan.</a:t>
                </a:r>
              </a:p>
              <a:p>
                <a:pPr lvl="1"/>
                <a:r>
                  <a:rPr lang="en-US" sz="2400" dirty="0"/>
                  <a:t>The number of accepting branches output: the number of complete models under which the plan succeeds</a:t>
                </a:r>
                <a:r>
                  <a:rPr lang="en-US" sz="2400" dirty="0" smtClean="0"/>
                  <a:t>.</a:t>
                </a:r>
              </a:p>
              <a:p>
                <a:r>
                  <a:rPr lang="en-US" sz="2800" dirty="0" smtClean="0"/>
                  <a:t>Completeness</a:t>
                </a:r>
                <a:r>
                  <a:rPr lang="en-US" sz="2800" dirty="0"/>
                  <a:t>:</a:t>
                </a:r>
              </a:p>
              <a:p>
                <a:pPr lvl="1"/>
                <a:r>
                  <a:rPr lang="en-US" sz="2400" dirty="0"/>
                  <a:t>There exists a counting reduction from the problem of counting satisfying assignments for Monotone-2-SAT problem to Robustness-Assessment </a:t>
                </a:r>
                <a:r>
                  <a:rPr lang="en-US" sz="2400" dirty="0" smtClean="0"/>
                  <a:t>(RA) problem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066800"/>
                <a:ext cx="7924800" cy="4873752"/>
              </a:xfrm>
              <a:blipFill rotWithShape="1">
                <a:blip r:embed="rId3"/>
                <a:stretch>
                  <a:fillRect l="-462" t="-1125" r="-1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1BF53D-ACBC-4009-8F9D-48618260F3C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0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Content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A measure for plan quality</a:t>
                </a:r>
              </a:p>
              <a:p>
                <a:pPr lvl="1"/>
                <a:r>
                  <a:rPr lang="en-US" sz="2400" dirty="0"/>
                  <a:t>Robustness of plan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𝜋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∈[0,1]</m:t>
                    </m:r>
                  </m:oMath>
                </a14:m>
                <a:endParaRPr lang="en-US" sz="2400" dirty="0" smtClean="0"/>
              </a:p>
              <a:p>
                <a:r>
                  <a:rPr lang="en-US" sz="2800" dirty="0" smtClean="0"/>
                  <a:t>Plan </a:t>
                </a:r>
                <a:r>
                  <a:rPr lang="en-US" sz="2800" dirty="0"/>
                  <a:t>robustness assessment</a:t>
                </a:r>
              </a:p>
              <a:p>
                <a:pPr lvl="1"/>
                <a:r>
                  <a:rPr lang="en-US" sz="2400" dirty="0"/>
                  <a:t>Reduced to weighted model counting</a:t>
                </a:r>
              </a:p>
              <a:p>
                <a:pPr lvl="1"/>
                <a:r>
                  <a:rPr lang="en-US" sz="2400" dirty="0"/>
                  <a:t>Complexity</a:t>
                </a:r>
              </a:p>
              <a:p>
                <a:r>
                  <a:rPr lang="en-US" sz="2800" dirty="0"/>
                  <a:t>Synthesizing robust plans</a:t>
                </a:r>
              </a:p>
              <a:p>
                <a:pPr lvl="1"/>
                <a:r>
                  <a:rPr lang="en-US" sz="2400" b="1" dirty="0"/>
                  <a:t>Compilation approach</a:t>
                </a:r>
              </a:p>
              <a:p>
                <a:pPr lvl="1"/>
                <a:r>
                  <a:rPr lang="en-US" sz="2400" dirty="0"/>
                  <a:t>Heuristic search approach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653" t="-1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1BF53D-ACBC-4009-8F9D-48618260F3C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7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Compilation Approach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600200"/>
                <a:ext cx="7848600" cy="4873752"/>
              </a:xfrm>
            </p:spPr>
            <p:txBody>
              <a:bodyPr/>
              <a:lstStyle/>
              <a:p>
                <a:r>
                  <a:rPr lang="en-US" dirty="0" smtClean="0"/>
                  <a:t>The realization of possible preconditions / effects is determined by unknown variables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𝑝𝑟𝑒</m:t>
                        </m:r>
                      </m:sup>
                    </m:sSub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b="0" i="1" dirty="0" smtClean="0">
                            <a:latin typeface="Cambria Math"/>
                          </a:rPr>
                          <m:t>𝑎𝑑𝑑</m:t>
                        </m:r>
                      </m:sup>
                    </m:sSub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b="0" i="1" dirty="0" smtClean="0">
                            <a:latin typeface="Cambria Math"/>
                          </a:rPr>
                          <m:t>𝑑𝑒𝑙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Thus, can be compiled away using “conditional effects”</a:t>
                </a:r>
              </a:p>
              <a:p>
                <a:pPr lvl="2"/>
                <a:endParaRPr lang="en-US" dirty="0" smtClean="0"/>
              </a:p>
              <a:p>
                <a:pPr lvl="2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𝑝𝑟𝑒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𝑡𝑟𝑢𝑒</m:t>
                    </m:r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 is a precondition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Domain incompleteness </a:t>
                </a:r>
                <a:r>
                  <a:rPr lang="en-US" dirty="0" smtClean="0">
                    <a:sym typeface="Wingdings" panose="05000000000000000000" pitchFamily="2" charset="2"/>
                  </a:rPr>
                  <a:t> State incompleteness</a:t>
                </a:r>
              </a:p>
              <a:p>
                <a:pPr lvl="2"/>
                <a:endParaRPr lang="en-US" dirty="0" smtClean="0">
                  <a:sym typeface="Wingdings" panose="05000000000000000000" pitchFamily="2" charset="2"/>
                </a:endParaRPr>
              </a:p>
              <a:p>
                <a:pPr lvl="2"/>
                <a:r>
                  <a:rPr lang="en-US" dirty="0" smtClean="0">
                    <a:sym typeface="Wingdings" panose="05000000000000000000" pitchFamily="2" charset="2"/>
                  </a:rPr>
                  <a:t>Conformant probabilistic planning problem!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600200"/>
                <a:ext cx="7848600" cy="4873752"/>
              </a:xfrm>
              <a:blipFill rotWithShape="1">
                <a:blip r:embed="rId2"/>
                <a:stretch>
                  <a:fillRect l="-311" t="-10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1BF53D-ACBC-4009-8F9D-48618260F3C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0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457200" y="152400"/>
            <a:ext cx="79771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000" b="1" dirty="0" smtClean="0">
                <a:solidFill>
                  <a:srgbClr val="575F6D"/>
                </a:solidFill>
                <a:latin typeface="Century Schoolbook" pitchFamily="16" charset="0"/>
                <a:ea typeface="MS Gothic" charset="-128"/>
              </a:rPr>
              <a:t>Preferences </a:t>
            </a:r>
            <a:r>
              <a:rPr lang="en-US" sz="3000" b="1" dirty="0">
                <a:solidFill>
                  <a:srgbClr val="575F6D"/>
                </a:solidFill>
                <a:latin typeface="Century Schoolbook" pitchFamily="16" charset="0"/>
                <a:ea typeface="MS Gothic" charset="-128"/>
              </a:rPr>
              <a:t>in Planning – Traditional View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57200" y="1450975"/>
            <a:ext cx="7467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66700" indent="-266700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633413" indent="-268288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sz="2400" dirty="0" smtClean="0">
                <a:latin typeface="Century Schoolbook" pitchFamily="16" charset="0"/>
                <a:ea typeface="MS Gothic" charset="-128"/>
              </a:rPr>
              <a:t>Classical </a:t>
            </a:r>
            <a:r>
              <a:rPr lang="en-US" sz="2400" dirty="0">
                <a:latin typeface="Century Schoolbook" pitchFamily="16" charset="0"/>
                <a:ea typeface="MS Gothic" charset="-128"/>
              </a:rPr>
              <a:t>Model: “Closed world” assumption about user preferences. </a:t>
            </a:r>
          </a:p>
          <a:p>
            <a:pPr lvl="1">
              <a:lnSpc>
                <a:spcPct val="90000"/>
              </a:lnSpc>
              <a:spcBef>
                <a:spcPts val="525"/>
              </a:spcBef>
              <a:buClr>
                <a:srgbClr val="FE8637"/>
              </a:buClr>
              <a:buSzPct val="80000"/>
              <a:buFont typeface="Wingdings 2" pitchFamily="16" charset="2"/>
              <a:buChar char=""/>
            </a:pPr>
            <a:r>
              <a:rPr lang="en-US" sz="2100" dirty="0">
                <a:latin typeface="Century Schoolbook" pitchFamily="16" charset="0"/>
                <a:ea typeface="MS Gothic" charset="-128"/>
              </a:rPr>
              <a:t>All preferences assumed to be fully specified/available</a:t>
            </a: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SzTx/>
              <a:buFontTx/>
              <a:buNone/>
            </a:pPr>
            <a:endParaRPr lang="en-US" sz="2400" dirty="0">
              <a:latin typeface="Century Schoolbook" pitchFamily="16" charset="0"/>
              <a:ea typeface="MS Gothic" charset="-128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sz="2400" b="1" dirty="0">
                <a:latin typeface="Century Schoolbook" pitchFamily="16" charset="0"/>
                <a:ea typeface="MS Gothic" charset="-128"/>
              </a:rPr>
              <a:t>         Two possibilities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sz="2400" dirty="0">
                <a:solidFill>
                  <a:srgbClr val="1D03DF"/>
                </a:solidFill>
                <a:latin typeface="Century Schoolbook" pitchFamily="16" charset="0"/>
                <a:ea typeface="MS Gothic" charset="-128"/>
              </a:rPr>
              <a:t>If no preferences specified</a:t>
            </a:r>
            <a:r>
              <a:rPr lang="en-US" sz="2400" dirty="0">
                <a:latin typeface="Century Schoolbook" pitchFamily="16" charset="0"/>
                <a:ea typeface="MS Gothic" charset="-128"/>
              </a:rPr>
              <a:t> —then user is assumed to be </a:t>
            </a:r>
            <a:r>
              <a:rPr lang="en-US" sz="2400" i="1" dirty="0">
                <a:latin typeface="Century Schoolbook" pitchFamily="16" charset="0"/>
                <a:ea typeface="MS Gothic" charset="-128"/>
              </a:rPr>
              <a:t>indifferent. </a:t>
            </a:r>
            <a:r>
              <a:rPr lang="en-US" sz="2400" dirty="0">
                <a:latin typeface="Century Schoolbook" pitchFamily="16" charset="0"/>
                <a:ea typeface="MS Gothic" charset="-128"/>
              </a:rPr>
              <a:t>Any single feasible plan considered acceptable. 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sz="2400" dirty="0">
                <a:solidFill>
                  <a:srgbClr val="1D03DF"/>
                </a:solidFill>
                <a:latin typeface="Century Schoolbook" pitchFamily="16" charset="0"/>
                <a:ea typeface="MS Gothic" charset="-128"/>
              </a:rPr>
              <a:t>If preferences/objectives are specified</a:t>
            </a:r>
            <a:r>
              <a:rPr lang="en-US" sz="2400" dirty="0">
                <a:latin typeface="Century Schoolbook" pitchFamily="16" charset="0"/>
                <a:ea typeface="MS Gothic" charset="-128"/>
              </a:rPr>
              <a:t>, find a plan that is optimal w.r.t. specified objectives.</a:t>
            </a: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SzTx/>
              <a:buFontTx/>
              <a:buNone/>
            </a:pPr>
            <a:endParaRPr lang="en-US" sz="2400" dirty="0">
              <a:latin typeface="Century Schoolbook" pitchFamily="16" charset="0"/>
              <a:ea typeface="MS Gothic" charset="-128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sz="2400" dirty="0">
                <a:latin typeface="Century Schoolbook" pitchFamily="16" charset="0"/>
                <a:ea typeface="MS Gothic" charset="-128"/>
              </a:rPr>
              <a:t>     </a:t>
            </a:r>
            <a:r>
              <a:rPr lang="en-US" sz="2400" b="1" dirty="0">
                <a:latin typeface="Century Schoolbook" pitchFamily="16" charset="0"/>
                <a:ea typeface="MS Gothic" charset="-128"/>
              </a:rPr>
              <a:t>Either way, solution is a </a:t>
            </a:r>
            <a:r>
              <a:rPr lang="en-US" sz="2400" b="1" i="1" dirty="0">
                <a:latin typeface="Century Schoolbook" pitchFamily="16" charset="0"/>
                <a:ea typeface="MS Gothic" charset="-128"/>
              </a:rPr>
              <a:t>single </a:t>
            </a:r>
            <a:r>
              <a:rPr lang="en-US" sz="2400" b="1" dirty="0">
                <a:latin typeface="Century Schoolbook" pitchFamily="16" charset="0"/>
                <a:ea typeface="MS Gothic" charset="-128"/>
              </a:rPr>
              <a:t> plan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467475" y="2703513"/>
            <a:ext cx="1733550" cy="642937"/>
          </a:xfrm>
          <a:prstGeom prst="rect">
            <a:avLst/>
          </a:prstGeom>
          <a:solidFill>
            <a:srgbClr val="FFF39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Full Knowledge</a:t>
            </a:r>
          </a:p>
          <a:p>
            <a:r>
              <a:rPr lang="en-US" dirty="0"/>
              <a:t> of Preferences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fld id="{D3F0B912-374C-40C5-B7B9-C524B42622E6}" type="slidenum">
              <a:rPr lang="en-US" sz="1400" b="1">
                <a:solidFill>
                  <a:srgbClr val="FFFFFF"/>
                </a:solidFill>
                <a:latin typeface="Century Schoolbook" pitchFamily="16" charset="0"/>
              </a:rPr>
              <a:pPr algn="ctr"/>
              <a:t>3</a:t>
            </a:fld>
            <a:endParaRPr lang="en-US" sz="1400" b="1">
              <a:solidFill>
                <a:srgbClr val="FFFFFF"/>
              </a:solidFill>
              <a:latin typeface="Century Schoolbook" pitchFamily="1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BF53D-ACBC-4009-8F9D-48618260F3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4123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653760" y="620706"/>
            <a:ext cx="7673760" cy="928897"/>
          </a:xfrm>
          <a:ln/>
        </p:spPr>
        <p:txBody>
          <a:bodyPr lIns="82945" tIns="27202" rIns="82945" bIns="4147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b="1"/>
              <a:t>Compilation Example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20" y="105131"/>
            <a:ext cx="8277120" cy="6657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6013440" y="300992"/>
            <a:ext cx="2488320" cy="321153"/>
          </a:xfrm>
          <a:prstGeom prst="rect">
            <a:avLst/>
          </a:prstGeom>
          <a:solidFill>
            <a:srgbClr val="CC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/>
            <a:r>
              <a:rPr lang="en-US" b="1" dirty="0"/>
              <a:t>Compiled “pick-up”</a:t>
            </a:r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3667680" y="1899560"/>
            <a:ext cx="1244160" cy="414764"/>
          </a:xfrm>
          <a:prstGeom prst="roundRect">
            <a:avLst>
              <a:gd name="adj" fmla="val 347"/>
            </a:avLst>
          </a:prstGeom>
          <a:noFill/>
          <a:ln w="3672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2230560" y="1899560"/>
            <a:ext cx="1244160" cy="414764"/>
          </a:xfrm>
          <a:prstGeom prst="roundRect">
            <a:avLst>
              <a:gd name="adj" fmla="val 347"/>
            </a:avLst>
          </a:prstGeom>
          <a:noFill/>
          <a:ln w="3672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>
            <a:off x="5005440" y="1899560"/>
            <a:ext cx="1215360" cy="414764"/>
          </a:xfrm>
          <a:prstGeom prst="roundRect">
            <a:avLst>
              <a:gd name="adj" fmla="val 347"/>
            </a:avLst>
          </a:prstGeom>
          <a:noFill/>
          <a:ln w="3672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22535" name="AutoShape 7"/>
          <p:cNvSpPr>
            <a:spLocks noChangeArrowheads="1"/>
          </p:cNvSpPr>
          <p:nvPr/>
        </p:nvSpPr>
        <p:spPr bwMode="auto">
          <a:xfrm>
            <a:off x="2280960" y="2695963"/>
            <a:ext cx="1215360" cy="414764"/>
          </a:xfrm>
          <a:prstGeom prst="roundRect">
            <a:avLst>
              <a:gd name="adj" fmla="val 347"/>
            </a:avLst>
          </a:prstGeom>
          <a:noFill/>
          <a:ln w="3672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1BF53D-ACBC-4009-8F9D-48618260F3C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047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001000" cy="579438"/>
          </a:xfrm>
        </p:spPr>
        <p:txBody>
          <a:bodyPr/>
          <a:lstStyle/>
          <a:p>
            <a:r>
              <a:rPr lang="en-US" b="1" dirty="0" smtClean="0"/>
              <a:t>Compilation: Experimental Results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8448"/>
            <a:ext cx="7620000" cy="4873752"/>
          </a:xfrm>
        </p:spPr>
        <p:txBody>
          <a:bodyPr/>
          <a:lstStyle/>
          <a:p>
            <a:r>
              <a:rPr lang="en-US" dirty="0" smtClean="0"/>
              <a:t>Using Probabilistic-FF planner (</a:t>
            </a:r>
            <a:r>
              <a:rPr lang="en-US" dirty="0" err="1" smtClean="0"/>
              <a:t>Domshlak</a:t>
            </a:r>
            <a:r>
              <a:rPr lang="en-US" dirty="0" smtClean="0"/>
              <a:t> &amp; Hoffmann, 2006)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2000" i="1" dirty="0" smtClean="0">
                <a:latin typeface="Century Schoolbook" pitchFamily="16" charset="0"/>
                <a:ea typeface="MS Gothic" charset="-128"/>
              </a:rPr>
              <a:t>    Synthesizing </a:t>
            </a:r>
            <a:r>
              <a:rPr lang="en-US" sz="2000" i="1" dirty="0">
                <a:latin typeface="Century Schoolbook" pitchFamily="16" charset="0"/>
                <a:ea typeface="MS Gothic" charset="-128"/>
              </a:rPr>
              <a:t>Robust Plans under </a:t>
            </a:r>
            <a:r>
              <a:rPr lang="en-US" sz="2000" i="1" dirty="0" smtClean="0">
                <a:latin typeface="Century Schoolbook" pitchFamily="16" charset="0"/>
                <a:ea typeface="MS Gothic" charset="-128"/>
              </a:rPr>
              <a:t>Incomplete Domain Models</a:t>
            </a:r>
          </a:p>
          <a:p>
            <a:pPr marL="0" indent="0">
              <a:buNone/>
            </a:pPr>
            <a:r>
              <a:rPr lang="en-US" sz="2000" i="1" dirty="0">
                <a:latin typeface="Century Schoolbook" pitchFamily="16" charset="0"/>
                <a:ea typeface="MS Gothic" charset="-128"/>
              </a:rPr>
              <a:t> </a:t>
            </a:r>
            <a:r>
              <a:rPr lang="en-US" sz="2000" i="1" dirty="0" smtClean="0">
                <a:latin typeface="Century Schoolbook" pitchFamily="16" charset="0"/>
                <a:ea typeface="MS Gothic" charset="-128"/>
              </a:rPr>
              <a:t>   (NIPS 2013)</a:t>
            </a:r>
            <a:endParaRPr lang="en-US" sz="2000" dirty="0" smtClean="0"/>
          </a:p>
          <a:p>
            <a:r>
              <a:rPr lang="en-US" dirty="0" smtClean="0"/>
              <a:t>Normally fails with large problem instances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1BF53D-ACBC-4009-8F9D-48618260F3C0}" type="slidenum">
              <a:rPr lang="en-US" smtClean="0"/>
              <a:t>31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63140"/>
            <a:ext cx="6005107" cy="230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86600" y="28956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Incomplete Logistics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92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Content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A measure for plan quality</a:t>
                </a:r>
              </a:p>
              <a:p>
                <a:pPr lvl="1"/>
                <a:r>
                  <a:rPr lang="en-US" sz="2400" dirty="0"/>
                  <a:t>Robustness of plan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𝜋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∈[0,1]</m:t>
                    </m:r>
                  </m:oMath>
                </a14:m>
                <a:endParaRPr lang="en-US" sz="2400" dirty="0" smtClean="0"/>
              </a:p>
              <a:p>
                <a:r>
                  <a:rPr lang="en-US" sz="2800" dirty="0" smtClean="0"/>
                  <a:t>Plan </a:t>
                </a:r>
                <a:r>
                  <a:rPr lang="en-US" sz="2800" dirty="0"/>
                  <a:t>robustness assessment</a:t>
                </a:r>
              </a:p>
              <a:p>
                <a:pPr lvl="1"/>
                <a:r>
                  <a:rPr lang="en-US" sz="2400" dirty="0"/>
                  <a:t>Reduced to weighted model counting</a:t>
                </a:r>
              </a:p>
              <a:p>
                <a:pPr lvl="1"/>
                <a:r>
                  <a:rPr lang="en-US" sz="2400" dirty="0"/>
                  <a:t>Complexity</a:t>
                </a:r>
              </a:p>
              <a:p>
                <a:r>
                  <a:rPr lang="en-US" sz="2800" dirty="0"/>
                  <a:t>Synthesizing robust plans</a:t>
                </a:r>
              </a:p>
              <a:p>
                <a:pPr lvl="1"/>
                <a:r>
                  <a:rPr lang="en-US" sz="2400" dirty="0"/>
                  <a:t>Compilation approach</a:t>
                </a:r>
              </a:p>
              <a:p>
                <a:pPr lvl="1"/>
                <a:r>
                  <a:rPr lang="en-US" sz="2400" b="1" dirty="0"/>
                  <a:t>Heuristic search </a:t>
                </a:r>
                <a:r>
                  <a:rPr lang="en-US" sz="2400" b="1" dirty="0" smtClean="0"/>
                  <a:t>approach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653" t="-1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1BF53D-ACBC-4009-8F9D-48618260F3C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7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467600" cy="731838"/>
          </a:xfrm>
        </p:spPr>
        <p:txBody>
          <a:bodyPr/>
          <a:lstStyle/>
          <a:p>
            <a:r>
              <a:rPr lang="en-US" b="1" dirty="0" smtClean="0"/>
              <a:t>Approximate Transition Function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1BF53D-ACBC-4009-8F9D-48618260F3C0}" type="slidenum">
              <a:rPr lang="en-US" smtClean="0"/>
              <a:t>33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0520" y="1143000"/>
                <a:ext cx="8336280" cy="2575564"/>
              </a:xfrm>
            </p:spPr>
            <p:txBody>
              <a:bodyPr lIns="82945" tIns="41473" rIns="82945" bIns="41473">
                <a:noAutofit/>
              </a:bodyPr>
              <a:lstStyle/>
              <a:p>
                <a:r>
                  <a:rPr lang="en-US" dirty="0" smtClean="0"/>
                  <a:t>Not explicitly maintain set of resulting states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Successor </a:t>
                </a:r>
                <a:r>
                  <a:rPr lang="en-US" dirty="0"/>
                  <a:t>state:</a:t>
                </a:r>
              </a:p>
              <a:p>
                <a:pPr marL="82082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𝛾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𝑆𝐸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𝑠</m:t>
                      </m:r>
                      <m:r>
                        <a:rPr lang="en-US" i="1">
                          <a:latin typeface="Cambria Math"/>
                        </a:rPr>
                        <m:t>∪</m:t>
                      </m:r>
                      <m:r>
                        <a:rPr lang="en-US" i="1">
                          <a:latin typeface="Cambria Math"/>
                        </a:rPr>
                        <m:t>𝐴𝑑𝑑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∪</m:t>
                      </m:r>
                      <m:acc>
                        <m:accPr>
                          <m:chr m:val="̃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𝐴𝑑𝑑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∖</m:t>
                      </m:r>
                      <m:r>
                        <a:rPr lang="en-US" i="1">
                          <a:latin typeface="Cambria Math"/>
                        </a:rPr>
                        <m:t>𝐷𝑒𝑙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, </m:t>
                      </m:r>
                      <m:r>
                        <a:rPr lang="en-US" i="1">
                          <a:latin typeface="Cambria Math"/>
                        </a:rPr>
                        <m:t>𝑖𝑓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𝑃𝑟𝑒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⊆</m:t>
                      </m:r>
                      <m:r>
                        <a:rPr lang="en-US" i="1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sz="2400" dirty="0"/>
                  <a:t>Possible delete effects might not take effects!</a:t>
                </a:r>
              </a:p>
              <a:p>
                <a:r>
                  <a:rPr lang="en-US" dirty="0"/>
                  <a:t>Recursive definition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𝛾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𝑆𝐸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𝜋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0520" y="1143000"/>
                <a:ext cx="8336280" cy="2575564"/>
              </a:xfrm>
              <a:blipFill rotWithShape="1">
                <a:blip r:embed="rId2"/>
                <a:stretch>
                  <a:fillRect l="-439" t="-2133" b="-23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1000" y="4361919"/>
            <a:ext cx="7848600" cy="211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/>
          <a:p>
            <a:r>
              <a:rPr lang="en-US" altLang="en-US" sz="2200" b="1" dirty="0"/>
              <a:t>Completeness</a:t>
            </a:r>
            <a:r>
              <a:rPr lang="en-US" altLang="en-US" sz="2200" dirty="0"/>
              <a:t>: </a:t>
            </a:r>
            <a:r>
              <a:rPr lang="en-US" altLang="en-US" sz="2200" i="1" dirty="0"/>
              <a:t>Any solution in the complete STRIPS action model exists in the solution space of the problem with incomplete domain.</a:t>
            </a:r>
          </a:p>
          <a:p>
            <a:r>
              <a:rPr lang="en-US" altLang="en-US" sz="2200" b="1" i="1" dirty="0" smtClean="0"/>
              <a:t>Soundness</a:t>
            </a:r>
            <a:r>
              <a:rPr lang="en-US" altLang="en-US" sz="2200" i="1" dirty="0"/>
              <a:t>: For any plan returned under incomplete STRIPS domain semantics, there is one complete STRIPS model under which the plan succeeds.</a:t>
            </a:r>
            <a:endParaRPr lang="en-US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863078" y="1600200"/>
                <a:ext cx="2884443" cy="8234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𝜸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𝝅</m:t>
                          </m:r>
                          <m:r>
                            <a:rPr lang="en-US" b="1" i="1">
                              <a:latin typeface="Cambria Math"/>
                            </a:rPr>
                            <m:t>,</m:t>
                          </m:r>
                          <m:r>
                            <a:rPr lang="en-US" b="1" i="1">
                              <a:latin typeface="Cambria Math"/>
                            </a:rPr>
                            <m:t>𝒔</m:t>
                          </m:r>
                        </m:e>
                      </m:d>
                      <m:r>
                        <a:rPr lang="en-US" b="1" i="1">
                          <a:latin typeface="Cambria Math"/>
                        </a:rPr>
                        <m:t>=</m:t>
                      </m:r>
                      <m:nary>
                        <m:naryPr>
                          <m:chr m:val="⋃"/>
                          <m:supHide m:val="on"/>
                          <m:ctrlPr>
                            <a:rPr lang="en-US" b="1" i="1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b="1" i="1">
                                  <a:latin typeface="Cambria Math"/>
                                </a:rPr>
                                <m:t>𝑫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b="1" i="1"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b="1" i="1">
                              <a:latin typeface="Cambria Math"/>
                            </a:rPr>
                            <m:t>∈≪</m:t>
                          </m:r>
                          <m:acc>
                            <m:accPr>
                              <m:chr m:val="̃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𝑫</m:t>
                              </m:r>
                            </m:e>
                          </m:acc>
                          <m:r>
                            <a:rPr lang="en-US" b="1" i="1">
                              <a:latin typeface="Cambria Math"/>
                            </a:rPr>
                            <m:t>≫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𝜸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(</m:t>
                          </m:r>
                          <m:r>
                            <a:rPr lang="en-US" b="1" i="1">
                              <a:latin typeface="Cambria Math"/>
                            </a:rPr>
                            <m:t>𝝅</m:t>
                          </m:r>
                          <m:r>
                            <a:rPr lang="en-US" b="1" i="1">
                              <a:latin typeface="Cambria Math"/>
                            </a:rPr>
                            <m:t>,</m:t>
                          </m:r>
                          <m:r>
                            <a:rPr lang="en-US" b="1" i="1">
                              <a:latin typeface="Cambria Math"/>
                            </a:rPr>
                            <m:t>𝒔</m:t>
                          </m:r>
                          <m:r>
                            <a:rPr lang="en-US" b="1" i="1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078" y="1600200"/>
                <a:ext cx="2884443" cy="8234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799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Anytime Approach for Generating Robust Plans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604838" indent="-514350">
                  <a:buFont typeface="+mj-lt"/>
                  <a:buAutoNum type="arabicPeriod"/>
                </a:pPr>
                <a:r>
                  <a:rPr lang="en-US" sz="2800" dirty="0"/>
                  <a:t>Initialize: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𝛿</m:t>
                    </m:r>
                    <m:r>
                      <a:rPr lang="en-US" sz="2800" i="1">
                        <a:latin typeface="Cambria Math"/>
                      </a:rPr>
                      <m:t>=0</m:t>
                    </m:r>
                  </m:oMath>
                </a14:m>
                <a:endParaRPr lang="en-US" sz="2800" dirty="0"/>
              </a:p>
              <a:p>
                <a:pPr marL="604838" indent="-514350">
                  <a:buFont typeface="+mj-lt"/>
                  <a:buAutoNum type="arabicPeriod"/>
                </a:pPr>
                <a:r>
                  <a:rPr lang="en-US" sz="2800" b="1" dirty="0"/>
                  <a:t>Repeat</a:t>
                </a:r>
              </a:p>
              <a:p>
                <a:pPr marL="1179513" lvl="2" indent="-514350">
                  <a:buFont typeface="Wingdings" panose="05000000000000000000" pitchFamily="2" charset="2"/>
                  <a:buChar char="v"/>
                </a:pPr>
                <a:r>
                  <a:rPr lang="en-US" sz="2400" dirty="0"/>
                  <a:t>Find plan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𝜋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𝜋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&gt;</m:t>
                    </m:r>
                    <m:r>
                      <a:rPr lang="en-US" sz="2400" i="1">
                        <a:latin typeface="Cambria Math"/>
                      </a:rPr>
                      <m:t>𝛿</m:t>
                    </m:r>
                  </m:oMath>
                </a14:m>
                <a:r>
                  <a:rPr lang="en-US" sz="2400" dirty="0"/>
                  <a:t>           (Stochastic)</a:t>
                </a:r>
              </a:p>
              <a:p>
                <a:pPr marL="1179513" lvl="2" indent="-514350">
                  <a:buFont typeface="Wingdings" panose="05000000000000000000" pitchFamily="2" charset="2"/>
                  <a:buChar char="v"/>
                </a:pPr>
                <a:r>
                  <a:rPr lang="en-US" sz="2400" dirty="0"/>
                  <a:t>If plan found: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𝛿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𝑅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𝜋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90488" indent="0">
                  <a:buNone/>
                </a:pPr>
                <a:r>
                  <a:rPr lang="en-US" sz="2800" dirty="0"/>
                  <a:t>    </a:t>
                </a:r>
                <a:r>
                  <a:rPr lang="en-US" sz="2800" dirty="0" smtClean="0"/>
                  <a:t>  </a:t>
                </a:r>
                <a:r>
                  <a:rPr lang="en-US" sz="2800" b="1" dirty="0" smtClean="0"/>
                  <a:t>Until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time bound reaches</a:t>
                </a:r>
              </a:p>
              <a:p>
                <a:pPr marL="604838" indent="-514350">
                  <a:buFont typeface="+mj-lt"/>
                  <a:buAutoNum type="arabicPeriod" startAt="3"/>
                </a:pPr>
                <a:r>
                  <a:rPr lang="en-US" sz="2800" dirty="0"/>
                  <a:t>Return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𝜋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𝑅</m:t>
                    </m:r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𝜋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if plan found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t="-1252" r="-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1BF53D-ACBC-4009-8F9D-48618260F3C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7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Use of Upper Bound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Reduce exact weighted model counting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1BF53D-ACBC-4009-8F9D-48618260F3C0}" type="slidenum">
              <a:rPr lang="en-US" smtClean="0"/>
              <a:t>35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590800" y="22860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743200" y="29718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5" idx="4"/>
            <a:endCxn id="6" idx="0"/>
          </p:cNvCxnSpPr>
          <p:nvPr/>
        </p:nvCxnSpPr>
        <p:spPr>
          <a:xfrm>
            <a:off x="2705100" y="2514600"/>
            <a:ext cx="1524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590800" y="36576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6" idx="4"/>
            <a:endCxn id="8" idx="0"/>
          </p:cNvCxnSpPr>
          <p:nvPr/>
        </p:nvCxnSpPr>
        <p:spPr>
          <a:xfrm flipH="1">
            <a:off x="2705100" y="3200400"/>
            <a:ext cx="1524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590800" y="51054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endCxn id="10" idx="0"/>
          </p:cNvCxnSpPr>
          <p:nvPr/>
        </p:nvCxnSpPr>
        <p:spPr>
          <a:xfrm>
            <a:off x="2705100" y="4715195"/>
            <a:ext cx="0" cy="39020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4"/>
          </p:cNvCxnSpPr>
          <p:nvPr/>
        </p:nvCxnSpPr>
        <p:spPr>
          <a:xfrm>
            <a:off x="2705100" y="3886200"/>
            <a:ext cx="0" cy="43967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017939" y="2209800"/>
                <a:ext cx="344261" cy="349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939" y="2209800"/>
                <a:ext cx="344261" cy="34996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133600" y="4984032"/>
                <a:ext cx="360933" cy="349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4984032"/>
                <a:ext cx="360933" cy="34996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372867" y="3505200"/>
                <a:ext cx="458972" cy="435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2867" y="3505200"/>
                <a:ext cx="458972" cy="43582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372867" y="4876800"/>
                <a:ext cx="2875533" cy="607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If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𝜋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</a:rPr>
                      <m:t>𝛿</m:t>
                    </m:r>
                  </m:oMath>
                </a14:m>
                <a:endParaRPr lang="en-US" dirty="0" smtClean="0"/>
              </a:p>
              <a:p>
                <a:r>
                  <a:rPr lang="en-US" b="1" dirty="0" smtClean="0"/>
                  <a:t>then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𝑤𝑚𝑐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𝜋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 </a:t>
                </a:r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2867" y="4876800"/>
                <a:ext cx="2875533" cy="607602"/>
              </a:xfrm>
              <a:prstGeom prst="rect">
                <a:avLst/>
              </a:prstGeom>
              <a:blipFill rotWithShape="1">
                <a:blip r:embed="rId6"/>
                <a:stretch>
                  <a:fillRect l="-1695" t="-5000" b="-2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124200" y="5898432"/>
                <a:ext cx="22860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𝑼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𝝅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</a:rPr>
                        <m:t>𝒘𝒎𝒄</m:t>
                      </m:r>
                      <m:r>
                        <a:rPr lang="en-US" b="1" i="1" smtClean="0"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</a:rPr>
                        <m:t>𝝅</m:t>
                      </m:r>
                      <m:r>
                        <a:rPr lang="en-US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5898432"/>
                <a:ext cx="2286000" cy="349968"/>
              </a:xfrm>
              <a:prstGeom prst="rect">
                <a:avLst/>
              </a:prstGeom>
              <a:blipFill rotWithShape="1">
                <a:blip r:embed="rId7"/>
                <a:stretch>
                  <a:fillRect b="-2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448300" y="5898432"/>
                <a:ext cx="3086100" cy="34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(Upper bound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𝜋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300" y="5898432"/>
                <a:ext cx="3086100" cy="349968"/>
              </a:xfrm>
              <a:prstGeom prst="rect">
                <a:avLst/>
              </a:prstGeom>
              <a:blipFill rotWithShape="1">
                <a:blip r:embed="rId8"/>
                <a:stretch>
                  <a:fillRect l="-1779" t="-877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882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1" dirty="0"/>
                  <a:t>Find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𝝅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s.t.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𝑹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𝝅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&gt;</m:t>
                    </m:r>
                    <m:r>
                      <a:rPr lang="en-US" b="1" i="1">
                        <a:latin typeface="Cambria Math"/>
                      </a:rPr>
                      <m:t>𝜹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878" b="-16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How to…</a:t>
                </a:r>
              </a:p>
              <a:p>
                <a:pPr lvl="1"/>
                <a:r>
                  <a:rPr lang="en-US" dirty="0"/>
                  <a:t>Sample a next action at each state</a:t>
                </a:r>
              </a:p>
              <a:p>
                <a:pPr lvl="2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2"/>
                <a:endParaRPr lang="en-US" dirty="0"/>
              </a:p>
              <a:p>
                <a:pPr lvl="2"/>
                <a:r>
                  <a:rPr lang="en-US" dirty="0"/>
                  <a:t>Probabilistically depends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In constructing the neighborhood:</a:t>
                </a:r>
              </a:p>
              <a:p>
                <a:pPr lvl="3"/>
                <a:r>
                  <a:rPr lang="en-US" dirty="0"/>
                  <a:t>Half of the times using </a:t>
                </a:r>
                <a:r>
                  <a:rPr lang="en-US" i="1" dirty="0"/>
                  <a:t>helpful</a:t>
                </a:r>
                <a:r>
                  <a:rPr lang="en-US" dirty="0"/>
                  <a:t> actions</a:t>
                </a:r>
              </a:p>
              <a:p>
                <a:pPr lvl="3"/>
                <a:r>
                  <a:rPr lang="en-US" dirty="0"/>
                  <a:t>Second half: all applicable actions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327" t="-10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1BF53D-ACBC-4009-8F9D-48618260F3C0}" type="slidenum">
              <a:rPr lang="en-US" smtClean="0"/>
              <a:t>36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038253" y="25146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76253" y="32004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952653" y="32004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5" idx="3"/>
            <a:endCxn id="6" idx="0"/>
          </p:cNvCxnSpPr>
          <p:nvPr/>
        </p:nvCxnSpPr>
        <p:spPr>
          <a:xfrm flipH="1">
            <a:off x="2390553" y="2709722"/>
            <a:ext cx="681178" cy="49067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5"/>
            <a:endCxn id="7" idx="1"/>
          </p:cNvCxnSpPr>
          <p:nvPr/>
        </p:nvCxnSpPr>
        <p:spPr>
          <a:xfrm>
            <a:off x="3233375" y="2709722"/>
            <a:ext cx="752756" cy="52415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885853" y="32004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5" idx="4"/>
            <a:endCxn id="10" idx="0"/>
          </p:cNvCxnSpPr>
          <p:nvPr/>
        </p:nvCxnSpPr>
        <p:spPr>
          <a:xfrm flipH="1">
            <a:off x="3000153" y="2743200"/>
            <a:ext cx="1524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178211" y="3505200"/>
                <a:ext cx="479042" cy="349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211" y="3505200"/>
                <a:ext cx="479042" cy="349968"/>
              </a:xfrm>
              <a:prstGeom prst="rect">
                <a:avLst/>
              </a:prstGeom>
              <a:blipFill rotWithShape="1">
                <a:blip r:embed="rId4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787811" y="3505200"/>
                <a:ext cx="484363" cy="349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811" y="3505200"/>
                <a:ext cx="484363" cy="349968"/>
              </a:xfrm>
              <a:prstGeom prst="rect">
                <a:avLst/>
              </a:prstGeom>
              <a:blipFill rotWithShape="1">
                <a:blip r:embed="rId5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849290" y="3505200"/>
                <a:ext cx="494110" cy="349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290" y="3505200"/>
                <a:ext cx="494110" cy="349968"/>
              </a:xfrm>
              <a:prstGeom prst="rect">
                <a:avLst/>
              </a:prstGeom>
              <a:blipFill rotWithShape="1">
                <a:blip r:embed="rId6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257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Use of Lower Bound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How to…</a:t>
                </a:r>
              </a:p>
              <a:p>
                <a:pPr lvl="1"/>
                <a:r>
                  <a:rPr lang="en-US" dirty="0"/>
                  <a:t>Compute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𝛿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=|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𝜋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|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marL="442912" lvl="1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327" t="-10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1BF53D-ACBC-4009-8F9D-48618260F3C0}" type="slidenum">
              <a:rPr lang="en-US" smtClean="0"/>
              <a:t>37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366486" y="2945288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576286" y="2945288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93895" y="2869088"/>
                <a:ext cx="361125" cy="3785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𝐼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895" y="2869088"/>
                <a:ext cx="361125" cy="378565"/>
              </a:xfrm>
              <a:prstGeom prst="rect">
                <a:avLst/>
              </a:prstGeom>
              <a:blipFill rotWithShape="1">
                <a:blip r:embed="rId4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00086" y="2564288"/>
                <a:ext cx="379078" cy="3785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0086" y="2564288"/>
                <a:ext cx="379078" cy="3785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6395686" y="2945288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624286" y="2564288"/>
                <a:ext cx="506421" cy="3785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G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286" y="2564288"/>
                <a:ext cx="506421" cy="378565"/>
              </a:xfrm>
              <a:prstGeom prst="rect">
                <a:avLst/>
              </a:prstGeom>
              <a:blipFill rotWithShape="1">
                <a:blip r:embed="rId6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V="1">
            <a:off x="4185886" y="3096470"/>
            <a:ext cx="1905000" cy="1218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976086" y="3096470"/>
            <a:ext cx="1295400" cy="121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152636" y="2640488"/>
                <a:ext cx="8140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36" y="2640488"/>
                <a:ext cx="814050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743436" y="2640488"/>
                <a:ext cx="814050" cy="413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𝜋</m:t>
                          </m:r>
                        </m:e>
                      </m:ac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436" y="2640488"/>
                <a:ext cx="814050" cy="413959"/>
              </a:xfrm>
              <a:prstGeom prst="rect">
                <a:avLst/>
              </a:prstGeom>
              <a:blipFill rotWithShape="1">
                <a:blip r:embed="rId8"/>
                <a:stretch>
                  <a:fillRect r="-5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93895" y="3707288"/>
                <a:ext cx="59836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n-lt"/>
                  </a:rPr>
                  <a:t>Find:</a:t>
                </a:r>
                <a:r>
                  <a:rPr lang="en-US" sz="2400" dirty="0" smtClean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1" i="1" smtClean="0">
                            <a:latin typeface="Cambria Math"/>
                          </a:rPr>
                          <m:t>𝝅</m:t>
                        </m:r>
                      </m:e>
                    </m:acc>
                  </m:oMath>
                </a14:m>
                <a:r>
                  <a:rPr lang="en-US" sz="2400" dirty="0">
                    <a:latin typeface="+mn-lt"/>
                  </a:rPr>
                  <a:t>  </a:t>
                </a:r>
                <a:r>
                  <a:rPr lang="en-US" sz="2400" dirty="0" err="1">
                    <a:latin typeface="+mn-lt"/>
                  </a:rPr>
                  <a:t>s.t.</a:t>
                </a:r>
                <a:r>
                  <a:rPr lang="en-US" sz="2400" dirty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wmc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∘</m:t>
                        </m:r>
                        <m:acc>
                          <m:accPr>
                            <m:chr m:val="̃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𝜋</m:t>
                            </m:r>
                          </m:e>
                        </m:acc>
                      </m:e>
                    </m:d>
                    <m:r>
                      <a:rPr lang="en-US" sz="2400" i="1">
                        <a:latin typeface="Cambria Math"/>
                      </a:rPr>
                      <m:t>&gt;</m:t>
                    </m:r>
                    <m:r>
                      <a:rPr lang="en-US" sz="2400" i="1">
                        <a:latin typeface="Cambria Math"/>
                      </a:rPr>
                      <m:t>𝛿</m:t>
                    </m:r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895" y="3707288"/>
                <a:ext cx="5983601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163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09285" y="4414463"/>
                <a:ext cx="77013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n-lt"/>
                  </a:rPr>
                  <a:t>Avoid invoking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𝑤𝑚𝑐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∘</m:t>
                        </m:r>
                      </m:e>
                    </m:d>
                  </m:oMath>
                </a14:m>
                <a:r>
                  <a:rPr lang="en-US" sz="2400" dirty="0" smtClean="0">
                    <a:latin typeface="+mn-lt"/>
                  </a:rPr>
                  <a:t> during the construction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𝜋</m:t>
                        </m:r>
                      </m:e>
                    </m:acc>
                  </m:oMath>
                </a14:m>
                <a:r>
                  <a:rPr lang="en-US" sz="2400" dirty="0" smtClean="0">
                    <a:latin typeface="+mn-lt"/>
                  </a:rPr>
                  <a:t>!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285" y="4414463"/>
                <a:ext cx="7701315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1187" t="-10526" r="-31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09286" y="5176463"/>
                <a:ext cx="59836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n-lt"/>
                  </a:rPr>
                  <a:t>Find:</a:t>
                </a:r>
                <a:r>
                  <a:rPr lang="en-US" sz="2400" dirty="0" smtClean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1" i="1" smtClean="0">
                            <a:latin typeface="Cambria Math"/>
                          </a:rPr>
                          <m:t>𝝅</m:t>
                        </m:r>
                      </m:e>
                    </m:acc>
                  </m:oMath>
                </a14:m>
                <a:r>
                  <a:rPr lang="en-US" sz="2400" dirty="0">
                    <a:latin typeface="+mn-lt"/>
                  </a:rPr>
                  <a:t>  </a:t>
                </a:r>
                <a:r>
                  <a:rPr lang="en-US" sz="2400" dirty="0" err="1">
                    <a:latin typeface="+mn-lt"/>
                  </a:rPr>
                  <a:t>s.t.</a:t>
                </a:r>
                <a:r>
                  <a:rPr lang="en-US" sz="2400" dirty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L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∘</m:t>
                        </m:r>
                        <m:acc>
                          <m:accPr>
                            <m:chr m:val="̃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𝜋</m:t>
                            </m:r>
                          </m:e>
                        </m:acc>
                      </m:e>
                    </m:d>
                    <m:r>
                      <a:rPr lang="en-US" sz="2400" i="1">
                        <a:latin typeface="Cambria Math"/>
                      </a:rPr>
                      <m:t>&gt;</m:t>
                    </m:r>
                    <m:r>
                      <a:rPr lang="en-US" sz="2400" i="1">
                        <a:latin typeface="Cambria Math"/>
                      </a:rPr>
                      <m:t>𝛿</m:t>
                    </m:r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286" y="5176463"/>
                <a:ext cx="5983601" cy="461665"/>
              </a:xfrm>
              <a:prstGeom prst="rect">
                <a:avLst/>
              </a:prstGeom>
              <a:blipFill rotWithShape="1">
                <a:blip r:embed="rId11"/>
                <a:stretch>
                  <a:fillRect l="-152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09287" y="5938463"/>
                <a:ext cx="2590800" cy="435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/>
                        </a:rPr>
                        <m:t>𝐋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𝝅</m:t>
                          </m:r>
                        </m:e>
                      </m:d>
                      <m:r>
                        <a:rPr lang="en-US" sz="2400" b="1" i="1" smtClean="0">
                          <a:latin typeface="Cambria Math"/>
                        </a:rPr>
                        <m:t>≤</m:t>
                      </m:r>
                      <m:r>
                        <a:rPr lang="en-US" sz="2400" b="1" i="1" smtClean="0">
                          <a:latin typeface="Cambria Math"/>
                        </a:rPr>
                        <m:t>𝒘𝒎𝒄</m:t>
                      </m:r>
                      <m:r>
                        <a:rPr lang="en-US" sz="2400" b="1" i="1" smtClean="0">
                          <a:latin typeface="Cambria Math"/>
                        </a:rPr>
                        <m:t>(</m:t>
                      </m:r>
                      <m:r>
                        <a:rPr lang="en-US" sz="2400" b="1" i="1" smtClean="0">
                          <a:latin typeface="Cambria Math"/>
                        </a:rPr>
                        <m:t>𝝅</m:t>
                      </m:r>
                      <m:r>
                        <a:rPr lang="en-US" sz="2400" b="1" i="1" smtClean="0">
                          <a:latin typeface="Cambria Math"/>
                        </a:rPr>
                        <m:t>) </m:t>
                      </m:r>
                    </m:oMath>
                  </m:oMathPara>
                </a14:m>
                <a:endParaRPr lang="en-US" sz="24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287" y="5938463"/>
                <a:ext cx="2590800" cy="435825"/>
              </a:xfrm>
              <a:prstGeom prst="rect">
                <a:avLst/>
              </a:prstGeom>
              <a:blipFill rotWithShape="1">
                <a:blip r:embed="rId12"/>
                <a:stretch>
                  <a:fillRect l="-471" b="-26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804886" y="5993288"/>
                <a:ext cx="3086100" cy="378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(Lower bound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𝑅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𝜋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)</a:t>
                </a:r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4886" y="5993288"/>
                <a:ext cx="3086100" cy="378565"/>
              </a:xfrm>
              <a:prstGeom prst="rect">
                <a:avLst/>
              </a:prstGeom>
              <a:blipFill rotWithShape="1">
                <a:blip r:embed="rId13"/>
                <a:stretch>
                  <a:fillRect l="-1976" t="-8065" b="-33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012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1" dirty="0"/>
                  <a:t>Lower bound 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𝑹</m:t>
                    </m:r>
                    <m:r>
                      <a:rPr lang="en-US" b="1" i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𝝅</m:t>
                    </m:r>
                    <m:r>
                      <a:rPr lang="en-US" b="1" i="1">
                        <a:latin typeface="Cambria Math"/>
                      </a:rPr>
                      <m:t>)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878" b="-16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1BF53D-ACBC-4009-8F9D-48618260F3C0}" type="slidenum">
              <a:rPr lang="en-US" smtClean="0"/>
              <a:t>38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7200" y="3534358"/>
                <a:ext cx="1157688" cy="5502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latin typeface="Cambria Math"/>
                        </a:rPr>
                        <m:t>𝚺</m:t>
                      </m:r>
                      <m:r>
                        <a:rPr lang="en-US" sz="3200" b="1" i="1" smtClean="0">
                          <a:latin typeface="Cambria Math"/>
                        </a:rPr>
                        <m:t>(</m:t>
                      </m:r>
                      <m:r>
                        <a:rPr lang="en-US" sz="3200" b="1" i="1" smtClean="0">
                          <a:latin typeface="Cambria Math"/>
                        </a:rPr>
                        <m:t>𝝅</m:t>
                      </m:r>
                      <m:r>
                        <a:rPr lang="en-US" sz="32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534358"/>
                <a:ext cx="1157688" cy="55027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58703" y="1682109"/>
                <a:ext cx="2738442" cy="8964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⋁"/>
                          <m:supHide m:val="on"/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naryPr>
                        <m:sub>
                          <m:sSubSup>
                            <m:sSubSup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sup>
                          </m:sSubSup>
                          <m:r>
                            <m:rPr>
                              <m:brk m:alnAt="7"/>
                            </m:rPr>
                            <a:rPr lang="en-US" sz="2000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−1, 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acc>
                            <m:accPr>
                              <m:chr m:val="̃"/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𝐴𝑑𝑑</m:t>
                              </m:r>
                            </m:e>
                          </m:acc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𝒑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b="1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𝒌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𝒂𝒅𝒅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703" y="1682109"/>
                <a:ext cx="2738442" cy="8964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53945" y="2863545"/>
                <a:ext cx="3592073" cy="8964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𝒑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sub>
                        <m:sup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𝒑𝒓𝒆</m:t>
                          </m:r>
                        </m:sup>
                      </m:sSubSup>
                      <m:r>
                        <a:rPr lang="en-US" sz="2000" b="0" i="1" smtClean="0">
                          <a:latin typeface="Cambria Math"/>
                        </a:rPr>
                        <m:t>⇒</m:t>
                      </m:r>
                      <m:nary>
                        <m:naryPr>
                          <m:chr m:val="⋁"/>
                          <m:supHide m:val="on"/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naryPr>
                        <m:sub>
                          <m:sSubSup>
                            <m:sSubSup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sup>
                          </m:sSubSup>
                          <m:r>
                            <m:rPr>
                              <m:brk m:alnAt="7"/>
                            </m:rPr>
                            <a:rPr lang="en-US" sz="2000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−1, 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acc>
                            <m:accPr>
                              <m:chr m:val="̃"/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𝐴𝑑𝑑</m:t>
                              </m:r>
                            </m:e>
                          </m:acc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𝒑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b="1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𝒌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𝒂𝒅𝒅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945" y="2863545"/>
                <a:ext cx="3592073" cy="8964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70523" y="4102573"/>
                <a:ext cx="3564822" cy="8964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𝒑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sub>
                          </m:sSub>
                        </m:sub>
                        <m:sup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𝒅𝒆𝒍</m:t>
                          </m:r>
                        </m:sup>
                      </m:sSubSup>
                      <m:r>
                        <a:rPr lang="en-US" sz="2000" b="0" i="1" smtClean="0">
                          <a:latin typeface="Cambria Math"/>
                        </a:rPr>
                        <m:t>⇒</m:t>
                      </m:r>
                      <m:nary>
                        <m:naryPr>
                          <m:chr m:val="⋁"/>
                          <m:supHide m:val="on"/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naryPr>
                        <m:sub>
                          <m:sSubSup>
                            <m:sSubSup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sup>
                          </m:sSubSup>
                          <m:r>
                            <m:rPr>
                              <m:brk m:alnAt="7"/>
                            </m:rPr>
                            <a:rPr lang="en-US" sz="2000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−1, 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acc>
                            <m:accPr>
                              <m:chr m:val="̃"/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𝐴𝑑𝑑</m:t>
                              </m:r>
                            </m:e>
                          </m:acc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𝒑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b="1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𝒌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𝒂𝒅𝒅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0523" y="4102573"/>
                <a:ext cx="3564822" cy="89646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95895" y="5397973"/>
                <a:ext cx="4630050" cy="8964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𝒑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sub>
                        <m:sup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𝒑𝒓𝒆</m:t>
                          </m:r>
                        </m:sup>
                      </m:sSubSup>
                      <m:r>
                        <a:rPr lang="en-US" sz="2000" b="0" i="1" smtClean="0">
                          <a:latin typeface="Cambria Math"/>
                        </a:rPr>
                        <m:t>⇒</m:t>
                      </m:r>
                      <m:r>
                        <m:rPr>
                          <m:lit/>
                        </m:rPr>
                        <a:rPr lang="en-US" sz="2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sSubSup>
                        <m:sSubSup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𝒑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sub>
                          </m:sSub>
                        </m:sub>
                        <m:sup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𝒅𝒆𝒍</m:t>
                          </m:r>
                        </m:sup>
                      </m:sSubSup>
                      <m:r>
                        <a:rPr lang="en-US" sz="2000" b="0" i="1" smtClean="0">
                          <a:latin typeface="Cambria Math"/>
                        </a:rPr>
                        <m:t>⇒</m:t>
                      </m:r>
                      <m:nary>
                        <m:naryPr>
                          <m:chr m:val="⋁"/>
                          <m:supHide m:val="on"/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naryPr>
                        <m:sub>
                          <m:sSubSup>
                            <m:sSubSup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sup>
                          </m:sSubSup>
                          <m:r>
                            <m:rPr>
                              <m:brk m:alnAt="7"/>
                            </m:rPr>
                            <a:rPr lang="en-US" sz="2000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−1, 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acc>
                            <m:accPr>
                              <m:chr m:val="̃"/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𝐴𝑑𝑑</m:t>
                              </m:r>
                            </m:e>
                          </m:acc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𝒑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b="1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𝒌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𝒂𝒅𝒅</m:t>
                              </m:r>
                            </m:sup>
                          </m:sSubSup>
                        </m:e>
                      </m:nary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895" y="5397973"/>
                <a:ext cx="4630050" cy="89646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560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304800"/>
                <a:ext cx="7467600" cy="731838"/>
              </a:xfrm>
            </p:spPr>
            <p:txBody>
              <a:bodyPr/>
              <a:lstStyle/>
              <a:p>
                <a:r>
                  <a:rPr lang="en-US" b="1" dirty="0"/>
                  <a:t>Lower bound 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𝑹</m:t>
                    </m:r>
                    <m:r>
                      <a:rPr lang="en-US" b="1" i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𝝅</m:t>
                    </m:r>
                    <m:r>
                      <a:rPr lang="en-US" b="1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304800"/>
                <a:ext cx="7467600" cy="731838"/>
              </a:xfrm>
              <a:blipFill rotWithShape="1">
                <a:blip r:embed="rId2"/>
                <a:stretch>
                  <a:fillRect l="-1878" b="-25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1BF53D-ACBC-4009-8F9D-48618260F3C0}" type="slidenum">
              <a:rPr lang="en-US" smtClean="0"/>
              <a:t>39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32255" y="3147649"/>
                <a:ext cx="1157688" cy="5502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latin typeface="Cambria Math"/>
                        </a:rPr>
                        <m:t>𝚺</m:t>
                      </m:r>
                      <m:r>
                        <a:rPr lang="en-US" sz="3200" b="1" i="1" smtClean="0">
                          <a:latin typeface="Cambria Math"/>
                        </a:rPr>
                        <m:t>(</m:t>
                      </m:r>
                      <m:r>
                        <a:rPr lang="en-US" sz="3200" b="1" i="1" smtClean="0">
                          <a:latin typeface="Cambria Math"/>
                        </a:rPr>
                        <m:t>𝝅</m:t>
                      </m:r>
                      <m:r>
                        <a:rPr lang="en-US" sz="32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255" y="3147649"/>
                <a:ext cx="1157688" cy="55027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33758" y="1295400"/>
                <a:ext cx="2738442" cy="8964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⋁"/>
                          <m:supHide m:val="on"/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naryPr>
                        <m:sub>
                          <m:sSubSup>
                            <m:sSubSup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sup>
                          </m:sSubSup>
                          <m:r>
                            <m:rPr>
                              <m:brk m:alnAt="7"/>
                            </m:rPr>
                            <a:rPr lang="en-US" sz="2000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−1, 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acc>
                            <m:accPr>
                              <m:chr m:val="̃"/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𝐴𝑑𝑑</m:t>
                              </m:r>
                            </m:e>
                          </m:acc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𝒑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b="1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𝒌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𝒂𝒅𝒅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758" y="1295400"/>
                <a:ext cx="2738442" cy="8964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29000" y="2476836"/>
                <a:ext cx="3739934" cy="8964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¬</m:t>
                          </m:r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𝒑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sub>
                        <m:sup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𝒑𝒓𝒆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∨</m:t>
                      </m:r>
                      <m:nary>
                        <m:naryPr>
                          <m:chr m:val="⋁"/>
                          <m:supHide m:val="on"/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naryPr>
                        <m:sub>
                          <m:sSubSup>
                            <m:sSubSup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sup>
                          </m:sSubSup>
                          <m:r>
                            <m:rPr>
                              <m:brk m:alnAt="7"/>
                            </m:rPr>
                            <a:rPr lang="en-US" sz="2000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−1, 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acc>
                            <m:accPr>
                              <m:chr m:val="̃"/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𝐴𝑑𝑑</m:t>
                              </m:r>
                            </m:e>
                          </m:acc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𝒑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b="1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𝒌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𝒂𝒅𝒅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476836"/>
                <a:ext cx="3739934" cy="8964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45578" y="3715864"/>
                <a:ext cx="3712683" cy="8964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¬</m:t>
                          </m:r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𝒑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sub>
                          </m:sSub>
                        </m:sub>
                        <m:sup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𝒅𝒆𝒍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</a:rPr>
                        <m:t>∨</m:t>
                      </m:r>
                      <m:nary>
                        <m:naryPr>
                          <m:chr m:val="⋁"/>
                          <m:supHide m:val="on"/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naryPr>
                        <m:sub>
                          <m:sSubSup>
                            <m:sSubSup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sup>
                          </m:sSubSup>
                          <m:r>
                            <m:rPr>
                              <m:brk m:alnAt="7"/>
                            </m:rPr>
                            <a:rPr lang="en-US" sz="2000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−1, 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acc>
                            <m:accPr>
                              <m:chr m:val="̃"/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𝐴𝑑𝑑</m:t>
                              </m:r>
                            </m:e>
                          </m:acc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𝒑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b="1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𝒌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𝒂𝒅𝒅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578" y="3715864"/>
                <a:ext cx="3712683" cy="89646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370950" y="5011264"/>
                <a:ext cx="4658070" cy="8964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¬</m:t>
                          </m:r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𝒑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sub>
                        <m:sup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𝒑𝒓𝒆</m:t>
                          </m:r>
                        </m:sup>
                      </m:sSubSup>
                      <m:r>
                        <a:rPr lang="en-US" sz="2000" b="0" i="1" smtClean="0">
                          <a:latin typeface="Cambria Math"/>
                        </a:rPr>
                        <m:t>∨</m:t>
                      </m:r>
                      <m:sSubSup>
                        <m:sSubSup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¬</m:t>
                          </m:r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𝒑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sub>
                          </m:sSub>
                        </m:sub>
                        <m:sup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𝒅𝒆𝒍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∨</m:t>
                      </m:r>
                      <m:nary>
                        <m:naryPr>
                          <m:chr m:val="⋁"/>
                          <m:supHide m:val="on"/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naryPr>
                        <m:sub>
                          <m:sSubSup>
                            <m:sSubSup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sup>
                          </m:sSubSup>
                          <m:r>
                            <m:rPr>
                              <m:brk m:alnAt="7"/>
                            </m:rPr>
                            <a:rPr lang="en-US" sz="2000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−1, 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acc>
                            <m:accPr>
                              <m:chr m:val="̃"/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𝐴𝑑𝑑</m:t>
                              </m:r>
                            </m:e>
                          </m:acc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𝒑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b="1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𝒌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𝒂𝒅𝒅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950" y="5011264"/>
                <a:ext cx="4658070" cy="89646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38200" y="5602928"/>
                <a:ext cx="2168414" cy="349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𝒘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¬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𝒑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𝒘</m:t>
                      </m:r>
                      <m:r>
                        <a:rPr lang="en-US" b="1" i="1" smtClean="0"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</a:rPr>
                        <m:t>𝒑</m:t>
                      </m:r>
                      <m:r>
                        <a:rPr lang="en-US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602928"/>
                <a:ext cx="2168414" cy="349968"/>
              </a:xfrm>
              <a:prstGeom prst="rect">
                <a:avLst/>
              </a:prstGeom>
              <a:blipFill rotWithShape="1">
                <a:blip r:embed="rId8"/>
                <a:stretch>
                  <a:fillRect b="-20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38200" y="6212528"/>
                <a:ext cx="7315200" cy="378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Σ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𝜋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>
                    <a:latin typeface="+mn-lt"/>
                  </a:rPr>
                  <a:t> as a set of clauses with positive literals.  </a:t>
                </a:r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212528"/>
                <a:ext cx="7315200" cy="378565"/>
              </a:xfrm>
              <a:prstGeom prst="rect">
                <a:avLst/>
              </a:prstGeom>
              <a:blipFill rotWithShape="1">
                <a:blip r:embed="rId9"/>
                <a:stretch>
                  <a:fillRect t="-8065" b="-33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707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000" b="1" dirty="0">
                <a:solidFill>
                  <a:srgbClr val="575F6D"/>
                </a:solidFill>
                <a:latin typeface="Century Schoolbook" pitchFamily="16" charset="0"/>
                <a:ea typeface="MS Gothic" charset="-128"/>
              </a:rPr>
              <a:t>Preferences in Planning—Real </a:t>
            </a:r>
            <a:r>
              <a:rPr lang="en-US" sz="3000" b="1" dirty="0" smtClean="0">
                <a:solidFill>
                  <a:srgbClr val="575F6D"/>
                </a:solidFill>
                <a:latin typeface="Century Schoolbook" pitchFamily="16" charset="0"/>
                <a:ea typeface="MS Gothic" charset="-128"/>
              </a:rPr>
              <a:t>World</a:t>
            </a:r>
            <a:endParaRPr lang="en-US" sz="3000" b="1" dirty="0">
              <a:solidFill>
                <a:srgbClr val="575F6D"/>
              </a:solidFill>
              <a:latin typeface="Century Schoolbook" pitchFamily="16" charset="0"/>
              <a:ea typeface="MS Gothic" charset="-128"/>
            </a:endParaRP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57200" y="1600201"/>
            <a:ext cx="571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74650" indent="-374650">
              <a:tabLst>
                <a:tab pos="374650" algn="l"/>
                <a:tab pos="831850" algn="l"/>
                <a:tab pos="1289050" algn="l"/>
                <a:tab pos="1746250" algn="l"/>
                <a:tab pos="2203450" algn="l"/>
                <a:tab pos="2660650" algn="l"/>
                <a:tab pos="3117850" algn="l"/>
                <a:tab pos="3575050" algn="l"/>
                <a:tab pos="4032250" algn="l"/>
                <a:tab pos="4489450" algn="l"/>
                <a:tab pos="4946650" algn="l"/>
                <a:tab pos="5403850" algn="l"/>
                <a:tab pos="5861050" algn="l"/>
                <a:tab pos="6318250" algn="l"/>
                <a:tab pos="6775450" algn="l"/>
                <a:tab pos="7232650" algn="l"/>
                <a:tab pos="7689850" algn="l"/>
                <a:tab pos="8147050" algn="l"/>
                <a:tab pos="8604250" algn="l"/>
                <a:tab pos="9061450" algn="l"/>
                <a:tab pos="95186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22313" indent="-357188">
              <a:tabLst>
                <a:tab pos="374650" algn="l"/>
                <a:tab pos="831850" algn="l"/>
                <a:tab pos="1289050" algn="l"/>
                <a:tab pos="1746250" algn="l"/>
                <a:tab pos="2203450" algn="l"/>
                <a:tab pos="2660650" algn="l"/>
                <a:tab pos="3117850" algn="l"/>
                <a:tab pos="3575050" algn="l"/>
                <a:tab pos="4032250" algn="l"/>
                <a:tab pos="4489450" algn="l"/>
                <a:tab pos="4946650" algn="l"/>
                <a:tab pos="5403850" algn="l"/>
                <a:tab pos="5861050" algn="l"/>
                <a:tab pos="6318250" algn="l"/>
                <a:tab pos="6775450" algn="l"/>
                <a:tab pos="7232650" algn="l"/>
                <a:tab pos="7689850" algn="l"/>
                <a:tab pos="8147050" algn="l"/>
                <a:tab pos="8604250" algn="l"/>
                <a:tab pos="9061450" algn="l"/>
                <a:tab pos="95186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374650" algn="l"/>
                <a:tab pos="831850" algn="l"/>
                <a:tab pos="1289050" algn="l"/>
                <a:tab pos="1746250" algn="l"/>
                <a:tab pos="2203450" algn="l"/>
                <a:tab pos="2660650" algn="l"/>
                <a:tab pos="3117850" algn="l"/>
                <a:tab pos="3575050" algn="l"/>
                <a:tab pos="4032250" algn="l"/>
                <a:tab pos="4489450" algn="l"/>
                <a:tab pos="4946650" algn="l"/>
                <a:tab pos="5403850" algn="l"/>
                <a:tab pos="5861050" algn="l"/>
                <a:tab pos="6318250" algn="l"/>
                <a:tab pos="6775450" algn="l"/>
                <a:tab pos="7232650" algn="l"/>
                <a:tab pos="7689850" algn="l"/>
                <a:tab pos="8147050" algn="l"/>
                <a:tab pos="8604250" algn="l"/>
                <a:tab pos="9061450" algn="l"/>
                <a:tab pos="95186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374650" algn="l"/>
                <a:tab pos="831850" algn="l"/>
                <a:tab pos="1289050" algn="l"/>
                <a:tab pos="1746250" algn="l"/>
                <a:tab pos="2203450" algn="l"/>
                <a:tab pos="2660650" algn="l"/>
                <a:tab pos="3117850" algn="l"/>
                <a:tab pos="3575050" algn="l"/>
                <a:tab pos="4032250" algn="l"/>
                <a:tab pos="4489450" algn="l"/>
                <a:tab pos="4946650" algn="l"/>
                <a:tab pos="5403850" algn="l"/>
                <a:tab pos="5861050" algn="l"/>
                <a:tab pos="6318250" algn="l"/>
                <a:tab pos="6775450" algn="l"/>
                <a:tab pos="7232650" algn="l"/>
                <a:tab pos="7689850" algn="l"/>
                <a:tab pos="8147050" algn="l"/>
                <a:tab pos="8604250" algn="l"/>
                <a:tab pos="9061450" algn="l"/>
                <a:tab pos="95186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374650" algn="l"/>
                <a:tab pos="831850" algn="l"/>
                <a:tab pos="1289050" algn="l"/>
                <a:tab pos="1746250" algn="l"/>
                <a:tab pos="2203450" algn="l"/>
                <a:tab pos="2660650" algn="l"/>
                <a:tab pos="3117850" algn="l"/>
                <a:tab pos="3575050" algn="l"/>
                <a:tab pos="4032250" algn="l"/>
                <a:tab pos="4489450" algn="l"/>
                <a:tab pos="4946650" algn="l"/>
                <a:tab pos="5403850" algn="l"/>
                <a:tab pos="5861050" algn="l"/>
                <a:tab pos="6318250" algn="l"/>
                <a:tab pos="6775450" algn="l"/>
                <a:tab pos="7232650" algn="l"/>
                <a:tab pos="7689850" algn="l"/>
                <a:tab pos="8147050" algn="l"/>
                <a:tab pos="8604250" algn="l"/>
                <a:tab pos="9061450" algn="l"/>
                <a:tab pos="95186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74650" algn="l"/>
                <a:tab pos="831850" algn="l"/>
                <a:tab pos="1289050" algn="l"/>
                <a:tab pos="1746250" algn="l"/>
                <a:tab pos="2203450" algn="l"/>
                <a:tab pos="2660650" algn="l"/>
                <a:tab pos="3117850" algn="l"/>
                <a:tab pos="3575050" algn="l"/>
                <a:tab pos="4032250" algn="l"/>
                <a:tab pos="4489450" algn="l"/>
                <a:tab pos="4946650" algn="l"/>
                <a:tab pos="5403850" algn="l"/>
                <a:tab pos="5861050" algn="l"/>
                <a:tab pos="6318250" algn="l"/>
                <a:tab pos="6775450" algn="l"/>
                <a:tab pos="7232650" algn="l"/>
                <a:tab pos="7689850" algn="l"/>
                <a:tab pos="8147050" algn="l"/>
                <a:tab pos="8604250" algn="l"/>
                <a:tab pos="9061450" algn="l"/>
                <a:tab pos="95186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74650" algn="l"/>
                <a:tab pos="831850" algn="l"/>
                <a:tab pos="1289050" algn="l"/>
                <a:tab pos="1746250" algn="l"/>
                <a:tab pos="2203450" algn="l"/>
                <a:tab pos="2660650" algn="l"/>
                <a:tab pos="3117850" algn="l"/>
                <a:tab pos="3575050" algn="l"/>
                <a:tab pos="4032250" algn="l"/>
                <a:tab pos="4489450" algn="l"/>
                <a:tab pos="4946650" algn="l"/>
                <a:tab pos="5403850" algn="l"/>
                <a:tab pos="5861050" algn="l"/>
                <a:tab pos="6318250" algn="l"/>
                <a:tab pos="6775450" algn="l"/>
                <a:tab pos="7232650" algn="l"/>
                <a:tab pos="7689850" algn="l"/>
                <a:tab pos="8147050" algn="l"/>
                <a:tab pos="8604250" algn="l"/>
                <a:tab pos="9061450" algn="l"/>
                <a:tab pos="95186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74650" algn="l"/>
                <a:tab pos="831850" algn="l"/>
                <a:tab pos="1289050" algn="l"/>
                <a:tab pos="1746250" algn="l"/>
                <a:tab pos="2203450" algn="l"/>
                <a:tab pos="2660650" algn="l"/>
                <a:tab pos="3117850" algn="l"/>
                <a:tab pos="3575050" algn="l"/>
                <a:tab pos="4032250" algn="l"/>
                <a:tab pos="4489450" algn="l"/>
                <a:tab pos="4946650" algn="l"/>
                <a:tab pos="5403850" algn="l"/>
                <a:tab pos="5861050" algn="l"/>
                <a:tab pos="6318250" algn="l"/>
                <a:tab pos="6775450" algn="l"/>
                <a:tab pos="7232650" algn="l"/>
                <a:tab pos="7689850" algn="l"/>
                <a:tab pos="8147050" algn="l"/>
                <a:tab pos="8604250" algn="l"/>
                <a:tab pos="9061450" algn="l"/>
                <a:tab pos="95186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74650" algn="l"/>
                <a:tab pos="831850" algn="l"/>
                <a:tab pos="1289050" algn="l"/>
                <a:tab pos="1746250" algn="l"/>
                <a:tab pos="2203450" algn="l"/>
                <a:tab pos="2660650" algn="l"/>
                <a:tab pos="3117850" algn="l"/>
                <a:tab pos="3575050" algn="l"/>
                <a:tab pos="4032250" algn="l"/>
                <a:tab pos="4489450" algn="l"/>
                <a:tab pos="4946650" algn="l"/>
                <a:tab pos="5403850" algn="l"/>
                <a:tab pos="5861050" algn="l"/>
                <a:tab pos="6318250" algn="l"/>
                <a:tab pos="6775450" algn="l"/>
                <a:tab pos="7232650" algn="l"/>
                <a:tab pos="7689850" algn="l"/>
                <a:tab pos="8147050" algn="l"/>
                <a:tab pos="8604250" algn="l"/>
                <a:tab pos="9061450" algn="l"/>
                <a:tab pos="951865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sz="2000" dirty="0">
                <a:latin typeface="Century Schoolbook" pitchFamily="16" charset="0"/>
                <a:ea typeface="MS Gothic" charset="-128"/>
              </a:rPr>
              <a:t>Real World: Preferences </a:t>
            </a:r>
            <a:r>
              <a:rPr lang="en-US" sz="2000" b="1" dirty="0">
                <a:latin typeface="Century Schoolbook" pitchFamily="16" charset="0"/>
                <a:ea typeface="MS Gothic" charset="-128"/>
              </a:rPr>
              <a:t>not</a:t>
            </a:r>
            <a:r>
              <a:rPr lang="en-US" sz="2000" dirty="0">
                <a:latin typeface="Century Schoolbook" pitchFamily="16" charset="0"/>
                <a:ea typeface="MS Gothic" charset="-128"/>
              </a:rPr>
              <a:t> </a:t>
            </a:r>
            <a:r>
              <a:rPr lang="en-US" sz="2000" dirty="0" smtClean="0">
                <a:latin typeface="Century Schoolbook" pitchFamily="16" charset="0"/>
                <a:ea typeface="MS Gothic" charset="-128"/>
              </a:rPr>
              <a:t>fully known</a:t>
            </a:r>
            <a:endParaRPr lang="en-US" sz="2000" dirty="0">
              <a:latin typeface="Century Schoolbook" pitchFamily="16" charset="0"/>
              <a:ea typeface="MS Gothic" charset="-128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477000" y="1295400"/>
            <a:ext cx="1905000" cy="917575"/>
          </a:xfrm>
          <a:prstGeom prst="rect">
            <a:avLst/>
          </a:prstGeom>
          <a:solidFill>
            <a:srgbClr val="FFF39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Full Knowledge</a:t>
            </a:r>
          </a:p>
          <a:p>
            <a:r>
              <a:rPr lang="en-US" dirty="0"/>
              <a:t>of Preferences is</a:t>
            </a:r>
          </a:p>
          <a:p>
            <a:r>
              <a:rPr lang="en-US" i="1" dirty="0"/>
              <a:t>lacking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fld id="{BA810710-1911-4DBB-B0C1-AC5434B204DE}" type="slidenum">
              <a:rPr lang="en-US" sz="1400" b="1">
                <a:solidFill>
                  <a:srgbClr val="FFFFFF"/>
                </a:solidFill>
                <a:latin typeface="Century Schoolbook" pitchFamily="16" charset="0"/>
              </a:rPr>
              <a:pPr algn="ctr"/>
              <a:t>4</a:t>
            </a:fld>
            <a:endParaRPr lang="en-US" sz="1400" b="1">
              <a:solidFill>
                <a:srgbClr val="FFFFFF"/>
              </a:solidFill>
              <a:latin typeface="Century Schoolbook" pitchFamily="16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838200" y="2406134"/>
            <a:ext cx="6400800" cy="1175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66700" indent="-266700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633413" indent="-268288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914400" indent="-182563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en-US" sz="2000" b="1" dirty="0">
                <a:solidFill>
                  <a:srgbClr val="1D03DF"/>
                </a:solidFill>
                <a:latin typeface="Century Schoolbook" pitchFamily="16" charset="0"/>
                <a:ea typeface="MS Gothic" charset="-128"/>
              </a:rPr>
              <a:t>Unknown preferences</a:t>
            </a:r>
            <a:r>
              <a:rPr lang="en-US" sz="2000" dirty="0">
                <a:latin typeface="Century Schoolbook" pitchFamily="16" charset="0"/>
                <a:ea typeface="MS Gothic" charset="-128"/>
              </a:rPr>
              <a:t> </a:t>
            </a:r>
          </a:p>
          <a:p>
            <a:pPr>
              <a:lnSpc>
                <a:spcPct val="80000"/>
              </a:lnSpc>
              <a:spcBef>
                <a:spcPts val="425"/>
              </a:spcBef>
              <a:buClr>
                <a:srgbClr val="FE8637"/>
              </a:buClr>
              <a:buSzPct val="80000"/>
              <a:buFont typeface="Wingdings 2" pitchFamily="16" charset="2"/>
              <a:buChar char=""/>
            </a:pPr>
            <a:r>
              <a:rPr lang="en-US" sz="2000" dirty="0">
                <a:latin typeface="Century Schoolbook" pitchFamily="16" charset="0"/>
                <a:ea typeface="MS Gothic" charset="-128"/>
              </a:rPr>
              <a:t>For all we know, user may care about every thing </a:t>
            </a:r>
            <a:r>
              <a:rPr lang="en-US" sz="2000" dirty="0" smtClean="0">
                <a:latin typeface="Century Schoolbook" pitchFamily="16" charset="0"/>
                <a:ea typeface="MS Gothic" charset="-128"/>
              </a:rPr>
              <a:t>--- </a:t>
            </a:r>
            <a:r>
              <a:rPr lang="en-US" sz="2000" dirty="0">
                <a:latin typeface="Century Schoolbook" pitchFamily="16" charset="0"/>
                <a:ea typeface="MS Gothic" charset="-128"/>
              </a:rPr>
              <a:t>the flight carrier, the arrival and departure times, the type of flight, the airport, time of travel and cost of </a:t>
            </a:r>
            <a:r>
              <a:rPr lang="en-US" sz="2000" dirty="0" smtClean="0">
                <a:latin typeface="Century Schoolbook" pitchFamily="16" charset="0"/>
                <a:ea typeface="MS Gothic" charset="-128"/>
              </a:rPr>
              <a:t>travel…</a:t>
            </a:r>
            <a:endParaRPr lang="en-US" sz="2000" dirty="0">
              <a:latin typeface="Century Schoolbook" pitchFamily="16" charset="0"/>
              <a:ea typeface="MS Gothic" charset="-128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838200" y="4194175"/>
            <a:ext cx="65913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66700" indent="-266700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633413" indent="-268288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en-US" sz="2000" b="1" dirty="0">
                <a:solidFill>
                  <a:srgbClr val="1D03DF"/>
                </a:solidFill>
                <a:latin typeface="Century Schoolbook" pitchFamily="16" charset="0"/>
                <a:ea typeface="MS Gothic" charset="-128"/>
              </a:rPr>
              <a:t>Partially known</a:t>
            </a:r>
            <a:r>
              <a:rPr lang="en-US" sz="2000" dirty="0">
                <a:latin typeface="Century Schoolbook" pitchFamily="16" charset="0"/>
                <a:ea typeface="MS Gothic" charset="-128"/>
              </a:rPr>
              <a:t> </a:t>
            </a:r>
          </a:p>
          <a:p>
            <a:pPr>
              <a:lnSpc>
                <a:spcPct val="80000"/>
              </a:lnSpc>
              <a:spcBef>
                <a:spcPts val="425"/>
              </a:spcBef>
              <a:buClr>
                <a:srgbClr val="FE8637"/>
              </a:buClr>
              <a:buSzPct val="80000"/>
              <a:buFont typeface="Wingdings 2" pitchFamily="16" charset="2"/>
              <a:buChar char=""/>
            </a:pPr>
            <a:r>
              <a:rPr lang="en-US" sz="2000" dirty="0" smtClean="0">
                <a:latin typeface="Century Schoolbook" pitchFamily="16" charset="0"/>
                <a:ea typeface="MS Gothic" charset="-128"/>
              </a:rPr>
              <a:t>We </a:t>
            </a:r>
            <a:r>
              <a:rPr lang="en-US" sz="2000" dirty="0">
                <a:latin typeface="Century Schoolbook" pitchFamily="16" charset="0"/>
                <a:ea typeface="MS Gothic" charset="-128"/>
              </a:rPr>
              <a:t>know that users cares only about </a:t>
            </a:r>
            <a:r>
              <a:rPr lang="en-US" sz="2000" dirty="0" smtClean="0">
                <a:latin typeface="Century Schoolbook" pitchFamily="16" charset="0"/>
                <a:ea typeface="MS Gothic" charset="-128"/>
              </a:rPr>
              <a:t>travel time </a:t>
            </a:r>
            <a:r>
              <a:rPr lang="en-US" sz="2000" dirty="0">
                <a:latin typeface="Century Schoolbook" pitchFamily="16" charset="0"/>
                <a:ea typeface="MS Gothic" charset="-128"/>
              </a:rPr>
              <a:t>and cost. But we don’t know how she combines </a:t>
            </a:r>
            <a:r>
              <a:rPr lang="en-US" sz="2000" dirty="0" smtClean="0">
                <a:latin typeface="Century Schoolbook" pitchFamily="16" charset="0"/>
                <a:ea typeface="MS Gothic" charset="-128"/>
              </a:rPr>
              <a:t>them…</a:t>
            </a:r>
            <a:endParaRPr lang="en-US" sz="2000" dirty="0">
              <a:latin typeface="Century Schoolbook" pitchFamily="16" charset="0"/>
              <a:ea typeface="MS Gothic" charset="-128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None/>
            </a:pPr>
            <a:endParaRPr lang="en-US" sz="2000" dirty="0">
              <a:latin typeface="Century Schoolbook" pitchFamily="16" charset="0"/>
              <a:ea typeface="MS Gothic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BF53D-ACBC-4009-8F9D-48618260F3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733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1" dirty="0"/>
                  <a:t>Lower bound 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𝑹</m:t>
                    </m:r>
                    <m:r>
                      <a:rPr lang="en-US" b="1" i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𝝅</m:t>
                    </m:r>
                    <m:r>
                      <a:rPr lang="en-US" b="1" i="1">
                        <a:latin typeface="Cambria Math"/>
                      </a:rPr>
                      <m:t>)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878" b="-16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1BF53D-ACBC-4009-8F9D-48618260F3C0}" type="slidenum">
              <a:rPr lang="en-US" smtClean="0"/>
              <a:t>40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7200" y="1772678"/>
                <a:ext cx="6934200" cy="462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n-lt"/>
                  </a:rPr>
                  <a:t>Given positive clauses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sz="2400" dirty="0" smtClean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sz="2400" b="0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+mn-lt"/>
                  </a:rPr>
                  <a:t> :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endChr m:val="|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𝑐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 </m:t>
                            </m:r>
                          </m:e>
                        </m:d>
                      </m:e>
                    </m:func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)≥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Pr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𝑐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772678"/>
                <a:ext cx="6934200" cy="462627"/>
              </a:xfrm>
              <a:prstGeom prst="rect">
                <a:avLst/>
              </a:prstGeom>
              <a:blipFill rotWithShape="1">
                <a:blip r:embed="rId3"/>
                <a:stretch>
                  <a:fillRect l="-131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199" y="2915678"/>
                <a:ext cx="8458201" cy="2388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n-lt"/>
                  </a:rPr>
                  <a:t>Given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Σ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𝜋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m:rPr>
                        <m:lit/>
                      </m:rPr>
                      <a:rPr lang="en-US" sz="24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400" dirty="0" smtClean="0">
                    <a:latin typeface="+mn-lt"/>
                  </a:rPr>
                  <a:t> : </a:t>
                </a:r>
              </a:p>
              <a:p>
                <a:pPr algn="ctr"/>
                <a:endParaRPr lang="en-US" sz="2400" b="0" i="1" dirty="0" smtClean="0">
                  <a:latin typeface="+mn-lt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𝑤𝑚𝑐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/>
                                </a:rPr>
                                <m:t>∧…∧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400" b="0" i="1" dirty="0" smtClean="0">
                  <a:latin typeface="+mn-lt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                        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/>
                        </a:rPr>
                        <m:t>…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400" b="0" i="1" dirty="0" smtClean="0">
                  <a:latin typeface="+mn-lt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                        ≥ 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Σ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𝜋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Pr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2915678"/>
                <a:ext cx="8458201" cy="2388283"/>
              </a:xfrm>
              <a:prstGeom prst="rect">
                <a:avLst/>
              </a:prstGeom>
              <a:blipFill rotWithShape="1">
                <a:blip r:embed="rId4"/>
                <a:stretch>
                  <a:fillRect l="-1081" t="-2041" b="-4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6383" y="5430278"/>
                <a:ext cx="4122154" cy="9705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𝐿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𝜋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 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Σ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𝜋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Pr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2400" b="0" i="1" smtClean="0">
                          <a:latin typeface="Cambria Math"/>
                        </a:rPr>
                        <m:t> ≤</m:t>
                      </m:r>
                      <m:r>
                        <a:rPr lang="en-US" sz="2400" b="0" i="1" smtClean="0">
                          <a:latin typeface="Cambria Math"/>
                        </a:rPr>
                        <m:t>𝑅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𝜋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83" y="5430278"/>
                <a:ext cx="4122154" cy="970522"/>
              </a:xfrm>
              <a:prstGeom prst="rect">
                <a:avLst/>
              </a:prstGeom>
              <a:blipFill rotWithShape="1">
                <a:blip r:embed="rId5"/>
                <a:stretch>
                  <a:fillRect b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674869" y="499316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(Equality holds when all clauses are independent)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835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52400"/>
                <a:ext cx="7467600" cy="731838"/>
              </a:xfrm>
            </p:spPr>
            <p:txBody>
              <a:bodyPr/>
              <a:lstStyle/>
              <a:p>
                <a:r>
                  <a:rPr lang="en-US" dirty="0"/>
                  <a:t>Upper bound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𝑅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𝜋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52400"/>
                <a:ext cx="7467600" cy="731838"/>
              </a:xfrm>
              <a:blipFill rotWithShape="1">
                <a:blip r:embed="rId2"/>
                <a:stretch>
                  <a:fillRect l="-1878" b="-25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1BF53D-ACBC-4009-8F9D-48618260F3C0}" type="slidenum">
              <a:rPr lang="en-US" smtClean="0"/>
              <a:t>41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2426" y="990600"/>
                <a:ext cx="8266112" cy="529272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Σ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𝜋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m:rPr>
                        <m:lit/>
                      </m:rPr>
                      <a:rPr lang="en-US" sz="2800" b="0" i="1" smtClean="0">
                        <a:latin typeface="Cambria Math"/>
                      </a:rPr>
                      <m:t>}</m:t>
                    </m:r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An (trivial) upper bound: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𝑈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𝜋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≥</m:t>
                    </m:r>
                    <m:func>
                      <m:func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Σ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𝜋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)</m:t>
                            </m:r>
                          </m:lim>
                        </m:limLow>
                      </m:fName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Pr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⁡(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sz="2400" dirty="0"/>
              </a:p>
              <a:p>
                <a:r>
                  <a:rPr lang="en-US" sz="2800" dirty="0" smtClean="0"/>
                  <a:t>A much tighter bound:</a:t>
                </a:r>
                <a:endParaRPr lang="en-US" sz="2800" dirty="0"/>
              </a:p>
            </p:txBody>
          </p:sp>
        </mc:Choice>
        <mc:Fallback xmlns="">
          <p:sp>
            <p:nvSpPr>
              <p:cNvPr id="2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2426" y="990600"/>
                <a:ext cx="8266112" cy="5292725"/>
              </a:xfrm>
              <a:blipFill rotWithShape="1">
                <a:blip r:embed="rId3"/>
                <a:stretch>
                  <a:fillRect l="-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09600" y="3495916"/>
                <a:ext cx="552972" cy="349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¬</m:t>
                      </m:r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495916"/>
                <a:ext cx="552972" cy="349968"/>
              </a:xfrm>
              <a:prstGeom prst="rect">
                <a:avLst/>
              </a:prstGeom>
              <a:blipFill rotWithShape="1">
                <a:blip r:embed="rId4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2667000" y="3495916"/>
            <a:ext cx="1255262" cy="999884"/>
            <a:chOff x="6532724" y="2789237"/>
            <a:chExt cx="1255262" cy="9998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6532724" y="2789237"/>
                  <a:ext cx="379848" cy="349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2724" y="2789237"/>
                  <a:ext cx="488788" cy="49308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Connector 23"/>
            <p:cNvCxnSpPr>
              <a:endCxn id="25" idx="1"/>
            </p:cNvCxnSpPr>
            <p:nvPr/>
          </p:nvCxnSpPr>
          <p:spPr>
            <a:xfrm>
              <a:off x="6955324" y="3246437"/>
              <a:ext cx="381000" cy="3677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7336324" y="3439153"/>
                  <a:ext cx="451662" cy="34996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6324" y="3439153"/>
                  <a:ext cx="599588" cy="49308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23582" y="5181600"/>
                <a:ext cx="2734018" cy="8964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⋁"/>
                          <m:supHide m:val="on"/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naryPr>
                        <m:sub>
                          <m:sSubSup>
                            <m:sSubSup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sup>
                          </m:sSubSup>
                          <m:r>
                            <m:rPr>
                              <m:brk m:alnAt="7"/>
                            </m:rPr>
                            <a:rPr lang="en-US" sz="2000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−1, 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acc>
                            <m:accPr>
                              <m:chr m:val="̃"/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𝐴𝑑𝑑</m:t>
                              </m:r>
                            </m:e>
                          </m:acc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𝑎𝑑𝑑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582" y="5181600"/>
                <a:ext cx="2734018" cy="89646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144152" y="4145832"/>
                <a:ext cx="494110" cy="3499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152" y="4145832"/>
                <a:ext cx="494110" cy="349968"/>
              </a:xfrm>
              <a:prstGeom prst="rect">
                <a:avLst/>
              </a:prstGeom>
              <a:blipFill rotWithShape="1">
                <a:blip r:embed="rId8"/>
                <a:stretch>
                  <a:fillRect b="-5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058552" y="3495916"/>
                <a:ext cx="379848" cy="349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552" y="3495916"/>
                <a:ext cx="379848" cy="349968"/>
              </a:xfrm>
              <a:prstGeom prst="rect">
                <a:avLst/>
              </a:prstGeom>
              <a:blipFill rotWithShape="1">
                <a:blip r:embed="rId9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 flipV="1">
            <a:off x="1691927" y="3751429"/>
            <a:ext cx="401105" cy="403374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52400" y="4145832"/>
                <a:ext cx="344260" cy="349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145832"/>
                <a:ext cx="344260" cy="34996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343400" y="4145832"/>
                <a:ext cx="404790" cy="349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145832"/>
                <a:ext cx="404790" cy="34996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850594" y="3124200"/>
                <a:ext cx="4141006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+mn-lt"/>
                  </a:rPr>
                  <a:t>Clauses contains variables corresponding to one specific predicate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+mn-lt"/>
                  </a:rPr>
                  <a:t>Thus,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Σ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𝜋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>
                    <a:latin typeface="+mn-lt"/>
                  </a:rPr>
                  <a:t> is highly decomposable into “connected components”</a:t>
                </a:r>
              </a:p>
              <a:p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594" y="3124200"/>
                <a:ext cx="4141006" cy="2246769"/>
              </a:xfrm>
              <a:prstGeom prst="rect">
                <a:avLst/>
              </a:prstGeom>
              <a:blipFill rotWithShape="1">
                <a:blip r:embed="rId12"/>
                <a:stretch>
                  <a:fillRect l="-1325" t="-1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114800" y="5189152"/>
                <a:ext cx="3610732" cy="11100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𝜋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0" i="1" smtClean="0"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𝑐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latin typeface="Cambria Math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lim>
                              </m:limLow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Pr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⁡(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5189152"/>
                <a:ext cx="3610732" cy="1110047"/>
              </a:xfrm>
              <a:prstGeom prst="rect">
                <a:avLst/>
              </a:prstGeom>
              <a:blipFill rotWithShape="1">
                <a:blip r:embed="rId13"/>
                <a:stretch>
                  <a:fillRect b="-1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114800" y="6330231"/>
                <a:ext cx="2611228" cy="349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{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m:rPr>
                          <m:lit/>
                        </m:rP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}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lit/>
                        </m:rP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{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m:rPr>
                          <m:lit/>
                        </m:rP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}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lit/>
                        </m:rP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{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sub>
                      </m:sSub>
                      <m:r>
                        <m:rPr>
                          <m:lit/>
                        </m:rP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6330231"/>
                <a:ext cx="2611228" cy="349968"/>
              </a:xfrm>
              <a:prstGeom prst="rect">
                <a:avLst/>
              </a:prstGeom>
              <a:blipFill rotWithShape="1">
                <a:blip r:embed="rId14"/>
                <a:stretch>
                  <a:fillRect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131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52400"/>
                <a:ext cx="7467600" cy="655638"/>
              </a:xfrm>
            </p:spPr>
            <p:txBody>
              <a:bodyPr>
                <a:normAutofit/>
              </a:bodyPr>
              <a:lstStyle/>
              <a:p>
                <a:r>
                  <a:rPr lang="en-US" sz="3200" b="1" dirty="0" smtClean="0"/>
                  <a:t>Find: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1" i="1" smtClean="0">
                            <a:latin typeface="Cambria Math"/>
                          </a:rPr>
                          <m:t>𝝅</m:t>
                        </m:r>
                      </m:e>
                    </m:acc>
                  </m:oMath>
                </a14:m>
                <a:r>
                  <a:rPr lang="en-US" sz="3200" b="1" dirty="0" smtClean="0"/>
                  <a:t> </a:t>
                </a:r>
                <a:r>
                  <a:rPr lang="en-US" sz="3200" b="1" dirty="0" err="1" smtClean="0"/>
                  <a:t>s.t</a:t>
                </a:r>
                <a:r>
                  <a:rPr lang="en-US" sz="3200" b="1" dirty="0" err="1"/>
                  <a:t>.</a:t>
                </a:r>
                <a:r>
                  <a:rPr lang="en-US" sz="3200" b="1" dirty="0"/>
                  <a:t> 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</a:rPr>
                      <m:t>𝐋</m:t>
                    </m:r>
                    <m:d>
                      <m:dPr>
                        <m:ctrlPr>
                          <a:rPr lang="en-US" sz="32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latin typeface="Cambria Math"/>
                              </a:rPr>
                              <m:t>𝝅</m:t>
                            </m:r>
                          </m:e>
                          <m:sub>
                            <m:r>
                              <a:rPr lang="en-US" sz="3200" b="1" i="1" smtClean="0"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  <m:r>
                          <a:rPr lang="en-US" sz="3200" b="1" i="1">
                            <a:latin typeface="Cambria Math"/>
                          </a:rPr>
                          <m:t>∘</m:t>
                        </m:r>
                        <m:acc>
                          <m:accPr>
                            <m:chr m:val="̃"/>
                            <m:ctrlPr>
                              <a:rPr lang="en-US" sz="3200" b="1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b="1" i="1" smtClean="0">
                                <a:latin typeface="Cambria Math"/>
                              </a:rPr>
                              <m:t>𝝅</m:t>
                            </m:r>
                          </m:e>
                        </m:acc>
                      </m:e>
                    </m:d>
                    <m:r>
                      <a:rPr lang="en-US" sz="3200" b="1" i="1">
                        <a:latin typeface="Cambria Math"/>
                      </a:rPr>
                      <m:t>&gt;</m:t>
                    </m:r>
                    <m:r>
                      <a:rPr lang="en-US" sz="3200" b="1" i="1">
                        <a:latin typeface="Cambria Math"/>
                      </a:rPr>
                      <m:t>𝜹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52400"/>
                <a:ext cx="7467600" cy="655638"/>
              </a:xfrm>
              <a:blipFill rotWithShape="1">
                <a:blip r:embed="rId2"/>
                <a:stretch>
                  <a:fillRect l="-2041" t="-926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077200" cy="4419600"/>
          </a:xfrm>
        </p:spPr>
        <p:txBody>
          <a:bodyPr>
            <a:normAutofit/>
          </a:bodyPr>
          <a:lstStyle/>
          <a:p>
            <a:r>
              <a:rPr lang="en-US" dirty="0"/>
              <a:t>Build relaxed planning graph</a:t>
            </a:r>
          </a:p>
          <a:p>
            <a:pPr lvl="1"/>
            <a:r>
              <a:rPr lang="en-US" sz="2000" dirty="0"/>
              <a:t>Ignoring known &amp; possible delete effects</a:t>
            </a:r>
          </a:p>
          <a:p>
            <a:endParaRPr lang="en-US" dirty="0" smtClean="0"/>
          </a:p>
          <a:p>
            <a:r>
              <a:rPr lang="en-US" dirty="0" smtClean="0"/>
              <a:t>Propagate </a:t>
            </a:r>
            <a:r>
              <a:rPr lang="en-US" dirty="0"/>
              <a:t>clauses for propositions </a:t>
            </a:r>
            <a:r>
              <a:rPr lang="en-US" dirty="0" smtClean="0"/>
              <a:t>and actions</a:t>
            </a:r>
          </a:p>
          <a:p>
            <a:endParaRPr lang="en-US" dirty="0" smtClean="0"/>
          </a:p>
          <a:p>
            <a:r>
              <a:rPr lang="en-US" dirty="0" smtClean="0"/>
              <a:t>Extract relaxed plan </a:t>
            </a:r>
            <a:endParaRPr lang="en-US" dirty="0"/>
          </a:p>
          <a:p>
            <a:pPr lvl="1"/>
            <a:endParaRPr lang="en-US" sz="2400" dirty="0" smtClean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1BF53D-ACBC-4009-8F9D-48618260F3C0}" type="slidenum">
              <a:rPr lang="en-US" smtClean="0"/>
              <a:t>42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306988" y="916835"/>
            <a:ext cx="6236812" cy="683365"/>
            <a:chOff x="2586521" y="1493837"/>
            <a:chExt cx="6236812" cy="683365"/>
          </a:xfrm>
        </p:grpSpPr>
        <p:sp>
          <p:nvSpPr>
            <p:cNvPr id="6" name="Oval 5"/>
            <p:cNvSpPr/>
            <p:nvPr/>
          </p:nvSpPr>
          <p:spPr>
            <a:xfrm>
              <a:off x="3059112" y="1874837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268912" y="1874837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2586521" y="1798637"/>
                  <a:ext cx="361125" cy="3785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6521" y="1798637"/>
                  <a:ext cx="361125" cy="3785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192712" y="1493837"/>
                  <a:ext cx="379078" cy="3785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2712" y="1493837"/>
                  <a:ext cx="379078" cy="3785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/>
            <p:cNvSpPr/>
            <p:nvPr/>
          </p:nvSpPr>
          <p:spPr>
            <a:xfrm>
              <a:off x="8088312" y="1874837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8316912" y="1493837"/>
                  <a:ext cx="506421" cy="3785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/>
                              </a:rPr>
                              <m:t>G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6912" y="1493837"/>
                  <a:ext cx="506421" cy="3785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32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/>
            <p:cNvCxnSpPr/>
            <p:nvPr/>
          </p:nvCxnSpPr>
          <p:spPr>
            <a:xfrm flipV="1">
              <a:off x="5878512" y="2026019"/>
              <a:ext cx="1905000" cy="1218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3668712" y="2026019"/>
              <a:ext cx="1295400" cy="121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845262" y="1570037"/>
                  <a:ext cx="81405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5262" y="1570037"/>
                  <a:ext cx="814050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436062" y="1570037"/>
                  <a:ext cx="81405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𝜋</m:t>
                            </m:r>
                          </m:e>
                        </m:acc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6062" y="1570037"/>
                  <a:ext cx="814050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r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9818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b="1" dirty="0" smtClean="0"/>
                  <a:t/>
                </a:r>
                <a:br>
                  <a:rPr lang="en-US" b="1" dirty="0" smtClean="0"/>
                </a:br>
                <a:r>
                  <a:rPr lang="en-US" b="1" dirty="0" smtClean="0"/>
                  <a:t>Relaxed Planning Graph</a:t>
                </a:r>
                <a:br>
                  <a:rPr lang="en-US" b="1" dirty="0" smtClean="0"/>
                </a:br>
                <a:r>
                  <a:rPr lang="en-US" sz="2200" b="1" i="1" dirty="0" smtClean="0"/>
                  <a:t>Propositional Layer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sz="22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endParaRPr lang="en-US" b="1" i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469" b="-9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1BF53D-ACBC-4009-8F9D-48618260F3C0}" type="slidenum">
              <a:rPr lang="en-US" smtClean="0"/>
              <a:t>43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10218" y="2819400"/>
                <a:ext cx="493084" cy="424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0218" y="2819400"/>
                <a:ext cx="493084" cy="424796"/>
              </a:xfrm>
              <a:prstGeom prst="rect">
                <a:avLst/>
              </a:prstGeom>
              <a:blipFill rotWithShape="1">
                <a:blip r:embed="rId3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05356" y="2819400"/>
                <a:ext cx="685444" cy="424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¬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356" y="2819400"/>
                <a:ext cx="685444" cy="424796"/>
              </a:xfrm>
              <a:prstGeom prst="rect">
                <a:avLst/>
              </a:prstGeom>
              <a:blipFill rotWithShape="1">
                <a:blip r:embed="rId4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5917" y="3429000"/>
                <a:ext cx="4074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𝑰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17" y="3429000"/>
                <a:ext cx="407483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>
            <a:off x="871168" y="5257800"/>
            <a:ext cx="363905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124200" y="1676400"/>
                <a:ext cx="32206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𝛾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𝑆𝐸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,</m:t>
                      </m:r>
                      <m:r>
                        <a:rPr lang="en-US" sz="2400" b="0" i="1" smtClean="0">
                          <a:latin typeface="Cambria Math"/>
                        </a:rPr>
                        <m:t>𝐼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1676400"/>
                <a:ext cx="3220690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179157" y="5421868"/>
                <a:ext cx="5021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157" y="5421868"/>
                <a:ext cx="502125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4464011" y="2438400"/>
            <a:ext cx="493084" cy="2362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871168" y="3429000"/>
            <a:ext cx="652832" cy="461665"/>
            <a:chOff x="871168" y="3429000"/>
            <a:chExt cx="652832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914400" y="3429000"/>
                  <a:ext cx="57663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00" y="3429000"/>
                  <a:ext cx="576632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2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Rectangle 20"/>
            <p:cNvSpPr/>
            <p:nvPr/>
          </p:nvSpPr>
          <p:spPr>
            <a:xfrm>
              <a:off x="871168" y="3516867"/>
              <a:ext cx="652832" cy="3737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200400" y="3429000"/>
            <a:ext cx="652832" cy="461665"/>
            <a:chOff x="871168" y="3429000"/>
            <a:chExt cx="652832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914400" y="3429000"/>
                  <a:ext cx="59676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00" y="3429000"/>
                  <a:ext cx="596765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 24"/>
            <p:cNvSpPr/>
            <p:nvPr/>
          </p:nvSpPr>
          <p:spPr>
            <a:xfrm>
              <a:off x="871168" y="3516867"/>
              <a:ext cx="652832" cy="3737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Curved Right Arrow 31"/>
          <p:cNvSpPr/>
          <p:nvPr/>
        </p:nvSpPr>
        <p:spPr>
          <a:xfrm>
            <a:off x="4005632" y="2286000"/>
            <a:ext cx="228600" cy="44099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705600" y="1905000"/>
                <a:ext cx="1843082" cy="1776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Establishment constraints (if needed) and protection constraints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at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1905000"/>
                <a:ext cx="1843082" cy="1776640"/>
              </a:xfrm>
              <a:prstGeom prst="rect">
                <a:avLst/>
              </a:prstGeom>
              <a:blipFill rotWithShape="1">
                <a:blip r:embed="rId10"/>
                <a:stretch>
                  <a:fillRect l="-2649" t="-1718" r="-331" b="-2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5299786" y="2438400"/>
            <a:ext cx="1024814" cy="460126"/>
            <a:chOff x="5299786" y="2438400"/>
            <a:chExt cx="1024814" cy="4601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5299786" y="2438400"/>
                  <a:ext cx="1024814" cy="4601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0" smtClean="0">
                                <a:latin typeface="Cambria Math"/>
                              </a:rPr>
                              <m:t>𝚺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𝒋</m:t>
                                </m:r>
                              </m:sub>
                            </m:sSub>
                          </m:sub>
                        </m:sSub>
                        <m:r>
                          <a:rPr lang="en-US" sz="2000" b="1" i="1" smtClean="0">
                            <a:latin typeface="Cambria Math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9786" y="2438400"/>
                  <a:ext cx="1024814" cy="460126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5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Snip Diagonal Corner Rectangle 44"/>
            <p:cNvSpPr/>
            <p:nvPr/>
          </p:nvSpPr>
          <p:spPr>
            <a:xfrm>
              <a:off x="5334000" y="2438400"/>
              <a:ext cx="914400" cy="457200"/>
            </a:xfrm>
            <a:prstGeom prst="snip2Diag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cxnSp>
        <p:nvCxnSpPr>
          <p:cNvPr id="48" name="Straight Connector 47"/>
          <p:cNvCxnSpPr>
            <a:stCxn id="38" idx="1"/>
          </p:cNvCxnSpPr>
          <p:nvPr/>
        </p:nvCxnSpPr>
        <p:spPr>
          <a:xfrm flipH="1">
            <a:off x="4710553" y="2668463"/>
            <a:ext cx="589233" cy="230063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04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2700" b="1" dirty="0" smtClean="0"/>
                  <a:t>Relaxed Planning Graph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sz="2000" b="1" i="1" dirty="0" smtClean="0"/>
                  <a:t>Action Layer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sz="2000" b="1" i="1" smtClean="0">
                            <a:latin typeface="Cambria Math"/>
                          </a:rPr>
                          <m:t>𝒕</m:t>
                        </m:r>
                      </m:sub>
                    </m:sSub>
                  </m:oMath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469" b="-9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1BF53D-ACBC-4009-8F9D-48618260F3C0}" type="slidenum">
              <a:rPr lang="en-US" smtClean="0"/>
              <a:t>44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654905" y="2814935"/>
            <a:ext cx="533400" cy="2209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54905" y="5257800"/>
                <a:ext cx="5548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𝑳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905" y="5257800"/>
                <a:ext cx="554895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7200" y="1676400"/>
                <a:ext cx="6628481" cy="5166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m:rPr>
                          <m:lit/>
                        </m:rPr>
                        <a:rPr lang="en-US" sz="2400" b="0" i="1" smtClean="0">
                          <a:latin typeface="Cambria Math"/>
                        </a:rPr>
                        <m:t>{</m:t>
                      </m:r>
                      <m:r>
                        <a:rPr lang="en-US" sz="2400" b="0" i="1" smtClean="0">
                          <a:latin typeface="Cambria Math"/>
                        </a:rPr>
                        <m:t>𝑎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𝑃𝑟𝑒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</a:rPr>
                            <m:t>⊆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m:rPr>
                              <m:lit/>
                            </m:rPr>
                            <a:rPr lang="en-US" sz="2400" b="0" i="1" smtClean="0">
                              <a:latin typeface="Cambria Math"/>
                            </a:rPr>
                            <m:t>}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∪ </m:t>
                          </m:r>
                          <m:r>
                            <m:rPr>
                              <m:lit/>
                            </m:rPr>
                            <a:rPr lang="en-US" sz="2400" b="0" i="1" smtClean="0">
                              <a:latin typeface="Cambria Math"/>
                            </a:rPr>
                            <m:t>{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𝑛𝑜𝑜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𝑝</m:t>
                      </m:r>
                      <m:r>
                        <a:rPr lang="en-US" sz="2400" b="0" i="1" smtClean="0">
                          <a:latin typeface="Cambria Math"/>
                        </a:rPr>
                        <m:t>∈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m:rPr>
                          <m:lit/>
                        </m:rPr>
                        <a:rPr lang="en-US" sz="2400" b="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76400"/>
                <a:ext cx="6628481" cy="5166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79398" y="3195935"/>
                <a:ext cx="5304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398" y="3195935"/>
                <a:ext cx="530402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676400" y="3957935"/>
                <a:ext cx="555408" cy="491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957935"/>
                <a:ext cx="555408" cy="491417"/>
              </a:xfrm>
              <a:prstGeom prst="rect">
                <a:avLst/>
              </a:prstGeom>
              <a:blipFill rotWithShape="1">
                <a:blip r:embed="rId6"/>
                <a:stretch>
                  <a:fillRect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/>
          <p:cNvSpPr/>
          <p:nvPr/>
        </p:nvSpPr>
        <p:spPr>
          <a:xfrm>
            <a:off x="3715747" y="2819400"/>
            <a:ext cx="533400" cy="2209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715747" y="5257800"/>
                <a:ext cx="5837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5747" y="5257800"/>
                <a:ext cx="583750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657600" y="3496270"/>
                <a:ext cx="6677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3496270"/>
                <a:ext cx="667747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 flipH="1" flipV="1">
            <a:off x="2133601" y="3496270"/>
            <a:ext cx="1676399" cy="2308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057401" y="3727102"/>
            <a:ext cx="1752599" cy="38769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457200" y="2814935"/>
            <a:ext cx="1024814" cy="457200"/>
            <a:chOff x="5299786" y="2438400"/>
            <a:chExt cx="1024814" cy="457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5299786" y="2438400"/>
                  <a:ext cx="1024814" cy="4385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0" smtClean="0">
                                <a:latin typeface="Cambria Math"/>
                              </a:rPr>
                              <m:t>𝚺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sub>
                        </m:sSub>
                        <m:r>
                          <a:rPr lang="en-US" sz="2000" b="1" i="1" smtClean="0">
                            <a:latin typeface="Cambria Math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𝒕</m:t>
                        </m:r>
                        <m:r>
                          <a:rPr lang="en-US" sz="2000" b="1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9786" y="2438400"/>
                  <a:ext cx="1024814" cy="438518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Snip Diagonal Corner Rectangle 25"/>
            <p:cNvSpPr/>
            <p:nvPr/>
          </p:nvSpPr>
          <p:spPr>
            <a:xfrm>
              <a:off x="5334000" y="2438400"/>
              <a:ext cx="914400" cy="457200"/>
            </a:xfrm>
            <a:prstGeom prst="snip2Diag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57200" y="3578474"/>
            <a:ext cx="1024814" cy="460126"/>
            <a:chOff x="5299786" y="2438400"/>
            <a:chExt cx="1024814" cy="4601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5299786" y="2438400"/>
                  <a:ext cx="1024814" cy="4601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0" smtClean="0">
                                <a:latin typeface="Cambria Math"/>
                              </a:rPr>
                              <m:t>𝚺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𝒋</m:t>
                                </m:r>
                              </m:sub>
                            </m:sSub>
                          </m:sub>
                        </m:sSub>
                        <m:r>
                          <a:rPr lang="en-US" sz="2000" b="1" i="1" smtClean="0">
                            <a:latin typeface="Cambria Math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𝒕</m:t>
                        </m:r>
                        <m:r>
                          <a:rPr lang="en-US" sz="2000" b="1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9786" y="2438400"/>
                  <a:ext cx="1024814" cy="460126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Snip Diagonal Corner Rectangle 28"/>
            <p:cNvSpPr/>
            <p:nvPr/>
          </p:nvSpPr>
          <p:spPr>
            <a:xfrm>
              <a:off x="5334000" y="2438400"/>
              <a:ext cx="914400" cy="457200"/>
            </a:xfrm>
            <a:prstGeom prst="snip2Diag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cxnSp>
        <p:nvCxnSpPr>
          <p:cNvPr id="31" name="Straight Connector 30"/>
          <p:cNvCxnSpPr>
            <a:stCxn id="25" idx="3"/>
          </p:cNvCxnSpPr>
          <p:nvPr/>
        </p:nvCxnSpPr>
        <p:spPr>
          <a:xfrm>
            <a:off x="1482014" y="3034194"/>
            <a:ext cx="270586" cy="240867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482014" y="3808537"/>
            <a:ext cx="270586" cy="230063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501094" y="3937422"/>
                <a:ext cx="941412" cy="551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𝑝𝑟𝑒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094" y="3937422"/>
                <a:ext cx="941412" cy="55111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450578" y="2819400"/>
                <a:ext cx="4377614" cy="480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/>
                            </a:rPr>
                            <m:t>𝚺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/>
                                </a:rPr>
                                <m:t>𝒎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𝒕</m:t>
                          </m:r>
                        </m:e>
                      </m:d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/>
                            </a:rPr>
                            <m:t>𝚺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sz="2000" b="1" i="0" smtClean="0">
                                  <a:latin typeface="Cambria Math"/>
                                </a:rPr>
                                <m:t>𝐢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0" smtClean="0">
                              <a:latin typeface="Cambria Math"/>
                            </a:rPr>
                            <m:t>𝐭</m:t>
                          </m:r>
                        </m:e>
                      </m:d>
                      <m:r>
                        <a:rPr lang="en-US" sz="2000" b="1" i="1" smtClean="0">
                          <a:latin typeface="Cambria Math"/>
                        </a:rPr>
                        <m:t>∧(</m:t>
                      </m:r>
                      <m:sSubSup>
                        <m:sSubSup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𝒋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/>
                                </a:rPr>
                                <m:t>𝒎</m:t>
                              </m:r>
                            </m:sub>
                          </m:sSub>
                        </m:sub>
                        <m:sup>
                          <m:r>
                            <a:rPr lang="en-US" sz="2000" b="1" i="1" smtClean="0">
                              <a:latin typeface="Cambria Math"/>
                            </a:rPr>
                            <m:t>𝒑𝒓𝒆</m:t>
                          </m:r>
                        </m:sup>
                      </m:sSubSup>
                      <m:r>
                        <a:rPr lang="en-US" sz="2000" b="1" i="1" smtClean="0">
                          <a:latin typeface="Cambria Math"/>
                        </a:rPr>
                        <m:t>⇒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/>
                            </a:rPr>
                            <m:t>𝚺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en-US" sz="2000" b="1" i="0" smtClean="0">
                                  <a:latin typeface="Cambria Math"/>
                                </a:rPr>
                                <m:t>𝐣</m:t>
                              </m:r>
                            </m:sub>
                          </m:sSub>
                        </m:sub>
                      </m:sSub>
                      <m:r>
                        <a:rPr lang="en-US" sz="2000" b="1" i="0" smtClean="0">
                          <a:latin typeface="Cambria Math"/>
                        </a:rPr>
                        <m:t>(</m:t>
                      </m:r>
                      <m:r>
                        <a:rPr lang="en-US" sz="2000" b="1" i="0" smtClean="0">
                          <a:latin typeface="Cambria Math"/>
                        </a:rPr>
                        <m:t>𝐭</m:t>
                      </m:r>
                      <m:r>
                        <a:rPr lang="en-US" sz="2000" b="1" i="0" smtClean="0">
                          <a:latin typeface="Cambria Math"/>
                        </a:rPr>
                        <m:t>)</m:t>
                      </m:r>
                      <m:r>
                        <a:rPr lang="en-US" sz="20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578" y="2819400"/>
                <a:ext cx="4377614" cy="480966"/>
              </a:xfrm>
              <a:prstGeom prst="rect">
                <a:avLst/>
              </a:prstGeom>
              <a:blipFill rotWithShape="1">
                <a:blip r:embed="rId12"/>
                <a:stretch>
                  <a:fillRect b="-8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Snip Diagonal Corner Rectangle 37"/>
          <p:cNvSpPr/>
          <p:nvPr/>
        </p:nvSpPr>
        <p:spPr>
          <a:xfrm>
            <a:off x="4679178" y="2819400"/>
            <a:ext cx="3962400" cy="457200"/>
          </a:xfrm>
          <a:prstGeom prst="snip2Diag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40" name="Straight Connector 39"/>
          <p:cNvCxnSpPr>
            <a:stCxn id="38" idx="2"/>
          </p:cNvCxnSpPr>
          <p:nvPr/>
        </p:nvCxnSpPr>
        <p:spPr>
          <a:xfrm flipH="1">
            <a:off x="4038600" y="3048000"/>
            <a:ext cx="640578" cy="56368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30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2700" b="1" dirty="0" smtClean="0"/>
                  <a:t>Relaxed Planning Graph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sz="2000" b="1" i="1" dirty="0" smtClean="0"/>
                  <a:t>Action Layer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sz="2000" b="1" i="1" smtClean="0">
                            <a:latin typeface="Cambria Math"/>
                          </a:rPr>
                          <m:t>𝒕</m:t>
                        </m:r>
                      </m:sub>
                    </m:sSub>
                  </m:oMath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469" b="-9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1BF53D-ACBC-4009-8F9D-48618260F3C0}" type="slidenum">
              <a:rPr lang="en-US" smtClean="0"/>
              <a:t>45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654905" y="2814935"/>
            <a:ext cx="533400" cy="2209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54905" y="5257800"/>
                <a:ext cx="5548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𝑳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905" y="5257800"/>
                <a:ext cx="554895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7200" y="1676400"/>
                <a:ext cx="6628481" cy="5166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m:rPr>
                          <m:lit/>
                        </m:rPr>
                        <a:rPr lang="en-US" sz="2400" b="0" i="1" smtClean="0">
                          <a:latin typeface="Cambria Math"/>
                        </a:rPr>
                        <m:t>{</m:t>
                      </m:r>
                      <m:r>
                        <a:rPr lang="en-US" sz="2400" b="0" i="1" smtClean="0">
                          <a:latin typeface="Cambria Math"/>
                        </a:rPr>
                        <m:t>𝑎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𝑃𝑟𝑒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</a:rPr>
                            <m:t>⊆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m:rPr>
                              <m:lit/>
                            </m:rPr>
                            <a:rPr lang="en-US" sz="2400" b="0" i="1" smtClean="0">
                              <a:latin typeface="Cambria Math"/>
                            </a:rPr>
                            <m:t>}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∪ </m:t>
                          </m:r>
                          <m:r>
                            <m:rPr>
                              <m:lit/>
                            </m:rPr>
                            <a:rPr lang="en-US" sz="2400" b="0" i="1" smtClean="0">
                              <a:latin typeface="Cambria Math"/>
                            </a:rPr>
                            <m:t>{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𝑛𝑜𝑜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𝑝</m:t>
                      </m:r>
                      <m:r>
                        <a:rPr lang="en-US" sz="2400" b="0" i="1" smtClean="0">
                          <a:latin typeface="Cambria Math"/>
                        </a:rPr>
                        <m:t>∈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m:rPr>
                          <m:lit/>
                        </m:rPr>
                        <a:rPr lang="en-US" sz="2400" b="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76400"/>
                <a:ext cx="6628481" cy="5166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79398" y="3195935"/>
                <a:ext cx="5304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398" y="3195935"/>
                <a:ext cx="530402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676400" y="3957935"/>
                <a:ext cx="555408" cy="491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957935"/>
                <a:ext cx="555408" cy="491417"/>
              </a:xfrm>
              <a:prstGeom prst="rect">
                <a:avLst/>
              </a:prstGeom>
              <a:blipFill rotWithShape="1">
                <a:blip r:embed="rId6"/>
                <a:stretch>
                  <a:fillRect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/>
          <p:cNvSpPr/>
          <p:nvPr/>
        </p:nvSpPr>
        <p:spPr>
          <a:xfrm>
            <a:off x="3715746" y="2819400"/>
            <a:ext cx="889187" cy="2209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715747" y="5257800"/>
                <a:ext cx="5837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5747" y="5257800"/>
                <a:ext cx="583750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457200" y="2814935"/>
            <a:ext cx="1024814" cy="457200"/>
            <a:chOff x="5299786" y="2438400"/>
            <a:chExt cx="1024814" cy="457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5299786" y="2438400"/>
                  <a:ext cx="1024814" cy="4385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0" smtClean="0">
                                <a:latin typeface="Cambria Math"/>
                              </a:rPr>
                              <m:t>𝚺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sub>
                        </m:sSub>
                        <m:r>
                          <a:rPr lang="en-US" sz="2000" b="1" i="1" smtClean="0">
                            <a:latin typeface="Cambria Math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𝒕</m:t>
                        </m:r>
                        <m:r>
                          <a:rPr lang="en-US" sz="2000" b="1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9786" y="2438400"/>
                  <a:ext cx="1024814" cy="438518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Snip Diagonal Corner Rectangle 25"/>
            <p:cNvSpPr/>
            <p:nvPr/>
          </p:nvSpPr>
          <p:spPr>
            <a:xfrm>
              <a:off x="5334000" y="2438400"/>
              <a:ext cx="914400" cy="457200"/>
            </a:xfrm>
            <a:prstGeom prst="snip2Diag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57200" y="3578474"/>
            <a:ext cx="1024814" cy="460126"/>
            <a:chOff x="5299786" y="2438400"/>
            <a:chExt cx="1024814" cy="4601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5299786" y="2438400"/>
                  <a:ext cx="1024814" cy="4601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0" smtClean="0">
                                <a:latin typeface="Cambria Math"/>
                              </a:rPr>
                              <m:t>𝚺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𝒋</m:t>
                                </m:r>
                              </m:sub>
                            </m:sSub>
                          </m:sub>
                        </m:sSub>
                        <m:r>
                          <a:rPr lang="en-US" sz="2000" b="1" i="1" smtClean="0">
                            <a:latin typeface="Cambria Math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𝒕</m:t>
                        </m:r>
                        <m:r>
                          <a:rPr lang="en-US" sz="2000" b="1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9786" y="2438400"/>
                  <a:ext cx="1024814" cy="460126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Snip Diagonal Corner Rectangle 28"/>
            <p:cNvSpPr/>
            <p:nvPr/>
          </p:nvSpPr>
          <p:spPr>
            <a:xfrm>
              <a:off x="5334000" y="2438400"/>
              <a:ext cx="914400" cy="457200"/>
            </a:xfrm>
            <a:prstGeom prst="snip2Diag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cxnSp>
        <p:nvCxnSpPr>
          <p:cNvPr id="31" name="Straight Connector 30"/>
          <p:cNvCxnSpPr>
            <a:stCxn id="25" idx="3"/>
          </p:cNvCxnSpPr>
          <p:nvPr/>
        </p:nvCxnSpPr>
        <p:spPr>
          <a:xfrm>
            <a:off x="1482014" y="3034194"/>
            <a:ext cx="270586" cy="240867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482014" y="3808537"/>
            <a:ext cx="270586" cy="230063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733800" y="3253453"/>
                <a:ext cx="895117" cy="3606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𝒏𝒐𝒐</m:t>
                      </m:r>
                      <m:sSub>
                        <m:sSubPr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𝒑</m:t>
                          </m:r>
                        </m:e>
                        <m:sub>
                          <m:sSub>
                            <m:sSubPr>
                              <m:ctrlPr>
                                <a:rPr lang="en-US" sz="16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3253453"/>
                <a:ext cx="895117" cy="360676"/>
              </a:xfrm>
              <a:prstGeom prst="rect">
                <a:avLst/>
              </a:prstGeom>
              <a:blipFill rotWithShape="1">
                <a:blip r:embed="rId10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/>
          <p:cNvCxnSpPr/>
          <p:nvPr/>
        </p:nvCxnSpPr>
        <p:spPr>
          <a:xfrm flipV="1">
            <a:off x="2133600" y="3426767"/>
            <a:ext cx="1676400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5029200" y="2819400"/>
            <a:ext cx="1024814" cy="457200"/>
            <a:chOff x="5299786" y="2438400"/>
            <a:chExt cx="1024814" cy="457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299786" y="2438400"/>
                  <a:ext cx="1024814" cy="4385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0" smtClean="0">
                                <a:latin typeface="Cambria Math"/>
                              </a:rPr>
                              <m:t>𝚺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sub>
                        </m:sSub>
                        <m:r>
                          <a:rPr lang="en-US" sz="2000" b="1" i="1" smtClean="0">
                            <a:latin typeface="Cambria Math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𝒕</m:t>
                        </m:r>
                        <m:r>
                          <a:rPr lang="en-US" sz="2000" b="1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9786" y="2438400"/>
                  <a:ext cx="1024814" cy="438518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56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Snip Diagonal Corner Rectangle 42"/>
            <p:cNvSpPr/>
            <p:nvPr/>
          </p:nvSpPr>
          <p:spPr>
            <a:xfrm>
              <a:off x="5334000" y="2438400"/>
              <a:ext cx="914400" cy="457200"/>
            </a:xfrm>
            <a:prstGeom prst="snip2Diag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cxnSp>
        <p:nvCxnSpPr>
          <p:cNvPr id="45" name="Straight Connector 44"/>
          <p:cNvCxnSpPr>
            <a:stCxn id="42" idx="1"/>
          </p:cNvCxnSpPr>
          <p:nvPr/>
        </p:nvCxnSpPr>
        <p:spPr>
          <a:xfrm flipH="1">
            <a:off x="4495800" y="3038659"/>
            <a:ext cx="533400" cy="237941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733800" y="4015453"/>
                <a:ext cx="896719" cy="386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𝒏𝒐𝒐</m:t>
                      </m:r>
                      <m:sSub>
                        <m:sSubPr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𝒑</m:t>
                          </m:r>
                        </m:e>
                        <m:sub>
                          <m:sSub>
                            <m:sSubPr>
                              <m:ctrlPr>
                                <a:rPr lang="en-US" sz="16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/>
                                </a:rPr>
                                <m:t>𝒋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4015453"/>
                <a:ext cx="896719" cy="386581"/>
              </a:xfrm>
              <a:prstGeom prst="rect">
                <a:avLst/>
              </a:prstGeom>
              <a:blipFill rotWithShape="1">
                <a:blip r:embed="rId12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/>
          <p:cNvCxnSpPr/>
          <p:nvPr/>
        </p:nvCxnSpPr>
        <p:spPr>
          <a:xfrm flipV="1">
            <a:off x="2133600" y="4188767"/>
            <a:ext cx="1676400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5029200" y="3581400"/>
            <a:ext cx="1024814" cy="460126"/>
            <a:chOff x="5299786" y="2438400"/>
            <a:chExt cx="1024814" cy="4601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5299786" y="2438400"/>
                  <a:ext cx="1024814" cy="4601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0" smtClean="0">
                                <a:latin typeface="Cambria Math"/>
                              </a:rPr>
                              <m:t>𝚺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𝒋</m:t>
                                </m:r>
                              </m:sub>
                            </m:sSub>
                          </m:sub>
                        </m:sSub>
                        <m:r>
                          <a:rPr lang="en-US" sz="2000" b="1" i="1" smtClean="0">
                            <a:latin typeface="Cambria Math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𝒕</m:t>
                        </m:r>
                        <m:r>
                          <a:rPr lang="en-US" sz="2000" b="1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9786" y="2438400"/>
                  <a:ext cx="1024814" cy="460126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Snip Diagonal Corner Rectangle 49"/>
            <p:cNvSpPr/>
            <p:nvPr/>
          </p:nvSpPr>
          <p:spPr>
            <a:xfrm>
              <a:off x="5334000" y="2438400"/>
              <a:ext cx="914400" cy="457200"/>
            </a:xfrm>
            <a:prstGeom prst="snip2Diag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cxnSp>
        <p:nvCxnSpPr>
          <p:cNvPr id="51" name="Straight Connector 50"/>
          <p:cNvCxnSpPr>
            <a:stCxn id="49" idx="1"/>
          </p:cNvCxnSpPr>
          <p:nvPr/>
        </p:nvCxnSpPr>
        <p:spPr>
          <a:xfrm flipH="1">
            <a:off x="4495800" y="3811463"/>
            <a:ext cx="533400" cy="227137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54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2700" b="1" dirty="0" smtClean="0"/>
                  <a:t>Relaxed Planning Graph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sz="2000" b="1" i="1" dirty="0" smtClean="0"/>
                  <a:t>Propositional Layer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sz="2000" b="1" i="1" smtClean="0">
                            <a:latin typeface="Cambria Math"/>
                          </a:rPr>
                          <m:t>𝒕</m:t>
                        </m:r>
                        <m:r>
                          <a:rPr lang="en-US" sz="2000" b="1" i="1" smtClean="0">
                            <a:latin typeface="Cambria Math"/>
                          </a:rPr>
                          <m:t>+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469" b="-9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1BF53D-ACBC-4009-8F9D-48618260F3C0}" type="slidenum">
              <a:rPr lang="en-US" smtClean="0"/>
              <a:t>46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7200" y="1676400"/>
                <a:ext cx="5669116" cy="4830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m:rPr>
                          <m:lit/>
                        </m:rPr>
                        <a:rPr lang="en-US" sz="2400" b="0" i="1" smtClean="0">
                          <a:latin typeface="Cambria Math"/>
                        </a:rPr>
                        <m:t>{</m:t>
                      </m:r>
                      <m:r>
                        <a:rPr lang="en-US" sz="2400" b="0" i="1" smtClean="0">
                          <a:latin typeface="Cambria Math"/>
                        </a:rPr>
                        <m:t>𝑝</m:t>
                      </m:r>
                      <m:r>
                        <a:rPr lang="en-US" sz="2400" b="0" i="1" smtClean="0">
                          <a:latin typeface="Cambria Math"/>
                        </a:rPr>
                        <m:t> |</m:t>
                      </m:r>
                      <m:r>
                        <a:rPr lang="en-US" sz="2400" i="1">
                          <a:latin typeface="Cambria Math"/>
                        </a:rPr>
                        <m:t>𝑎</m:t>
                      </m:r>
                      <m:r>
                        <a:rPr lang="en-US" sz="2400" i="1">
                          <a:latin typeface="Cambria Math"/>
                        </a:rPr>
                        <m:t>∈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, </m:t>
                      </m:r>
                      <m:r>
                        <a:rPr lang="en-US" sz="2400" i="1">
                          <a:latin typeface="Cambria Math"/>
                        </a:rPr>
                        <m:t>𝑝</m:t>
                      </m:r>
                      <m:r>
                        <a:rPr lang="en-US" sz="2400" i="1">
                          <a:latin typeface="Cambria Math"/>
                        </a:rPr>
                        <m:t>∈</m:t>
                      </m:r>
                      <m:r>
                        <a:rPr lang="en-US" sz="2400" i="1">
                          <a:latin typeface="Cambria Math"/>
                        </a:rPr>
                        <m:t>𝐴𝑑𝑑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∪</m:t>
                      </m:r>
                      <m:acc>
                        <m:accPr>
                          <m:chr m:val="̃"/>
                          <m:ctrlPr>
                            <a:rPr lang="en-US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/>
                            </a:rPr>
                            <m:t>𝐴𝑑𝑑</m:t>
                          </m:r>
                        </m:e>
                      </m:acc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76400"/>
                <a:ext cx="5669116" cy="48308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ounded Rectangle 32"/>
          <p:cNvSpPr/>
          <p:nvPr/>
        </p:nvSpPr>
        <p:spPr>
          <a:xfrm>
            <a:off x="1558214" y="2819400"/>
            <a:ext cx="762000" cy="2209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634414" y="5105400"/>
                <a:ext cx="5837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4414" y="5105400"/>
                <a:ext cx="583750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576267" y="2895600"/>
                <a:ext cx="6677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267" y="2895600"/>
                <a:ext cx="667747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ounded Rectangle 36"/>
          <p:cNvSpPr/>
          <p:nvPr/>
        </p:nvSpPr>
        <p:spPr>
          <a:xfrm>
            <a:off x="3935572" y="2819400"/>
            <a:ext cx="670642" cy="2209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627666" y="4262735"/>
                <a:ext cx="5401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666" y="4262735"/>
                <a:ext cx="540148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053764" y="3515380"/>
                <a:ext cx="5304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3764" y="3515380"/>
                <a:ext cx="530402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2174562" y="3200400"/>
            <a:ext cx="1974452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38" idx="3"/>
          </p:cNvCxnSpPr>
          <p:nvPr/>
        </p:nvCxnSpPr>
        <p:spPr>
          <a:xfrm flipV="1">
            <a:off x="2167814" y="3924300"/>
            <a:ext cx="1981200" cy="569268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304800" y="2514600"/>
            <a:ext cx="1024814" cy="457200"/>
            <a:chOff x="5299786" y="2438400"/>
            <a:chExt cx="1024814" cy="457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5299786" y="2438400"/>
                  <a:ext cx="1024814" cy="4277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0" smtClean="0">
                                <a:latin typeface="Cambria Math"/>
                              </a:rPr>
                              <m:t>𝚺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𝒎</m:t>
                                </m:r>
                              </m:sub>
                            </m:sSub>
                          </m:sub>
                        </m:sSub>
                        <m:r>
                          <a:rPr lang="en-US" sz="2000" b="1" i="1" smtClean="0">
                            <a:latin typeface="Cambria Math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𝒕</m:t>
                        </m:r>
                        <m:r>
                          <a:rPr lang="en-US" sz="2000" b="1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9786" y="2438400"/>
                  <a:ext cx="1024814" cy="427746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Snip Diagonal Corner Rectangle 30"/>
            <p:cNvSpPr/>
            <p:nvPr/>
          </p:nvSpPr>
          <p:spPr>
            <a:xfrm>
              <a:off x="5334000" y="2438400"/>
              <a:ext cx="914400" cy="457200"/>
            </a:xfrm>
            <a:prstGeom prst="snip2Diag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cxnSp>
        <p:nvCxnSpPr>
          <p:cNvPr id="32" name="Straight Connector 31"/>
          <p:cNvCxnSpPr>
            <a:stCxn id="31" idx="0"/>
          </p:cNvCxnSpPr>
          <p:nvPr/>
        </p:nvCxnSpPr>
        <p:spPr>
          <a:xfrm>
            <a:off x="1253414" y="2743200"/>
            <a:ext cx="455024" cy="38323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304800" y="3962400"/>
            <a:ext cx="1024814" cy="457200"/>
            <a:chOff x="5299786" y="2438400"/>
            <a:chExt cx="1024814" cy="457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5299786" y="2438400"/>
                  <a:ext cx="1024814" cy="4385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0" smtClean="0">
                                <a:latin typeface="Cambria Math"/>
                              </a:rPr>
                              <m:t>𝚺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𝒍</m:t>
                                </m:r>
                              </m:sub>
                            </m:sSub>
                          </m:sub>
                        </m:sSub>
                        <m:r>
                          <a:rPr lang="en-US" sz="2000" b="1" i="1" smtClean="0">
                            <a:latin typeface="Cambria Math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𝒕</m:t>
                        </m:r>
                        <m:r>
                          <a:rPr lang="en-US" sz="2000" b="1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9786" y="2438400"/>
                  <a:ext cx="1024814" cy="438518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Snip Diagonal Corner Rectangle 40"/>
            <p:cNvSpPr/>
            <p:nvPr/>
          </p:nvSpPr>
          <p:spPr>
            <a:xfrm>
              <a:off x="5334000" y="2438400"/>
              <a:ext cx="914400" cy="457200"/>
            </a:xfrm>
            <a:prstGeom prst="snip2Diag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cxnSp>
        <p:nvCxnSpPr>
          <p:cNvPr id="43" name="Straight Connector 42"/>
          <p:cNvCxnSpPr/>
          <p:nvPr/>
        </p:nvCxnSpPr>
        <p:spPr>
          <a:xfrm>
            <a:off x="1253414" y="4188768"/>
            <a:ext cx="455024" cy="20137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022464" y="5105400"/>
                <a:ext cx="8530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𝑳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𝒕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464" y="5105400"/>
                <a:ext cx="853054" cy="461665"/>
              </a:xfrm>
              <a:prstGeom prst="rect">
                <a:avLst/>
              </a:prstGeom>
              <a:blipFill rotWithShape="1">
                <a:blip r:embed="rId12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53000" y="3622071"/>
                <a:ext cx="3772956" cy="4299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Σ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</m:sSubSup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𝑎𝑟𝑔𝑚𝑎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Σ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</a:rPr>
                        <m:t>𝑙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Σ</m:t>
                      </m:r>
                      <m:r>
                        <a:rPr lang="en-US" sz="2000" b="0" i="1" smtClean="0">
                          <a:latin typeface="Cambria Math"/>
                        </a:rPr>
                        <m:t>∧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3622071"/>
                <a:ext cx="3772956" cy="429926"/>
              </a:xfrm>
              <a:prstGeom prst="rect">
                <a:avLst/>
              </a:prstGeom>
              <a:blipFill rotWithShape="1">
                <a:blip r:embed="rId13"/>
                <a:stretch>
                  <a:fillRect b="-7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982044" y="4248589"/>
                <a:ext cx="3247556" cy="4752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Σ</m:t>
                      </m:r>
                      <m:r>
                        <a:rPr lang="en-US" sz="2000" b="0" i="1" smtClean="0">
                          <a:latin typeface="Cambria Math"/>
                        </a:rPr>
                        <m:t>∈</m:t>
                      </m:r>
                      <m:r>
                        <m:rPr>
                          <m:lit/>
                        </m:rPr>
                        <a:rPr lang="en-US" sz="2000" b="0" i="1" smtClean="0">
                          <a:latin typeface="Cambria Math"/>
                        </a:rPr>
                        <m:t>{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Σ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, 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𝑝𝑟𝑒</m:t>
                          </m:r>
                        </m:sup>
                      </m:sSubSup>
                      <m:r>
                        <a:rPr lang="en-US" sz="2000" b="0" i="1" smtClean="0">
                          <a:latin typeface="Cambria Math"/>
                        </a:rPr>
                        <m:t>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Σ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𝑡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  <m:r>
                        <m:rPr>
                          <m:lit/>
                        </m:rPr>
                        <a:rPr lang="en-US" sz="2000" b="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044" y="4248589"/>
                <a:ext cx="3247556" cy="475258"/>
              </a:xfrm>
              <a:prstGeom prst="rect">
                <a:avLst/>
              </a:prstGeom>
              <a:blipFill rotWithShape="1">
                <a:blip r:embed="rId14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4966882" y="2845878"/>
            <a:ext cx="1433918" cy="735522"/>
            <a:chOff x="5299786" y="2438400"/>
            <a:chExt cx="1024814" cy="7355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299786" y="2438400"/>
                  <a:ext cx="1024814" cy="7355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0" smtClean="0">
                                <a:latin typeface="Cambria Math"/>
                              </a:rPr>
                              <m:t>𝚺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𝒎</m:t>
                                </m:r>
                              </m:sub>
                            </m:sSub>
                          </m:sub>
                        </m:sSub>
                        <m:r>
                          <a:rPr lang="en-US" sz="2000" b="1" i="1" smtClean="0">
                            <a:latin typeface="Cambria Math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𝒕</m:t>
                        </m:r>
                        <m:r>
                          <a:rPr lang="en-US" sz="2000" b="1" i="1" smtClean="0">
                            <a:latin typeface="Cambria Math"/>
                          </a:rPr>
                          <m:t>+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9786" y="2438400"/>
                  <a:ext cx="1024814" cy="73552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Snip Diagonal Corner Rectangle 43"/>
            <p:cNvSpPr/>
            <p:nvPr/>
          </p:nvSpPr>
          <p:spPr>
            <a:xfrm>
              <a:off x="5334000" y="2438400"/>
              <a:ext cx="914400" cy="457200"/>
            </a:xfrm>
            <a:prstGeom prst="snip2Diag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cxnSp>
        <p:nvCxnSpPr>
          <p:cNvPr id="10" name="Straight Connector 9"/>
          <p:cNvCxnSpPr>
            <a:stCxn id="44" idx="2"/>
          </p:cNvCxnSpPr>
          <p:nvPr/>
        </p:nvCxnSpPr>
        <p:spPr>
          <a:xfrm flipH="1">
            <a:off x="4448991" y="3074478"/>
            <a:ext cx="565763" cy="58312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2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7362"/>
            <a:ext cx="5825361" cy="65563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Relaxed Plan Extraction</a:t>
            </a:r>
            <a:br>
              <a:rPr lang="en-US" b="1" dirty="0" smtClean="0"/>
            </a:br>
            <a:r>
              <a:rPr lang="en-US" sz="2700" b="1" i="1" dirty="0" smtClean="0"/>
              <a:t>Overview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1BF53D-ACBC-4009-8F9D-48618260F3C0}" type="slidenum">
              <a:rPr lang="en-US" smtClean="0"/>
              <a:t>47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855578" y="2030968"/>
            <a:ext cx="697382" cy="2209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24160" y="2297668"/>
            <a:ext cx="697382" cy="1676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313018" y="1840468"/>
            <a:ext cx="697382" cy="2667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715119" y="2811958"/>
                <a:ext cx="4315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𝒈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119" y="2811958"/>
                <a:ext cx="431528" cy="400110"/>
              </a:xfrm>
              <a:prstGeom prst="rect">
                <a:avLst/>
              </a:prstGeom>
              <a:blipFill rotWithShape="1">
                <a:blip r:embed="rId2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/>
          <p:cNvSpPr/>
          <p:nvPr/>
        </p:nvSpPr>
        <p:spPr>
          <a:xfrm>
            <a:off x="7608418" y="1840468"/>
            <a:ext cx="697382" cy="2667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759159" y="4583668"/>
                <a:ext cx="4992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159" y="4583668"/>
                <a:ext cx="499239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76560" y="4583668"/>
                <a:ext cx="474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60" y="4583668"/>
                <a:ext cx="474232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007978" y="4583668"/>
                <a:ext cx="496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978" y="4583668"/>
                <a:ext cx="496674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282561" y="4583668"/>
                <a:ext cx="7412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561" y="4583668"/>
                <a:ext cx="741293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ounded Rectangle 18"/>
          <p:cNvSpPr/>
          <p:nvPr/>
        </p:nvSpPr>
        <p:spPr>
          <a:xfrm>
            <a:off x="5017618" y="1916668"/>
            <a:ext cx="697382" cy="2590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5105400" y="2069068"/>
            <a:ext cx="2743200" cy="1295400"/>
            <a:chOff x="4953000" y="2438400"/>
            <a:chExt cx="2743200" cy="1295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6256952" y="2819400"/>
                  <a:ext cx="58375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6952" y="2819400"/>
                  <a:ext cx="583750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/>
            <p:cNvCxnSpPr/>
            <p:nvPr/>
          </p:nvCxnSpPr>
          <p:spPr>
            <a:xfrm>
              <a:off x="6705600" y="3050233"/>
              <a:ext cx="990600" cy="3311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4953000" y="2438400"/>
                  <a:ext cx="61100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</a:rPr>
                              <m:t>𝟖</m:t>
                            </m:r>
                          </m:sub>
                        </m:sSub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3000" y="2438400"/>
                  <a:ext cx="611001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31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Connector 23"/>
            <p:cNvCxnSpPr/>
            <p:nvPr/>
          </p:nvCxnSpPr>
          <p:spPr>
            <a:xfrm flipH="1" flipV="1">
              <a:off x="5410200" y="2669233"/>
              <a:ext cx="990600" cy="38099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4953000" y="3272135"/>
                  <a:ext cx="57400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3000" y="3272135"/>
                  <a:ext cx="574003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18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Connector 27"/>
            <p:cNvCxnSpPr/>
            <p:nvPr/>
          </p:nvCxnSpPr>
          <p:spPr>
            <a:xfrm flipH="1">
              <a:off x="5410200" y="3050233"/>
              <a:ext cx="990600" cy="452734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4038600" y="3133635"/>
            <a:ext cx="762000" cy="80666"/>
            <a:chOff x="2971800" y="3502967"/>
            <a:chExt cx="762000" cy="80666"/>
          </a:xfrm>
        </p:grpSpPr>
        <p:sp>
          <p:nvSpPr>
            <p:cNvPr id="29" name="Oval 28"/>
            <p:cNvSpPr/>
            <p:nvPr/>
          </p:nvSpPr>
          <p:spPr>
            <a:xfrm>
              <a:off x="2971800" y="3502967"/>
              <a:ext cx="76200" cy="784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200400" y="3502967"/>
              <a:ext cx="76200" cy="784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429000" y="3505200"/>
              <a:ext cx="76200" cy="784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657600" y="3505200"/>
              <a:ext cx="76200" cy="784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029200" y="4583668"/>
                <a:ext cx="7188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4583668"/>
                <a:ext cx="718851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ounded Rectangle 34"/>
          <p:cNvSpPr/>
          <p:nvPr/>
        </p:nvSpPr>
        <p:spPr>
          <a:xfrm>
            <a:off x="3010160" y="1916668"/>
            <a:ext cx="697382" cy="2514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685800" y="2602468"/>
            <a:ext cx="2958931" cy="1073498"/>
            <a:chOff x="685800" y="2743200"/>
            <a:chExt cx="2958931" cy="10734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1912394" y="3355033"/>
                  <a:ext cx="57663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2394" y="3355033"/>
                  <a:ext cx="576633" cy="46166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3072971" y="2865581"/>
                  <a:ext cx="57176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2971" y="2865581"/>
                  <a:ext cx="571760" cy="46166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118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Arrow Connector 39"/>
            <p:cNvCxnSpPr/>
            <p:nvPr/>
          </p:nvCxnSpPr>
          <p:spPr>
            <a:xfrm flipV="1">
              <a:off x="2256315" y="3152745"/>
              <a:ext cx="906245" cy="35245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181360" y="3096413"/>
              <a:ext cx="826618" cy="4087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685800" y="2743200"/>
                  <a:ext cx="57400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" y="2743200"/>
                  <a:ext cx="574003" cy="46166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b="-118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748051" y="926068"/>
                <a:ext cx="278634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Best supporting action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</m:oMath>
                </a14:m>
                <a:r>
                  <a:rPr lang="en-US" dirty="0" smtClean="0"/>
                  <a:t> at layer T</a:t>
                </a:r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8051" y="926068"/>
                <a:ext cx="2786349" cy="646331"/>
              </a:xfrm>
              <a:prstGeom prst="rect">
                <a:avLst/>
              </a:prstGeom>
              <a:blipFill rotWithShape="1">
                <a:blip r:embed="rId14"/>
                <a:stretch>
                  <a:fillRect t="-4717" r="-219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Curved Left Arrow 44"/>
          <p:cNvSpPr/>
          <p:nvPr/>
        </p:nvSpPr>
        <p:spPr>
          <a:xfrm rot="537959">
            <a:off x="6964351" y="1620881"/>
            <a:ext cx="195999" cy="102468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334000" y="621268"/>
                <a:ext cx="3523337" cy="39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1" i="0" smtClean="0">
                              <a:latin typeface="Cambria Math"/>
                            </a:rPr>
                            <m:t>𝚺</m:t>
                          </m:r>
                        </m:e>
                        <m:sub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sub>
                        <m:sup/>
                      </m:sSubSup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𝒂𝒓𝒈𝒎𝒂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0" smtClean="0">
                              <a:latin typeface="Cambria Math"/>
                            </a:rPr>
                            <m:t>𝚺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</a:rPr>
                        <m:t>𝒍</m:t>
                      </m:r>
                      <m:r>
                        <a:rPr lang="en-US" b="1" i="1" smtClean="0">
                          <a:latin typeface="Cambria Math"/>
                        </a:rPr>
                        <m:t>(</m:t>
                      </m:r>
                      <m:r>
                        <a:rPr lang="en-US" b="1" i="0" smtClean="0">
                          <a:latin typeface="Cambria Math"/>
                        </a:rPr>
                        <m:t>𝚺</m:t>
                      </m:r>
                      <m:r>
                        <a:rPr lang="en-US" b="1" i="1" smtClean="0">
                          <a:latin typeface="Cambria Math"/>
                        </a:rPr>
                        <m:t>∧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/>
                            </a:rPr>
                            <m:t>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𝒌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621268"/>
                <a:ext cx="3523337" cy="394210"/>
              </a:xfrm>
              <a:prstGeom prst="rect">
                <a:avLst/>
              </a:prstGeom>
              <a:blipFill rotWithShape="1">
                <a:blip r:embed="rId15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/>
          <p:cNvGrpSpPr/>
          <p:nvPr/>
        </p:nvGrpSpPr>
        <p:grpSpPr>
          <a:xfrm>
            <a:off x="4051525" y="2297668"/>
            <a:ext cx="1141237" cy="461665"/>
            <a:chOff x="4051525" y="2438400"/>
            <a:chExt cx="1141237" cy="461665"/>
          </a:xfrm>
        </p:grpSpPr>
        <p:cxnSp>
          <p:nvCxnSpPr>
            <p:cNvPr id="48" name="Straight Arrow Connector 47"/>
            <p:cNvCxnSpPr/>
            <p:nvPr/>
          </p:nvCxnSpPr>
          <p:spPr>
            <a:xfrm flipV="1">
              <a:off x="4572000" y="2513127"/>
              <a:ext cx="620762" cy="17622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4051525" y="2438400"/>
                  <a:ext cx="58375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1525" y="2438400"/>
                  <a:ext cx="583750" cy="46166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4" name="Straight Connector 53"/>
          <p:cNvCxnSpPr/>
          <p:nvPr/>
        </p:nvCxnSpPr>
        <p:spPr>
          <a:xfrm>
            <a:off x="3581400" y="3133635"/>
            <a:ext cx="457200" cy="54233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5105400"/>
                <a:ext cx="7467600" cy="1371600"/>
              </a:xfrm>
            </p:spPr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𝜋</m:t>
                        </m:r>
                      </m:e>
                    </m:acc>
                  </m:oMath>
                </a14:m>
                <a:r>
                  <a:rPr lang="en-US" dirty="0" smtClean="0"/>
                  <a:t> in total order</a:t>
                </a:r>
              </a:p>
              <a:p>
                <a:r>
                  <a:rPr lang="en-US" dirty="0" smtClean="0"/>
                  <a:t>Succeed when:</a:t>
                </a:r>
              </a:p>
              <a:p>
                <a:pPr lvl="1"/>
                <a:r>
                  <a:rPr lang="en-US" dirty="0" smtClean="0"/>
                  <a:t>All know preconditions are supported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𝑙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∧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Σ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</a:rPr>
                      <m:t>𝛿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5105400"/>
                <a:ext cx="7467600" cy="1371600"/>
              </a:xfrm>
              <a:blipFill rotWithShape="1">
                <a:blip r:embed="rId17"/>
                <a:stretch>
                  <a:fillRect l="-245" t="-7556" b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107168" y="4572000"/>
                <a:ext cx="4795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7168" y="4572000"/>
                <a:ext cx="479555" cy="369332"/>
              </a:xfrm>
              <a:prstGeom prst="rect">
                <a:avLst/>
              </a:prstGeom>
              <a:blipFill rotWithShape="1">
                <a:blip r:embed="rId18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505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 animBg="1"/>
      <p:bldP spid="46" grpId="0"/>
      <p:bldP spid="56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762"/>
            <a:ext cx="7467600" cy="73183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Relaxed Plan Extraction</a:t>
            </a:r>
            <a:br>
              <a:rPr lang="en-US" b="1" dirty="0" smtClean="0"/>
            </a:br>
            <a:r>
              <a:rPr lang="en-US" sz="2200" i="1" dirty="0" smtClean="0"/>
              <a:t>When to insert actions?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95400"/>
                <a:ext cx="7467600" cy="4873752"/>
              </a:xfrm>
            </p:spPr>
            <p:txBody>
              <a:bodyPr/>
              <a:lstStyle/>
              <a:p>
                <a:r>
                  <a:rPr lang="en-US" dirty="0" smtClean="0"/>
                  <a:t>A supporting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𝑏𝑒𝑠𝑡</m:t>
                        </m:r>
                      </m:sub>
                    </m:sSub>
                  </m:oMath>
                </a14:m>
                <a:r>
                  <a:rPr lang="en-US" dirty="0" smtClean="0"/>
                  <a:t> is inserted only if needed</a:t>
                </a:r>
              </a:p>
              <a:p>
                <a:r>
                  <a:rPr lang="en-US" dirty="0" smtClean="0"/>
                  <a:t>Depending on:</a:t>
                </a:r>
              </a:p>
              <a:p>
                <a:pPr lvl="1"/>
                <a:r>
                  <a:rPr lang="en-US" dirty="0" smtClean="0"/>
                  <a:t>Relation between: </a:t>
                </a:r>
                <a:r>
                  <a:rPr lang="en-US" dirty="0" err="1" smtClean="0"/>
                  <a:t>subgoal</a:t>
                </a:r>
                <a:r>
                  <a:rPr lang="en-US" dirty="0" smtClean="0"/>
                  <a:t> and “relaxed plan state”</a:t>
                </a:r>
              </a:p>
              <a:p>
                <a:pPr lvl="1"/>
                <a:r>
                  <a:rPr lang="en-US" dirty="0" smtClean="0"/>
                  <a:t>Robustness of the current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𝜋</m:t>
                        </m:r>
                      </m:e>
                    </m:acc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𝜋</m:t>
                        </m:r>
                      </m:e>
                    </m:acc>
                    <m:r>
                      <a:rPr lang="en-US" b="0" i="1" dirty="0" smtClean="0">
                        <a:latin typeface="Cambria Math"/>
                      </a:rPr>
                      <m:t>∪</m:t>
                    </m:r>
                    <m:r>
                      <m:rPr>
                        <m:lit/>
                      </m:rPr>
                      <a:rPr lang="en-US" b="0" i="1" dirty="0" smtClean="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𝑏𝑒𝑠𝑡</m:t>
                        </m:r>
                      </m:sub>
                    </m:sSub>
                    <m:r>
                      <m:rPr>
                        <m:lit/>
                      </m:rPr>
                      <a:rPr lang="en-US" b="0" i="1" dirty="0" smtClean="0">
                        <a:latin typeface="Cambria Math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95400"/>
                <a:ext cx="7467600" cy="4873752"/>
              </a:xfrm>
              <a:blipFill rotWithShape="1">
                <a:blip r:embed="rId2"/>
                <a:stretch>
                  <a:fillRect l="-327" t="-10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1BF53D-ACBC-4009-8F9D-48618260F3C0}" type="slidenum">
              <a:rPr lang="en-US" smtClean="0"/>
              <a:t>48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343400" y="4506961"/>
            <a:ext cx="652832" cy="461665"/>
            <a:chOff x="871168" y="3429000"/>
            <a:chExt cx="652832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947368" y="3429000"/>
                  <a:ext cx="4486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368" y="3429000"/>
                  <a:ext cx="448649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/>
            <p:cNvSpPr/>
            <p:nvPr/>
          </p:nvSpPr>
          <p:spPr>
            <a:xfrm>
              <a:off x="871168" y="3516867"/>
              <a:ext cx="652832" cy="3737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1295400" y="4592597"/>
            <a:ext cx="457200" cy="3737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33600" y="4580930"/>
            <a:ext cx="457200" cy="3737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400800" y="4580930"/>
            <a:ext cx="457200" cy="3737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95600" y="4737793"/>
            <a:ext cx="164671" cy="14793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340529" y="4733330"/>
            <a:ext cx="164671" cy="14793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562600" y="4737793"/>
            <a:ext cx="164671" cy="14793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07529" y="4733330"/>
            <a:ext cx="164671" cy="14793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657601" y="3890665"/>
            <a:ext cx="457200" cy="1595735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646581" y="3429000"/>
                <a:ext cx="6206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6581" y="3429000"/>
                <a:ext cx="620619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ounded Rectangle 16"/>
          <p:cNvSpPr/>
          <p:nvPr/>
        </p:nvSpPr>
        <p:spPr>
          <a:xfrm>
            <a:off x="3733800" y="4580930"/>
            <a:ext cx="304802" cy="75307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+</a:t>
            </a:r>
            <a:endParaRPr lang="en-US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581400" y="5498068"/>
                <a:ext cx="6206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sub>
                        <m:sup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5498068"/>
                <a:ext cx="620618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urved Up Arrow 18"/>
          <p:cNvSpPr/>
          <p:nvPr/>
        </p:nvSpPr>
        <p:spPr>
          <a:xfrm rot="16200000">
            <a:off x="3884062" y="5299596"/>
            <a:ext cx="537676" cy="2286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urved Right Arrow 19"/>
          <p:cNvSpPr/>
          <p:nvPr/>
        </p:nvSpPr>
        <p:spPr>
          <a:xfrm>
            <a:off x="3340529" y="3618131"/>
            <a:ext cx="304800" cy="54506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41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65563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Relaxed Plan Extraction</a:t>
            </a:r>
            <a:br>
              <a:rPr lang="en-US" b="1" dirty="0" smtClean="0"/>
            </a:br>
            <a:r>
              <a:rPr lang="en-US" sz="2200" i="1" dirty="0" err="1" smtClean="0"/>
              <a:t>Subgoal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v.s</a:t>
            </a:r>
            <a:r>
              <a:rPr lang="en-US" sz="2200" i="1" dirty="0" smtClean="0"/>
              <a:t> RP state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1BF53D-ACBC-4009-8F9D-48618260F3C0}" type="slidenum">
              <a:rPr lang="en-US" smtClean="0"/>
              <a:t>49</a:t>
            </a:fld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2257097" y="2163187"/>
            <a:ext cx="652832" cy="461665"/>
            <a:chOff x="871168" y="3429000"/>
            <a:chExt cx="652832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947368" y="3429000"/>
                  <a:ext cx="4486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368" y="3429000"/>
                  <a:ext cx="448649" cy="46166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Rectangle 53"/>
            <p:cNvSpPr/>
            <p:nvPr/>
          </p:nvSpPr>
          <p:spPr>
            <a:xfrm>
              <a:off x="871168" y="3516867"/>
              <a:ext cx="652832" cy="3737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Rounded Rectangle 54"/>
          <p:cNvSpPr/>
          <p:nvPr/>
        </p:nvSpPr>
        <p:spPr>
          <a:xfrm>
            <a:off x="994666" y="1714917"/>
            <a:ext cx="457200" cy="1595735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885497" y="1253252"/>
                <a:ext cx="6206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497" y="1253252"/>
                <a:ext cx="620619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ounded Rectangle 57"/>
          <p:cNvSpPr/>
          <p:nvPr/>
        </p:nvSpPr>
        <p:spPr>
          <a:xfrm>
            <a:off x="1070865" y="2405182"/>
            <a:ext cx="304802" cy="75307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+</a:t>
            </a:r>
            <a:endParaRPr lang="en-US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918465" y="3322320"/>
                <a:ext cx="6206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sub>
                        <m:sup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465" y="3322320"/>
                <a:ext cx="620618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Curved Up Arrow 59"/>
          <p:cNvSpPr/>
          <p:nvPr/>
        </p:nvSpPr>
        <p:spPr>
          <a:xfrm rot="16200000">
            <a:off x="1221127" y="3123848"/>
            <a:ext cx="537676" cy="2286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978544" y="914400"/>
                <a:ext cx="3930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𝒑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544" y="914400"/>
                <a:ext cx="393056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Connector 62"/>
          <p:cNvCxnSpPr>
            <a:endCxn id="54" idx="1"/>
          </p:cNvCxnSpPr>
          <p:nvPr/>
        </p:nvCxnSpPr>
        <p:spPr>
          <a:xfrm>
            <a:off x="1266498" y="1283732"/>
            <a:ext cx="990599" cy="115422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urved Right Arrow 64"/>
          <p:cNvSpPr/>
          <p:nvPr/>
        </p:nvSpPr>
        <p:spPr>
          <a:xfrm>
            <a:off x="671226" y="1419523"/>
            <a:ext cx="304800" cy="54506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4909768" y="2163187"/>
            <a:ext cx="652832" cy="461665"/>
            <a:chOff x="871168" y="3429000"/>
            <a:chExt cx="652832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947368" y="3429000"/>
                  <a:ext cx="4486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368" y="3429000"/>
                  <a:ext cx="448649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Rectangle 69"/>
            <p:cNvSpPr/>
            <p:nvPr/>
          </p:nvSpPr>
          <p:spPr>
            <a:xfrm>
              <a:off x="871168" y="3516867"/>
              <a:ext cx="652832" cy="3737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Rounded Rectangle 70"/>
          <p:cNvSpPr/>
          <p:nvPr/>
        </p:nvSpPr>
        <p:spPr>
          <a:xfrm>
            <a:off x="3647337" y="1714917"/>
            <a:ext cx="457200" cy="1595735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3538168" y="1253252"/>
                <a:ext cx="6206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168" y="1253252"/>
                <a:ext cx="620619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Rounded Rectangle 72"/>
          <p:cNvSpPr/>
          <p:nvPr/>
        </p:nvSpPr>
        <p:spPr>
          <a:xfrm>
            <a:off x="3723536" y="2405182"/>
            <a:ext cx="304802" cy="75307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+</a:t>
            </a:r>
            <a:endParaRPr lang="en-US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571136" y="3322320"/>
                <a:ext cx="6206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sub>
                        <m:sup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136" y="3322320"/>
                <a:ext cx="620618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Curved Up Arrow 74"/>
          <p:cNvSpPr/>
          <p:nvPr/>
        </p:nvSpPr>
        <p:spPr>
          <a:xfrm rot="16200000">
            <a:off x="3873798" y="3123848"/>
            <a:ext cx="537676" cy="2286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3645544" y="1722120"/>
                <a:ext cx="3930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𝒑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5544" y="1722120"/>
                <a:ext cx="393056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Straight Connector 76"/>
          <p:cNvCxnSpPr>
            <a:endCxn id="70" idx="1"/>
          </p:cNvCxnSpPr>
          <p:nvPr/>
        </p:nvCxnSpPr>
        <p:spPr>
          <a:xfrm>
            <a:off x="3962400" y="1964591"/>
            <a:ext cx="947368" cy="4733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Curved Right Arrow 77"/>
          <p:cNvSpPr/>
          <p:nvPr/>
        </p:nvSpPr>
        <p:spPr>
          <a:xfrm>
            <a:off x="3323897" y="1419523"/>
            <a:ext cx="304800" cy="54506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7576768" y="2163187"/>
            <a:ext cx="652832" cy="461665"/>
            <a:chOff x="871168" y="3429000"/>
            <a:chExt cx="652832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947368" y="3429000"/>
                  <a:ext cx="4486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368" y="3429000"/>
                  <a:ext cx="448649" cy="46166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Rectangle 81"/>
            <p:cNvSpPr/>
            <p:nvPr/>
          </p:nvSpPr>
          <p:spPr>
            <a:xfrm>
              <a:off x="871168" y="3516867"/>
              <a:ext cx="652832" cy="3737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Rounded Rectangle 82"/>
          <p:cNvSpPr/>
          <p:nvPr/>
        </p:nvSpPr>
        <p:spPr>
          <a:xfrm>
            <a:off x="6314337" y="1714917"/>
            <a:ext cx="457200" cy="1595735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6205168" y="1253252"/>
                <a:ext cx="6206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168" y="1253252"/>
                <a:ext cx="620619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Rounded Rectangle 84"/>
          <p:cNvSpPr/>
          <p:nvPr/>
        </p:nvSpPr>
        <p:spPr>
          <a:xfrm>
            <a:off x="6390536" y="2405182"/>
            <a:ext cx="304802" cy="75307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+</a:t>
            </a:r>
            <a:endParaRPr lang="en-US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6238136" y="3322320"/>
                <a:ext cx="6206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sub>
                        <m:sup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136" y="3322320"/>
                <a:ext cx="620618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Curved Up Arrow 86"/>
          <p:cNvSpPr/>
          <p:nvPr/>
        </p:nvSpPr>
        <p:spPr>
          <a:xfrm rot="16200000">
            <a:off x="6540798" y="3123848"/>
            <a:ext cx="537676" cy="2286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6359841" y="2331720"/>
                <a:ext cx="3930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𝒑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841" y="2331720"/>
                <a:ext cx="393056" cy="369332"/>
              </a:xfrm>
              <a:prstGeom prst="rect">
                <a:avLst/>
              </a:prstGeom>
              <a:blipFill rotWithShape="1">
                <a:blip r:embed="rId13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Straight Connector 88"/>
          <p:cNvCxnSpPr>
            <a:endCxn id="82" idx="1"/>
          </p:cNvCxnSpPr>
          <p:nvPr/>
        </p:nvCxnSpPr>
        <p:spPr>
          <a:xfrm flipV="1">
            <a:off x="6629400" y="2437953"/>
            <a:ext cx="947368" cy="7843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Curved Right Arrow 89"/>
          <p:cNvSpPr/>
          <p:nvPr/>
        </p:nvSpPr>
        <p:spPr>
          <a:xfrm>
            <a:off x="5990897" y="1419523"/>
            <a:ext cx="304800" cy="54506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2257097" y="5253335"/>
            <a:ext cx="652832" cy="461665"/>
            <a:chOff x="871168" y="3429000"/>
            <a:chExt cx="652832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947368" y="3429000"/>
                  <a:ext cx="4486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368" y="3429000"/>
                  <a:ext cx="448649" cy="461665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5" name="Rectangle 94"/>
            <p:cNvSpPr/>
            <p:nvPr/>
          </p:nvSpPr>
          <p:spPr>
            <a:xfrm>
              <a:off x="871168" y="3516867"/>
              <a:ext cx="652832" cy="3737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" name="Rounded Rectangle 95"/>
          <p:cNvSpPr/>
          <p:nvPr/>
        </p:nvSpPr>
        <p:spPr>
          <a:xfrm>
            <a:off x="994666" y="4805065"/>
            <a:ext cx="457200" cy="1595735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885497" y="4343400"/>
                <a:ext cx="6206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497" y="4343400"/>
                <a:ext cx="620619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Rounded Rectangle 97"/>
          <p:cNvSpPr/>
          <p:nvPr/>
        </p:nvSpPr>
        <p:spPr>
          <a:xfrm>
            <a:off x="1070865" y="5495330"/>
            <a:ext cx="304802" cy="75307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+</a:t>
            </a:r>
            <a:endParaRPr lang="en-US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918465" y="6412468"/>
                <a:ext cx="6206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sub>
                        <m:sup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465" y="6412468"/>
                <a:ext cx="620618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Curved Up Arrow 99"/>
          <p:cNvSpPr/>
          <p:nvPr/>
        </p:nvSpPr>
        <p:spPr>
          <a:xfrm rot="16200000">
            <a:off x="1221127" y="6213996"/>
            <a:ext cx="537676" cy="2286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1" name="Straight Connector 100"/>
          <p:cNvCxnSpPr>
            <a:endCxn id="95" idx="1"/>
          </p:cNvCxnSpPr>
          <p:nvPr/>
        </p:nvCxnSpPr>
        <p:spPr>
          <a:xfrm>
            <a:off x="1266498" y="4373880"/>
            <a:ext cx="990599" cy="1154221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Curved Right Arrow 101"/>
          <p:cNvSpPr/>
          <p:nvPr/>
        </p:nvSpPr>
        <p:spPr>
          <a:xfrm>
            <a:off x="671226" y="4509671"/>
            <a:ext cx="304800" cy="54506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4909768" y="5253335"/>
            <a:ext cx="652832" cy="461665"/>
            <a:chOff x="871168" y="3429000"/>
            <a:chExt cx="652832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947368" y="3429000"/>
                  <a:ext cx="4486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4" name="TextBox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368" y="3429000"/>
                  <a:ext cx="448649" cy="461665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5" name="Rectangle 104"/>
            <p:cNvSpPr/>
            <p:nvPr/>
          </p:nvSpPr>
          <p:spPr>
            <a:xfrm>
              <a:off x="871168" y="3516867"/>
              <a:ext cx="652832" cy="3737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" name="Rounded Rectangle 105"/>
          <p:cNvSpPr/>
          <p:nvPr/>
        </p:nvSpPr>
        <p:spPr>
          <a:xfrm>
            <a:off x="3647337" y="4805065"/>
            <a:ext cx="457200" cy="1595735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3538168" y="4343400"/>
                <a:ext cx="6206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168" y="4343400"/>
                <a:ext cx="620619" cy="36933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Rounded Rectangle 107"/>
          <p:cNvSpPr/>
          <p:nvPr/>
        </p:nvSpPr>
        <p:spPr>
          <a:xfrm>
            <a:off x="3723536" y="5495330"/>
            <a:ext cx="304802" cy="75307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+</a:t>
            </a:r>
            <a:endParaRPr lang="en-US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3571136" y="6412468"/>
                <a:ext cx="6206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sub>
                        <m:sup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136" y="6412468"/>
                <a:ext cx="620618" cy="36933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Curved Up Arrow 109"/>
          <p:cNvSpPr/>
          <p:nvPr/>
        </p:nvSpPr>
        <p:spPr>
          <a:xfrm rot="16200000">
            <a:off x="3873798" y="6213996"/>
            <a:ext cx="537676" cy="2286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3645544" y="4812268"/>
                <a:ext cx="3930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𝒑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5544" y="4812268"/>
                <a:ext cx="393056" cy="369332"/>
              </a:xfrm>
              <a:prstGeom prst="rect">
                <a:avLst/>
              </a:prstGeom>
              <a:blipFill rotWithShape="1">
                <a:blip r:embed="rId20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2" name="Straight Connector 111"/>
          <p:cNvCxnSpPr>
            <a:endCxn id="105" idx="1"/>
          </p:cNvCxnSpPr>
          <p:nvPr/>
        </p:nvCxnSpPr>
        <p:spPr>
          <a:xfrm>
            <a:off x="3962400" y="5054739"/>
            <a:ext cx="947368" cy="47336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Curved Right Arrow 112"/>
          <p:cNvSpPr/>
          <p:nvPr/>
        </p:nvSpPr>
        <p:spPr>
          <a:xfrm>
            <a:off x="3323897" y="4509671"/>
            <a:ext cx="304800" cy="54506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7576768" y="5253335"/>
            <a:ext cx="652832" cy="461665"/>
            <a:chOff x="871168" y="3429000"/>
            <a:chExt cx="652832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TextBox 114"/>
                <p:cNvSpPr txBox="1"/>
                <p:nvPr/>
              </p:nvSpPr>
              <p:spPr>
                <a:xfrm>
                  <a:off x="947368" y="3429000"/>
                  <a:ext cx="4486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5" name="TextBox 1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368" y="3429000"/>
                  <a:ext cx="448649" cy="461665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6" name="Rectangle 115"/>
            <p:cNvSpPr/>
            <p:nvPr/>
          </p:nvSpPr>
          <p:spPr>
            <a:xfrm>
              <a:off x="871168" y="3516867"/>
              <a:ext cx="652832" cy="3737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7" name="Rounded Rectangle 116"/>
          <p:cNvSpPr/>
          <p:nvPr/>
        </p:nvSpPr>
        <p:spPr>
          <a:xfrm>
            <a:off x="6314337" y="4805065"/>
            <a:ext cx="457200" cy="1595735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6205168" y="4343400"/>
                <a:ext cx="6206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168" y="4343400"/>
                <a:ext cx="620619" cy="369332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Rounded Rectangle 118"/>
          <p:cNvSpPr/>
          <p:nvPr/>
        </p:nvSpPr>
        <p:spPr>
          <a:xfrm>
            <a:off x="6390536" y="5495330"/>
            <a:ext cx="304802" cy="75307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+</a:t>
            </a:r>
            <a:endParaRPr lang="en-US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6238136" y="6412468"/>
                <a:ext cx="6206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sub>
                        <m:sup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136" y="6412468"/>
                <a:ext cx="620618" cy="369332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Curved Up Arrow 120"/>
          <p:cNvSpPr/>
          <p:nvPr/>
        </p:nvSpPr>
        <p:spPr>
          <a:xfrm rot="16200000">
            <a:off x="6540798" y="6213996"/>
            <a:ext cx="537676" cy="2286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6359841" y="5421868"/>
                <a:ext cx="3930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𝒑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841" y="5421868"/>
                <a:ext cx="393056" cy="369332"/>
              </a:xfrm>
              <a:prstGeom prst="rect">
                <a:avLst/>
              </a:prstGeom>
              <a:blipFill rotWithShape="1">
                <a:blip r:embed="rId2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3" name="Straight Connector 122"/>
          <p:cNvCxnSpPr>
            <a:endCxn id="116" idx="1"/>
          </p:cNvCxnSpPr>
          <p:nvPr/>
        </p:nvCxnSpPr>
        <p:spPr>
          <a:xfrm flipV="1">
            <a:off x="6629400" y="5528101"/>
            <a:ext cx="947368" cy="7843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Curved Right Arrow 123"/>
          <p:cNvSpPr/>
          <p:nvPr/>
        </p:nvSpPr>
        <p:spPr>
          <a:xfrm>
            <a:off x="5990897" y="4509671"/>
            <a:ext cx="304800" cy="54506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978544" y="4004548"/>
                <a:ext cx="3930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𝒑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544" y="4004548"/>
                <a:ext cx="393056" cy="369332"/>
              </a:xfrm>
              <a:prstGeom prst="rect">
                <a:avLst/>
              </a:prstGeom>
              <a:blipFill rotWithShape="1">
                <a:blip r:embed="rId25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92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457200" y="152400"/>
            <a:ext cx="7467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000" b="1" dirty="0" smtClean="0">
                <a:solidFill>
                  <a:srgbClr val="575F6D"/>
                </a:solidFill>
                <a:latin typeface="Century Schoolbook" pitchFamily="16" charset="0"/>
                <a:ea typeface="MS Gothic" charset="-128"/>
              </a:rPr>
              <a:t>Domain Models </a:t>
            </a:r>
            <a:r>
              <a:rPr lang="en-US" sz="3000" b="1" dirty="0">
                <a:solidFill>
                  <a:srgbClr val="575F6D"/>
                </a:solidFill>
                <a:latin typeface="Century Schoolbook" pitchFamily="16" charset="0"/>
                <a:ea typeface="MS Gothic" charset="-128"/>
              </a:rPr>
              <a:t>in Planning – Traditional View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57200" y="1524000"/>
            <a:ext cx="7467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66700" indent="-266700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633413" indent="-268288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sz="2400" dirty="0" smtClean="0">
                <a:latin typeface="Century Schoolbook" pitchFamily="16" charset="0"/>
                <a:ea typeface="MS Gothic" charset="-128"/>
              </a:rPr>
              <a:t>Classical </a:t>
            </a:r>
            <a:r>
              <a:rPr lang="en-US" sz="2400" dirty="0">
                <a:latin typeface="Century Schoolbook" pitchFamily="16" charset="0"/>
                <a:ea typeface="MS Gothic" charset="-128"/>
              </a:rPr>
              <a:t>Model: “Closed world” assumption about </a:t>
            </a:r>
            <a:r>
              <a:rPr lang="en-US" sz="2400" dirty="0" smtClean="0">
                <a:latin typeface="Century Schoolbook" pitchFamily="16" charset="0"/>
                <a:ea typeface="MS Gothic" charset="-128"/>
              </a:rPr>
              <a:t>action descriptions. </a:t>
            </a:r>
            <a:endParaRPr lang="en-US" sz="2400" dirty="0">
              <a:latin typeface="Century Schoolbook" pitchFamily="16" charset="0"/>
              <a:ea typeface="MS Gothic" charset="-128"/>
            </a:endParaRPr>
          </a:p>
          <a:p>
            <a:pPr lvl="1">
              <a:lnSpc>
                <a:spcPct val="90000"/>
              </a:lnSpc>
              <a:spcBef>
                <a:spcPts val="525"/>
              </a:spcBef>
              <a:buClr>
                <a:srgbClr val="FE8637"/>
              </a:buClr>
              <a:buSzPct val="80000"/>
              <a:buFont typeface="Wingdings 2" pitchFamily="16" charset="2"/>
              <a:buChar char=""/>
            </a:pPr>
            <a:r>
              <a:rPr lang="en-US" sz="2100" dirty="0" smtClean="0">
                <a:latin typeface="Century Schoolbook" pitchFamily="16" charset="0"/>
                <a:ea typeface="MS Gothic" charset="-128"/>
              </a:rPr>
              <a:t>Fully specified preconditions and effects</a:t>
            </a:r>
          </a:p>
          <a:p>
            <a:pPr lvl="1">
              <a:lnSpc>
                <a:spcPct val="90000"/>
              </a:lnSpc>
              <a:spcBef>
                <a:spcPts val="525"/>
              </a:spcBef>
              <a:buClr>
                <a:srgbClr val="FE8637"/>
              </a:buClr>
              <a:buSzPct val="80000"/>
              <a:buFont typeface="Wingdings 2" pitchFamily="16" charset="2"/>
              <a:buChar char=""/>
            </a:pPr>
            <a:r>
              <a:rPr lang="en-US" sz="2100" dirty="0" smtClean="0">
                <a:latin typeface="Century Schoolbook" pitchFamily="16" charset="0"/>
                <a:ea typeface="MS Gothic" charset="-128"/>
              </a:rPr>
              <a:t>Known exact probabilities of outcomes</a:t>
            </a:r>
            <a:endParaRPr lang="en-US" sz="2100" dirty="0">
              <a:latin typeface="Century Schoolbook" pitchFamily="16" charset="0"/>
              <a:ea typeface="MS Gothic" charset="-128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SzTx/>
              <a:buFontTx/>
              <a:buNone/>
            </a:pPr>
            <a:endParaRPr lang="en-US" sz="2400" dirty="0">
              <a:latin typeface="Century Schoolbook" pitchFamily="16" charset="0"/>
              <a:ea typeface="MS Gothic" charset="-128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sz="2400" b="1" dirty="0">
                <a:latin typeface="Century Schoolbook" pitchFamily="16" charset="0"/>
                <a:ea typeface="MS Gothic" charset="-128"/>
              </a:rPr>
              <a:t>        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634071" y="1905000"/>
            <a:ext cx="2066889" cy="648512"/>
          </a:xfrm>
          <a:prstGeom prst="rect">
            <a:avLst/>
          </a:prstGeom>
          <a:solidFill>
            <a:srgbClr val="FFF39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Full Knowledge</a:t>
            </a:r>
          </a:p>
          <a:p>
            <a:r>
              <a:rPr lang="en-US" dirty="0"/>
              <a:t> of d</a:t>
            </a:r>
            <a:r>
              <a:rPr lang="en-US" dirty="0" smtClean="0"/>
              <a:t>omain models</a:t>
            </a:r>
            <a:endParaRPr lang="en-US" dirty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fld id="{D3F0B912-374C-40C5-B7B9-C524B42622E6}" type="slidenum">
              <a:rPr lang="en-US" sz="1400" b="1">
                <a:solidFill>
                  <a:srgbClr val="FFFFFF"/>
                </a:solidFill>
                <a:latin typeface="Century Schoolbook" pitchFamily="16" charset="0"/>
              </a:rPr>
              <a:pPr algn="ctr"/>
              <a:t>5</a:t>
            </a:fld>
            <a:endParaRPr lang="en-US" sz="1400" b="1">
              <a:solidFill>
                <a:srgbClr val="FFFFFF"/>
              </a:solidFill>
              <a:latin typeface="Century Schoolbook" pitchFamily="1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3276600"/>
            <a:ext cx="7162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latin typeface="Courier New" pitchFamily="49" charset="0"/>
                <a:cs typeface="Courier New" pitchFamily="49" charset="0"/>
              </a:rPr>
              <a:t>pick-up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:parameters (?b – ball ?r – room)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:precondition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(and (at ?b ?r) (at-robot ?r) (free-gripper))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:effect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(and (carry ?b) (not (at ?b ?r)) (not (free-gripper)))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BF53D-ACBC-4009-8F9D-48618260F3C0}" type="slidenum">
              <a:rPr lang="en-US" smtClean="0"/>
              <a:t>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33279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Relaxed Plan Extraction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𝑃𝑟𝑒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∉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→</m:t>
                        </m:r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 smtClean="0"/>
                  <a:t>: insert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𝑏𝑒𝑠𝑡</m:t>
                        </m:r>
                      </m:sub>
                    </m:sSub>
                  </m:oMath>
                </a14:m>
                <a:r>
                  <a:rPr lang="en-US" dirty="0" smtClean="0"/>
                  <a:t> into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𝜋</m:t>
                        </m:r>
                      </m:e>
                    </m:acc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This type of </a:t>
                </a:r>
                <a:r>
                  <a:rPr lang="en-US" dirty="0" err="1" smtClean="0"/>
                  <a:t>subgoal</a:t>
                </a:r>
                <a:r>
                  <a:rPr lang="en-US" dirty="0" smtClean="0"/>
                  <a:t> makes the relaxed plan “incomplete”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327" t="-1001" b="-1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1BF53D-ACBC-4009-8F9D-48618260F3C0}" type="slidenum">
              <a:rPr lang="en-US" smtClean="0"/>
              <a:t>50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3124200" y="2591038"/>
            <a:ext cx="2238703" cy="2742962"/>
            <a:chOff x="3124200" y="2133838"/>
            <a:chExt cx="2238703" cy="2742962"/>
          </a:xfrm>
        </p:grpSpPr>
        <p:grpSp>
          <p:nvGrpSpPr>
            <p:cNvPr id="5" name="Group 4"/>
            <p:cNvGrpSpPr/>
            <p:nvPr/>
          </p:nvGrpSpPr>
          <p:grpSpPr>
            <a:xfrm>
              <a:off x="4710071" y="3348335"/>
              <a:ext cx="652832" cy="461665"/>
              <a:chOff x="871168" y="3429000"/>
              <a:chExt cx="652832" cy="4616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947368" y="3429000"/>
                    <a:ext cx="448649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7368" y="3429000"/>
                    <a:ext cx="448649" cy="461665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" name="Rectangle 6"/>
              <p:cNvSpPr/>
              <p:nvPr/>
            </p:nvSpPr>
            <p:spPr>
              <a:xfrm>
                <a:off x="871168" y="3516867"/>
                <a:ext cx="652832" cy="37379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ounded Rectangle 7"/>
            <p:cNvSpPr/>
            <p:nvPr/>
          </p:nvSpPr>
          <p:spPr>
            <a:xfrm>
              <a:off x="3447640" y="2900065"/>
              <a:ext cx="457200" cy="1595735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338471" y="2438400"/>
                  <a:ext cx="6206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→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𝒂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8471" y="2438400"/>
                  <a:ext cx="620619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ounded Rectangle 9"/>
            <p:cNvSpPr/>
            <p:nvPr/>
          </p:nvSpPr>
          <p:spPr>
            <a:xfrm>
              <a:off x="3523839" y="3590330"/>
              <a:ext cx="304802" cy="75307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+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371439" y="4507468"/>
                  <a:ext cx="6206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→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𝒂</m:t>
                            </m:r>
                          </m:sub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+</m:t>
                            </m:r>
                          </m:sup>
                        </m:sSubSup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1439" y="4507468"/>
                  <a:ext cx="620618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Curved Up Arrow 11"/>
            <p:cNvSpPr/>
            <p:nvPr/>
          </p:nvSpPr>
          <p:spPr>
            <a:xfrm rot="16200000">
              <a:off x="3674101" y="4308996"/>
              <a:ext cx="537676" cy="22860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Connector 12"/>
            <p:cNvCxnSpPr>
              <a:endCxn id="7" idx="1"/>
            </p:cNvCxnSpPr>
            <p:nvPr/>
          </p:nvCxnSpPr>
          <p:spPr>
            <a:xfrm>
              <a:off x="3719472" y="2468880"/>
              <a:ext cx="990599" cy="115422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urved Right Arrow 13"/>
            <p:cNvSpPr/>
            <p:nvPr/>
          </p:nvSpPr>
          <p:spPr>
            <a:xfrm>
              <a:off x="3124200" y="2604671"/>
              <a:ext cx="304800" cy="545068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335882" y="2133838"/>
                  <a:ext cx="39305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𝒑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5882" y="2133838"/>
                  <a:ext cx="393056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33400" y="2376248"/>
                <a:ext cx="2209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No actions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𝜋</m:t>
                        </m:r>
                      </m:e>
                    </m:acc>
                  </m:oMath>
                </a14:m>
                <a:r>
                  <a:rPr lang="en-US" dirty="0" smtClean="0"/>
                  <a:t> supporting this </a:t>
                </a:r>
                <a:r>
                  <a:rPr lang="en-US" dirty="0" err="1" smtClean="0"/>
                  <a:t>subgoal</a:t>
                </a:r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376248"/>
                <a:ext cx="2209800" cy="923330"/>
              </a:xfrm>
              <a:prstGeom prst="rect">
                <a:avLst/>
              </a:prstGeom>
              <a:blipFill rotWithShape="1">
                <a:blip r:embed="rId7"/>
                <a:stretch>
                  <a:fillRect l="-2486" t="-3311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21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655638"/>
          </a:xfrm>
        </p:spPr>
        <p:txBody>
          <a:bodyPr>
            <a:normAutofit/>
          </a:bodyPr>
          <a:lstStyle/>
          <a:p>
            <a:r>
              <a:rPr lang="en-US" b="1" dirty="0" smtClean="0"/>
              <a:t>Relaxed Plan Extraction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1BF53D-ACBC-4009-8F9D-48618260F3C0}" type="slidenum">
              <a:rPr lang="en-US" smtClean="0"/>
              <a:t>51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62000" y="3126866"/>
            <a:ext cx="2238703" cy="2438400"/>
            <a:chOff x="3323897" y="1253252"/>
            <a:chExt cx="2238703" cy="2438400"/>
          </a:xfrm>
        </p:grpSpPr>
        <p:grpSp>
          <p:nvGrpSpPr>
            <p:cNvPr id="68" name="Group 67"/>
            <p:cNvGrpSpPr/>
            <p:nvPr/>
          </p:nvGrpSpPr>
          <p:grpSpPr>
            <a:xfrm>
              <a:off x="4909768" y="2163187"/>
              <a:ext cx="652832" cy="461665"/>
              <a:chOff x="871168" y="3429000"/>
              <a:chExt cx="652832" cy="4616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xtBox 68"/>
                  <p:cNvSpPr txBox="1"/>
                  <p:nvPr/>
                </p:nvSpPr>
                <p:spPr>
                  <a:xfrm>
                    <a:off x="947368" y="3429000"/>
                    <a:ext cx="448649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69" name="TextBox 6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7368" y="3429000"/>
                    <a:ext cx="448649" cy="461665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0" name="Rectangle 69"/>
              <p:cNvSpPr/>
              <p:nvPr/>
            </p:nvSpPr>
            <p:spPr>
              <a:xfrm>
                <a:off x="871168" y="3516867"/>
                <a:ext cx="652832" cy="37379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1" name="Rounded Rectangle 70"/>
            <p:cNvSpPr/>
            <p:nvPr/>
          </p:nvSpPr>
          <p:spPr>
            <a:xfrm>
              <a:off x="3647337" y="1714917"/>
              <a:ext cx="457200" cy="1595735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3538168" y="1253252"/>
                  <a:ext cx="6206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→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𝒂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168" y="1253252"/>
                  <a:ext cx="620619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3" name="Rounded Rectangle 72"/>
            <p:cNvSpPr/>
            <p:nvPr/>
          </p:nvSpPr>
          <p:spPr>
            <a:xfrm>
              <a:off x="3723536" y="2405182"/>
              <a:ext cx="304802" cy="75307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+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3571136" y="3322320"/>
                  <a:ext cx="6206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→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𝒂</m:t>
                            </m:r>
                          </m:sub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+</m:t>
                            </m:r>
                          </m:sup>
                        </m:sSubSup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1136" y="3322320"/>
                  <a:ext cx="620618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5" name="Curved Up Arrow 74"/>
            <p:cNvSpPr/>
            <p:nvPr/>
          </p:nvSpPr>
          <p:spPr>
            <a:xfrm rot="16200000">
              <a:off x="3873798" y="3123848"/>
              <a:ext cx="537676" cy="22860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3645544" y="1722120"/>
                  <a:ext cx="39305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𝒑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5544" y="1722120"/>
                  <a:ext cx="393056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7" name="Straight Connector 76"/>
            <p:cNvCxnSpPr>
              <a:endCxn id="70" idx="1"/>
            </p:cNvCxnSpPr>
            <p:nvPr/>
          </p:nvCxnSpPr>
          <p:spPr>
            <a:xfrm>
              <a:off x="3962400" y="1964591"/>
              <a:ext cx="947368" cy="47336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Curved Right Arrow 77"/>
            <p:cNvSpPr/>
            <p:nvPr/>
          </p:nvSpPr>
          <p:spPr>
            <a:xfrm>
              <a:off x="3323897" y="1419523"/>
              <a:ext cx="304800" cy="545068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3442130" y="5190488"/>
                <a:ext cx="6206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sub>
                        <m:sup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130" y="5190488"/>
                <a:ext cx="620618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6223287" y="3110704"/>
            <a:ext cx="2238703" cy="2550468"/>
            <a:chOff x="6223287" y="3960584"/>
            <a:chExt cx="2238703" cy="2550468"/>
          </a:xfrm>
        </p:grpSpPr>
        <p:grpSp>
          <p:nvGrpSpPr>
            <p:cNvPr id="103" name="Group 102"/>
            <p:cNvGrpSpPr/>
            <p:nvPr/>
          </p:nvGrpSpPr>
          <p:grpSpPr>
            <a:xfrm>
              <a:off x="7809158" y="4870519"/>
              <a:ext cx="652832" cy="461665"/>
              <a:chOff x="871168" y="3429000"/>
              <a:chExt cx="652832" cy="4616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TextBox 103"/>
                  <p:cNvSpPr txBox="1"/>
                  <p:nvPr/>
                </p:nvSpPr>
                <p:spPr>
                  <a:xfrm>
                    <a:off x="947368" y="3429000"/>
                    <a:ext cx="448649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04" name="TextBox 10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7368" y="3429000"/>
                    <a:ext cx="448649" cy="461665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5" name="Rectangle 104"/>
              <p:cNvSpPr/>
              <p:nvPr/>
            </p:nvSpPr>
            <p:spPr>
              <a:xfrm>
                <a:off x="871168" y="3516867"/>
                <a:ext cx="652832" cy="37379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6" name="Rounded Rectangle 105"/>
            <p:cNvSpPr/>
            <p:nvPr/>
          </p:nvSpPr>
          <p:spPr>
            <a:xfrm>
              <a:off x="6546727" y="4422249"/>
              <a:ext cx="457200" cy="1595735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/>
                <p:cNvSpPr txBox="1"/>
                <p:nvPr/>
              </p:nvSpPr>
              <p:spPr>
                <a:xfrm>
                  <a:off x="6437558" y="3960584"/>
                  <a:ext cx="6206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→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𝒂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07" name="TextBox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7558" y="3960584"/>
                  <a:ext cx="620619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8" name="Rounded Rectangle 107"/>
            <p:cNvSpPr/>
            <p:nvPr/>
          </p:nvSpPr>
          <p:spPr>
            <a:xfrm>
              <a:off x="6622926" y="5112514"/>
              <a:ext cx="304802" cy="75307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+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/>
                <p:cNvSpPr txBox="1"/>
                <p:nvPr/>
              </p:nvSpPr>
              <p:spPr>
                <a:xfrm>
                  <a:off x="6392093" y="6141720"/>
                  <a:ext cx="6206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→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𝒂</m:t>
                            </m:r>
                          </m:sub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+</m:t>
                            </m:r>
                          </m:sup>
                        </m:sSubSup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09" name="TextBox 1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2093" y="6141720"/>
                  <a:ext cx="620618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0" name="Curved Up Arrow 109"/>
            <p:cNvSpPr/>
            <p:nvPr/>
          </p:nvSpPr>
          <p:spPr>
            <a:xfrm rot="16200000">
              <a:off x="6773188" y="5831180"/>
              <a:ext cx="537676" cy="22860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/>
                <p:cNvSpPr txBox="1"/>
                <p:nvPr/>
              </p:nvSpPr>
              <p:spPr>
                <a:xfrm>
                  <a:off x="6544934" y="4429452"/>
                  <a:ext cx="39305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𝒑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11" name="TextBox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934" y="4429452"/>
                  <a:ext cx="393056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2" name="Straight Connector 111"/>
            <p:cNvCxnSpPr>
              <a:endCxn id="105" idx="1"/>
            </p:cNvCxnSpPr>
            <p:nvPr/>
          </p:nvCxnSpPr>
          <p:spPr>
            <a:xfrm>
              <a:off x="6861790" y="4671923"/>
              <a:ext cx="947368" cy="473362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Curved Right Arrow 112"/>
            <p:cNvSpPr/>
            <p:nvPr/>
          </p:nvSpPr>
          <p:spPr>
            <a:xfrm>
              <a:off x="6223287" y="4126855"/>
              <a:ext cx="304800" cy="545068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352800" y="2743200"/>
            <a:ext cx="2238703" cy="2592586"/>
            <a:chOff x="671226" y="3733800"/>
            <a:chExt cx="2238703" cy="2592586"/>
          </a:xfrm>
        </p:grpSpPr>
        <p:grpSp>
          <p:nvGrpSpPr>
            <p:cNvPr id="93" name="Group 92"/>
            <p:cNvGrpSpPr/>
            <p:nvPr/>
          </p:nvGrpSpPr>
          <p:grpSpPr>
            <a:xfrm>
              <a:off x="2257097" y="4982587"/>
              <a:ext cx="652832" cy="461665"/>
              <a:chOff x="871168" y="3429000"/>
              <a:chExt cx="652832" cy="4616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TextBox 93"/>
                  <p:cNvSpPr txBox="1"/>
                  <p:nvPr/>
                </p:nvSpPr>
                <p:spPr>
                  <a:xfrm>
                    <a:off x="947368" y="3429000"/>
                    <a:ext cx="448649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94" name="TextBox 9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7368" y="3429000"/>
                    <a:ext cx="448649" cy="461665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5" name="Rectangle 94"/>
              <p:cNvSpPr/>
              <p:nvPr/>
            </p:nvSpPr>
            <p:spPr>
              <a:xfrm>
                <a:off x="871168" y="3516867"/>
                <a:ext cx="652832" cy="37379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6" name="Rounded Rectangle 95"/>
            <p:cNvSpPr/>
            <p:nvPr/>
          </p:nvSpPr>
          <p:spPr>
            <a:xfrm>
              <a:off x="994666" y="4534317"/>
              <a:ext cx="457200" cy="1595735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885497" y="4072652"/>
                  <a:ext cx="6206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→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𝒂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497" y="4072652"/>
                  <a:ext cx="620619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8" name="Rounded Rectangle 97"/>
            <p:cNvSpPr/>
            <p:nvPr/>
          </p:nvSpPr>
          <p:spPr>
            <a:xfrm>
              <a:off x="1070865" y="5224582"/>
              <a:ext cx="304802" cy="75307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+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00" name="Curved Up Arrow 99"/>
            <p:cNvSpPr/>
            <p:nvPr/>
          </p:nvSpPr>
          <p:spPr>
            <a:xfrm rot="16200000">
              <a:off x="1221127" y="5943248"/>
              <a:ext cx="537676" cy="22860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01" name="Straight Connector 100"/>
            <p:cNvCxnSpPr>
              <a:endCxn id="95" idx="1"/>
            </p:cNvCxnSpPr>
            <p:nvPr/>
          </p:nvCxnSpPr>
          <p:spPr>
            <a:xfrm>
              <a:off x="1266498" y="4103132"/>
              <a:ext cx="990599" cy="1154221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Curved Right Arrow 101"/>
            <p:cNvSpPr/>
            <p:nvPr/>
          </p:nvSpPr>
          <p:spPr>
            <a:xfrm>
              <a:off x="671226" y="4238923"/>
              <a:ext cx="304800" cy="545068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TextBox 124"/>
                <p:cNvSpPr txBox="1"/>
                <p:nvPr/>
              </p:nvSpPr>
              <p:spPr>
                <a:xfrm>
                  <a:off x="978544" y="3733800"/>
                  <a:ext cx="39305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𝒑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25" name="TextBox 1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544" y="3733800"/>
                  <a:ext cx="393056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9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7906974" cy="1752600"/>
          </a:xfrm>
        </p:spPr>
        <p:txBody>
          <a:bodyPr>
            <a:noAutofit/>
          </a:bodyPr>
          <a:lstStyle/>
          <a:p>
            <a:r>
              <a:rPr lang="en-US" sz="2200" dirty="0" smtClean="0"/>
              <a:t>For these </a:t>
            </a:r>
            <a:r>
              <a:rPr lang="en-US" sz="2200" dirty="0" err="1" smtClean="0"/>
              <a:t>subgoals</a:t>
            </a:r>
            <a:r>
              <a:rPr lang="en-US" sz="2200" dirty="0" smtClean="0"/>
              <a:t>, supporting actions inserted if the insertion increases the robustness of the current relaxed plan.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57400" y="1981200"/>
                <a:ext cx="4274247" cy="522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𝜋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Σ</m:t>
                              </m:r>
                            </m:e>
                            <m:sub>
                              <m:acc>
                                <m:accPr>
                                  <m:chr m:val="̃"/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</m:acc>
                              <m:r>
                                <a:rPr lang="en-US" sz="2400" b="0" i="1" smtClean="0">
                                  <a:latin typeface="Cambria Math"/>
                                </a:rPr>
                                <m:t>∪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𝑏𝑒𝑠𝑡</m:t>
                                      </m:r>
                                    </m:sub>
                                  </m:sSub>
                                </m:e>
                              </m:d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&gt;</m:t>
                      </m:r>
                      <m:r>
                        <a:rPr lang="en-US" sz="2400" b="0" i="1" smtClean="0">
                          <a:latin typeface="Cambria Math"/>
                        </a:rPr>
                        <m:t>𝑙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Σ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𝜋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∧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Σ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𝜋</m:t>
                              </m:r>
                            </m:e>
                          </m:acc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1981200"/>
                <a:ext cx="4274247" cy="52270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976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655638"/>
          </a:xfrm>
        </p:spPr>
        <p:txBody>
          <a:bodyPr>
            <a:normAutofit/>
          </a:bodyPr>
          <a:lstStyle/>
          <a:p>
            <a:r>
              <a:rPr lang="en-US" b="1" dirty="0" smtClean="0"/>
              <a:t>Relaxed Plan Extraction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1BF53D-ACBC-4009-8F9D-48618260F3C0}" type="slidenum">
              <a:rPr lang="en-US" smtClean="0"/>
              <a:t>52</a:t>
            </a:fld>
            <a:endParaRPr lang="en-US"/>
          </a:p>
        </p:txBody>
      </p:sp>
      <p:grpSp>
        <p:nvGrpSpPr>
          <p:cNvPr id="80" name="Group 79"/>
          <p:cNvGrpSpPr/>
          <p:nvPr/>
        </p:nvGrpSpPr>
        <p:grpSpPr>
          <a:xfrm>
            <a:off x="3243631" y="2998478"/>
            <a:ext cx="652832" cy="461665"/>
            <a:chOff x="871168" y="3429000"/>
            <a:chExt cx="652832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947368" y="3429000"/>
                  <a:ext cx="4486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368" y="3429000"/>
                  <a:ext cx="448649" cy="46166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Rectangle 81"/>
            <p:cNvSpPr/>
            <p:nvPr/>
          </p:nvSpPr>
          <p:spPr>
            <a:xfrm>
              <a:off x="871168" y="3516867"/>
              <a:ext cx="652832" cy="3737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Rounded Rectangle 82"/>
          <p:cNvSpPr/>
          <p:nvPr/>
        </p:nvSpPr>
        <p:spPr>
          <a:xfrm>
            <a:off x="1981200" y="2550208"/>
            <a:ext cx="457200" cy="1595735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1872031" y="2088543"/>
                <a:ext cx="6206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031" y="2088543"/>
                <a:ext cx="620619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Rounded Rectangle 84"/>
          <p:cNvSpPr/>
          <p:nvPr/>
        </p:nvSpPr>
        <p:spPr>
          <a:xfrm>
            <a:off x="2057399" y="3240473"/>
            <a:ext cx="304802" cy="75307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+</a:t>
            </a:r>
            <a:endParaRPr lang="en-US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1904999" y="4157611"/>
                <a:ext cx="6206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sub>
                        <m:sup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999" y="4157611"/>
                <a:ext cx="620618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Curved Up Arrow 86"/>
          <p:cNvSpPr/>
          <p:nvPr/>
        </p:nvSpPr>
        <p:spPr>
          <a:xfrm rot="16200000">
            <a:off x="2207661" y="3959139"/>
            <a:ext cx="537676" cy="2286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2026704" y="3167011"/>
                <a:ext cx="3930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𝒑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704" y="3167011"/>
                <a:ext cx="393056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Straight Connector 88"/>
          <p:cNvCxnSpPr>
            <a:endCxn id="82" idx="1"/>
          </p:cNvCxnSpPr>
          <p:nvPr/>
        </p:nvCxnSpPr>
        <p:spPr>
          <a:xfrm flipV="1">
            <a:off x="2296263" y="3273244"/>
            <a:ext cx="947368" cy="7843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Curved Right Arrow 89"/>
          <p:cNvSpPr/>
          <p:nvPr/>
        </p:nvSpPr>
        <p:spPr>
          <a:xfrm>
            <a:off x="1657760" y="2254814"/>
            <a:ext cx="304800" cy="54506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6205168" y="2967335"/>
            <a:ext cx="652832" cy="461665"/>
            <a:chOff x="871168" y="3429000"/>
            <a:chExt cx="652832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TextBox 114"/>
                <p:cNvSpPr txBox="1"/>
                <p:nvPr/>
              </p:nvSpPr>
              <p:spPr>
                <a:xfrm>
                  <a:off x="947368" y="3429000"/>
                  <a:ext cx="4486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5" name="TextBox 1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368" y="3429000"/>
                  <a:ext cx="448649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6" name="Rectangle 115"/>
            <p:cNvSpPr/>
            <p:nvPr/>
          </p:nvSpPr>
          <p:spPr>
            <a:xfrm>
              <a:off x="871168" y="3516867"/>
              <a:ext cx="652832" cy="3737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7" name="Rounded Rectangle 116"/>
          <p:cNvSpPr/>
          <p:nvPr/>
        </p:nvSpPr>
        <p:spPr>
          <a:xfrm>
            <a:off x="4942737" y="2519065"/>
            <a:ext cx="457200" cy="1595735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4833568" y="2057400"/>
                <a:ext cx="6206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568" y="2057400"/>
                <a:ext cx="620619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Rounded Rectangle 118"/>
          <p:cNvSpPr/>
          <p:nvPr/>
        </p:nvSpPr>
        <p:spPr>
          <a:xfrm>
            <a:off x="5018936" y="3209330"/>
            <a:ext cx="304802" cy="75307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+</a:t>
            </a:r>
            <a:endParaRPr lang="en-US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4866536" y="4126468"/>
                <a:ext cx="6206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sub>
                        <m:sup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536" y="4126468"/>
                <a:ext cx="620618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Curved Up Arrow 120"/>
          <p:cNvSpPr/>
          <p:nvPr/>
        </p:nvSpPr>
        <p:spPr>
          <a:xfrm rot="16200000">
            <a:off x="5169198" y="3927996"/>
            <a:ext cx="537676" cy="2286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4988241" y="3135868"/>
                <a:ext cx="3930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𝒑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8241" y="3135868"/>
                <a:ext cx="393056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3" name="Straight Connector 122"/>
          <p:cNvCxnSpPr>
            <a:endCxn id="116" idx="1"/>
          </p:cNvCxnSpPr>
          <p:nvPr/>
        </p:nvCxnSpPr>
        <p:spPr>
          <a:xfrm flipV="1">
            <a:off x="5257800" y="3242101"/>
            <a:ext cx="947368" cy="7843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Curved Right Arrow 123"/>
          <p:cNvSpPr/>
          <p:nvPr/>
        </p:nvSpPr>
        <p:spPr>
          <a:xfrm>
            <a:off x="4619297" y="2223671"/>
            <a:ext cx="304800" cy="54506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9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143000"/>
            <a:ext cx="7010400" cy="838200"/>
          </a:xfrm>
        </p:spPr>
        <p:txBody>
          <a:bodyPr>
            <a:noAutofit/>
          </a:bodyPr>
          <a:lstStyle/>
          <a:p>
            <a:r>
              <a:rPr lang="en-US" sz="2200" dirty="0" smtClean="0"/>
              <a:t>For these </a:t>
            </a:r>
            <a:r>
              <a:rPr lang="en-US" sz="2200" dirty="0" err="1" smtClean="0"/>
              <a:t>subgoals</a:t>
            </a:r>
            <a:r>
              <a:rPr lang="en-US" sz="2200" dirty="0" smtClean="0"/>
              <a:t>, no supporting actions needed!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4941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30162"/>
                <a:ext cx="7467600" cy="731838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b="1" dirty="0"/>
                  <a:t>Find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𝝅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s.t.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𝑹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𝝅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&gt;</m:t>
                    </m:r>
                    <m:r>
                      <a:rPr lang="en-US" b="1" i="1">
                        <a:latin typeface="Cambria Math"/>
                      </a:rPr>
                      <m:t>𝜹</m:t>
                    </m:r>
                  </m:oMath>
                </a14:m>
                <a:r>
                  <a:rPr lang="en-US" b="1" dirty="0" smtClean="0"/>
                  <a:t>: Search Algorithm</a:t>
                </a:r>
                <a:endParaRPr lang="en-US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30162"/>
                <a:ext cx="7467600" cy="731838"/>
              </a:xfrm>
              <a:blipFill rotWithShape="1">
                <a:blip r:embed="rId2"/>
                <a:stretch>
                  <a:fillRect l="-1469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41248"/>
            <a:ext cx="8305800" cy="487375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Stochastic local search with failed bounded restarts (Coles et al., 2007)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1BF53D-ACBC-4009-8F9D-48618260F3C0}" type="slidenum">
              <a:rPr lang="en-US" smtClean="0"/>
              <a:t>53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211367" y="1973334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16167" y="1439934"/>
                <a:ext cx="1571519" cy="349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𝛿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=100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167" y="1439934"/>
                <a:ext cx="1571519" cy="34996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2449367" y="2659134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963967" y="2659134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5" idx="3"/>
            <a:endCxn id="7" idx="0"/>
          </p:cNvCxnSpPr>
          <p:nvPr/>
        </p:nvCxnSpPr>
        <p:spPr>
          <a:xfrm flipH="1">
            <a:off x="2563667" y="2168456"/>
            <a:ext cx="681178" cy="49067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5"/>
            <a:endCxn id="8" idx="1"/>
          </p:cNvCxnSpPr>
          <p:nvPr/>
        </p:nvCxnSpPr>
        <p:spPr>
          <a:xfrm>
            <a:off x="3406489" y="2168456"/>
            <a:ext cx="1590956" cy="52415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95852" y="1869720"/>
                <a:ext cx="1448089" cy="435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𝛿</m:t>
                      </m:r>
                      <m:r>
                        <a:rPr lang="en-US" sz="2400" b="0" i="1" smtClean="0">
                          <a:latin typeface="Cambria Math"/>
                        </a:rPr>
                        <m:t>∈(0,1]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852" y="1869720"/>
                <a:ext cx="1448089" cy="435825"/>
              </a:xfrm>
              <a:prstGeom prst="rect">
                <a:avLst/>
              </a:prstGeom>
              <a:blipFill rotWithShape="1">
                <a:blip r:embed="rId4"/>
                <a:stretch>
                  <a:fillRect r="-422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2068367" y="3357533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839767" y="4652894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7" idx="3"/>
            <a:endCxn id="12" idx="0"/>
          </p:cNvCxnSpPr>
          <p:nvPr/>
        </p:nvCxnSpPr>
        <p:spPr>
          <a:xfrm flipH="1">
            <a:off x="2182667" y="2854256"/>
            <a:ext cx="300178" cy="50327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2" idx="3"/>
          </p:cNvCxnSpPr>
          <p:nvPr/>
        </p:nvCxnSpPr>
        <p:spPr>
          <a:xfrm flipH="1">
            <a:off x="1954067" y="3552655"/>
            <a:ext cx="147778" cy="46055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3" idx="0"/>
          </p:cNvCxnSpPr>
          <p:nvPr/>
        </p:nvCxnSpPr>
        <p:spPr>
          <a:xfrm>
            <a:off x="1954067" y="4259334"/>
            <a:ext cx="0" cy="39356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39567" y="4611469"/>
            <a:ext cx="194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Depth bound reached. Failed.</a:t>
            </a:r>
            <a:endParaRPr lang="en-US" dirty="0">
              <a:latin typeface="+mn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802167" y="3357533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022526" y="4259334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stCxn id="8" idx="5"/>
            <a:endCxn id="18" idx="1"/>
          </p:cNvCxnSpPr>
          <p:nvPr/>
        </p:nvCxnSpPr>
        <p:spPr>
          <a:xfrm>
            <a:off x="5159089" y="2854256"/>
            <a:ext cx="676556" cy="53675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8" idx="5"/>
          </p:cNvCxnSpPr>
          <p:nvPr/>
        </p:nvCxnSpPr>
        <p:spPr>
          <a:xfrm>
            <a:off x="5997289" y="3552655"/>
            <a:ext cx="139537" cy="23027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9" idx="0"/>
          </p:cNvCxnSpPr>
          <p:nvPr/>
        </p:nvCxnSpPr>
        <p:spPr>
          <a:xfrm>
            <a:off x="6136826" y="4013210"/>
            <a:ext cx="0" cy="24612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632126" y="4062064"/>
                <a:ext cx="1536703" cy="349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𝛿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=55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126" y="4062064"/>
                <a:ext cx="1536703" cy="34996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>
            <a:stCxn id="19" idx="4"/>
          </p:cNvCxnSpPr>
          <p:nvPr/>
        </p:nvCxnSpPr>
        <p:spPr>
          <a:xfrm>
            <a:off x="6136826" y="4487934"/>
            <a:ext cx="0" cy="35841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516167" y="1747169"/>
                <a:ext cx="1671483" cy="349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𝑓𝑎𝑖𝑙𝑐𝑜𝑢𝑛𝑡</m:t>
                      </m:r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167" y="1747169"/>
                <a:ext cx="1671483" cy="349968"/>
              </a:xfrm>
              <a:prstGeom prst="rect">
                <a:avLst/>
              </a:prstGeom>
              <a:blipFill rotWithShape="1">
                <a:blip r:embed="rId6"/>
                <a:stretch>
                  <a:fillRect b="-2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98111" y="5257800"/>
                <a:ext cx="1870256" cy="349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𝑝𝑟𝑜𝑏𝑒𝑐𝑜𝑢𝑛𝑡</m:t>
                      </m:r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11" y="5257800"/>
                <a:ext cx="1870256" cy="349968"/>
              </a:xfrm>
              <a:prstGeom prst="rect">
                <a:avLst/>
              </a:prstGeom>
              <a:blipFill rotWithShape="1">
                <a:blip r:embed="rId7"/>
                <a:stretch>
                  <a:fillRect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632126" y="4364429"/>
                <a:ext cx="1671483" cy="349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𝑓𝑎𝑖𝑙𝑐𝑜𝑢𝑛𝑡</m:t>
                      </m:r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126" y="4364429"/>
                <a:ext cx="1671483" cy="349968"/>
              </a:xfrm>
              <a:prstGeom prst="rect">
                <a:avLst/>
              </a:prstGeom>
              <a:blipFill rotWithShape="1">
                <a:blip r:embed="rId8"/>
                <a:stretch>
                  <a:fillRect b="-2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296967" y="5799040"/>
                <a:ext cx="2895600" cy="607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+mn-lt"/>
                  </a:rPr>
                  <a:t>If </a:t>
                </a:r>
                <a:r>
                  <a:rPr lang="en-US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𝑓𝑎𝑖𝑙𝑐𝑜𝑢𝑛𝑡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𝑓𝑎𝑖𝑙𝑏𝑜𝑢𝑛𝑑</m:t>
                    </m:r>
                  </m:oMath>
                </a14:m>
                <a:endParaRPr lang="en-US" dirty="0" smtClean="0">
                  <a:latin typeface="+mn-lt"/>
                </a:endParaRPr>
              </a:p>
              <a:p>
                <a:r>
                  <a:rPr lang="en-US" b="1" dirty="0" smtClean="0">
                    <a:latin typeface="+mn-lt"/>
                  </a:rPr>
                  <a:t>then</a:t>
                </a:r>
                <a:r>
                  <a:rPr lang="en-US" dirty="0" smtClean="0">
                    <a:latin typeface="+mn-lt"/>
                  </a:rPr>
                  <a:t> double depth bound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967" y="5799040"/>
                <a:ext cx="2895600" cy="607602"/>
              </a:xfrm>
              <a:prstGeom prst="rect">
                <a:avLst/>
              </a:prstGeom>
              <a:blipFill rotWithShape="1">
                <a:blip r:embed="rId9"/>
                <a:stretch>
                  <a:fillRect l="-1895" t="-5000" r="-1053" b="-2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/>
          <p:cNvSpPr/>
          <p:nvPr/>
        </p:nvSpPr>
        <p:spPr>
          <a:xfrm>
            <a:off x="5954567" y="5661966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628152" y="5280966"/>
                <a:ext cx="1612172" cy="3785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′′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𝛿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8152" y="5280966"/>
                <a:ext cx="1612172" cy="378565"/>
              </a:xfrm>
              <a:prstGeom prst="rect">
                <a:avLst/>
              </a:prstGeom>
              <a:blipFill rotWithShape="1">
                <a:blip r:embed="rId10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6640367" y="5630934"/>
            <a:ext cx="1663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Goal reached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220767" y="6375162"/>
                <a:ext cx="2897845" cy="349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𝑓𝑎𝑖𝑙𝑏𝑜𝑢𝑛𝑑</m:t>
                      </m:r>
                      <m:r>
                        <a:rPr lang="en-US" b="0" i="1" smtClean="0">
                          <a:latin typeface="Cambria Math"/>
                        </a:rPr>
                        <m:t>=32, 64,128,…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767" y="6375162"/>
                <a:ext cx="2897845" cy="349968"/>
              </a:xfrm>
              <a:prstGeom prst="rect">
                <a:avLst/>
              </a:prstGeom>
              <a:blipFill rotWithShape="1">
                <a:blip r:embed="rId11"/>
                <a:stretch>
                  <a:fillRect b="-2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201967" y="2125734"/>
                <a:ext cx="602986" cy="349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𝟏𝟎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967" y="2125734"/>
                <a:ext cx="602986" cy="349968"/>
              </a:xfrm>
              <a:prstGeom prst="rect">
                <a:avLst/>
              </a:prstGeom>
              <a:blipFill rotWithShape="1">
                <a:blip r:embed="rId12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497367" y="2766366"/>
                <a:ext cx="602986" cy="349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𝟏𝟐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7367" y="2766366"/>
                <a:ext cx="602986" cy="349968"/>
              </a:xfrm>
              <a:prstGeom prst="rect">
                <a:avLst/>
              </a:prstGeom>
              <a:blipFill rotWithShape="1">
                <a:blip r:embed="rId13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113581" y="5196480"/>
                <a:ext cx="602986" cy="349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𝟐𝟎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581" y="5196480"/>
                <a:ext cx="602986" cy="349968"/>
              </a:xfrm>
              <a:prstGeom prst="rect">
                <a:avLst/>
              </a:prstGeom>
              <a:blipFill rotWithShape="1">
                <a:blip r:embed="rId14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/>
          <p:cNvSpPr/>
          <p:nvPr/>
        </p:nvSpPr>
        <p:spPr>
          <a:xfrm>
            <a:off x="2906567" y="2659134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>
            <a:stCxn id="5" idx="4"/>
            <a:endCxn id="36" idx="0"/>
          </p:cNvCxnSpPr>
          <p:nvPr/>
        </p:nvCxnSpPr>
        <p:spPr>
          <a:xfrm flipH="1">
            <a:off x="3020867" y="2201934"/>
            <a:ext cx="3048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2830367" y="3344934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36" idx="4"/>
            <a:endCxn id="38" idx="0"/>
          </p:cNvCxnSpPr>
          <p:nvPr/>
        </p:nvCxnSpPr>
        <p:spPr>
          <a:xfrm flipH="1">
            <a:off x="2944667" y="2887734"/>
            <a:ext cx="762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2830367" y="4649539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>
            <a:endCxn id="40" idx="0"/>
          </p:cNvCxnSpPr>
          <p:nvPr/>
        </p:nvCxnSpPr>
        <p:spPr>
          <a:xfrm>
            <a:off x="2944667" y="4259334"/>
            <a:ext cx="0" cy="39020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8" idx="4"/>
          </p:cNvCxnSpPr>
          <p:nvPr/>
        </p:nvCxnSpPr>
        <p:spPr>
          <a:xfrm flipH="1">
            <a:off x="2925617" y="3573534"/>
            <a:ext cx="19050" cy="43967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255511" y="4919494"/>
                <a:ext cx="1870256" cy="349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𝑝𝑟𝑜𝑏𝑒𝑐𝑜𝑢𝑛𝑡</m:t>
                      </m:r>
                      <m:r>
                        <a:rPr lang="en-US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511" y="4919494"/>
                <a:ext cx="1870256" cy="349968"/>
              </a:xfrm>
              <a:prstGeom prst="rect">
                <a:avLst/>
              </a:prstGeom>
              <a:blipFill rotWithShape="1">
                <a:blip r:embed="rId15"/>
                <a:stretch>
                  <a:fillRect b="-2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296967" y="5259139"/>
                <a:ext cx="3200400" cy="607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+mn-lt"/>
                  </a:rPr>
                  <a:t>If </a:t>
                </a:r>
                <a:r>
                  <a:rPr lang="en-US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probecount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𝑝𝑟𝑜𝑏𝑒</m:t>
                    </m:r>
                    <m:r>
                      <a:rPr lang="en-US" i="1">
                        <a:latin typeface="Cambria Math"/>
                      </a:rPr>
                      <m:t>𝑏𝑜𝑢𝑛𝑑</m:t>
                    </m:r>
                  </m:oMath>
                </a14:m>
                <a:endParaRPr lang="en-US" dirty="0" smtClean="0">
                  <a:latin typeface="+mn-lt"/>
                </a:endParaRPr>
              </a:p>
              <a:p>
                <a:r>
                  <a:rPr lang="en-US" b="1" dirty="0" smtClean="0">
                    <a:latin typeface="+mn-lt"/>
                  </a:rPr>
                  <a:t>then</a:t>
                </a:r>
                <a:r>
                  <a:rPr lang="en-US" dirty="0" smtClean="0">
                    <a:latin typeface="+mn-lt"/>
                  </a:rPr>
                  <a:t> increment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𝑓𝑎𝑖𝑙𝑐𝑜𝑢𝑛𝑡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967" y="5259139"/>
                <a:ext cx="3200400" cy="607602"/>
              </a:xfrm>
              <a:prstGeom prst="rect">
                <a:avLst/>
              </a:prstGeom>
              <a:blipFill rotWithShape="1">
                <a:blip r:embed="rId16"/>
                <a:stretch>
                  <a:fillRect l="-1714" t="-5051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640367" y="4671366"/>
                <a:ext cx="1870256" cy="349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𝑝𝑟𝑜𝑏𝑒𝑐𝑜𝑢𝑛𝑡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0367" y="4671366"/>
                <a:ext cx="1870256" cy="349968"/>
              </a:xfrm>
              <a:prstGeom prst="rect">
                <a:avLst/>
              </a:prstGeom>
              <a:blipFill rotWithShape="1">
                <a:blip r:embed="rId17"/>
                <a:stretch>
                  <a:fillRect b="-20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6640366" y="3756966"/>
            <a:ext cx="2351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Better state found.</a:t>
            </a:r>
            <a:endParaRPr lang="en-US" dirty="0">
              <a:latin typeface="+mn-lt"/>
            </a:endParaRPr>
          </a:p>
        </p:txBody>
      </p:sp>
      <p:cxnSp>
        <p:nvCxnSpPr>
          <p:cNvPr id="47" name="Straight Arrow Connector 46"/>
          <p:cNvCxnSpPr>
            <a:stCxn id="19" idx="4"/>
          </p:cNvCxnSpPr>
          <p:nvPr/>
        </p:nvCxnSpPr>
        <p:spPr>
          <a:xfrm flipH="1">
            <a:off x="5798860" y="4487934"/>
            <a:ext cx="337966" cy="35841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9" idx="4"/>
          </p:cNvCxnSpPr>
          <p:nvPr/>
        </p:nvCxnSpPr>
        <p:spPr>
          <a:xfrm>
            <a:off x="6136826" y="4487934"/>
            <a:ext cx="351141" cy="35841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29" idx="0"/>
          </p:cNvCxnSpPr>
          <p:nvPr/>
        </p:nvCxnSpPr>
        <p:spPr>
          <a:xfrm flipH="1">
            <a:off x="6068867" y="5196480"/>
            <a:ext cx="44714" cy="46548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640367" y="5938169"/>
                <a:ext cx="1278299" cy="3785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𝛿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𝑅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𝜋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0367" y="5938169"/>
                <a:ext cx="1278299" cy="378565"/>
              </a:xfrm>
              <a:prstGeom prst="rect">
                <a:avLst/>
              </a:prstGeom>
              <a:blipFill rotWithShape="1">
                <a:blip r:embed="rId18"/>
                <a:stretch>
                  <a:fillRect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638800" y="1439934"/>
                <a:ext cx="3241807" cy="1122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𝛿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latin typeface="+mn-lt"/>
                  </a:rPr>
                  <a:t>: how far it is approximately from s to a goal state so that the resulting plan has approximate robustness &gt;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𝛿</m:t>
                    </m:r>
                  </m:oMath>
                </a14:m>
                <a:r>
                  <a:rPr lang="en-US" dirty="0" smtClean="0">
                    <a:latin typeface="+mn-lt"/>
                  </a:rPr>
                  <a:t>.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439934"/>
                <a:ext cx="3241807" cy="1122871"/>
              </a:xfrm>
              <a:prstGeom prst="rect">
                <a:avLst/>
              </a:prstGeom>
              <a:blipFill rotWithShape="1">
                <a:blip r:embed="rId19"/>
                <a:stretch>
                  <a:fillRect l="-1504" t="-2717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440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562"/>
            <a:ext cx="7467600" cy="655638"/>
          </a:xfrm>
        </p:spPr>
        <p:txBody>
          <a:bodyPr/>
          <a:lstStyle/>
          <a:p>
            <a:r>
              <a:rPr lang="en-US" b="1" dirty="0" smtClean="0"/>
              <a:t>Experimental Results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1BF53D-ACBC-4009-8F9D-48618260F3C0}" type="slidenum">
              <a:rPr lang="en-US" smtClean="0"/>
              <a:t>54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38400"/>
            <a:ext cx="75438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5638800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Number of instances for which PISA produces better, equal and worse robust plans compared to </a:t>
            </a:r>
            <a:r>
              <a:rPr lang="en-US" sz="2000" i="1" dirty="0" err="1" smtClean="0"/>
              <a:t>DeFault</a:t>
            </a:r>
            <a:r>
              <a:rPr lang="en-US" sz="2000" i="1" dirty="0" smtClean="0"/>
              <a:t>.</a:t>
            </a:r>
            <a:endParaRPr lang="en-US" sz="2000" i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28626" y="803275"/>
            <a:ext cx="8105774" cy="529272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Domains: </a:t>
            </a:r>
          </a:p>
          <a:p>
            <a:pPr lvl="1"/>
            <a:r>
              <a:rPr lang="en-US" sz="1800" dirty="0" err="1" smtClean="0"/>
              <a:t>Zenotravel</a:t>
            </a:r>
            <a:r>
              <a:rPr lang="en-US" sz="1800" dirty="0" smtClean="0"/>
              <a:t>, </a:t>
            </a:r>
            <a:r>
              <a:rPr lang="en-US" sz="1800" dirty="0" err="1" smtClean="0"/>
              <a:t>Freecell</a:t>
            </a:r>
            <a:r>
              <a:rPr lang="en-US" sz="1800" dirty="0" smtClean="0"/>
              <a:t>, Satellite, Rover (215 domains x 10 problems = 2150 instances)</a:t>
            </a:r>
          </a:p>
          <a:p>
            <a:pPr lvl="1"/>
            <a:r>
              <a:rPr lang="en-US" sz="1800" dirty="0" err="1" smtClean="0"/>
              <a:t>Parc</a:t>
            </a:r>
            <a:r>
              <a:rPr lang="en-US" sz="1800" dirty="0" smtClean="0"/>
              <a:t> Printer (300 instances)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519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579438"/>
          </a:xfrm>
        </p:spPr>
        <p:txBody>
          <a:bodyPr/>
          <a:lstStyle/>
          <a:p>
            <a:r>
              <a:rPr lang="en-US" b="1" dirty="0" smtClean="0"/>
              <a:t>Experimental Results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1BF53D-ACBC-4009-8F9D-48618260F3C0}" type="slidenum">
              <a:rPr lang="en-US" smtClean="0"/>
              <a:t>55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10" y="1219200"/>
            <a:ext cx="7048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108" y="2990850"/>
            <a:ext cx="45053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783" y="3429000"/>
            <a:ext cx="3143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2000" y="4800600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Total time in seconds (log scale) to generate plans with the same robustness by PISA and </a:t>
            </a:r>
            <a:r>
              <a:rPr lang="en-US" sz="2000" i="1" dirty="0" err="1" smtClean="0"/>
              <a:t>DeFault</a:t>
            </a:r>
            <a:r>
              <a:rPr lang="en-US" sz="2000" i="1" dirty="0" smtClean="0"/>
              <a:t>.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91920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609600"/>
          </a:xfrm>
        </p:spPr>
        <p:txBody>
          <a:bodyPr/>
          <a:lstStyle/>
          <a:p>
            <a:r>
              <a:rPr lang="en-US" b="1" dirty="0"/>
              <a:t>Dissertation </a:t>
            </a:r>
            <a:r>
              <a:rPr lang="en-US" b="1" dirty="0" smtClean="0"/>
              <a:t>overview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1BF53D-ACBC-4009-8F9D-48618260F3C0}" type="slidenum">
              <a:rPr lang="en-US" smtClean="0"/>
              <a:t>56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67000" y="914400"/>
            <a:ext cx="3314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“Model-lite” Planning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1588532"/>
            <a:ext cx="251460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Preference incompleteness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1588532"/>
            <a:ext cx="251460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Domain incompleteness</a:t>
            </a:r>
            <a:endParaRPr lang="en-US" b="1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33400" y="2426732"/>
            <a:ext cx="36576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66700" indent="-266700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633413" indent="-268288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b="1" dirty="0" smtClean="0">
                <a:solidFill>
                  <a:srgbClr val="0000FF"/>
                </a:solidFill>
                <a:latin typeface="Century Schoolbook" pitchFamily="16" charset="0"/>
                <a:ea typeface="MS Gothic" charset="-128"/>
              </a:rPr>
              <a:t>Representation:</a:t>
            </a:r>
            <a:r>
              <a:rPr lang="en-US" dirty="0" smtClean="0">
                <a:latin typeface="Century Schoolbook" pitchFamily="16" charset="0"/>
                <a:ea typeface="MS Gothic" charset="-128"/>
              </a:rPr>
              <a:t> two levels of incompleteness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dirty="0" smtClean="0">
                <a:latin typeface="Century Schoolbook" pitchFamily="16" charset="0"/>
                <a:ea typeface="MS Gothic" charset="-128"/>
              </a:rPr>
              <a:t>User preferences exist, but totally unknown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dirty="0" smtClean="0">
                <a:latin typeface="Century Schoolbook" pitchFamily="16" charset="0"/>
                <a:ea typeface="MS Gothic" charset="-128"/>
              </a:rPr>
              <a:t>Partially specified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dirty="0" smtClean="0">
                <a:latin typeface="Century Schoolbook" pitchFamily="16" charset="0"/>
                <a:ea typeface="MS Gothic" charset="-128"/>
              </a:rPr>
              <a:t>  Full set of plan attributes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dirty="0">
                <a:latin typeface="Century Schoolbook" pitchFamily="16" charset="0"/>
                <a:ea typeface="MS Gothic" charset="-128"/>
              </a:rPr>
              <a:t> Parameterized value function, unknown trade-off </a:t>
            </a:r>
            <a:r>
              <a:rPr lang="en-US" dirty="0" smtClean="0">
                <a:latin typeface="Century Schoolbook" pitchFamily="16" charset="0"/>
                <a:ea typeface="MS Gothic" charset="-128"/>
              </a:rPr>
              <a:t>values</a:t>
            </a:r>
            <a:endParaRPr lang="en-US" sz="2400" dirty="0">
              <a:latin typeface="Century Schoolbook" pitchFamily="16" charset="0"/>
              <a:ea typeface="MS Gothic" charset="-128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sz="2400" b="1" dirty="0">
                <a:latin typeface="Century Schoolbook" pitchFamily="16" charset="0"/>
                <a:ea typeface="MS Gothic" charset="-128"/>
              </a:rPr>
              <a:t>       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305300" y="1588532"/>
            <a:ext cx="0" cy="49646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572000" y="2426732"/>
            <a:ext cx="3581400" cy="164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66700" indent="-266700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633413" indent="-268288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b="1" dirty="0" smtClean="0">
                <a:solidFill>
                  <a:srgbClr val="0000FF"/>
                </a:solidFill>
                <a:latin typeface="Century Schoolbook" pitchFamily="16" charset="0"/>
                <a:ea typeface="MS Gothic" charset="-128"/>
              </a:rPr>
              <a:t>Representation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dirty="0">
                <a:latin typeface="Century Schoolbook" pitchFamily="16" charset="0"/>
                <a:ea typeface="MS Gothic" charset="-128"/>
              </a:rPr>
              <a:t>A</a:t>
            </a:r>
            <a:r>
              <a:rPr lang="en-US" dirty="0" smtClean="0">
                <a:latin typeface="Century Schoolbook" pitchFamily="16" charset="0"/>
                <a:ea typeface="MS Gothic" charset="-128"/>
              </a:rPr>
              <a:t>ctions with possible preconditions / effects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dirty="0" smtClean="0">
                <a:latin typeface="Century Schoolbook" pitchFamily="16" charset="0"/>
                <a:ea typeface="MS Gothic" charset="-128"/>
              </a:rPr>
              <a:t>Optionally with weights for being the real ones</a:t>
            </a:r>
            <a:endParaRPr lang="en-US" sz="2400" dirty="0">
              <a:latin typeface="Century Schoolbook" pitchFamily="16" charset="0"/>
              <a:ea typeface="MS Gothic" charset="-128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sz="2400" b="1" dirty="0">
                <a:latin typeface="Century Schoolbook" pitchFamily="16" charset="0"/>
                <a:ea typeface="MS Gothic" charset="-128"/>
              </a:rPr>
              <a:t>        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533400" y="5334000"/>
            <a:ext cx="3657600" cy="468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66700" indent="-266700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633413" indent="-268288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b="1" dirty="0" smtClean="0">
                <a:solidFill>
                  <a:srgbClr val="0000FF"/>
                </a:solidFill>
                <a:latin typeface="Century Schoolbook" pitchFamily="16" charset="0"/>
                <a:ea typeface="MS Gothic" charset="-128"/>
              </a:rPr>
              <a:t>Solution concept: </a:t>
            </a:r>
            <a:r>
              <a:rPr lang="en-US" dirty="0" smtClean="0">
                <a:latin typeface="Century Schoolbook" pitchFamily="16" charset="0"/>
                <a:ea typeface="MS Gothic" charset="-128"/>
              </a:rPr>
              <a:t>plan sets </a:t>
            </a: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SzTx/>
              <a:buFontTx/>
              <a:buNone/>
            </a:pPr>
            <a:endParaRPr lang="en-US" sz="2400" dirty="0">
              <a:latin typeface="Century Schoolbook" pitchFamily="16" charset="0"/>
              <a:ea typeface="MS Gothic" charset="-128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sz="2400" b="1" dirty="0">
                <a:latin typeface="Century Schoolbook" pitchFamily="16" charset="0"/>
                <a:ea typeface="MS Gothic" charset="-128"/>
              </a:rPr>
              <a:t>        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533400" y="5797719"/>
            <a:ext cx="3657600" cy="679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66700" indent="-266700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633413" indent="-268288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b="1" dirty="0" smtClean="0">
                <a:solidFill>
                  <a:srgbClr val="0000FF"/>
                </a:solidFill>
                <a:latin typeface="Century Schoolbook" pitchFamily="16" charset="0"/>
                <a:ea typeface="MS Gothic" charset="-128"/>
              </a:rPr>
              <a:t>Solving techniques: </a:t>
            </a:r>
            <a:r>
              <a:rPr lang="en-US" dirty="0" smtClean="0">
                <a:latin typeface="Century Schoolbook" pitchFamily="16" charset="0"/>
                <a:ea typeface="MS Gothic" charset="-128"/>
              </a:rPr>
              <a:t>synthesizing high quality plan sets</a:t>
            </a:r>
            <a:endParaRPr lang="en-US" dirty="0">
              <a:latin typeface="Century Schoolbook" pitchFamily="16" charset="0"/>
              <a:ea typeface="MS Gothic" charset="-128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4572000" y="4057650"/>
            <a:ext cx="35814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66700" indent="-266700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633413" indent="-268288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b="1" dirty="0" smtClean="0">
                <a:solidFill>
                  <a:srgbClr val="0000FF"/>
                </a:solidFill>
                <a:latin typeface="Century Schoolbook" pitchFamily="16" charset="0"/>
                <a:ea typeface="MS Gothic" charset="-128"/>
              </a:rPr>
              <a:t>Solution concept: </a:t>
            </a:r>
            <a:r>
              <a:rPr lang="en-US" dirty="0">
                <a:latin typeface="Century Schoolbook" pitchFamily="16" charset="0"/>
                <a:ea typeface="MS Gothic" charset="-128"/>
              </a:rPr>
              <a:t> </a:t>
            </a:r>
            <a:r>
              <a:rPr lang="en-US" dirty="0" smtClean="0">
                <a:latin typeface="Century Schoolbook" pitchFamily="16" charset="0"/>
                <a:ea typeface="MS Gothic" charset="-128"/>
              </a:rPr>
              <a:t>“robust” plans</a:t>
            </a:r>
            <a:endParaRPr lang="en-US" sz="2400" b="1" dirty="0">
              <a:latin typeface="Century Schoolbook" pitchFamily="16" charset="0"/>
              <a:ea typeface="MS Gothic" charset="-128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4572000" y="4819650"/>
            <a:ext cx="35814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66700" indent="-266700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633413" indent="-268288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b="1" dirty="0" smtClean="0">
                <a:solidFill>
                  <a:srgbClr val="0000FF"/>
                </a:solidFill>
                <a:latin typeface="Century Schoolbook" pitchFamily="16" charset="0"/>
                <a:ea typeface="MS Gothic" charset="-128"/>
              </a:rPr>
              <a:t>Solving techniques:</a:t>
            </a:r>
            <a:r>
              <a:rPr lang="en-US" dirty="0" smtClean="0">
                <a:latin typeface="Century Schoolbook" pitchFamily="16" charset="0"/>
                <a:ea typeface="MS Gothic" charset="-128"/>
              </a:rPr>
              <a:t> synthesizing robust plans</a:t>
            </a:r>
            <a:endParaRPr lang="en-US" sz="2400" b="1" dirty="0">
              <a:latin typeface="Century Schoolbook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16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5" grpId="0"/>
      <p:bldP spid="1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609600"/>
          </a:xfrm>
        </p:spPr>
        <p:txBody>
          <a:bodyPr/>
          <a:lstStyle/>
          <a:p>
            <a:r>
              <a:rPr lang="en-US" b="1" dirty="0"/>
              <a:t>Dissertation </a:t>
            </a:r>
            <a:r>
              <a:rPr lang="en-US" b="1" dirty="0" smtClean="0"/>
              <a:t>overview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1BF53D-ACBC-4009-8F9D-48618260F3C0}" type="slidenum">
              <a:rPr lang="en-US" smtClean="0"/>
              <a:t>57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67000" y="914400"/>
            <a:ext cx="3314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“Model-lite” Planning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1588532"/>
            <a:ext cx="251460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Preference incompleteness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1588532"/>
            <a:ext cx="251460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Domain incompleteness</a:t>
            </a:r>
            <a:endParaRPr lang="en-US" b="1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33400" y="2426732"/>
            <a:ext cx="36576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66700" indent="-266700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633413" indent="-268288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b="1" dirty="0" smtClean="0">
                <a:solidFill>
                  <a:srgbClr val="0000FF"/>
                </a:solidFill>
                <a:latin typeface="Century Schoolbook" pitchFamily="16" charset="0"/>
                <a:ea typeface="MS Gothic" charset="-128"/>
              </a:rPr>
              <a:t>Representation:</a:t>
            </a:r>
            <a:r>
              <a:rPr lang="en-US" dirty="0" smtClean="0">
                <a:latin typeface="Century Schoolbook" pitchFamily="16" charset="0"/>
                <a:ea typeface="MS Gothic" charset="-128"/>
              </a:rPr>
              <a:t> two levels of incompleteness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dirty="0" smtClean="0">
                <a:latin typeface="Century Schoolbook" pitchFamily="16" charset="0"/>
                <a:ea typeface="MS Gothic" charset="-128"/>
              </a:rPr>
              <a:t>User preferences exist, but totally unknown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dirty="0" smtClean="0">
                <a:latin typeface="Century Schoolbook" pitchFamily="16" charset="0"/>
                <a:ea typeface="MS Gothic" charset="-128"/>
              </a:rPr>
              <a:t>Partially specified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dirty="0" smtClean="0">
                <a:latin typeface="Century Schoolbook" pitchFamily="16" charset="0"/>
                <a:ea typeface="MS Gothic" charset="-128"/>
              </a:rPr>
              <a:t>  Full set of plan attributes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dirty="0">
                <a:latin typeface="Century Schoolbook" pitchFamily="16" charset="0"/>
                <a:ea typeface="MS Gothic" charset="-128"/>
              </a:rPr>
              <a:t> Parameterized value function, unknown trade-off </a:t>
            </a:r>
            <a:r>
              <a:rPr lang="en-US" dirty="0" smtClean="0">
                <a:latin typeface="Century Schoolbook" pitchFamily="16" charset="0"/>
                <a:ea typeface="MS Gothic" charset="-128"/>
              </a:rPr>
              <a:t>values</a:t>
            </a:r>
            <a:endParaRPr lang="en-US" sz="2400" dirty="0">
              <a:latin typeface="Century Schoolbook" pitchFamily="16" charset="0"/>
              <a:ea typeface="MS Gothic" charset="-128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sz="2400" b="1" dirty="0">
                <a:latin typeface="Century Schoolbook" pitchFamily="16" charset="0"/>
                <a:ea typeface="MS Gothic" charset="-128"/>
              </a:rPr>
              <a:t>       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305300" y="1588532"/>
            <a:ext cx="0" cy="49646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572000" y="2426732"/>
            <a:ext cx="3581400" cy="164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66700" indent="-266700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633413" indent="-268288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b="1" dirty="0" smtClean="0">
                <a:solidFill>
                  <a:srgbClr val="0000FF"/>
                </a:solidFill>
                <a:latin typeface="Century Schoolbook" pitchFamily="16" charset="0"/>
                <a:ea typeface="MS Gothic" charset="-128"/>
              </a:rPr>
              <a:t>Representation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dirty="0">
                <a:latin typeface="Century Schoolbook" pitchFamily="16" charset="0"/>
                <a:ea typeface="MS Gothic" charset="-128"/>
              </a:rPr>
              <a:t>A</a:t>
            </a:r>
            <a:r>
              <a:rPr lang="en-US" dirty="0" smtClean="0">
                <a:latin typeface="Century Schoolbook" pitchFamily="16" charset="0"/>
                <a:ea typeface="MS Gothic" charset="-128"/>
              </a:rPr>
              <a:t>ctions with possible preconditions / effects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dirty="0" smtClean="0">
                <a:latin typeface="Century Schoolbook" pitchFamily="16" charset="0"/>
                <a:ea typeface="MS Gothic" charset="-128"/>
              </a:rPr>
              <a:t>Optionally with weights for being the real ones</a:t>
            </a:r>
            <a:endParaRPr lang="en-US" sz="2400" dirty="0">
              <a:latin typeface="Century Schoolbook" pitchFamily="16" charset="0"/>
              <a:ea typeface="MS Gothic" charset="-128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sz="2400" b="1" dirty="0">
                <a:latin typeface="Century Schoolbook" pitchFamily="16" charset="0"/>
                <a:ea typeface="MS Gothic" charset="-128"/>
              </a:rPr>
              <a:t>        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533400" y="5334000"/>
            <a:ext cx="3657600" cy="468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66700" indent="-266700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633413" indent="-268288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b="1" dirty="0" smtClean="0">
                <a:solidFill>
                  <a:srgbClr val="0000FF"/>
                </a:solidFill>
                <a:latin typeface="Century Schoolbook" pitchFamily="16" charset="0"/>
                <a:ea typeface="MS Gothic" charset="-128"/>
              </a:rPr>
              <a:t>Solution concept: </a:t>
            </a:r>
            <a:r>
              <a:rPr lang="en-US" dirty="0" smtClean="0">
                <a:latin typeface="Century Schoolbook" pitchFamily="16" charset="0"/>
                <a:ea typeface="MS Gothic" charset="-128"/>
              </a:rPr>
              <a:t>plan sets </a:t>
            </a: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SzTx/>
              <a:buFontTx/>
              <a:buNone/>
            </a:pPr>
            <a:endParaRPr lang="en-US" sz="2400" dirty="0">
              <a:latin typeface="Century Schoolbook" pitchFamily="16" charset="0"/>
              <a:ea typeface="MS Gothic" charset="-128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sz="2400" b="1" dirty="0">
                <a:latin typeface="Century Schoolbook" pitchFamily="16" charset="0"/>
                <a:ea typeface="MS Gothic" charset="-128"/>
              </a:rPr>
              <a:t>        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533400" y="5797719"/>
            <a:ext cx="3657600" cy="679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66700" indent="-266700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633413" indent="-268288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b="1" dirty="0" smtClean="0">
                <a:solidFill>
                  <a:srgbClr val="0000FF"/>
                </a:solidFill>
                <a:latin typeface="Century Schoolbook" pitchFamily="16" charset="0"/>
                <a:ea typeface="MS Gothic" charset="-128"/>
              </a:rPr>
              <a:t>Solving techniques: </a:t>
            </a:r>
            <a:r>
              <a:rPr lang="en-US" dirty="0" smtClean="0">
                <a:latin typeface="Century Schoolbook" pitchFamily="16" charset="0"/>
                <a:ea typeface="MS Gothic" charset="-128"/>
              </a:rPr>
              <a:t>synthesizing high quality plan sets</a:t>
            </a:r>
            <a:endParaRPr lang="en-US" dirty="0">
              <a:latin typeface="Century Schoolbook" pitchFamily="16" charset="0"/>
              <a:ea typeface="MS Gothic" charset="-128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4572000" y="4057650"/>
            <a:ext cx="35814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66700" indent="-266700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633413" indent="-268288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b="1" dirty="0" smtClean="0">
                <a:solidFill>
                  <a:srgbClr val="0000FF"/>
                </a:solidFill>
                <a:latin typeface="Century Schoolbook" pitchFamily="16" charset="0"/>
                <a:ea typeface="MS Gothic" charset="-128"/>
              </a:rPr>
              <a:t>Solution concept: </a:t>
            </a:r>
            <a:r>
              <a:rPr lang="en-US" dirty="0">
                <a:latin typeface="Century Schoolbook" pitchFamily="16" charset="0"/>
                <a:ea typeface="MS Gothic" charset="-128"/>
              </a:rPr>
              <a:t> </a:t>
            </a:r>
            <a:r>
              <a:rPr lang="en-US" dirty="0" smtClean="0">
                <a:latin typeface="Century Schoolbook" pitchFamily="16" charset="0"/>
                <a:ea typeface="MS Gothic" charset="-128"/>
              </a:rPr>
              <a:t>“robust” plans</a:t>
            </a:r>
            <a:endParaRPr lang="en-US" sz="2400" b="1" dirty="0">
              <a:latin typeface="Century Schoolbook" pitchFamily="16" charset="0"/>
              <a:ea typeface="MS Gothic" charset="-128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4572000" y="4819650"/>
            <a:ext cx="35814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66700" indent="-266700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633413" indent="-268288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b="1" dirty="0" smtClean="0">
                <a:solidFill>
                  <a:srgbClr val="0000FF"/>
                </a:solidFill>
                <a:latin typeface="Century Schoolbook" pitchFamily="16" charset="0"/>
                <a:ea typeface="MS Gothic" charset="-128"/>
              </a:rPr>
              <a:t>Solving techniques:</a:t>
            </a:r>
            <a:r>
              <a:rPr lang="en-US" dirty="0" smtClean="0">
                <a:latin typeface="Century Schoolbook" pitchFamily="16" charset="0"/>
                <a:ea typeface="MS Gothic" charset="-128"/>
              </a:rPr>
              <a:t> synthesizing robust plans</a:t>
            </a:r>
            <a:endParaRPr lang="en-US" sz="2400" b="1" dirty="0">
              <a:latin typeface="Century Schoolbook" pitchFamily="16" charset="0"/>
              <a:ea typeface="MS Gothic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426732"/>
            <a:ext cx="3962400" cy="4202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228600" y="2362200"/>
            <a:ext cx="3962400" cy="3974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66700" indent="-266700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633413" indent="-268288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en-US" sz="2000" b="1" dirty="0" smtClean="0">
                <a:solidFill>
                  <a:srgbClr val="0000FF"/>
                </a:solidFill>
                <a:latin typeface="Century Schoolbook" pitchFamily="16" charset="0"/>
                <a:ea typeface="MS Gothic" charset="-128"/>
              </a:rPr>
              <a:t>Publication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i="1" dirty="0" smtClean="0">
                <a:latin typeface="Century Schoolbook" pitchFamily="16" charset="0"/>
                <a:ea typeface="MS Gothic" charset="-128"/>
              </a:rPr>
              <a:t>Domain independent approaches for finding diverse plans</a:t>
            </a:r>
            <a:r>
              <a:rPr lang="en-US" b="1" dirty="0" smtClean="0">
                <a:latin typeface="Century Schoolbook" pitchFamily="16" charset="0"/>
                <a:ea typeface="MS Gothic" charset="-128"/>
              </a:rPr>
              <a:t>. IJCAI (2007)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i="1" dirty="0" smtClean="0">
                <a:latin typeface="Century Schoolbook" pitchFamily="16" charset="0"/>
                <a:ea typeface="MS Gothic" charset="-128"/>
              </a:rPr>
              <a:t>Planning with partial preference models.</a:t>
            </a:r>
            <a:r>
              <a:rPr lang="en-US" b="1" dirty="0" smtClean="0">
                <a:latin typeface="Century Schoolbook" pitchFamily="16" charset="0"/>
                <a:ea typeface="MS Gothic" charset="-128"/>
              </a:rPr>
              <a:t> IJCAI (2009)</a:t>
            </a:r>
            <a:endParaRPr lang="en-US" b="1" dirty="0">
              <a:latin typeface="Century Schoolbook" pitchFamily="16" charset="0"/>
              <a:ea typeface="MS Gothic" charset="-128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i="1" dirty="0" smtClean="0">
                <a:latin typeface="Century Schoolbook" pitchFamily="16" charset="0"/>
                <a:ea typeface="MS Gothic" charset="-128"/>
              </a:rPr>
              <a:t>Generating diverse plans to handle unknown and partially known user preferences.</a:t>
            </a:r>
            <a:r>
              <a:rPr lang="en-US" dirty="0" smtClean="0">
                <a:latin typeface="Century Schoolbook" pitchFamily="16" charset="0"/>
                <a:ea typeface="MS Gothic" charset="-128"/>
              </a:rPr>
              <a:t> </a:t>
            </a:r>
            <a:r>
              <a:rPr lang="en-US" b="1" dirty="0" smtClean="0">
                <a:latin typeface="Century Schoolbook" pitchFamily="16" charset="0"/>
                <a:ea typeface="MS Gothic" charset="-128"/>
              </a:rPr>
              <a:t>AIJ 190 (2012)</a:t>
            </a:r>
            <a:endParaRPr lang="en-US" b="1" dirty="0">
              <a:latin typeface="Century Schoolbook" pitchFamily="16" charset="0"/>
              <a:ea typeface="MS Gothic" charset="-128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 smtClean="0">
                <a:latin typeface="Century Schoolbook" pitchFamily="16" charset="0"/>
                <a:ea typeface="MS Gothic" charset="-128"/>
              </a:rPr>
              <a:t>(with</a:t>
            </a:r>
            <a:r>
              <a:rPr lang="en-US" b="1" dirty="0" smtClean="0">
                <a:latin typeface="Century Schoolbook" pitchFamily="16" charset="0"/>
                <a:ea typeface="MS Gothic" charset="-128"/>
              </a:rPr>
              <a:t> </a:t>
            </a:r>
            <a:r>
              <a:rPr lang="en-US" dirty="0" err="1" smtClean="0">
                <a:latin typeface="Century Schoolbook" pitchFamily="16" charset="0"/>
                <a:ea typeface="MS Gothic" charset="-128"/>
              </a:rPr>
              <a:t>Biplav</a:t>
            </a:r>
            <a:r>
              <a:rPr lang="en-US" dirty="0" smtClean="0">
                <a:latin typeface="Century Schoolbook" pitchFamily="16" charset="0"/>
                <a:ea typeface="MS Gothic" charset="-128"/>
              </a:rPr>
              <a:t> </a:t>
            </a:r>
            <a:r>
              <a:rPr lang="en-US" dirty="0" err="1">
                <a:latin typeface="Century Schoolbook" pitchFamily="16" charset="0"/>
                <a:ea typeface="MS Gothic" charset="-128"/>
              </a:rPr>
              <a:t>Srivastava</a:t>
            </a:r>
            <a:r>
              <a:rPr lang="en-US" dirty="0">
                <a:latin typeface="Century Schoolbook" pitchFamily="16" charset="0"/>
                <a:ea typeface="MS Gothic" charset="-128"/>
              </a:rPr>
              <a:t>, </a:t>
            </a:r>
            <a:r>
              <a:rPr lang="en-US" dirty="0" err="1" smtClean="0">
                <a:latin typeface="Century Schoolbook" pitchFamily="16" charset="0"/>
                <a:ea typeface="MS Gothic" charset="-128"/>
              </a:rPr>
              <a:t>Subbarao</a:t>
            </a:r>
            <a:endParaRPr lang="en-US" dirty="0">
              <a:latin typeface="Century Schoolbook" pitchFamily="16" charset="0"/>
              <a:ea typeface="MS Gothic" charset="-128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 err="1">
                <a:latin typeface="Century Schoolbook" pitchFamily="16" charset="0"/>
                <a:ea typeface="MS Gothic" charset="-128"/>
              </a:rPr>
              <a:t>Kambhampati</a:t>
            </a:r>
            <a:r>
              <a:rPr lang="en-US" dirty="0">
                <a:latin typeface="Century Schoolbook" pitchFamily="16" charset="0"/>
                <a:ea typeface="MS Gothic" charset="-128"/>
              </a:rPr>
              <a:t>, Minh Do, </a:t>
            </a:r>
            <a:r>
              <a:rPr lang="en-US" dirty="0" smtClean="0">
                <a:latin typeface="Century Schoolbook" pitchFamily="16" charset="0"/>
                <a:ea typeface="MS Gothic" charset="-128"/>
              </a:rPr>
              <a:t>Alfonso 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 err="1" smtClean="0">
                <a:latin typeface="Century Schoolbook" pitchFamily="16" charset="0"/>
                <a:ea typeface="MS Gothic" charset="-128"/>
              </a:rPr>
              <a:t>Gerevini</a:t>
            </a:r>
            <a:r>
              <a:rPr lang="en-US" dirty="0" smtClean="0">
                <a:latin typeface="Century Schoolbook" pitchFamily="16" charset="0"/>
                <a:ea typeface="MS Gothic" charset="-128"/>
              </a:rPr>
              <a:t> </a:t>
            </a:r>
            <a:r>
              <a:rPr lang="en-US" dirty="0">
                <a:latin typeface="Century Schoolbook" pitchFamily="16" charset="0"/>
                <a:ea typeface="MS Gothic" charset="-128"/>
              </a:rPr>
              <a:t>and Ivan </a:t>
            </a:r>
            <a:r>
              <a:rPr lang="en-US" dirty="0" smtClean="0">
                <a:latin typeface="Century Schoolbook" pitchFamily="16" charset="0"/>
                <a:ea typeface="MS Gothic" charset="-128"/>
              </a:rPr>
              <a:t> </a:t>
            </a:r>
            <a:r>
              <a:rPr lang="en-US" dirty="0" err="1" smtClean="0">
                <a:latin typeface="Century Schoolbook" pitchFamily="16" charset="0"/>
                <a:ea typeface="MS Gothic" charset="-128"/>
              </a:rPr>
              <a:t>Serina</a:t>
            </a:r>
            <a:r>
              <a:rPr lang="en-US" dirty="0" smtClean="0">
                <a:latin typeface="Century Schoolbook" pitchFamily="16" charset="0"/>
                <a:ea typeface="MS Gothic" charset="-128"/>
              </a:rPr>
              <a:t>)</a:t>
            </a:r>
            <a:endParaRPr lang="en-US" b="1" dirty="0">
              <a:latin typeface="Century Schoolbook" pitchFamily="16" charset="0"/>
              <a:ea typeface="MS Gothic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19600" y="2362200"/>
            <a:ext cx="3810000" cy="3440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4495800" y="2362200"/>
            <a:ext cx="3962400" cy="3974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66700" indent="-266700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633413" indent="-268288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en-US" sz="2000" b="1" dirty="0" smtClean="0">
                <a:solidFill>
                  <a:srgbClr val="0000FF"/>
                </a:solidFill>
                <a:latin typeface="Century Schoolbook" pitchFamily="16" charset="0"/>
                <a:ea typeface="MS Gothic" charset="-128"/>
              </a:rPr>
              <a:t>Publication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i="1" dirty="0" smtClean="0">
                <a:latin typeface="Century Schoolbook" pitchFamily="16" charset="0"/>
                <a:ea typeface="MS Gothic" charset="-128"/>
              </a:rPr>
              <a:t>Assessing and Generating Robust Plans with Partial Domain Models</a:t>
            </a:r>
            <a:r>
              <a:rPr lang="en-US" b="1" dirty="0" smtClean="0">
                <a:latin typeface="Century Schoolbook" pitchFamily="16" charset="0"/>
                <a:ea typeface="MS Gothic" charset="-128"/>
              </a:rPr>
              <a:t>. ICAPS-WS (2010)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i="1" dirty="0" smtClean="0">
                <a:latin typeface="Century Schoolbook" pitchFamily="16" charset="0"/>
                <a:ea typeface="MS Gothic" charset="-128"/>
              </a:rPr>
              <a:t>Synthesizing Robust Plans under Incomplete Domain Models.</a:t>
            </a:r>
            <a:r>
              <a:rPr lang="en-US" b="1" dirty="0" smtClean="0">
                <a:latin typeface="Century Schoolbook" pitchFamily="16" charset="0"/>
                <a:ea typeface="MS Gothic" charset="-128"/>
              </a:rPr>
              <a:t> AAAI-WS (2011), NIPS (2013)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i="1" dirty="0" smtClean="0">
                <a:solidFill>
                  <a:schemeClr val="tx1"/>
                </a:solidFill>
                <a:latin typeface="Century Schoolbook" pitchFamily="16" charset="0"/>
                <a:ea typeface="MS Gothic" charset="-128"/>
              </a:rPr>
              <a:t>A Heuristic Approach to Planning with Incomplete STRIPS Action Models. </a:t>
            </a:r>
            <a:r>
              <a:rPr lang="en-US" b="1" dirty="0" smtClean="0">
                <a:latin typeface="Century Schoolbook" pitchFamily="16" charset="0"/>
                <a:ea typeface="MS Gothic" charset="-128"/>
              </a:rPr>
              <a:t>ICAPS (2014)</a:t>
            </a:r>
            <a:endParaRPr lang="en-US" b="1" dirty="0">
              <a:latin typeface="Century Schoolbook" pitchFamily="16" charset="0"/>
              <a:ea typeface="MS Gothic" charset="-128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 smtClean="0">
                <a:latin typeface="Century Schoolbook" pitchFamily="16" charset="0"/>
                <a:ea typeface="MS Gothic" charset="-128"/>
              </a:rPr>
              <a:t>(with</a:t>
            </a:r>
            <a:r>
              <a:rPr lang="en-US" b="1" dirty="0" smtClean="0">
                <a:latin typeface="Century Schoolbook" pitchFamily="16" charset="0"/>
                <a:ea typeface="MS Gothic" charset="-128"/>
              </a:rPr>
              <a:t> </a:t>
            </a:r>
            <a:r>
              <a:rPr lang="en-US" dirty="0" err="1" smtClean="0">
                <a:latin typeface="Century Schoolbook" pitchFamily="16" charset="0"/>
                <a:ea typeface="MS Gothic" charset="-128"/>
              </a:rPr>
              <a:t>Subba</a:t>
            </a:r>
            <a:r>
              <a:rPr lang="en-US" dirty="0" err="1">
                <a:latin typeface="Century Schoolbook" pitchFamily="16" charset="0"/>
                <a:ea typeface="MS Gothic" charset="-128"/>
              </a:rPr>
              <a:t>r</a:t>
            </a:r>
            <a:r>
              <a:rPr lang="en-US" dirty="0" err="1" smtClean="0">
                <a:latin typeface="Century Schoolbook" pitchFamily="16" charset="0"/>
                <a:ea typeface="MS Gothic" charset="-128"/>
              </a:rPr>
              <a:t>ao</a:t>
            </a:r>
            <a:r>
              <a:rPr lang="en-US" dirty="0" smtClean="0">
                <a:latin typeface="Century Schoolbook" pitchFamily="16" charset="0"/>
                <a:ea typeface="MS Gothic" charset="-128"/>
              </a:rPr>
              <a:t> </a:t>
            </a:r>
            <a:r>
              <a:rPr lang="en-US" dirty="0" err="1" smtClean="0">
                <a:latin typeface="Century Schoolbook" pitchFamily="16" charset="0"/>
                <a:ea typeface="MS Gothic" charset="-128"/>
              </a:rPr>
              <a:t>Kambhampati</a:t>
            </a:r>
            <a:r>
              <a:rPr lang="en-US" dirty="0">
                <a:latin typeface="Century Schoolbook" pitchFamily="16" charset="0"/>
                <a:ea typeface="MS Gothic" charset="-128"/>
              </a:rPr>
              <a:t>, </a:t>
            </a:r>
            <a:endParaRPr lang="en-US" dirty="0" smtClean="0">
              <a:latin typeface="Century Schoolbook" pitchFamily="16" charset="0"/>
              <a:ea typeface="MS Gothic" charset="-128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>
                <a:latin typeface="Century Schoolbook" pitchFamily="16" charset="0"/>
                <a:ea typeface="MS Gothic" charset="-128"/>
              </a:rPr>
              <a:t> </a:t>
            </a:r>
            <a:r>
              <a:rPr lang="en-US" dirty="0" smtClean="0">
                <a:latin typeface="Century Schoolbook" pitchFamily="16" charset="0"/>
                <a:ea typeface="MS Gothic" charset="-128"/>
              </a:rPr>
              <a:t>Minh Do)</a:t>
            </a:r>
            <a:endParaRPr lang="en-US" b="1" dirty="0">
              <a:latin typeface="Century Schoolbook" pitchFamily="16" charset="0"/>
              <a:ea typeface="MS Gothic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449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/>
      <p:bldP spid="10" grpId="0" animBg="1"/>
      <p:bldP spid="1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7467600" cy="1143000"/>
          </a:xfrm>
        </p:spPr>
        <p:txBody>
          <a:bodyPr/>
          <a:lstStyle/>
          <a:p>
            <a:pPr algn="ctr"/>
            <a:r>
              <a:rPr lang="en-US" b="1" dirty="0" smtClean="0"/>
              <a:t>Thank you!</a:t>
            </a:r>
            <a:br>
              <a:rPr lang="en-US" b="1" dirty="0" smtClean="0"/>
            </a:br>
            <a:r>
              <a:rPr lang="en-US" b="1" dirty="0" smtClean="0"/>
              <a:t>Q &amp; A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1BF53D-ACBC-4009-8F9D-48618260F3C0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7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457200" y="152400"/>
            <a:ext cx="7467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000" b="1" dirty="0" smtClean="0">
                <a:solidFill>
                  <a:srgbClr val="575F6D"/>
                </a:solidFill>
                <a:latin typeface="Century Schoolbook" pitchFamily="16" charset="0"/>
                <a:ea typeface="MS Gothic" charset="-128"/>
              </a:rPr>
              <a:t>Domain Models </a:t>
            </a:r>
            <a:r>
              <a:rPr lang="en-US" sz="3000" b="1" dirty="0">
                <a:solidFill>
                  <a:srgbClr val="575F6D"/>
                </a:solidFill>
                <a:latin typeface="Century Schoolbook" pitchFamily="16" charset="0"/>
                <a:ea typeface="MS Gothic" charset="-128"/>
              </a:rPr>
              <a:t>in Planning – </a:t>
            </a:r>
            <a:r>
              <a:rPr lang="en-US" sz="3000" b="1" dirty="0" smtClean="0">
                <a:solidFill>
                  <a:srgbClr val="575F6D"/>
                </a:solidFill>
                <a:latin typeface="Century Schoolbook" pitchFamily="16" charset="0"/>
                <a:ea typeface="MS Gothic" charset="-128"/>
              </a:rPr>
              <a:t>(More) Practical </a:t>
            </a:r>
            <a:r>
              <a:rPr lang="en-US" sz="3000" b="1" dirty="0">
                <a:solidFill>
                  <a:srgbClr val="575F6D"/>
                </a:solidFill>
                <a:latin typeface="Century Schoolbook" pitchFamily="16" charset="0"/>
                <a:ea typeface="MS Gothic" charset="-128"/>
              </a:rPr>
              <a:t>View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fld id="{D3F0B912-374C-40C5-B7B9-C524B42622E6}" type="slidenum">
              <a:rPr lang="en-US" sz="1400" b="1">
                <a:solidFill>
                  <a:srgbClr val="FFFFFF"/>
                </a:solidFill>
                <a:latin typeface="Century Schoolbook" pitchFamily="16" charset="0"/>
              </a:rPr>
              <a:pPr algn="ctr"/>
              <a:t>6</a:t>
            </a:fld>
            <a:endParaRPr lang="en-US" sz="1400" b="1">
              <a:solidFill>
                <a:srgbClr val="FFFFFF"/>
              </a:solidFill>
              <a:latin typeface="Century Schoolbook" pitchFamily="16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7200" y="1524000"/>
            <a:ext cx="7467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66700" indent="-266700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633413" indent="-268288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sz="2100" dirty="0" smtClean="0">
                <a:latin typeface="Century Schoolbook" pitchFamily="16" charset="0"/>
                <a:ea typeface="MS Gothic" charset="-128"/>
              </a:rPr>
              <a:t>Completely modeling the domain dynamics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sz="2100" dirty="0" smtClean="0">
                <a:latin typeface="Century Schoolbook" pitchFamily="16" charset="0"/>
                <a:ea typeface="MS Gothic" charset="-128"/>
              </a:rPr>
              <a:t>Time consuming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sz="2100" dirty="0" smtClean="0">
                <a:latin typeface="Century Schoolbook" pitchFamily="16" charset="0"/>
                <a:ea typeface="MS Gothic" charset="-128"/>
              </a:rPr>
              <a:t>Error-prone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sz="2100" dirty="0" smtClean="0">
                <a:latin typeface="Century Schoolbook" pitchFamily="16" charset="0"/>
                <a:ea typeface="MS Gothic" charset="-128"/>
              </a:rPr>
              <a:t>Sometimes impossible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endParaRPr lang="en-US" sz="2100" dirty="0">
              <a:latin typeface="Century Schoolbook" pitchFamily="16" charset="0"/>
              <a:ea typeface="MS Gothic" charset="-128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endParaRPr lang="en-US" sz="2100" dirty="0" smtClean="0">
              <a:latin typeface="Century Schoolbook" pitchFamily="16" charset="0"/>
              <a:ea typeface="MS Gothic" charset="-128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sz="2100" dirty="0" smtClean="0">
                <a:latin typeface="Century Schoolbook" pitchFamily="16" charset="0"/>
                <a:ea typeface="MS Gothic" charset="-128"/>
              </a:rPr>
              <a:t>What does it mean by </a:t>
            </a:r>
            <a:r>
              <a:rPr lang="en-US" sz="2100" u="sng" dirty="0" smtClean="0">
                <a:latin typeface="Century Schoolbook" pitchFamily="16" charset="0"/>
                <a:ea typeface="MS Gothic" charset="-128"/>
              </a:rPr>
              <a:t>planning with incompletely specified domain models</a:t>
            </a:r>
            <a:r>
              <a:rPr lang="en-US" sz="2100" dirty="0" smtClean="0">
                <a:latin typeface="Century Schoolbook" pitchFamily="16" charset="0"/>
                <a:ea typeface="MS Gothic" charset="-128"/>
              </a:rPr>
              <a:t>?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sz="2100" dirty="0" smtClean="0">
                <a:latin typeface="Century Schoolbook" pitchFamily="16" charset="0"/>
                <a:ea typeface="MS Gothic" charset="-128"/>
              </a:rPr>
              <a:t>Plan could fail! Prefer plans that are more likely to succeed…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sz="2100" dirty="0" smtClean="0">
                <a:latin typeface="Century Schoolbook" pitchFamily="16" charset="0"/>
                <a:ea typeface="MS Gothic" charset="-128"/>
              </a:rPr>
              <a:t>How to define such a solution concept?</a:t>
            </a:r>
            <a:endParaRPr lang="en-US" sz="2400" dirty="0">
              <a:latin typeface="Century Schoolbook" pitchFamily="16" charset="0"/>
              <a:ea typeface="MS Gothic" charset="-128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sz="2400" b="1" dirty="0">
                <a:latin typeface="Century Schoolbook" pitchFamily="16" charset="0"/>
                <a:ea typeface="MS Gothic" charset="-128"/>
              </a:rPr>
              <a:t>   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BF53D-ACBC-4009-8F9D-48618260F3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732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457200" y="228600"/>
            <a:ext cx="7467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b="1" dirty="0" smtClean="0">
                <a:solidFill>
                  <a:srgbClr val="575F6D"/>
                </a:solidFill>
                <a:latin typeface="Century Schoolbook" pitchFamily="16" charset="0"/>
                <a:ea typeface="MS Gothic" charset="-128"/>
              </a:rPr>
              <a:t>Problems and Challenges</a:t>
            </a:r>
            <a:endParaRPr lang="en-US" sz="3200" b="1" dirty="0">
              <a:solidFill>
                <a:srgbClr val="575F6D"/>
              </a:solidFill>
              <a:latin typeface="Century Schoolbook" pitchFamily="16" charset="0"/>
              <a:ea typeface="MS Gothic" charset="-128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fld id="{D3F0B912-374C-40C5-B7B9-C524B42622E6}" type="slidenum">
              <a:rPr lang="en-US" sz="1400" b="1">
                <a:solidFill>
                  <a:srgbClr val="FFFFFF"/>
                </a:solidFill>
                <a:latin typeface="Century Schoolbook" pitchFamily="16" charset="0"/>
              </a:rPr>
              <a:pPr algn="ctr"/>
              <a:t>7</a:t>
            </a:fld>
            <a:endParaRPr lang="en-US" sz="1400" b="1">
              <a:solidFill>
                <a:srgbClr val="FFFFFF"/>
              </a:solidFill>
              <a:latin typeface="Century Schoolbook" pitchFamily="16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7200" y="1447800"/>
            <a:ext cx="7467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66700" indent="-266700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633413" indent="-268288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sz="2400" b="1" dirty="0" smtClean="0">
                <a:solidFill>
                  <a:schemeClr val="tx1"/>
                </a:solidFill>
                <a:latin typeface="Century Schoolbook" pitchFamily="16" charset="0"/>
                <a:ea typeface="MS Gothic" charset="-128"/>
              </a:rPr>
              <a:t>Incompleteness representation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BF53D-ACBC-4009-8F9D-48618260F3C0}" type="slidenum">
              <a:rPr lang="en-US" smtClean="0"/>
              <a:t>7</a:t>
            </a:fld>
            <a:endParaRPr lang="en-US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57200" y="2971800"/>
            <a:ext cx="7467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66700" indent="-266700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633413" indent="-268288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sz="2400" b="1" dirty="0" smtClean="0">
                <a:solidFill>
                  <a:schemeClr val="tx1"/>
                </a:solidFill>
                <a:latin typeface="Century Schoolbook" pitchFamily="16" charset="0"/>
                <a:ea typeface="MS Gothic" charset="-128"/>
              </a:rPr>
              <a:t>Solution concepts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57200" y="4495800"/>
            <a:ext cx="7467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66700" indent="-266700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633413" indent="-268288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sz="2400" b="1" dirty="0" smtClean="0">
                <a:solidFill>
                  <a:schemeClr val="tx1"/>
                </a:solidFill>
                <a:latin typeface="Century Schoolbook" pitchFamily="16" charset="0"/>
                <a:ea typeface="MS Gothic" charset="-128"/>
              </a:rPr>
              <a:t>Planning techniques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50229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609600"/>
          </a:xfrm>
        </p:spPr>
        <p:txBody>
          <a:bodyPr/>
          <a:lstStyle/>
          <a:p>
            <a:r>
              <a:rPr lang="en-US" b="1" dirty="0" smtClean="0"/>
              <a:t>Dissertation overview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1BF53D-ACBC-4009-8F9D-48618260F3C0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67000" y="914400"/>
            <a:ext cx="3314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“Model-lite” Planning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1588532"/>
            <a:ext cx="251460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Preference incompleteness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1588532"/>
            <a:ext cx="251460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Domain incompleteness</a:t>
            </a:r>
            <a:endParaRPr lang="en-US" b="1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33400" y="2667000"/>
            <a:ext cx="36576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66700" indent="-266700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633413" indent="-268288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b="1" dirty="0" smtClean="0">
                <a:solidFill>
                  <a:srgbClr val="0000FF"/>
                </a:solidFill>
                <a:latin typeface="Century Schoolbook" pitchFamily="16" charset="0"/>
                <a:ea typeface="MS Gothic" charset="-128"/>
              </a:rPr>
              <a:t>Representation</a:t>
            </a:r>
            <a:endParaRPr lang="en-US" dirty="0" smtClean="0">
              <a:latin typeface="Century Schoolbook" pitchFamily="16" charset="0"/>
              <a:ea typeface="MS Gothic" charset="-128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endParaRPr lang="en-US" b="1" dirty="0" smtClean="0">
              <a:solidFill>
                <a:srgbClr val="0000FF"/>
              </a:solidFill>
              <a:latin typeface="Century Schoolbook" pitchFamily="16" charset="0"/>
              <a:ea typeface="MS Gothic" charset="-128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endParaRPr lang="en-US" b="1" dirty="0">
              <a:solidFill>
                <a:srgbClr val="0000FF"/>
              </a:solidFill>
              <a:latin typeface="Century Schoolbook" pitchFamily="16" charset="0"/>
              <a:ea typeface="MS Gothic" charset="-128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b="1" dirty="0" smtClean="0">
                <a:solidFill>
                  <a:srgbClr val="0000FF"/>
                </a:solidFill>
                <a:latin typeface="Century Schoolbook" pitchFamily="16" charset="0"/>
                <a:ea typeface="MS Gothic" charset="-128"/>
              </a:rPr>
              <a:t>Solution concept</a:t>
            </a:r>
            <a:endParaRPr lang="en-US" dirty="0" smtClean="0">
              <a:latin typeface="Century Schoolbook" pitchFamily="16" charset="0"/>
              <a:ea typeface="MS Gothic" charset="-128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endParaRPr lang="en-US" dirty="0" smtClean="0">
              <a:latin typeface="Century Schoolbook" pitchFamily="16" charset="0"/>
              <a:ea typeface="MS Gothic" charset="-128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endParaRPr lang="en-US" b="1" dirty="0" smtClean="0">
              <a:solidFill>
                <a:srgbClr val="0000FF"/>
              </a:solidFill>
              <a:latin typeface="Century Schoolbook" pitchFamily="16" charset="0"/>
              <a:ea typeface="MS Gothic" charset="-128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b="1" dirty="0" smtClean="0">
                <a:solidFill>
                  <a:srgbClr val="0000FF"/>
                </a:solidFill>
                <a:latin typeface="Century Schoolbook" pitchFamily="16" charset="0"/>
                <a:ea typeface="MS Gothic" charset="-128"/>
              </a:rPr>
              <a:t>Solving techniques</a:t>
            </a:r>
            <a:endParaRPr lang="en-US" sz="2400" dirty="0">
              <a:latin typeface="Century Schoolbook" pitchFamily="16" charset="0"/>
              <a:ea typeface="MS Gothic" charset="-128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sz="2400" b="1" dirty="0">
                <a:latin typeface="Century Schoolbook" pitchFamily="16" charset="0"/>
                <a:ea typeface="MS Gothic" charset="-128"/>
              </a:rPr>
              <a:t>       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305300" y="1588532"/>
            <a:ext cx="0" cy="49646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4648200" y="2667000"/>
            <a:ext cx="36576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66700" indent="-266700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633413" indent="-268288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b="1" dirty="0" smtClean="0">
                <a:solidFill>
                  <a:srgbClr val="0000FF"/>
                </a:solidFill>
                <a:latin typeface="Century Schoolbook" pitchFamily="16" charset="0"/>
                <a:ea typeface="MS Gothic" charset="-128"/>
              </a:rPr>
              <a:t>Representation</a:t>
            </a:r>
            <a:endParaRPr lang="en-US" dirty="0" smtClean="0">
              <a:latin typeface="Century Schoolbook" pitchFamily="16" charset="0"/>
              <a:ea typeface="MS Gothic" charset="-128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endParaRPr lang="en-US" b="1" dirty="0" smtClean="0">
              <a:solidFill>
                <a:srgbClr val="0000FF"/>
              </a:solidFill>
              <a:latin typeface="Century Schoolbook" pitchFamily="16" charset="0"/>
              <a:ea typeface="MS Gothic" charset="-128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endParaRPr lang="en-US" b="1" dirty="0">
              <a:solidFill>
                <a:srgbClr val="0000FF"/>
              </a:solidFill>
              <a:latin typeface="Century Schoolbook" pitchFamily="16" charset="0"/>
              <a:ea typeface="MS Gothic" charset="-128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b="1" dirty="0" smtClean="0">
                <a:solidFill>
                  <a:srgbClr val="0000FF"/>
                </a:solidFill>
                <a:latin typeface="Century Schoolbook" pitchFamily="16" charset="0"/>
                <a:ea typeface="MS Gothic" charset="-128"/>
              </a:rPr>
              <a:t>Solution concept</a:t>
            </a:r>
            <a:endParaRPr lang="en-US" dirty="0" smtClean="0">
              <a:latin typeface="Century Schoolbook" pitchFamily="16" charset="0"/>
              <a:ea typeface="MS Gothic" charset="-128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endParaRPr lang="en-US" dirty="0" smtClean="0">
              <a:latin typeface="Century Schoolbook" pitchFamily="16" charset="0"/>
              <a:ea typeface="MS Gothic" charset="-128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endParaRPr lang="en-US" b="1" dirty="0" smtClean="0">
              <a:solidFill>
                <a:srgbClr val="0000FF"/>
              </a:solidFill>
              <a:latin typeface="Century Schoolbook" pitchFamily="16" charset="0"/>
              <a:ea typeface="MS Gothic" charset="-128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b="1" dirty="0" smtClean="0">
                <a:solidFill>
                  <a:srgbClr val="0000FF"/>
                </a:solidFill>
                <a:latin typeface="Century Schoolbook" pitchFamily="16" charset="0"/>
                <a:ea typeface="MS Gothic" charset="-128"/>
              </a:rPr>
              <a:t>Solving techniques</a:t>
            </a:r>
            <a:endParaRPr lang="en-US" sz="2400" dirty="0">
              <a:latin typeface="Century Schoolbook" pitchFamily="16" charset="0"/>
              <a:ea typeface="MS Gothic" charset="-128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sz="2400" b="1" dirty="0">
                <a:latin typeface="Century Schoolbook" pitchFamily="16" charset="0"/>
                <a:ea typeface="MS Gothic" charset="-128"/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165007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609600"/>
          </a:xfrm>
        </p:spPr>
        <p:txBody>
          <a:bodyPr/>
          <a:lstStyle/>
          <a:p>
            <a:r>
              <a:rPr lang="en-US" b="1" dirty="0"/>
              <a:t>Dissertation </a:t>
            </a:r>
            <a:r>
              <a:rPr lang="en-US" b="1" dirty="0" smtClean="0"/>
              <a:t>overview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1BF53D-ACBC-4009-8F9D-48618260F3C0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67000" y="914400"/>
            <a:ext cx="3314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“Model-lite” Planning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1588532"/>
            <a:ext cx="251460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Preference incompleteness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1588532"/>
            <a:ext cx="251460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Domain incompleteness</a:t>
            </a:r>
            <a:endParaRPr lang="en-US" b="1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33400" y="2426732"/>
            <a:ext cx="36576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66700" indent="-266700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633413" indent="-268288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b="1" dirty="0" smtClean="0">
                <a:solidFill>
                  <a:srgbClr val="0000FF"/>
                </a:solidFill>
                <a:latin typeface="Century Schoolbook" pitchFamily="16" charset="0"/>
                <a:ea typeface="MS Gothic" charset="-128"/>
              </a:rPr>
              <a:t>Representation:</a:t>
            </a:r>
            <a:r>
              <a:rPr lang="en-US" dirty="0" smtClean="0">
                <a:latin typeface="Century Schoolbook" pitchFamily="16" charset="0"/>
                <a:ea typeface="MS Gothic" charset="-128"/>
              </a:rPr>
              <a:t> two levels of incompleteness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dirty="0" smtClean="0">
                <a:latin typeface="Century Schoolbook" pitchFamily="16" charset="0"/>
                <a:ea typeface="MS Gothic" charset="-128"/>
              </a:rPr>
              <a:t>User preferences exist, but totally unknown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dirty="0" smtClean="0">
                <a:latin typeface="Century Schoolbook" pitchFamily="16" charset="0"/>
                <a:ea typeface="MS Gothic" charset="-128"/>
              </a:rPr>
              <a:t>Partially specified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dirty="0" smtClean="0">
                <a:latin typeface="Century Schoolbook" pitchFamily="16" charset="0"/>
                <a:ea typeface="MS Gothic" charset="-128"/>
              </a:rPr>
              <a:t>  </a:t>
            </a:r>
            <a:r>
              <a:rPr lang="en-US" dirty="0" smtClean="0">
                <a:latin typeface="Century Schoolbook" pitchFamily="16" charset="0"/>
                <a:ea typeface="MS Gothic" charset="-128"/>
              </a:rPr>
              <a:t>Complete</a:t>
            </a:r>
            <a:r>
              <a:rPr lang="en-US" dirty="0" smtClean="0">
                <a:latin typeface="Century Schoolbook" pitchFamily="16" charset="0"/>
                <a:ea typeface="MS Gothic" charset="-128"/>
              </a:rPr>
              <a:t> </a:t>
            </a:r>
            <a:r>
              <a:rPr lang="en-US" dirty="0" smtClean="0">
                <a:latin typeface="Century Schoolbook" pitchFamily="16" charset="0"/>
                <a:ea typeface="MS Gothic" charset="-128"/>
              </a:rPr>
              <a:t>set of plan attributes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dirty="0">
                <a:latin typeface="Century Schoolbook" pitchFamily="16" charset="0"/>
                <a:ea typeface="MS Gothic" charset="-128"/>
              </a:rPr>
              <a:t> Parameterized value function, unknown trade-off </a:t>
            </a:r>
            <a:r>
              <a:rPr lang="en-US" dirty="0" smtClean="0">
                <a:latin typeface="Century Schoolbook" pitchFamily="16" charset="0"/>
                <a:ea typeface="MS Gothic" charset="-128"/>
              </a:rPr>
              <a:t>values</a:t>
            </a:r>
            <a:endParaRPr lang="en-US" sz="2400" dirty="0">
              <a:latin typeface="Century Schoolbook" pitchFamily="16" charset="0"/>
              <a:ea typeface="MS Gothic" charset="-128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sz="2400" b="1" dirty="0">
                <a:latin typeface="Century Schoolbook" pitchFamily="16" charset="0"/>
                <a:ea typeface="MS Gothic" charset="-128"/>
              </a:rPr>
              <a:t>       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305300" y="1588532"/>
            <a:ext cx="0" cy="49646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572000" y="2426732"/>
            <a:ext cx="3581400" cy="164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66700" indent="-266700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633413" indent="-268288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b="1" dirty="0" smtClean="0">
                <a:solidFill>
                  <a:srgbClr val="0000FF"/>
                </a:solidFill>
                <a:latin typeface="Century Schoolbook" pitchFamily="16" charset="0"/>
                <a:ea typeface="MS Gothic" charset="-128"/>
              </a:rPr>
              <a:t>Representation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dirty="0">
                <a:latin typeface="Century Schoolbook" pitchFamily="16" charset="0"/>
                <a:ea typeface="MS Gothic" charset="-128"/>
              </a:rPr>
              <a:t>A</a:t>
            </a:r>
            <a:r>
              <a:rPr lang="en-US" dirty="0" smtClean="0">
                <a:latin typeface="Century Schoolbook" pitchFamily="16" charset="0"/>
                <a:ea typeface="MS Gothic" charset="-128"/>
              </a:rPr>
              <a:t>ctions with possible preconditions / effects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dirty="0" smtClean="0">
                <a:latin typeface="Century Schoolbook" pitchFamily="16" charset="0"/>
                <a:ea typeface="MS Gothic" charset="-128"/>
              </a:rPr>
              <a:t>Optionally with weights for being the real ones</a:t>
            </a:r>
            <a:endParaRPr lang="en-US" sz="2400" dirty="0">
              <a:latin typeface="Century Schoolbook" pitchFamily="16" charset="0"/>
              <a:ea typeface="MS Gothic" charset="-128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sz="2400" b="1" dirty="0">
                <a:latin typeface="Century Schoolbook" pitchFamily="16" charset="0"/>
                <a:ea typeface="MS Gothic" charset="-128"/>
              </a:rPr>
              <a:t>        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533400" y="5334000"/>
            <a:ext cx="3657600" cy="468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66700" indent="-266700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633413" indent="-268288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b="1" dirty="0" smtClean="0">
                <a:solidFill>
                  <a:srgbClr val="0000FF"/>
                </a:solidFill>
                <a:latin typeface="Century Schoolbook" pitchFamily="16" charset="0"/>
                <a:ea typeface="MS Gothic" charset="-128"/>
              </a:rPr>
              <a:t>Solution concept: </a:t>
            </a:r>
            <a:r>
              <a:rPr lang="en-US" dirty="0" smtClean="0">
                <a:latin typeface="Century Schoolbook" pitchFamily="16" charset="0"/>
                <a:ea typeface="MS Gothic" charset="-128"/>
              </a:rPr>
              <a:t>plan sets </a:t>
            </a: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SzTx/>
              <a:buFontTx/>
              <a:buNone/>
            </a:pPr>
            <a:endParaRPr lang="en-US" sz="2400" dirty="0">
              <a:latin typeface="Century Schoolbook" pitchFamily="16" charset="0"/>
              <a:ea typeface="MS Gothic" charset="-128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sz="2400" b="1" dirty="0">
                <a:latin typeface="Century Schoolbook" pitchFamily="16" charset="0"/>
                <a:ea typeface="MS Gothic" charset="-128"/>
              </a:rPr>
              <a:t>        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533400" y="5797719"/>
            <a:ext cx="3657600" cy="679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66700" indent="-266700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633413" indent="-268288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b="1" dirty="0" smtClean="0">
                <a:solidFill>
                  <a:srgbClr val="0000FF"/>
                </a:solidFill>
                <a:latin typeface="Century Schoolbook" pitchFamily="16" charset="0"/>
                <a:ea typeface="MS Gothic" charset="-128"/>
              </a:rPr>
              <a:t>Solving techniques: </a:t>
            </a:r>
            <a:r>
              <a:rPr lang="en-US" dirty="0" smtClean="0">
                <a:latin typeface="Century Schoolbook" pitchFamily="16" charset="0"/>
                <a:ea typeface="MS Gothic" charset="-128"/>
              </a:rPr>
              <a:t>synthesizing high quality plan sets</a:t>
            </a:r>
            <a:endParaRPr lang="en-US" dirty="0">
              <a:latin typeface="Century Schoolbook" pitchFamily="16" charset="0"/>
              <a:ea typeface="MS Gothic" charset="-128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4572000" y="4057650"/>
            <a:ext cx="35814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66700" indent="-266700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633413" indent="-268288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b="1" dirty="0" smtClean="0">
                <a:solidFill>
                  <a:srgbClr val="0000FF"/>
                </a:solidFill>
                <a:latin typeface="Century Schoolbook" pitchFamily="16" charset="0"/>
                <a:ea typeface="MS Gothic" charset="-128"/>
              </a:rPr>
              <a:t>Solution concept: </a:t>
            </a:r>
            <a:r>
              <a:rPr lang="en-US" dirty="0">
                <a:latin typeface="Century Schoolbook" pitchFamily="16" charset="0"/>
                <a:ea typeface="MS Gothic" charset="-128"/>
              </a:rPr>
              <a:t> </a:t>
            </a:r>
            <a:r>
              <a:rPr lang="en-US" dirty="0" smtClean="0">
                <a:latin typeface="Century Schoolbook" pitchFamily="16" charset="0"/>
                <a:ea typeface="MS Gothic" charset="-128"/>
              </a:rPr>
              <a:t>“robust” plans</a:t>
            </a:r>
            <a:endParaRPr lang="en-US" sz="2400" b="1" dirty="0">
              <a:latin typeface="Century Schoolbook" pitchFamily="16" charset="0"/>
              <a:ea typeface="MS Gothic" charset="-128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4572000" y="4819650"/>
            <a:ext cx="35814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66700" indent="-266700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633413" indent="-268288"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lang="en-US" b="1" dirty="0" smtClean="0">
                <a:solidFill>
                  <a:srgbClr val="0000FF"/>
                </a:solidFill>
                <a:latin typeface="Century Schoolbook" pitchFamily="16" charset="0"/>
                <a:ea typeface="MS Gothic" charset="-128"/>
              </a:rPr>
              <a:t>Solving techniques:</a:t>
            </a:r>
            <a:r>
              <a:rPr lang="en-US" dirty="0" smtClean="0">
                <a:latin typeface="Century Schoolbook" pitchFamily="16" charset="0"/>
                <a:ea typeface="MS Gothic" charset="-128"/>
              </a:rPr>
              <a:t> synthesizing robust plans</a:t>
            </a:r>
            <a:endParaRPr lang="en-US" sz="2400" b="1" dirty="0">
              <a:latin typeface="Century Schoolbook" pitchFamily="16" charset="0"/>
              <a:ea typeface="MS Gothic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546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4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4.1|8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72.1|13.5|7.1|41.7|1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3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3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5765</TotalTime>
  <Words>5380</Words>
  <Application>Microsoft Office PowerPoint</Application>
  <PresentationFormat>On-screen Show (4:3)</PresentationFormat>
  <Paragraphs>792</Paragraphs>
  <Slides>58</Slides>
  <Notes>13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Oriel</vt:lpstr>
      <vt:lpstr>Planning with Incomplete User Preferences and Domain Models</vt:lpstr>
      <vt:lpstr>Motivation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Dissertation overview</vt:lpstr>
      <vt:lpstr>Dissertation overview</vt:lpstr>
      <vt:lpstr>Dissertation Overview</vt:lpstr>
      <vt:lpstr>Dissertation overview</vt:lpstr>
      <vt:lpstr>Planning with Incomplete Domain Models</vt:lpstr>
      <vt:lpstr>Review: STRIPS</vt:lpstr>
      <vt:lpstr>Planning Problem with STRIPS</vt:lpstr>
      <vt:lpstr>Planning Problem with STRIPS (2)</vt:lpstr>
      <vt:lpstr>Incomplete Domain Models</vt:lpstr>
      <vt:lpstr>Planning Problem with Incomplete domain</vt:lpstr>
      <vt:lpstr>Transition Function</vt:lpstr>
      <vt:lpstr>Transition Function</vt:lpstr>
      <vt:lpstr>Transition Function</vt:lpstr>
      <vt:lpstr>PowerPoint Presentation</vt:lpstr>
      <vt:lpstr>A Measure for Plan Robustness</vt:lpstr>
      <vt:lpstr>A bit more general…</vt:lpstr>
      <vt:lpstr>Content</vt:lpstr>
      <vt:lpstr>Plan Robustness Assessment</vt:lpstr>
      <vt:lpstr>PowerPoint Presentation</vt:lpstr>
      <vt:lpstr>Plan Robustness Assessment</vt:lpstr>
      <vt:lpstr>Content</vt:lpstr>
      <vt:lpstr>Compilation Approach</vt:lpstr>
      <vt:lpstr>Compilation Example</vt:lpstr>
      <vt:lpstr>Compilation: Experimental Results</vt:lpstr>
      <vt:lpstr>Content</vt:lpstr>
      <vt:lpstr>Approximate Transition Function</vt:lpstr>
      <vt:lpstr>Anytime Approach for Generating Robust Plans</vt:lpstr>
      <vt:lpstr>Use of Upper Bound</vt:lpstr>
      <vt:lpstr>Find π s.t. R(π)&gt;δ</vt:lpstr>
      <vt:lpstr>Use of Lower Bound</vt:lpstr>
      <vt:lpstr>Lower bound for R(π)</vt:lpstr>
      <vt:lpstr>Lower bound for R(π)</vt:lpstr>
      <vt:lpstr>Lower bound for R(π)</vt:lpstr>
      <vt:lpstr>Upper bound for R(π)</vt:lpstr>
      <vt:lpstr>Find: π ̃ s.t.  L(π_k∘π ̃ )&gt;δ</vt:lpstr>
      <vt:lpstr> Relaxed Planning Graph Propositional Layer L_1</vt:lpstr>
      <vt:lpstr>Relaxed Planning Graph Action Layer A_t</vt:lpstr>
      <vt:lpstr>Relaxed Planning Graph Action Layer A_t</vt:lpstr>
      <vt:lpstr>Relaxed Planning Graph Propositional Layer L_(t+1)</vt:lpstr>
      <vt:lpstr>Relaxed Plan Extraction Overview</vt:lpstr>
      <vt:lpstr>Relaxed Plan Extraction When to insert actions?</vt:lpstr>
      <vt:lpstr>Relaxed Plan Extraction Subgoal v.s RP state</vt:lpstr>
      <vt:lpstr>Relaxed Plan Extraction</vt:lpstr>
      <vt:lpstr>Relaxed Plan Extraction</vt:lpstr>
      <vt:lpstr>Relaxed Plan Extraction</vt:lpstr>
      <vt:lpstr>Find π s.t. R(π)&gt;δ: Search Algorithm</vt:lpstr>
      <vt:lpstr>Experimental Results</vt:lpstr>
      <vt:lpstr>Experimental Results</vt:lpstr>
      <vt:lpstr>Dissertation overview</vt:lpstr>
      <vt:lpstr>Dissertation overview</vt:lpstr>
      <vt:lpstr>Thank you! Q &amp; 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with Inco</dc:title>
  <dc:creator>Tuan</dc:creator>
  <cp:lastModifiedBy>Tuan</cp:lastModifiedBy>
  <cp:revision>820</cp:revision>
  <cp:lastPrinted>2014-05-05T17:18:49Z</cp:lastPrinted>
  <dcterms:created xsi:type="dcterms:W3CDTF">2012-07-08T19:55:23Z</dcterms:created>
  <dcterms:modified xsi:type="dcterms:W3CDTF">2014-05-05T17:42:59Z</dcterms:modified>
</cp:coreProperties>
</file>