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86"/>
  </p:notesMasterIdLst>
  <p:handoutMasterIdLst>
    <p:handoutMasterId r:id="rId87"/>
  </p:handoutMasterIdLst>
  <p:sldIdLst>
    <p:sldId id="256" r:id="rId2"/>
    <p:sldId id="273" r:id="rId3"/>
    <p:sldId id="275" r:id="rId4"/>
    <p:sldId id="270" r:id="rId5"/>
    <p:sldId id="274" r:id="rId6"/>
    <p:sldId id="257" r:id="rId7"/>
    <p:sldId id="276" r:id="rId8"/>
    <p:sldId id="277" r:id="rId9"/>
    <p:sldId id="272" r:id="rId10"/>
    <p:sldId id="283" r:id="rId11"/>
    <p:sldId id="331" r:id="rId12"/>
    <p:sldId id="259" r:id="rId13"/>
    <p:sldId id="260" r:id="rId14"/>
    <p:sldId id="258" r:id="rId15"/>
    <p:sldId id="261" r:id="rId16"/>
    <p:sldId id="332" r:id="rId17"/>
    <p:sldId id="326" r:id="rId18"/>
    <p:sldId id="327" r:id="rId19"/>
    <p:sldId id="328" r:id="rId20"/>
    <p:sldId id="329" r:id="rId21"/>
    <p:sldId id="330" r:id="rId22"/>
    <p:sldId id="333" r:id="rId23"/>
    <p:sldId id="262" r:id="rId24"/>
    <p:sldId id="291" r:id="rId25"/>
    <p:sldId id="292" r:id="rId26"/>
    <p:sldId id="293" r:id="rId27"/>
    <p:sldId id="294" r:id="rId28"/>
    <p:sldId id="312" r:id="rId29"/>
    <p:sldId id="335" r:id="rId30"/>
    <p:sldId id="316" r:id="rId31"/>
    <p:sldId id="311" r:id="rId32"/>
    <p:sldId id="303" r:id="rId33"/>
    <p:sldId id="304" r:id="rId34"/>
    <p:sldId id="302" r:id="rId35"/>
    <p:sldId id="301" r:id="rId36"/>
    <p:sldId id="305" r:id="rId37"/>
    <p:sldId id="313" r:id="rId38"/>
    <p:sldId id="289" r:id="rId39"/>
    <p:sldId id="290" r:id="rId40"/>
    <p:sldId id="336" r:id="rId41"/>
    <p:sldId id="308" r:id="rId42"/>
    <p:sldId id="264" r:id="rId43"/>
    <p:sldId id="300" r:id="rId44"/>
    <p:sldId id="298" r:id="rId45"/>
    <p:sldId id="314" r:id="rId46"/>
    <p:sldId id="337" r:id="rId47"/>
    <p:sldId id="309" r:id="rId48"/>
    <p:sldId id="315" r:id="rId49"/>
    <p:sldId id="265" r:id="rId50"/>
    <p:sldId id="306" r:id="rId51"/>
    <p:sldId id="310" r:id="rId52"/>
    <p:sldId id="317" r:id="rId53"/>
    <p:sldId id="338" r:id="rId54"/>
    <p:sldId id="266" r:id="rId55"/>
    <p:sldId id="351" r:id="rId56"/>
    <p:sldId id="352" r:id="rId57"/>
    <p:sldId id="353" r:id="rId58"/>
    <p:sldId id="318" r:id="rId59"/>
    <p:sldId id="319" r:id="rId60"/>
    <p:sldId id="339" r:id="rId61"/>
    <p:sldId id="321" r:id="rId62"/>
    <p:sldId id="322" r:id="rId63"/>
    <p:sldId id="323" r:id="rId64"/>
    <p:sldId id="324" r:id="rId65"/>
    <p:sldId id="325" r:id="rId66"/>
    <p:sldId id="340" r:id="rId67"/>
    <p:sldId id="344" r:id="rId68"/>
    <p:sldId id="345" r:id="rId69"/>
    <p:sldId id="346" r:id="rId70"/>
    <p:sldId id="347" r:id="rId71"/>
    <p:sldId id="348" r:id="rId72"/>
    <p:sldId id="349" r:id="rId73"/>
    <p:sldId id="350" r:id="rId74"/>
    <p:sldId id="341" r:id="rId75"/>
    <p:sldId id="342" r:id="rId76"/>
    <p:sldId id="343" r:id="rId77"/>
    <p:sldId id="263" r:id="rId78"/>
    <p:sldId id="286" r:id="rId79"/>
    <p:sldId id="287" r:id="rId80"/>
    <p:sldId id="288" r:id="rId81"/>
    <p:sldId id="295" r:id="rId82"/>
    <p:sldId id="296" r:id="rId83"/>
    <p:sldId id="334" r:id="rId84"/>
    <p:sldId id="267" r:id="rId8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4184E671-C571-4172-89AC-E13F5BFBCE20}">
          <p14:sldIdLst>
            <p14:sldId id="256"/>
          </p14:sldIdLst>
        </p14:section>
        <p14:section name="Motivation" id="{D80CA576-3AAB-4B07-A2E9-03042D205BFF}">
          <p14:sldIdLst>
            <p14:sldId id="273"/>
            <p14:sldId id="275"/>
            <p14:sldId id="270"/>
            <p14:sldId id="274"/>
          </p14:sldIdLst>
        </p14:section>
        <p14:section name="Classical Planning Background" id="{33A51524-D75D-4C13-93E3-9691D28D4F84}">
          <p14:sldIdLst>
            <p14:sldId id="257"/>
            <p14:sldId id="276"/>
            <p14:sldId id="277"/>
            <p14:sldId id="272"/>
            <p14:sldId id="283"/>
          </p14:sldIdLst>
        </p14:section>
        <p14:section name="Trouble" id="{7B1CAB96-FB29-47DF-A4D1-A7D76861FD20}">
          <p14:sldIdLst>
            <p14:sldId id="331"/>
            <p14:sldId id="259"/>
            <p14:sldId id="260"/>
            <p14:sldId id="258"/>
            <p14:sldId id="261"/>
          </p14:sldIdLst>
        </p14:section>
        <p14:section name="Mission" id="{61DAACEF-5637-480A-88D4-94E955316681}">
          <p14:sldIdLst>
            <p14:sldId id="332"/>
            <p14:sldId id="326"/>
            <p14:sldId id="327"/>
            <p14:sldId id="328"/>
            <p14:sldId id="329"/>
            <p14:sldId id="330"/>
          </p14:sldIdLst>
        </p14:section>
        <p14:section name="Overview" id="{AF6E8F98-B4FD-4661-9A38-E4D2F608E671}">
          <p14:sldIdLst>
            <p14:sldId id="333"/>
            <p14:sldId id="262"/>
            <p14:sldId id="291"/>
            <p14:sldId id="292"/>
            <p14:sldId id="293"/>
            <p14:sldId id="294"/>
            <p14:sldId id="312"/>
          </p14:sldIdLst>
        </p14:section>
        <p14:section name="Technical:Definitions" id="{60704DBB-560F-47E0-B07A-8D4DF3B68DFA}">
          <p14:sldIdLst>
            <p14:sldId id="335"/>
            <p14:sldId id="316"/>
            <p14:sldId id="311"/>
            <p14:sldId id="303"/>
            <p14:sldId id="304"/>
            <p14:sldId id="302"/>
            <p14:sldId id="301"/>
            <p14:sldId id="305"/>
            <p14:sldId id="313"/>
            <p14:sldId id="289"/>
            <p14:sldId id="290"/>
          </p14:sldIdLst>
        </p14:section>
        <p14:section name="Technical:Theory" id="{2667899F-3A79-4648-96C7-636867B249EB}">
          <p14:sldIdLst>
            <p14:sldId id="336"/>
            <p14:sldId id="308"/>
            <p14:sldId id="264"/>
            <p14:sldId id="300"/>
            <p14:sldId id="298"/>
            <p14:sldId id="314"/>
          </p14:sldIdLst>
        </p14:section>
        <p14:section name="Technical:Language" id="{55C8CFEB-C3D7-4173-927B-2561B872BFCF}">
          <p14:sldIdLst>
            <p14:sldId id="337"/>
            <p14:sldId id="309"/>
            <p14:sldId id="315"/>
            <p14:sldId id="265"/>
            <p14:sldId id="306"/>
            <p14:sldId id="310"/>
            <p14:sldId id="317"/>
          </p14:sldIdLst>
        </p14:section>
        <p14:section name="Technical:Algorithm" id="{7833C6CF-02B8-4893-B193-BA8B65E2300A}">
          <p14:sldIdLst>
            <p14:sldId id="338"/>
            <p14:sldId id="266"/>
            <p14:sldId id="351"/>
            <p14:sldId id="352"/>
            <p14:sldId id="353"/>
            <p14:sldId id="318"/>
            <p14:sldId id="319"/>
          </p14:sldIdLst>
        </p14:section>
        <p14:section name="Summary" id="{A871D707-AA05-4C91-BDA3-9A4D5FF168E6}">
          <p14:sldIdLst>
            <p14:sldId id="339"/>
            <p14:sldId id="321"/>
            <p14:sldId id="322"/>
            <p14:sldId id="323"/>
            <p14:sldId id="324"/>
            <p14:sldId id="325"/>
            <p14:sldId id="340"/>
          </p14:sldIdLst>
        </p14:section>
        <p14:section name="Misc." id="{D1BEF388-FD29-414D-9FDE-6CAE9846FD7B}">
          <p14:sldIdLst>
            <p14:sldId id="344"/>
            <p14:sldId id="345"/>
            <p14:sldId id="346"/>
            <p14:sldId id="347"/>
            <p14:sldId id="348"/>
            <p14:sldId id="349"/>
            <p14:sldId id="350"/>
            <p14:sldId id="341"/>
            <p14:sldId id="342"/>
            <p14:sldId id="343"/>
            <p14:sldId id="263"/>
            <p14:sldId id="286"/>
            <p14:sldId id="287"/>
            <p14:sldId id="288"/>
            <p14:sldId id="295"/>
            <p14:sldId id="296"/>
            <p14:sldId id="334"/>
            <p14:sldId id="2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DDD"/>
    <a:srgbClr val="00B0F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7" autoAdjust="0"/>
    <p:restoredTop sz="81227" autoAdjust="0"/>
  </p:normalViewPr>
  <p:slideViewPr>
    <p:cSldViewPr snapToGrid="0">
      <p:cViewPr varScale="1">
        <p:scale>
          <a:sx n="71" d="100"/>
          <a:sy n="71" d="100"/>
        </p:scale>
        <p:origin x="-466" y="-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994"/>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B3EACBF5-63BE-46B4-9BEC-2C297481C526}" type="datetimeFigureOut">
              <a:rPr lang="en-US" smtClean="0"/>
              <a:t>11/15/2012</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D971A3B9-F38E-4C3F-8B54-594BDD60C4EF}" type="slidenum">
              <a:rPr lang="en-US" smtClean="0"/>
              <a:t>‹#›</a:t>
            </a:fld>
            <a:endParaRPr lang="en-US"/>
          </a:p>
        </p:txBody>
      </p:sp>
    </p:spTree>
    <p:extLst>
      <p:ext uri="{BB962C8B-B14F-4D97-AF65-F5344CB8AC3E}">
        <p14:creationId xmlns:p14="http://schemas.microsoft.com/office/powerpoint/2010/main" val="2362489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E437D6EF-A74E-4000-9109-173CE7C6BFDA}" type="datetimeFigureOut">
              <a:rPr lang="en-US" smtClean="0"/>
              <a:t>11/15/2012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A489FB39-3870-4A6B-8204-6845836EF0E8}" type="slidenum">
              <a:rPr lang="en-US" smtClean="0"/>
              <a:t>‹#›</a:t>
            </a:fld>
            <a:endParaRPr lang="en-US"/>
          </a:p>
        </p:txBody>
      </p:sp>
    </p:spTree>
    <p:extLst>
      <p:ext uri="{BB962C8B-B14F-4D97-AF65-F5344CB8AC3E}">
        <p14:creationId xmlns:p14="http://schemas.microsoft.com/office/powerpoint/2010/main" val="187567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Naturally, domain-dependent.</a:t>
            </a:r>
          </a:p>
          <a:p>
            <a:endParaRPr lang="en-US" dirty="0" smtClean="0"/>
          </a:p>
          <a:p>
            <a:r>
              <a:rPr lang="en-US" dirty="0" smtClean="0"/>
              <a:t>MIT Sea Grant AUV Lab: Brian Williams</a:t>
            </a:r>
          </a:p>
          <a:p>
            <a:r>
              <a:rPr lang="en-US" dirty="0" smtClean="0"/>
              <a:t>Mars</a:t>
            </a:r>
            <a:r>
              <a:rPr lang="en-US" baseline="0" dirty="0" smtClean="0"/>
              <a:t> Rovers: </a:t>
            </a:r>
            <a:r>
              <a:rPr lang="en-US" baseline="0" dirty="0" err="1" smtClean="0"/>
              <a:t>Kanna</a:t>
            </a:r>
            <a:r>
              <a:rPr lang="en-US" baseline="0" dirty="0" smtClean="0"/>
              <a:t> </a:t>
            </a:r>
            <a:r>
              <a:rPr lang="en-US" baseline="0" dirty="0" err="1" smtClean="0"/>
              <a:t>Rajan</a:t>
            </a:r>
            <a:endParaRPr lang="en-US" baseline="0" dirty="0" smtClean="0"/>
          </a:p>
          <a:p>
            <a:r>
              <a:rPr lang="en-US" baseline="0" dirty="0" smtClean="0"/>
              <a:t>UAVs (RMAX) for emergency logistics: Patrick Doherty</a:t>
            </a:r>
          </a:p>
          <a:p>
            <a:r>
              <a:rPr lang="en-US" baseline="0" dirty="0" smtClean="0"/>
              <a:t>Earth observing satellite (EO-1: ASPEN, CASPER, R4, R5): Steve </a:t>
            </a:r>
            <a:r>
              <a:rPr lang="en-US" baseline="0" dirty="0" err="1" smtClean="0"/>
              <a:t>Chien</a:t>
            </a:r>
            <a:endParaRPr lang="en-US" baseline="0" dirty="0" smtClean="0"/>
          </a:p>
          <a:p>
            <a:r>
              <a:rPr lang="en-US" baseline="0" dirty="0" smtClean="0"/>
              <a:t>  67 human steps versus 1 prioritized goal to get an image.</a:t>
            </a:r>
          </a:p>
          <a:p>
            <a:r>
              <a:rPr lang="en-US" dirty="0" smtClean="0"/>
              <a:t>  “Initially, we were spending about $7,500 per image to acquire them. Now the cost is less than $600 a scene,” </a:t>
            </a:r>
          </a:p>
          <a:p>
            <a:r>
              <a:rPr lang="en-US" dirty="0" smtClean="0"/>
              <a:t>  says Cramer.</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2</a:t>
            </a:fld>
            <a:endParaRPr lang="en-US"/>
          </a:p>
        </p:txBody>
      </p:sp>
    </p:spTree>
    <p:extLst>
      <p:ext uri="{BB962C8B-B14F-4D97-AF65-F5344CB8AC3E}">
        <p14:creationId xmlns:p14="http://schemas.microsoft.com/office/powerpoint/2010/main" val="3389694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23</a:t>
            </a:fld>
            <a:endParaRPr lang="en-US"/>
          </a:p>
        </p:txBody>
      </p:sp>
    </p:spTree>
    <p:extLst>
      <p:ext uri="{BB962C8B-B14F-4D97-AF65-F5344CB8AC3E}">
        <p14:creationId xmlns:p14="http://schemas.microsoft.com/office/powerpoint/2010/main" val="2054943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r>
              <a:rPr lang="en-US" dirty="0" smtClean="0"/>
              <a:t>Many tricky questions</a:t>
            </a:r>
          </a:p>
          <a:p>
            <a:pPr defTabSz="924458"/>
            <a:endParaRPr lang="en-US" dirty="0" smtClean="0"/>
          </a:p>
          <a:p>
            <a:pPr defTabSz="924458"/>
            <a:r>
              <a:rPr lang="en-US" dirty="0" smtClean="0"/>
              <a:t>Time: also </a:t>
            </a:r>
            <a:r>
              <a:rPr lang="en-US" dirty="0" err="1" smtClean="0"/>
              <a:t>hyperreals</a:t>
            </a:r>
            <a:r>
              <a:rPr lang="en-US" dirty="0" smtClean="0"/>
              <a:t> (nonstandard analysis), {R,W}</a:t>
            </a:r>
            <a:r>
              <a:rPr lang="en-US" baseline="0" dirty="0" smtClean="0"/>
              <a:t> * Real</a:t>
            </a:r>
            <a:endParaRPr lang="en-US" dirty="0" smtClean="0"/>
          </a:p>
          <a:p>
            <a:pPr defTabSz="924458"/>
            <a:r>
              <a:rPr lang="en-US" dirty="0" smtClean="0"/>
              <a:t>Schedules: </a:t>
            </a:r>
            <a:r>
              <a:rPr lang="en-US" baseline="0" dirty="0" smtClean="0"/>
              <a:t>sequences of sets of (</a:t>
            </a:r>
            <a:r>
              <a:rPr lang="en-US" baseline="0" dirty="0" err="1" smtClean="0"/>
              <a:t>pddl</a:t>
            </a:r>
            <a:r>
              <a:rPr lang="en-US" baseline="0" dirty="0" smtClean="0"/>
              <a:t>), sets of sequences of (</a:t>
            </a:r>
            <a:r>
              <a:rPr lang="en-US" baseline="0" dirty="0" err="1" smtClean="0"/>
              <a:t>optop</a:t>
            </a:r>
            <a:r>
              <a:rPr lang="en-US" baseline="0" dirty="0" smtClean="0"/>
              <a:t>)</a:t>
            </a:r>
            <a:r>
              <a:rPr lang="en-US" dirty="0" smtClean="0"/>
              <a:t>,</a:t>
            </a:r>
            <a:r>
              <a:rPr lang="en-US" baseline="0" dirty="0" smtClean="0"/>
              <a:t> flexible partial orders (executive picks), …</a:t>
            </a:r>
            <a:endParaRPr lang="en-US" dirty="0" smtClean="0"/>
          </a:p>
          <a:p>
            <a:pPr defTabSz="924458"/>
            <a:r>
              <a:rPr lang="en-US" dirty="0" smtClean="0"/>
              <a:t>Concurrency: also</a:t>
            </a:r>
            <a:r>
              <a:rPr lang="en-US" baseline="0" dirty="0" smtClean="0"/>
              <a:t> communicating processes, </a:t>
            </a:r>
            <a:r>
              <a:rPr lang="en-US" baseline="0" dirty="0" err="1" smtClean="0"/>
              <a:t>nondeterminism</a:t>
            </a:r>
            <a:r>
              <a:rPr lang="en-US" baseline="0" dirty="0" smtClean="0"/>
              <a:t>, prioritization, stochastic (exponential fallback)</a:t>
            </a:r>
            <a:endParaRPr lang="en-US" dirty="0" smtClean="0"/>
          </a:p>
          <a:p>
            <a:pPr defTabSz="924458"/>
            <a:r>
              <a:rPr lang="en-US" dirty="0" smtClean="0"/>
              <a:t>Executions:</a:t>
            </a:r>
            <a:r>
              <a:rPr lang="en-US" baseline="0" dirty="0" smtClean="0"/>
              <a:t> also Petri Nets</a:t>
            </a:r>
          </a:p>
          <a:p>
            <a:r>
              <a:rPr lang="en-US" dirty="0" smtClean="0"/>
              <a:t>Behavior:</a:t>
            </a:r>
            <a:r>
              <a:rPr lang="en-US" baseline="0" dirty="0" smtClean="0"/>
              <a:t> also f(</a:t>
            </a:r>
            <a:r>
              <a:rPr lang="en-US" baseline="0" dirty="0" err="1" smtClean="0"/>
              <a:t>s,t</a:t>
            </a:r>
            <a:r>
              <a:rPr lang="en-US" baseline="0" dirty="0" smtClean="0"/>
              <a:t>), f[</a:t>
            </a:r>
            <a:r>
              <a:rPr lang="en-US" baseline="0" dirty="0" err="1" smtClean="0"/>
              <a:t>s,t</a:t>
            </a:r>
            <a:r>
              <a:rPr lang="en-US" baseline="0" dirty="0" smtClean="0"/>
              <a:t>], f(</a:t>
            </a:r>
            <a:r>
              <a:rPr lang="en-US" baseline="0" dirty="0" err="1" smtClean="0"/>
              <a:t>s,t</a:t>
            </a:r>
            <a:r>
              <a:rPr lang="en-US" baseline="0" dirty="0" smtClean="0"/>
              <a:t>], …; also uncertainty (beliefs instead of states)</a:t>
            </a:r>
            <a:endParaRPr lang="en-US" dirty="0" smtClean="0"/>
          </a:p>
          <a:p>
            <a:r>
              <a:rPr lang="en-US" baseline="0" dirty="0" smtClean="0"/>
              <a:t>Solutions: also expectations, etc., i.e., for MDPs</a:t>
            </a:r>
          </a:p>
          <a:p>
            <a:endParaRPr lang="en-US" dirty="0" smtClean="0"/>
          </a:p>
          <a:p>
            <a:r>
              <a:rPr lang="en-US" dirty="0" smtClean="0"/>
              <a:t>http://users.cecs.anu.edu.au/~jks/bw.html</a:t>
            </a:r>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24</a:t>
            </a:fld>
            <a:endParaRPr lang="en-US"/>
          </a:p>
        </p:txBody>
      </p:sp>
    </p:spTree>
    <p:extLst>
      <p:ext uri="{BB962C8B-B14F-4D97-AF65-F5344CB8AC3E}">
        <p14:creationId xmlns:p14="http://schemas.microsoft.com/office/powerpoint/2010/main" val="18033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key</a:t>
            </a:r>
            <a:r>
              <a:rPr lang="en-US" baseline="0" dirty="0" smtClean="0"/>
              <a:t> intuitions for any form of temporal planning</a:t>
            </a:r>
          </a:p>
          <a:p>
            <a:endParaRPr lang="en-US" baseline="0" dirty="0" smtClean="0"/>
          </a:p>
          <a:p>
            <a:endParaRPr lang="en-US" baseline="0" dirty="0" smtClean="0"/>
          </a:p>
          <a:p>
            <a:r>
              <a:rPr lang="en-US" baseline="0" dirty="0" smtClean="0"/>
              <a:t>Rescheduling: TGP and CRIKEY</a:t>
            </a:r>
          </a:p>
          <a:p>
            <a:r>
              <a:rPr lang="en-US" baseline="0" dirty="0" smtClean="0"/>
              <a:t>Temporal Planning with Mutual Exclusion Reasoning. David E. Smith and Daniel S. Weld. 1999. (TGP)</a:t>
            </a:r>
          </a:p>
          <a:p>
            <a:r>
              <a:rPr lang="en-US" baseline="0" dirty="0" smtClean="0"/>
              <a:t>Multiple Relaxations in Temporal Planning. Keith Halsey, Derek Long, and Maria Fox. 2004. (CRIKEY)</a:t>
            </a:r>
          </a:p>
          <a:p>
            <a:endParaRPr lang="en-US" baseline="0" dirty="0" smtClean="0"/>
          </a:p>
          <a:p>
            <a:r>
              <a:rPr lang="en-US" baseline="0" dirty="0" smtClean="0"/>
              <a:t>Reordering: </a:t>
            </a:r>
          </a:p>
          <a:p>
            <a:r>
              <a:rPr lang="en-US" baseline="0" dirty="0" smtClean="0"/>
              <a:t>Computational Aspects of Reordering Plans. </a:t>
            </a:r>
            <a:r>
              <a:rPr lang="en-US" baseline="0" dirty="0" err="1" smtClean="0"/>
              <a:t>Christer</a:t>
            </a:r>
            <a:r>
              <a:rPr lang="en-US" baseline="0" dirty="0" smtClean="0"/>
              <a:t> </a:t>
            </a:r>
            <a:r>
              <a:rPr lang="en-US" baseline="0" dirty="0" err="1" smtClean="0"/>
              <a:t>Backstrom</a:t>
            </a:r>
            <a:r>
              <a:rPr lang="en-US" baseline="0" dirty="0" smtClean="0"/>
              <a:t>. 1998.</a:t>
            </a:r>
          </a:p>
          <a:p>
            <a:r>
              <a:rPr lang="en-US" baseline="0" dirty="0" smtClean="0"/>
              <a:t>Systematic Nonlinear Planning. David A. </a:t>
            </a:r>
            <a:r>
              <a:rPr lang="en-US" baseline="0" dirty="0" err="1" smtClean="0"/>
              <a:t>McAllester</a:t>
            </a:r>
            <a:r>
              <a:rPr lang="en-US" baseline="0" dirty="0" smtClean="0"/>
              <a:t> and David </a:t>
            </a:r>
            <a:r>
              <a:rPr lang="en-US" baseline="0" dirty="0" err="1" smtClean="0"/>
              <a:t>Rosenblitt</a:t>
            </a:r>
            <a:r>
              <a:rPr lang="en-US" baseline="0" dirty="0" smtClean="0"/>
              <a:t>. 1991. (SNLP)</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25</a:t>
            </a:fld>
            <a:endParaRPr lang="en-US"/>
          </a:p>
        </p:txBody>
      </p:sp>
    </p:spTree>
    <p:extLst>
      <p:ext uri="{BB962C8B-B14F-4D97-AF65-F5344CB8AC3E}">
        <p14:creationId xmlns:p14="http://schemas.microsoft.com/office/powerpoint/2010/main" val="28365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a:t>
            </a:r>
            <a:r>
              <a:rPr lang="en-US" baseline="0" dirty="0" smtClean="0"/>
              <a:t> RC, argue that this definition means that implementations will be handicapped.</a:t>
            </a:r>
          </a:p>
          <a:p>
            <a:r>
              <a:rPr lang="en-US" baseline="0" dirty="0" smtClean="0"/>
              <a:t>Ideally: not forever.</a:t>
            </a:r>
          </a:p>
          <a:p>
            <a:endParaRPr lang="en-US" baseline="0" dirty="0" smtClean="0"/>
          </a:p>
          <a:p>
            <a:r>
              <a:rPr lang="en-US" baseline="0" dirty="0" smtClean="0"/>
              <a:t>Show a piece of the puzzle that is the full background theory on compiling away syntax.</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26</a:t>
            </a:fld>
            <a:endParaRPr lang="en-US"/>
          </a:p>
        </p:txBody>
      </p:sp>
    </p:spTree>
    <p:extLst>
      <p:ext uri="{BB962C8B-B14F-4D97-AF65-F5344CB8AC3E}">
        <p14:creationId xmlns:p14="http://schemas.microsoft.com/office/powerpoint/2010/main" val="2454279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489FB39-3870-4A6B-8204-6845836EF0E8}" type="slidenum">
              <a:rPr lang="en-US" smtClean="0"/>
              <a:t>30</a:t>
            </a:fld>
            <a:endParaRPr lang="en-US"/>
          </a:p>
        </p:txBody>
      </p:sp>
    </p:spTree>
    <p:extLst>
      <p:ext uri="{BB962C8B-B14F-4D97-AF65-F5344CB8AC3E}">
        <p14:creationId xmlns:p14="http://schemas.microsoft.com/office/powerpoint/2010/main" val="3435247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0" lvl="2" defTabSz="924458"/>
            <a:r>
              <a:rPr lang="en-US" sz="1600" dirty="0">
                <a:solidFill>
                  <a:srgbClr val="C00000"/>
                </a:solidFill>
              </a:rPr>
              <a:t>computationally isomorphic?</a:t>
            </a:r>
            <a:endParaRPr lang="en-US" sz="1600" dirty="0"/>
          </a:p>
          <a:p>
            <a:endParaRPr lang="en-US" dirty="0" smtClean="0"/>
          </a:p>
          <a:p>
            <a:endParaRPr lang="en-US" dirty="0" smtClean="0"/>
          </a:p>
          <a:p>
            <a:r>
              <a:rPr lang="en-US" dirty="0" smtClean="0"/>
              <a:t>This concludes Chapter 2</a:t>
            </a:r>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37</a:t>
            </a:fld>
            <a:endParaRPr lang="en-US"/>
          </a:p>
        </p:txBody>
      </p:sp>
    </p:spTree>
    <p:extLst>
      <p:ext uri="{BB962C8B-B14F-4D97-AF65-F5344CB8AC3E}">
        <p14:creationId xmlns:p14="http://schemas.microsoft.com/office/powerpoint/2010/main" val="2824366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489FB39-3870-4A6B-8204-6845836EF0E8}" type="slidenum">
              <a:rPr lang="en-US" smtClean="0"/>
              <a:t>38</a:t>
            </a:fld>
            <a:endParaRPr lang="en-US"/>
          </a:p>
        </p:txBody>
      </p:sp>
    </p:spTree>
    <p:extLst>
      <p:ext uri="{BB962C8B-B14F-4D97-AF65-F5344CB8AC3E}">
        <p14:creationId xmlns:p14="http://schemas.microsoft.com/office/powerpoint/2010/main" val="3435247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39</a:t>
            </a:fld>
            <a:endParaRPr lang="en-US"/>
          </a:p>
        </p:txBody>
      </p:sp>
    </p:spTree>
    <p:extLst>
      <p:ext uri="{BB962C8B-B14F-4D97-AF65-F5344CB8AC3E}">
        <p14:creationId xmlns:p14="http://schemas.microsoft.com/office/powerpoint/2010/main" val="1395589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same-shirt-color = equivalent</a:t>
            </a:r>
          </a:p>
          <a:p>
            <a:endParaRPr lang="en-US" dirty="0" smtClean="0"/>
          </a:p>
          <a:p>
            <a:r>
              <a:rPr lang="en-US" dirty="0" smtClean="0"/>
              <a:t>(brush</a:t>
            </a:r>
            <a:r>
              <a:rPr lang="en-US" baseline="0" dirty="0" smtClean="0"/>
              <a:t> teeth, comb hair) before leaving to work</a:t>
            </a:r>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41</a:t>
            </a:fld>
            <a:endParaRPr lang="en-US"/>
          </a:p>
        </p:txBody>
      </p:sp>
    </p:spTree>
    <p:extLst>
      <p:ext uri="{BB962C8B-B14F-4D97-AF65-F5344CB8AC3E}">
        <p14:creationId xmlns:p14="http://schemas.microsoft.com/office/powerpoint/2010/main" val="1906315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Soonest is Best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42</a:t>
            </a:fld>
            <a:endParaRPr lang="en-US"/>
          </a:p>
        </p:txBody>
      </p:sp>
    </p:spTree>
    <p:extLst>
      <p:ext uri="{BB962C8B-B14F-4D97-AF65-F5344CB8AC3E}">
        <p14:creationId xmlns:p14="http://schemas.microsoft.com/office/powerpoint/2010/main" val="378052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 is only one small piece of the puzzle.</a:t>
            </a:r>
          </a:p>
          <a:p>
            <a:endParaRPr lang="en-US" dirty="0" smtClean="0"/>
          </a:p>
          <a:p>
            <a:r>
              <a:rPr lang="en-US" dirty="0" smtClean="0"/>
              <a:t>Division of Responsibilities.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3</a:t>
            </a:fld>
            <a:endParaRPr lang="en-US"/>
          </a:p>
        </p:txBody>
      </p:sp>
    </p:spTree>
    <p:extLst>
      <p:ext uri="{BB962C8B-B14F-4D97-AF65-F5344CB8AC3E}">
        <p14:creationId xmlns:p14="http://schemas.microsoft.com/office/powerpoint/2010/main" val="1087947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Greedy scheduling is not enough: `soonest’ is not best</a:t>
            </a:r>
          </a:p>
          <a:p>
            <a:r>
              <a:rPr lang="en-US" dirty="0" smtClean="0"/>
              <a:t>(because STPs are not acyclic, unlike partial orders, which are acyclic)</a:t>
            </a:r>
          </a:p>
          <a:p>
            <a:endParaRPr lang="en-US" dirty="0" smtClean="0"/>
          </a:p>
          <a:p>
            <a:endParaRPr lang="en-US" dirty="0" smtClean="0"/>
          </a:p>
          <a:p>
            <a:r>
              <a:rPr lang="en-US" dirty="0" smtClean="0"/>
              <a:t>(</a:t>
            </a:r>
            <a:r>
              <a:rPr lang="en-US" dirty="0" err="1" smtClean="0"/>
              <a:t>Todo</a:t>
            </a:r>
            <a:r>
              <a:rPr lang="en-US" dirty="0" smtClean="0"/>
              <a:t>?: Fix dissertation, polynomial bounding is at</a:t>
            </a:r>
            <a:r>
              <a:rPr lang="en-US" baseline="0" dirty="0" smtClean="0"/>
              <a:t> the level of going through sequential planning)</a:t>
            </a:r>
          </a:p>
          <a:p>
            <a:endParaRPr lang="en-US" baseline="0" dirty="0" smtClean="0"/>
          </a:p>
          <a:p>
            <a:r>
              <a:rPr lang="en-US" baseline="0" dirty="0" smtClean="0"/>
              <a:t>The 2^32 isn’t so much the problem.</a:t>
            </a:r>
          </a:p>
          <a:p>
            <a:endParaRPr lang="en-US" baseline="0" dirty="0" smtClean="0"/>
          </a:p>
          <a:p>
            <a:r>
              <a:rPr lang="en-US" baseline="0" dirty="0" smtClean="0"/>
              <a:t>The problem is that the techniques classical planners employ to deal with the 2^x are based in propositional reasoning.</a:t>
            </a:r>
          </a:p>
          <a:p>
            <a:endParaRPr lang="en-US" baseline="0" dirty="0" smtClean="0"/>
          </a:p>
          <a:p>
            <a:r>
              <a:rPr lang="en-US" baseline="0" dirty="0" smtClean="0"/>
              <a:t>Such techniques do not trivially extend to the 2^32.</a:t>
            </a:r>
          </a:p>
          <a:p>
            <a:endParaRPr lang="en-US" baseline="0" dirty="0" smtClean="0"/>
          </a:p>
          <a:p>
            <a:r>
              <a:rPr lang="en-US" baseline="0" dirty="0" smtClean="0"/>
              <a:t>That is, adding intelligent understanding of arithmetic is surely a significant extension of STRIPS, </a:t>
            </a:r>
          </a:p>
          <a:p>
            <a:r>
              <a:rPr lang="en-US" baseline="0" dirty="0" smtClean="0"/>
              <a:t> even if constrained to reasoning about time alone (monotonic, etc.).</a:t>
            </a:r>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43</a:t>
            </a:fld>
            <a:endParaRPr lang="en-US"/>
          </a:p>
        </p:txBody>
      </p:sp>
    </p:spTree>
    <p:extLst>
      <p:ext uri="{BB962C8B-B14F-4D97-AF65-F5344CB8AC3E}">
        <p14:creationId xmlns:p14="http://schemas.microsoft.com/office/powerpoint/2010/main" val="2509010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44</a:t>
            </a:fld>
            <a:endParaRPr lang="en-US"/>
          </a:p>
        </p:txBody>
      </p:sp>
    </p:spTree>
    <p:extLst>
      <p:ext uri="{BB962C8B-B14F-4D97-AF65-F5344CB8AC3E}">
        <p14:creationId xmlns:p14="http://schemas.microsoft.com/office/powerpoint/2010/main" val="1432333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Causally primitive implies FFC will work…does plain temporally simple work?</a:t>
            </a:r>
          </a:p>
          <a:p>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52</a:t>
            </a:fld>
            <a:endParaRPr lang="en-US"/>
          </a:p>
        </p:txBody>
      </p:sp>
    </p:spTree>
    <p:extLst>
      <p:ext uri="{BB962C8B-B14F-4D97-AF65-F5344CB8AC3E}">
        <p14:creationId xmlns:p14="http://schemas.microsoft.com/office/powerpoint/2010/main" val="2765112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Search Techniques for Temporal Planning in LPG.</a:t>
            </a:r>
          </a:p>
          <a:p>
            <a:r>
              <a:rPr lang="it-IT" dirty="0" smtClean="0"/>
              <a:t>Alfonso Gerevini,</a:t>
            </a:r>
            <a:r>
              <a:rPr lang="it-IT" baseline="0" dirty="0" smtClean="0"/>
              <a:t> </a:t>
            </a:r>
            <a:r>
              <a:rPr lang="it-IT" dirty="0" smtClean="0"/>
              <a:t>Ivan Serina,</a:t>
            </a:r>
            <a:r>
              <a:rPr lang="it-IT" baseline="0" dirty="0" smtClean="0"/>
              <a:t> </a:t>
            </a:r>
            <a:r>
              <a:rPr lang="it-IT" dirty="0" smtClean="0"/>
              <a:t>Alessandro Saetti, and Sergio Spinoni. 2003.</a:t>
            </a:r>
          </a:p>
          <a:p>
            <a:endParaRPr lang="it-IT" dirty="0" smtClean="0"/>
          </a:p>
          <a:p>
            <a:endParaRPr lang="it-IT" dirty="0" smtClean="0"/>
          </a:p>
          <a:p>
            <a:r>
              <a:rPr lang="it-IT" dirty="0" smtClean="0"/>
              <a:t>Results are essentially straightforward corollaries of chapter 3;</a:t>
            </a:r>
          </a:p>
          <a:p>
            <a:r>
              <a:rPr lang="it-IT" dirty="0" smtClean="0"/>
              <a:t> the subtlety is to ensure that by pruning when violating the dominance condition, one doesn’t lose good plans.</a:t>
            </a:r>
          </a:p>
          <a:p>
            <a:r>
              <a:rPr lang="it-IT" dirty="0" smtClean="0"/>
              <a:t>duplicate state elimination fails that test.</a:t>
            </a:r>
          </a:p>
          <a:p>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54</a:t>
            </a:fld>
            <a:endParaRPr lang="en-US"/>
          </a:p>
        </p:txBody>
      </p:sp>
    </p:spTree>
    <p:extLst>
      <p:ext uri="{BB962C8B-B14F-4D97-AF65-F5344CB8AC3E}">
        <p14:creationId xmlns:p14="http://schemas.microsoft.com/office/powerpoint/2010/main" val="1657989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solidFill>
                  <a:srgbClr val="C00000"/>
                </a:solidFill>
              </a:rPr>
              <a:t>Planning with Resources and Concurrency: A Forward Chaining Approach. </a:t>
            </a:r>
          </a:p>
          <a:p>
            <a:r>
              <a:rPr lang="en-US" sz="1200" dirty="0" err="1" smtClean="0">
                <a:solidFill>
                  <a:srgbClr val="C00000"/>
                </a:solidFill>
              </a:rPr>
              <a:t>Fahiem</a:t>
            </a:r>
            <a:r>
              <a:rPr lang="en-US" sz="1200" dirty="0" smtClean="0">
                <a:solidFill>
                  <a:srgbClr val="C00000"/>
                </a:solidFill>
              </a:rPr>
              <a:t> Bacchus and Michael </a:t>
            </a:r>
            <a:r>
              <a:rPr lang="en-US" sz="1200" dirty="0" err="1" smtClean="0">
                <a:solidFill>
                  <a:srgbClr val="C00000"/>
                </a:solidFill>
              </a:rPr>
              <a:t>Ady</a:t>
            </a:r>
            <a:r>
              <a:rPr lang="en-US" sz="1200" dirty="0" smtClean="0">
                <a:solidFill>
                  <a:srgbClr val="C00000"/>
                </a:solidFill>
              </a:rPr>
              <a:t>. 2001.</a:t>
            </a:r>
          </a:p>
          <a:p>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55</a:t>
            </a:fld>
            <a:endParaRPr lang="en-US"/>
          </a:p>
        </p:txBody>
      </p:sp>
    </p:spTree>
    <p:extLst>
      <p:ext uri="{BB962C8B-B14F-4D97-AF65-F5344CB8AC3E}">
        <p14:creationId xmlns:p14="http://schemas.microsoft.com/office/powerpoint/2010/main" val="3289101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Forward-Chaining Partial-Order Planning.</a:t>
            </a:r>
          </a:p>
          <a:p>
            <a:r>
              <a:rPr lang="en-US" dirty="0" smtClean="0"/>
              <a:t>Amanda Jane Coles and Andrew Coles and Maria Fox and Derek Long. 2010.</a:t>
            </a:r>
          </a:p>
          <a:p>
            <a:r>
              <a:rPr lang="en-US" dirty="0" smtClean="0"/>
              <a:t>http://www.aaai.org/ocs/index.php/ICAPS/ICAPS10/paper/view/1421.</a:t>
            </a:r>
          </a:p>
          <a:p>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56</a:t>
            </a:fld>
            <a:endParaRPr lang="en-US"/>
          </a:p>
        </p:txBody>
      </p:sp>
    </p:spTree>
    <p:extLst>
      <p:ext uri="{BB962C8B-B14F-4D97-AF65-F5344CB8AC3E}">
        <p14:creationId xmlns:p14="http://schemas.microsoft.com/office/powerpoint/2010/main" val="2568688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57</a:t>
            </a:fld>
            <a:endParaRPr lang="en-US"/>
          </a:p>
        </p:txBody>
      </p:sp>
    </p:spTree>
    <p:extLst>
      <p:ext uri="{BB962C8B-B14F-4D97-AF65-F5344CB8AC3E}">
        <p14:creationId xmlns:p14="http://schemas.microsoft.com/office/powerpoint/2010/main" val="747461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61</a:t>
            </a:fld>
            <a:endParaRPr lang="en-US"/>
          </a:p>
        </p:txBody>
      </p:sp>
    </p:spTree>
    <p:extLst>
      <p:ext uri="{BB962C8B-B14F-4D97-AF65-F5344CB8AC3E}">
        <p14:creationId xmlns:p14="http://schemas.microsoft.com/office/powerpoint/2010/main" val="2054943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r>
              <a:rPr lang="en-US" dirty="0" smtClean="0"/>
              <a:t>Many tricky questions</a:t>
            </a:r>
          </a:p>
          <a:p>
            <a:pPr defTabSz="924458"/>
            <a:endParaRPr lang="en-US" dirty="0" smtClean="0"/>
          </a:p>
          <a:p>
            <a:pPr defTabSz="924458"/>
            <a:r>
              <a:rPr lang="en-US" dirty="0" smtClean="0"/>
              <a:t>Time: also </a:t>
            </a:r>
            <a:r>
              <a:rPr lang="en-US" dirty="0" err="1" smtClean="0"/>
              <a:t>hyperreals</a:t>
            </a:r>
            <a:r>
              <a:rPr lang="en-US" dirty="0" smtClean="0"/>
              <a:t> (nonstandard analysis), {R,W}</a:t>
            </a:r>
            <a:r>
              <a:rPr lang="en-US" baseline="0" dirty="0" smtClean="0"/>
              <a:t> * Real</a:t>
            </a:r>
            <a:endParaRPr lang="en-US" dirty="0" smtClean="0"/>
          </a:p>
          <a:p>
            <a:pPr defTabSz="924458"/>
            <a:r>
              <a:rPr lang="en-US" dirty="0" smtClean="0"/>
              <a:t>Schedules: </a:t>
            </a:r>
            <a:r>
              <a:rPr lang="en-US" baseline="0" dirty="0" smtClean="0"/>
              <a:t>sequences of sets of (</a:t>
            </a:r>
            <a:r>
              <a:rPr lang="en-US" baseline="0" dirty="0" err="1" smtClean="0"/>
              <a:t>pddl</a:t>
            </a:r>
            <a:r>
              <a:rPr lang="en-US" baseline="0" dirty="0" smtClean="0"/>
              <a:t>), sets of sequences of (</a:t>
            </a:r>
            <a:r>
              <a:rPr lang="en-US" baseline="0" dirty="0" err="1" smtClean="0"/>
              <a:t>optop</a:t>
            </a:r>
            <a:r>
              <a:rPr lang="en-US" baseline="0" dirty="0" smtClean="0"/>
              <a:t>)</a:t>
            </a:r>
            <a:r>
              <a:rPr lang="en-US" dirty="0" smtClean="0"/>
              <a:t>,</a:t>
            </a:r>
            <a:r>
              <a:rPr lang="en-US" baseline="0" dirty="0" smtClean="0"/>
              <a:t> flexible partial orders (executive picks), …</a:t>
            </a:r>
            <a:endParaRPr lang="en-US" dirty="0" smtClean="0"/>
          </a:p>
          <a:p>
            <a:pPr defTabSz="924458"/>
            <a:r>
              <a:rPr lang="en-US" dirty="0" smtClean="0"/>
              <a:t>Concurrency: also</a:t>
            </a:r>
            <a:r>
              <a:rPr lang="en-US" baseline="0" dirty="0" smtClean="0"/>
              <a:t> communicating processes, </a:t>
            </a:r>
            <a:r>
              <a:rPr lang="en-US" baseline="0" dirty="0" err="1" smtClean="0"/>
              <a:t>nondeterminism</a:t>
            </a:r>
            <a:r>
              <a:rPr lang="en-US" baseline="0" dirty="0" smtClean="0"/>
              <a:t>, prioritization, stochastic (exponential fallback)</a:t>
            </a:r>
            <a:endParaRPr lang="en-US" dirty="0" smtClean="0"/>
          </a:p>
          <a:p>
            <a:pPr defTabSz="924458"/>
            <a:r>
              <a:rPr lang="en-US" dirty="0" smtClean="0"/>
              <a:t>Executions:</a:t>
            </a:r>
            <a:r>
              <a:rPr lang="en-US" baseline="0" dirty="0" smtClean="0"/>
              <a:t> also Petri Nets</a:t>
            </a:r>
          </a:p>
          <a:p>
            <a:r>
              <a:rPr lang="en-US" dirty="0" smtClean="0"/>
              <a:t>Behavior:</a:t>
            </a:r>
            <a:r>
              <a:rPr lang="en-US" baseline="0" dirty="0" smtClean="0"/>
              <a:t> also f(</a:t>
            </a:r>
            <a:r>
              <a:rPr lang="en-US" baseline="0" dirty="0" err="1" smtClean="0"/>
              <a:t>s,t</a:t>
            </a:r>
            <a:r>
              <a:rPr lang="en-US" baseline="0" dirty="0" smtClean="0"/>
              <a:t>), f[</a:t>
            </a:r>
            <a:r>
              <a:rPr lang="en-US" baseline="0" dirty="0" err="1" smtClean="0"/>
              <a:t>s,t</a:t>
            </a:r>
            <a:r>
              <a:rPr lang="en-US" baseline="0" dirty="0" smtClean="0"/>
              <a:t>], f(</a:t>
            </a:r>
            <a:r>
              <a:rPr lang="en-US" baseline="0" dirty="0" err="1" smtClean="0"/>
              <a:t>s,t</a:t>
            </a:r>
            <a:r>
              <a:rPr lang="en-US" baseline="0" dirty="0" smtClean="0"/>
              <a:t>], …; also uncertainty (beliefs instead of states)</a:t>
            </a:r>
            <a:endParaRPr lang="en-US" dirty="0" smtClean="0"/>
          </a:p>
          <a:p>
            <a:r>
              <a:rPr lang="en-US" baseline="0" dirty="0" smtClean="0"/>
              <a:t>Solutions: also expectations, etc., i.e., for MDPs</a:t>
            </a:r>
          </a:p>
          <a:p>
            <a:endParaRPr lang="en-US" dirty="0" smtClean="0"/>
          </a:p>
          <a:p>
            <a:r>
              <a:rPr lang="en-US" dirty="0" smtClean="0"/>
              <a:t>http://users.cecs.anu.edu.au/~jks/bw.html</a:t>
            </a:r>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62</a:t>
            </a:fld>
            <a:endParaRPr lang="en-US"/>
          </a:p>
        </p:txBody>
      </p:sp>
    </p:spTree>
    <p:extLst>
      <p:ext uri="{BB962C8B-B14F-4D97-AF65-F5344CB8AC3E}">
        <p14:creationId xmlns:p14="http://schemas.microsoft.com/office/powerpoint/2010/main" val="18033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key</a:t>
            </a:r>
            <a:r>
              <a:rPr lang="en-US" baseline="0" dirty="0" smtClean="0"/>
              <a:t> intuitions for any form of temporal planning</a:t>
            </a:r>
          </a:p>
          <a:p>
            <a:endParaRPr lang="en-US" baseline="0" dirty="0" smtClean="0"/>
          </a:p>
          <a:p>
            <a:endParaRPr lang="en-US" baseline="0" dirty="0" smtClean="0"/>
          </a:p>
          <a:p>
            <a:r>
              <a:rPr lang="en-US" baseline="0" dirty="0" smtClean="0"/>
              <a:t>Rescheduling: TGP and CRIKEY</a:t>
            </a:r>
          </a:p>
          <a:p>
            <a:r>
              <a:rPr lang="en-US" baseline="0" dirty="0" smtClean="0"/>
              <a:t>Temporal Planning with Mutual Exclusion Reasoning. David E. Smith and Daniel S. Weld. 1999. (TGP)</a:t>
            </a:r>
          </a:p>
          <a:p>
            <a:r>
              <a:rPr lang="en-US" baseline="0" dirty="0" smtClean="0"/>
              <a:t>Multiple Relaxations in Temporal Planning. Keith Halsey, Derek Long, and Maria Fox. 2004. (CRIKEY)</a:t>
            </a:r>
          </a:p>
          <a:p>
            <a:endParaRPr lang="en-US" baseline="0" dirty="0" smtClean="0"/>
          </a:p>
          <a:p>
            <a:r>
              <a:rPr lang="en-US" baseline="0" dirty="0" smtClean="0"/>
              <a:t>Reordering: </a:t>
            </a:r>
          </a:p>
          <a:p>
            <a:r>
              <a:rPr lang="en-US" baseline="0" dirty="0" smtClean="0"/>
              <a:t>Computational Aspects of Reordering Plans. </a:t>
            </a:r>
            <a:r>
              <a:rPr lang="en-US" baseline="0" dirty="0" err="1" smtClean="0"/>
              <a:t>Christer</a:t>
            </a:r>
            <a:r>
              <a:rPr lang="en-US" baseline="0" dirty="0" smtClean="0"/>
              <a:t> </a:t>
            </a:r>
            <a:r>
              <a:rPr lang="en-US" baseline="0" dirty="0" err="1" smtClean="0"/>
              <a:t>Backstrom</a:t>
            </a:r>
            <a:r>
              <a:rPr lang="en-US" baseline="0" dirty="0" smtClean="0"/>
              <a:t>. 1998.</a:t>
            </a:r>
          </a:p>
          <a:p>
            <a:r>
              <a:rPr lang="en-US" baseline="0" dirty="0" smtClean="0"/>
              <a:t>Systematic Nonlinear Planning. David A. </a:t>
            </a:r>
            <a:r>
              <a:rPr lang="en-US" baseline="0" dirty="0" err="1" smtClean="0"/>
              <a:t>McAllester</a:t>
            </a:r>
            <a:r>
              <a:rPr lang="en-US" baseline="0" dirty="0" smtClean="0"/>
              <a:t> and David </a:t>
            </a:r>
            <a:r>
              <a:rPr lang="en-US" baseline="0" dirty="0" err="1" smtClean="0"/>
              <a:t>Rosenblitt</a:t>
            </a:r>
            <a:r>
              <a:rPr lang="en-US" baseline="0" dirty="0" smtClean="0"/>
              <a:t>. 1991. (SNLP)</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63</a:t>
            </a:fld>
            <a:endParaRPr lang="en-US"/>
          </a:p>
        </p:txBody>
      </p:sp>
    </p:spTree>
    <p:extLst>
      <p:ext uri="{BB962C8B-B14F-4D97-AF65-F5344CB8AC3E}">
        <p14:creationId xmlns:p14="http://schemas.microsoft.com/office/powerpoint/2010/main" val="28365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Elaboration Tolerance</a:t>
            </a:r>
          </a:p>
          <a:p>
            <a:r>
              <a:rPr lang="en-US" dirty="0" smtClean="0"/>
              <a:t>Model-View-Controller</a:t>
            </a:r>
          </a:p>
          <a:p>
            <a:r>
              <a:rPr lang="en-US" dirty="0" smtClean="0"/>
              <a:t>Encapsulation</a:t>
            </a:r>
          </a:p>
          <a:p>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4</a:t>
            </a:fld>
            <a:endParaRPr lang="en-US"/>
          </a:p>
        </p:txBody>
      </p:sp>
    </p:spTree>
    <p:extLst>
      <p:ext uri="{BB962C8B-B14F-4D97-AF65-F5344CB8AC3E}">
        <p14:creationId xmlns:p14="http://schemas.microsoft.com/office/powerpoint/2010/main" val="873335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a:t>
            </a:r>
            <a:r>
              <a:rPr lang="en-US" baseline="0" dirty="0" smtClean="0"/>
              <a:t> RC, argue that this definition means that implementations will be handicapped.</a:t>
            </a:r>
          </a:p>
          <a:p>
            <a:r>
              <a:rPr lang="en-US" baseline="0" dirty="0" smtClean="0"/>
              <a:t>Ideally: not forever.</a:t>
            </a:r>
          </a:p>
          <a:p>
            <a:endParaRPr lang="en-US" baseline="0" dirty="0" smtClean="0"/>
          </a:p>
          <a:p>
            <a:r>
              <a:rPr lang="en-US" baseline="0" dirty="0" smtClean="0"/>
              <a:t>Show a piece of the puzzle that is the full background theory on compiling away syntax.</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64</a:t>
            </a:fld>
            <a:endParaRPr lang="en-US"/>
          </a:p>
        </p:txBody>
      </p:sp>
    </p:spTree>
    <p:extLst>
      <p:ext uri="{BB962C8B-B14F-4D97-AF65-F5344CB8AC3E}">
        <p14:creationId xmlns:p14="http://schemas.microsoft.com/office/powerpoint/2010/main" val="2454279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66</a:t>
            </a:fld>
            <a:endParaRPr lang="en-US"/>
          </a:p>
        </p:txBody>
      </p:sp>
    </p:spTree>
    <p:extLst>
      <p:ext uri="{BB962C8B-B14F-4D97-AF65-F5344CB8AC3E}">
        <p14:creationId xmlns:p14="http://schemas.microsoft.com/office/powerpoint/2010/main" val="707818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51122" indent="-288893" eaLnBrk="0" hangingPunct="0">
              <a:defRPr>
                <a:solidFill>
                  <a:schemeClr val="tx1"/>
                </a:solidFill>
                <a:latin typeface="Tahoma" pitchFamily="34" charset="0"/>
              </a:defRPr>
            </a:lvl2pPr>
            <a:lvl3pPr marL="1155573" indent="-231115" eaLnBrk="0" hangingPunct="0">
              <a:defRPr>
                <a:solidFill>
                  <a:schemeClr val="tx1"/>
                </a:solidFill>
                <a:latin typeface="Tahoma" pitchFamily="34" charset="0"/>
              </a:defRPr>
            </a:lvl3pPr>
            <a:lvl4pPr marL="1617802" indent="-231115" eaLnBrk="0" hangingPunct="0">
              <a:defRPr>
                <a:solidFill>
                  <a:schemeClr val="tx1"/>
                </a:solidFill>
                <a:latin typeface="Tahoma" pitchFamily="34" charset="0"/>
              </a:defRPr>
            </a:lvl4pPr>
            <a:lvl5pPr marL="2080031" indent="-231115" eaLnBrk="0" hangingPunct="0">
              <a:defRPr>
                <a:solidFill>
                  <a:schemeClr val="tx1"/>
                </a:solidFill>
                <a:latin typeface="Tahoma" pitchFamily="34" charset="0"/>
              </a:defRPr>
            </a:lvl5pPr>
            <a:lvl6pPr marL="2542261" indent="-231115"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3004490" indent="-231115"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66719" indent="-231115"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928948" indent="-231115"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fld id="{C600FA85-C123-47B7-B33C-6CCFF14CC74F}" type="slidenum">
              <a:rPr lang="en-US">
                <a:latin typeface="Arial" charset="0"/>
              </a:rPr>
              <a:pPr eaLnBrk="1" hangingPunct="1"/>
              <a:t>67</a:t>
            </a:fld>
            <a:endParaRPr lang="en-US">
              <a:latin typeface="Arial" charset="0"/>
            </a:endParaRPr>
          </a:p>
        </p:txBody>
      </p:sp>
      <p:sp>
        <p:nvSpPr>
          <p:cNvPr id="43011" name="Rectangle 1"/>
          <p:cNvSpPr txBox="1">
            <a:spLocks noGrp="1" noRot="1" noChangeAspect="1" noChangeArrowheads="1" noTextEdit="1"/>
          </p:cNvSpPr>
          <p:nvPr>
            <p:ph type="sldImg"/>
          </p:nvPr>
        </p:nvSpPr>
        <p:spPr>
          <a:solidFill>
            <a:srgbClr val="FFFFFF"/>
          </a:solidFill>
          <a:ln/>
        </p:spPr>
      </p:sp>
      <p:sp>
        <p:nvSpPr>
          <p:cNvPr id="43012" name="Text Box 2"/>
          <p:cNvSpPr txBox="1">
            <a:spLocks noGrp="1" noChangeArrowheads="1"/>
          </p:cNvSpPr>
          <p:nvPr>
            <p:ph type="body" idx="1"/>
          </p:nvPr>
        </p:nvSpPr>
        <p:spPr>
          <a:xfrm>
            <a:off x="229394" y="4415790"/>
            <a:ext cx="6423025"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5pPr>
            <a:lvl6pPr marL="25146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6pPr>
            <a:lvl7pPr marL="29718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7pPr>
            <a:lvl8pPr marL="34290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8pPr>
            <a:lvl9pPr marL="38862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9pPr>
          </a:lstStyle>
          <a:p>
            <a:pPr>
              <a:spcBef>
                <a:spcPts val="455"/>
              </a:spcBef>
            </a:pPr>
            <a:r>
              <a:rPr lang="en-US" dirty="0" smtClean="0">
                <a:solidFill>
                  <a:srgbClr val="000000"/>
                </a:solidFill>
                <a:ea typeface="Microsoft YaHei" pitchFamily="34" charset="-122"/>
              </a:rPr>
              <a:t>So this is what a classical planning problem looks like.  The</a:t>
            </a:r>
            <a:r>
              <a:rPr lang="en-US" baseline="0" dirty="0" smtClean="0">
                <a:solidFill>
                  <a:srgbClr val="000000"/>
                </a:solidFill>
                <a:ea typeface="Microsoft YaHei" pitchFamily="34" charset="-122"/>
              </a:rPr>
              <a:t> small diagram here gives a nice, factored, depiction of the particular problem; there are 3 waypoints, alpha, beta, gamma, each of which has a potentially scientifically significant find.  At alpha there is some soil deserving closer attention, at beta there are some interesting rocks to be drilled, and gamma offers a nice vantage point for landscape photography.  So at a sufficient level of abstraction this particular problem is just an instance of the traveling salesman problem on a 3 vertex directed graph.  </a:t>
            </a:r>
          </a:p>
          <a:p>
            <a:pPr>
              <a:spcBef>
                <a:spcPts val="455"/>
              </a:spcBef>
            </a:pPr>
            <a:endParaRPr lang="en-US" baseline="0" dirty="0" smtClean="0">
              <a:solidFill>
                <a:srgbClr val="000000"/>
              </a:solidFill>
              <a:ea typeface="Microsoft YaHei" pitchFamily="34" charset="-122"/>
            </a:endParaRPr>
          </a:p>
          <a:p>
            <a:pPr>
              <a:spcBef>
                <a:spcPts val="455"/>
              </a:spcBef>
            </a:pPr>
            <a:r>
              <a:rPr lang="en-US" baseline="0" dirty="0" smtClean="0">
                <a:solidFill>
                  <a:srgbClr val="000000"/>
                </a:solidFill>
                <a:ea typeface="Microsoft YaHei" pitchFamily="34" charset="-122"/>
              </a:rPr>
              <a:t>However, the actual formal semantics are rather more expressive than the diagram lets on, and indeed, this domain is actually a lot more challenging in general than TSP.</a:t>
            </a:r>
          </a:p>
          <a:p>
            <a:pPr>
              <a:spcBef>
                <a:spcPts val="455"/>
              </a:spcBef>
            </a:pPr>
            <a:endParaRPr lang="en-US" dirty="0" smtClean="0">
              <a:solidFill>
                <a:srgbClr val="000000"/>
              </a:solidFill>
              <a:ea typeface="Microsoft YaHei" pitchFamily="34" charset="-122"/>
            </a:endParaRPr>
          </a:p>
          <a:p>
            <a:pPr>
              <a:spcBef>
                <a:spcPts val="455"/>
              </a:spcBef>
            </a:pPr>
            <a:r>
              <a:rPr lang="en-US" dirty="0" smtClean="0">
                <a:solidFill>
                  <a:srgbClr val="000000"/>
                </a:solidFill>
                <a:ea typeface="Microsoft YaHei" pitchFamily="34" charset="-122"/>
              </a:rPr>
              <a:t>---</a:t>
            </a:r>
          </a:p>
          <a:p>
            <a:pPr>
              <a:spcBef>
                <a:spcPts val="455"/>
              </a:spcBef>
            </a:pPr>
            <a:endParaRPr lang="en-US" dirty="0" smtClean="0">
              <a:solidFill>
                <a:srgbClr val="000000"/>
              </a:solidFill>
              <a:ea typeface="Microsoft YaHei" pitchFamily="34" charset="-122"/>
            </a:endParaRPr>
          </a:p>
          <a:p>
            <a:pPr>
              <a:spcBef>
                <a:spcPts val="455"/>
              </a:spcBef>
            </a:pPr>
            <a:r>
              <a:rPr lang="en-US" dirty="0" smtClean="0">
                <a:solidFill>
                  <a:srgbClr val="000000"/>
                </a:solidFill>
                <a:ea typeface="Microsoft YaHei" pitchFamily="34" charset="-122"/>
              </a:rPr>
              <a:t>The graph is not even close to the state-space representation.</a:t>
            </a:r>
          </a:p>
          <a:p>
            <a:pPr>
              <a:spcBef>
                <a:spcPts val="455"/>
              </a:spcBef>
            </a:pPr>
            <a:r>
              <a:rPr lang="en-US" dirty="0" smtClean="0">
                <a:solidFill>
                  <a:srgbClr val="000000"/>
                </a:solidFill>
                <a:ea typeface="Microsoft YaHei" pitchFamily="34" charset="-122"/>
              </a:rPr>
              <a:t>It shows costs and durations, which are only </a:t>
            </a:r>
            <a:r>
              <a:rPr lang="en-US" dirty="0" err="1" smtClean="0">
                <a:solidFill>
                  <a:srgbClr val="000000"/>
                </a:solidFill>
                <a:ea typeface="Microsoft YaHei" pitchFamily="34" charset="-122"/>
              </a:rPr>
              <a:t>sortof</a:t>
            </a:r>
            <a:r>
              <a:rPr lang="en-US" dirty="0" smtClean="0">
                <a:solidFill>
                  <a:srgbClr val="000000"/>
                </a:solidFill>
                <a:ea typeface="Microsoft YaHei" pitchFamily="34" charset="-122"/>
              </a:rPr>
              <a:t> part of classical planning.</a:t>
            </a:r>
          </a:p>
          <a:p>
            <a:pPr>
              <a:spcBef>
                <a:spcPts val="455"/>
              </a:spcBef>
            </a:pPr>
            <a:endParaRPr lang="en-US" dirty="0" smtClean="0">
              <a:solidFill>
                <a:srgbClr val="000000"/>
              </a:solidFill>
              <a:ea typeface="Microsoft YaHei" pitchFamily="34" charset="-122"/>
            </a:endParaRPr>
          </a:p>
          <a:p>
            <a:pPr>
              <a:spcBef>
                <a:spcPts val="455"/>
              </a:spcBef>
            </a:pPr>
            <a:r>
              <a:rPr lang="en-US" dirty="0" smtClean="0">
                <a:solidFill>
                  <a:srgbClr val="000000"/>
                </a:solidFill>
                <a:ea typeface="Microsoft YaHei" pitchFamily="34" charset="-122"/>
              </a:rPr>
              <a:t>Rover in 3 places.  Each sample in 4 propositional states or 3 fluent states.</a:t>
            </a:r>
          </a:p>
          <a:p>
            <a:pPr>
              <a:spcBef>
                <a:spcPts val="455"/>
              </a:spcBef>
            </a:pPr>
            <a:r>
              <a:rPr lang="en-US" dirty="0" smtClean="0">
                <a:solidFill>
                  <a:srgbClr val="000000"/>
                </a:solidFill>
                <a:ea typeface="Microsoft YaHei" pitchFamily="34" charset="-122"/>
              </a:rPr>
              <a:t>  3*4^3 = 192 </a:t>
            </a:r>
            <a:r>
              <a:rPr lang="en-US" dirty="0" err="1" smtClean="0">
                <a:solidFill>
                  <a:srgbClr val="000000"/>
                </a:solidFill>
                <a:ea typeface="Microsoft YaHei" pitchFamily="34" charset="-122"/>
              </a:rPr>
              <a:t>groundable</a:t>
            </a:r>
            <a:r>
              <a:rPr lang="en-US" dirty="0" smtClean="0">
                <a:solidFill>
                  <a:srgbClr val="000000"/>
                </a:solidFill>
                <a:ea typeface="Microsoft YaHei" pitchFamily="34" charset="-122"/>
              </a:rPr>
              <a:t> states;  3*3^3 = 81 reachable states</a:t>
            </a:r>
          </a:p>
          <a:p>
            <a:pPr>
              <a:spcBef>
                <a:spcPts val="455"/>
              </a:spcBef>
            </a:pPr>
            <a:r>
              <a:rPr lang="en-US" dirty="0" smtClean="0">
                <a:solidFill>
                  <a:srgbClr val="000000"/>
                </a:solidFill>
                <a:ea typeface="Microsoft YaHei" pitchFamily="34" charset="-122"/>
              </a:rPr>
              <a:t>  864 applicable operators (many loops);  312 non-loop out-edges</a:t>
            </a:r>
          </a:p>
          <a:p>
            <a:pPr>
              <a:spcBef>
                <a:spcPts val="455"/>
              </a:spcBef>
            </a:pPr>
            <a:r>
              <a:rPr lang="en-US" dirty="0" smtClean="0">
                <a:solidFill>
                  <a:srgbClr val="000000"/>
                </a:solidFill>
                <a:ea typeface="Microsoft YaHei" pitchFamily="34" charset="-122"/>
              </a:rPr>
              <a:t>  270 reachable non-loop out-edges </a:t>
            </a:r>
          </a:p>
          <a:p>
            <a:pPr>
              <a:spcBef>
                <a:spcPts val="455"/>
              </a:spcBef>
            </a:pPr>
            <a:r>
              <a:rPr lang="en-US" dirty="0" smtClean="0">
                <a:solidFill>
                  <a:srgbClr val="000000"/>
                </a:solidFill>
                <a:ea typeface="Microsoft YaHei" pitchFamily="34" charset="-122"/>
              </a:rPr>
              <a:t>  </a:t>
            </a:r>
          </a:p>
          <a:p>
            <a:pPr>
              <a:spcBef>
                <a:spcPts val="455"/>
              </a:spcBef>
            </a:pPr>
            <a:r>
              <a:rPr lang="en-US" dirty="0" smtClean="0">
                <a:solidFill>
                  <a:srgbClr val="000000"/>
                </a:solidFill>
                <a:ea typeface="Microsoft YaHei" pitchFamily="34" charset="-122"/>
              </a:rPr>
              <a:t>Qualitative reasoning at a sufficiently high level can break it down to 19 non-dominated plans, at most 6 of which are relevant to any particular problem.</a:t>
            </a:r>
          </a:p>
          <a:p>
            <a:pPr>
              <a:spcBef>
                <a:spcPts val="455"/>
              </a:spcBef>
            </a:pPr>
            <a:endParaRPr lang="en-US" dirty="0" smtClean="0">
              <a:solidFill>
                <a:srgbClr val="000000"/>
              </a:solidFill>
              <a:ea typeface="Microsoft YaHei" pitchFamily="34" charset="-122"/>
            </a:endParaRPr>
          </a:p>
          <a:p>
            <a:pPr>
              <a:spcBef>
                <a:spcPts val="455"/>
              </a:spcBef>
            </a:pPr>
            <a:endParaRPr lang="en-US" dirty="0" smtClean="0">
              <a:solidFill>
                <a:srgbClr val="000000"/>
              </a:solidFill>
              <a:ea typeface="Microsoft YaHei" pitchFamily="34"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 slightly different problem, by insisting that</a:t>
            </a:r>
            <a:r>
              <a:rPr lang="en-US" baseline="0" dirty="0" smtClean="0"/>
              <a:t> the rover finish at beta.  Perhaps this is because, tomorrow, we wish to begin activities at beta.</a:t>
            </a:r>
          </a:p>
          <a:p>
            <a:endParaRPr lang="en-US" baseline="0" dirty="0" smtClean="0"/>
          </a:p>
          <a:p>
            <a:r>
              <a:rPr lang="en-US" baseline="0" dirty="0" smtClean="0"/>
              <a:t>In any case, we can represent the initial state here as s</a:t>
            </a:r>
            <a:r>
              <a:rPr lang="en-US" baseline="-25000" dirty="0" smtClean="0"/>
              <a:t>0</a:t>
            </a:r>
            <a:r>
              <a:rPr lang="en-US" baseline="0" dirty="0" smtClean="0"/>
              <a:t>.  This is the set of the true propositions at the beginning of the planning problem – the implicitly represented rover is at waypoint alpha, and the three potential samples are all available for sampling.</a:t>
            </a:r>
          </a:p>
          <a:p>
            <a:endParaRPr lang="en-US" baseline="0" dirty="0" smtClean="0"/>
          </a:p>
          <a:p>
            <a:r>
              <a:rPr lang="en-US" baseline="0" dirty="0" smtClean="0"/>
              <a:t>One possible solution is then the following 10-step sequential plan.  </a:t>
            </a:r>
          </a:p>
          <a:p>
            <a:endParaRPr lang="en-US" baseline="0" dirty="0" smtClean="0"/>
          </a:p>
          <a:p>
            <a:r>
              <a:rPr lang="en-US" baseline="0" dirty="0" smtClean="0"/>
              <a:t>We begin by immediately conducting the soil-sample and communicating our findings back to Earth.  Well, I should say we begin by ordering the rover to do so.  </a:t>
            </a:r>
          </a:p>
          <a:p>
            <a:endParaRPr lang="en-US" baseline="0" dirty="0" smtClean="0"/>
          </a:p>
          <a:p>
            <a:r>
              <a:rPr lang="en-US" baseline="0" dirty="0" smtClean="0"/>
              <a:t>Then the rover drives from waypoint alpha to waypoint beta, and immediately conducts the science experiment on our behalf.  </a:t>
            </a:r>
          </a:p>
          <a:p>
            <a:endParaRPr lang="en-US" baseline="0" dirty="0" smtClean="0"/>
          </a:p>
          <a:p>
            <a:r>
              <a:rPr lang="en-US" baseline="0" dirty="0" smtClean="0"/>
              <a:t>The rover goes on to take the desired photographs at waypoint gamma, at least, supposing all goes according to plan, and then finishes up by navigating over to waypoint beta.  </a:t>
            </a:r>
          </a:p>
          <a:p>
            <a:endParaRPr lang="en-US" baseline="0" dirty="0" smtClean="0"/>
          </a:p>
          <a:p>
            <a:r>
              <a:rPr lang="en-US" baseline="0" dirty="0" smtClean="0"/>
              <a:t>In so doing notice that it crosses the same edge in the diagram – but this is not the same edge in the graph used to formally define semantics.  </a:t>
            </a:r>
          </a:p>
          <a:p>
            <a:endParaRPr lang="en-US" baseline="0" dirty="0" smtClean="0"/>
          </a:p>
          <a:p>
            <a:r>
              <a:rPr lang="en-US" baseline="0" dirty="0" smtClean="0"/>
              <a:t>That graph is much larger – its vertices are all states such as s</a:t>
            </a:r>
            <a:r>
              <a:rPr lang="en-US" baseline="-25000" dirty="0" smtClean="0"/>
              <a:t>0</a:t>
            </a:r>
            <a:r>
              <a:rPr lang="en-US" baseline="0" dirty="0" smtClean="0"/>
              <a:t> and </a:t>
            </a:r>
            <a:r>
              <a:rPr lang="en-US" baseline="0" dirty="0" err="1" smtClean="0"/>
              <a:t>s</a:t>
            </a:r>
            <a:r>
              <a:rPr lang="en-US" baseline="-25000" dirty="0" err="1" smtClean="0"/>
              <a:t>n</a:t>
            </a:r>
            <a:r>
              <a:rPr lang="en-US" baseline="0" dirty="0" smtClean="0"/>
              <a:t> here.  </a:t>
            </a:r>
          </a:p>
          <a:p>
            <a:r>
              <a:rPr lang="en-US" baseline="0" dirty="0" smtClean="0"/>
              <a:t>That is, sets of propositions, so in this case, naïve counts might assert anywhere from 2^12 to 2^18 states.</a:t>
            </a:r>
          </a:p>
          <a:p>
            <a:endParaRPr lang="en-US" baseline="0" dirty="0" smtClean="0"/>
          </a:p>
          <a:p>
            <a:r>
              <a:rPr lang="en-US" baseline="0" dirty="0" smtClean="0"/>
              <a:t>But in fact many of these propositions are mutually exclusive and/or static, for example, whether or not a sample is available at a location is static – the rover has no actions to create or destroy these propositions.  </a:t>
            </a:r>
          </a:p>
          <a:p>
            <a:endParaRPr lang="en-US" baseline="0" dirty="0" smtClean="0"/>
          </a:p>
          <a:p>
            <a:r>
              <a:rPr lang="en-US" baseline="0" dirty="0" smtClean="0"/>
              <a:t>As these are then constants, we can immediately improve the simplest estimate of size from 2^18 down to 2^9, because there are 9 possible ways to instantiate the “availability” predicate, all of which have constant value.  </a:t>
            </a:r>
          </a:p>
          <a:p>
            <a:endParaRPr lang="en-US" baseline="0" dirty="0" smtClean="0"/>
          </a:p>
          <a:p>
            <a:r>
              <a:rPr lang="en-US" baseline="0" dirty="0" smtClean="0"/>
              <a:t>Subsequently one can notice that in order to have communicated a sample one must first of all have collected the sample.  So instead of there being 4 possibilities per sample there are only 3 reachable possibilities.  </a:t>
            </a:r>
          </a:p>
          <a:p>
            <a:endParaRPr lang="en-US" baseline="0" dirty="0" smtClean="0"/>
          </a:p>
          <a:p>
            <a:r>
              <a:rPr lang="en-US" baseline="0" dirty="0" smtClean="0"/>
              <a:t>In a vaguely similar fashion, the propositions encoding the location of the rover do not truly stand for 2^3 possibilities, but instead, only 3 possibilities, as they are all pairwise mutually exclusive.  </a:t>
            </a:r>
          </a:p>
          <a:p>
            <a:endParaRPr lang="en-US" baseline="0" dirty="0" smtClean="0"/>
          </a:p>
          <a:p>
            <a:r>
              <a:rPr lang="en-US" baseline="0" dirty="0" smtClean="0"/>
              <a:t>So in summary there are 4 objects each with 3 local states, for a global set of possibilities no larger than 81.  In fact all 81 such possibilities are reachable from the initial state.  So in this effectively 81 vertex graph there are 270 `interesting’ edges, each corresponding to a possible state transition induced by executing one of these instantiated actions.  </a:t>
            </a:r>
          </a:p>
          <a:p>
            <a:endParaRPr lang="en-US" baseline="0" dirty="0" smtClean="0"/>
          </a:p>
          <a:p>
            <a:r>
              <a:rPr lang="en-US" baseline="0" dirty="0" smtClean="0"/>
              <a:t>In that graph, these two instances of driving from alpha to beta are not the same edge, but rather merely share the same label.  They differ because they are not causing precisely the same transition between </a:t>
            </a:r>
            <a:r>
              <a:rPr lang="en-US" i="1" baseline="0" dirty="0" smtClean="0"/>
              <a:t>global</a:t>
            </a:r>
            <a:r>
              <a:rPr lang="en-US" baseline="0" dirty="0" smtClean="0"/>
              <a:t> possibilities.</a:t>
            </a:r>
          </a:p>
          <a:p>
            <a:endParaRPr lang="en-US" baseline="0" dirty="0" smtClean="0"/>
          </a:p>
          <a:p>
            <a:r>
              <a:rPr lang="en-US" baseline="0" dirty="0" smtClean="0"/>
              <a:t>---</a:t>
            </a:r>
          </a:p>
          <a:p>
            <a:endParaRPr lang="en-US" baseline="0" dirty="0" smtClean="0"/>
          </a:p>
          <a:p>
            <a:endParaRPr lang="en-US" baseline="0" dirty="0" smtClean="0"/>
          </a:p>
          <a:p>
            <a:endParaRPr lang="en-US" baseline="0" dirty="0" smtClean="0"/>
          </a:p>
          <a:p>
            <a:endParaRPr lang="en-US" dirty="0" smtClean="0"/>
          </a:p>
          <a:p>
            <a:r>
              <a:rPr lang="en-US" dirty="0" smtClean="0"/>
              <a:t>… lot bigger than it may appear</a:t>
            </a:r>
          </a:p>
          <a:p>
            <a:endParaRPr lang="en-US" dirty="0" smtClean="0"/>
          </a:p>
          <a:p>
            <a:endParaRPr lang="en-US" dirty="0" smtClean="0"/>
          </a:p>
          <a:p>
            <a:r>
              <a:rPr lang="en-US" dirty="0" smtClean="0"/>
              <a:t>(drive, drive, sample1/comm1) * 9</a:t>
            </a:r>
            <a:r>
              <a:rPr lang="en-US" baseline="0" dirty="0" smtClean="0"/>
              <a:t> = 27</a:t>
            </a:r>
          </a:p>
          <a:p>
            <a:r>
              <a:rPr lang="en-US" baseline="0" dirty="0" smtClean="0"/>
              <a:t>+ 3*(comm2) + 3*(comm3) = 33</a:t>
            </a:r>
          </a:p>
          <a:p>
            <a:r>
              <a:rPr lang="en-US" baseline="0" dirty="0" smtClean="0"/>
              <a:t>*(avail1,have1,commun1) – 9*(sample1/comm1) = 90</a:t>
            </a:r>
          </a:p>
          <a:p>
            <a:r>
              <a:rPr lang="en-US" baseline="0" dirty="0" smtClean="0"/>
              <a:t>*(at: </a:t>
            </a:r>
            <a:r>
              <a:rPr lang="en-US" baseline="0" dirty="0" err="1" smtClean="0"/>
              <a:t>alpha,beta,gamma</a:t>
            </a:r>
            <a:r>
              <a:rPr lang="en-US" baseline="0" dirty="0" smtClean="0"/>
              <a:t>) = 270</a:t>
            </a:r>
          </a:p>
          <a:p>
            <a:endParaRPr lang="en-US" baseline="0" dirty="0" smtClean="0"/>
          </a:p>
          <a:p>
            <a:r>
              <a:rPr lang="en-US" baseline="0" dirty="0" smtClean="0"/>
              <a:t>((3*3*3 + 1*2*3*3/3)*3-1*3*3) * 3 = 270</a:t>
            </a:r>
          </a:p>
          <a:p>
            <a:endParaRPr lang="en-US" dirty="0" smtClean="0"/>
          </a:p>
        </p:txBody>
      </p:sp>
      <p:sp>
        <p:nvSpPr>
          <p:cNvPr id="4" name="Slide Number Placeholder 3"/>
          <p:cNvSpPr>
            <a:spLocks noGrp="1"/>
          </p:cNvSpPr>
          <p:nvPr>
            <p:ph type="sldNum" sz="quarter" idx="10"/>
          </p:nvPr>
        </p:nvSpPr>
        <p:spPr/>
        <p:txBody>
          <a:bodyPr/>
          <a:lstStyle/>
          <a:p>
            <a:pPr>
              <a:defRPr/>
            </a:pPr>
            <a:fld id="{47339FB7-E477-4108-BB68-499BF10E24C3}" type="slidenum">
              <a:rPr lang="en-US" smtClean="0"/>
              <a:pPr>
                <a:defRPr/>
              </a:pPr>
              <a:t>68</a:t>
            </a:fld>
            <a:endParaRPr lang="en-US"/>
          </a:p>
        </p:txBody>
      </p:sp>
    </p:spTree>
    <p:extLst>
      <p:ext uri="{BB962C8B-B14F-4D97-AF65-F5344CB8AC3E}">
        <p14:creationId xmlns:p14="http://schemas.microsoft.com/office/powerpoint/2010/main" val="3289174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general, we have the following formal</a:t>
            </a:r>
            <a:r>
              <a:rPr lang="en-US" baseline="0" dirty="0" smtClean="0"/>
              <a:t> view of what classical planning problems are.  </a:t>
            </a:r>
          </a:p>
          <a:p>
            <a:endParaRPr lang="en-US" baseline="0" dirty="0" smtClean="0"/>
          </a:p>
          <a:p>
            <a:r>
              <a:rPr lang="en-US" baseline="0" dirty="0" smtClean="0"/>
              <a:t>The key items of interest concerning a planning domain are its </a:t>
            </a:r>
            <a:r>
              <a:rPr lang="en-US" baseline="0" dirty="0" err="1" smtClean="0"/>
              <a:t>fluents</a:t>
            </a:r>
            <a:r>
              <a:rPr lang="en-US" baseline="0" dirty="0" smtClean="0"/>
              <a:t> and operators. </a:t>
            </a:r>
          </a:p>
          <a:p>
            <a:r>
              <a:rPr lang="en-US" baseline="0" dirty="0" smtClean="0"/>
              <a:t>Concerning classical planning problems we are concerned with the initial state and goal formula.  </a:t>
            </a:r>
          </a:p>
          <a:p>
            <a:endParaRPr lang="en-US" baseline="0" dirty="0" smtClean="0"/>
          </a:p>
          <a:p>
            <a:r>
              <a:rPr lang="en-US" baseline="0" dirty="0" smtClean="0"/>
              <a:t>Concerning solutions, </a:t>
            </a:r>
            <a:r>
              <a:rPr lang="en-US" baseline="0" dirty="0" err="1" smtClean="0"/>
              <a:t>ie</a:t>
            </a:r>
            <a:r>
              <a:rPr lang="en-US" baseline="0" dirty="0" smtClean="0"/>
              <a:t> plans, solutions are held to be sequences of the operators of the domain that happen to transform the initial state into a situation satisfying the goal formula.</a:t>
            </a:r>
          </a:p>
          <a:p>
            <a:endParaRPr lang="en-US" baseline="0" dirty="0" smtClean="0"/>
          </a:p>
          <a:p>
            <a:r>
              <a:rPr lang="en-US" baseline="0" dirty="0" smtClean="0"/>
              <a:t>That is, one way to formalize the computational problem is to say that the problem is a shortest path problem in a particular graph.  That graph, known as state-space, is a directed labeled graph whose vertices are complete assignments to the </a:t>
            </a:r>
            <a:r>
              <a:rPr lang="en-US" baseline="0" dirty="0" err="1" smtClean="0"/>
              <a:t>fluents</a:t>
            </a:r>
            <a:r>
              <a:rPr lang="en-US" baseline="0" dirty="0" smtClean="0"/>
              <a:t> of the domain, and whose edges are defined by the descriptions of the instantiated actions.  </a:t>
            </a:r>
          </a:p>
          <a:p>
            <a:endParaRPr lang="en-US" baseline="0" dirty="0" smtClean="0"/>
          </a:p>
          <a:p>
            <a:r>
              <a:rPr lang="en-US" baseline="0" dirty="0" smtClean="0"/>
              <a:t>For example, with STRIPS actions one determines the set of edges using the canonical equation shown here in tiny font --- check the preconditions, remove the delete effects, and insert the add effects.</a:t>
            </a:r>
          </a:p>
          <a:p>
            <a:endParaRPr lang="en-US" baseline="0" dirty="0" smtClean="0"/>
          </a:p>
          <a:p>
            <a:r>
              <a:rPr lang="en-US" baseline="0" dirty="0" smtClean="0"/>
              <a:t>But in general we just say that instantiated actions define arbitrary partial transition functions between states, and that the edges of state space correspond to the individual mappings within all such transition functions of the domain.</a:t>
            </a:r>
          </a:p>
          <a:p>
            <a:endParaRPr lang="en-US" baseline="0" dirty="0" smtClean="0"/>
          </a:p>
          <a:p>
            <a:r>
              <a:rPr lang="en-US" baseline="0" dirty="0" smtClean="0"/>
              <a:t>Note that I’ve given edges as triples; the last is the label of the edge, in case we need to distinguish between multiple edges between the same pair of states.  For example in a version of the rovers domain with multiple rovers, supposing for some reason that both rovers had identical data, then either one of them could communicate the data back and the state transition would be the same --- but the various costs one might choose to model might be different for the two ways of effecting the same result.</a:t>
            </a:r>
          </a:p>
          <a:p>
            <a:endParaRPr lang="en-US" baseline="0" dirty="0" smtClean="0"/>
          </a:p>
          <a:p>
            <a:r>
              <a:rPr lang="en-US" baseline="0" dirty="0" smtClean="0"/>
              <a:t>So, finally, solutions can be given just as a sequence of the edge labels, although in some situations it is preferable to think of them as an alternating sequence of states and operators.  One can also think in terms of just state sequences, though doing so is potentially ambiguous.</a:t>
            </a:r>
          </a:p>
          <a:p>
            <a:endParaRPr lang="en-US" baseline="0" dirty="0" smtClean="0"/>
          </a:p>
          <a:p>
            <a:endParaRPr lang="en-US" baseline="0" dirty="0" smtClean="0"/>
          </a:p>
          <a:p>
            <a:r>
              <a:rPr lang="en-US" baseline="0" dirty="0" smtClean="0"/>
              <a:t>So, this, as the title claims, is the fundamental way of defining what classical planning is.  Of course it lends itself to immediate implementation of a classical planner --- just run ones favorite single-source shortest/cheapest path algorithm, say </a:t>
            </a:r>
            <a:r>
              <a:rPr lang="en-US" baseline="0" dirty="0" err="1" smtClean="0"/>
              <a:t>Djikstra’s</a:t>
            </a:r>
            <a:r>
              <a:rPr lang="en-US" baseline="0" dirty="0" smtClean="0"/>
              <a:t>, on the graph here defined.  The research revolves on the assumption that such an approach will fail in practice --- that is, that even merely writing the graph down explicitly would take so astronomically long that we must find another way.</a:t>
            </a:r>
          </a:p>
          <a:p>
            <a:endParaRPr lang="en-US" baseline="0" dirty="0" smtClean="0"/>
          </a:p>
          <a:p>
            <a:r>
              <a:rPr lang="en-US" baseline="0" dirty="0" smtClean="0"/>
              <a:t>So what are some approaches?</a:t>
            </a:r>
          </a:p>
          <a:p>
            <a:endParaRPr lang="en-US" baseline="0" dirty="0" smtClean="0"/>
          </a:p>
          <a:p>
            <a:r>
              <a:rPr lang="en-US" baseline="0" dirty="0" smtClean="0"/>
              <a:t>---</a:t>
            </a:r>
          </a:p>
          <a:p>
            <a:endParaRPr lang="en-US" dirty="0" smtClean="0"/>
          </a:p>
          <a:p>
            <a:r>
              <a:rPr lang="en-US" dirty="0" smtClean="0"/>
              <a:t>Given all the background assumptions of classical planning (such as a static environment,</a:t>
            </a:r>
            <a:r>
              <a:rPr lang="en-US" baseline="0" dirty="0" smtClean="0"/>
              <a:t> full </a:t>
            </a:r>
            <a:r>
              <a:rPr lang="en-US" baseline="0" dirty="0" err="1" smtClean="0"/>
              <a:t>observability</a:t>
            </a:r>
            <a:r>
              <a:rPr lang="en-US" baseline="0" dirty="0" smtClean="0"/>
              <a:t>, deterministic actions, …) then it suffices to consider just the relatively simple setting of state transition systems in order to define formal semantics.  </a:t>
            </a:r>
          </a:p>
          <a:p>
            <a:endParaRPr lang="en-US" dirty="0" smtClean="0"/>
          </a:p>
          <a:p>
            <a:r>
              <a:rPr lang="en-US" dirty="0" smtClean="0"/>
              <a:t>In this setting, one takes states as </a:t>
            </a:r>
            <a:r>
              <a:rPr lang="en-US" i="1" dirty="0" smtClean="0"/>
              <a:t>complete</a:t>
            </a:r>
            <a:r>
              <a:rPr lang="en-US" dirty="0" smtClean="0"/>
              <a:t> assignments to all the </a:t>
            </a:r>
            <a:r>
              <a:rPr lang="en-US" dirty="0" err="1" smtClean="0"/>
              <a:t>fluents</a:t>
            </a:r>
            <a:r>
              <a:rPr lang="en-US" dirty="0" smtClean="0"/>
              <a:t> of the domain and operators as partial transition functions over states.  I’ll try to say operator when I mean a fully instantiated action, and action if there are free</a:t>
            </a:r>
            <a:r>
              <a:rPr lang="en-US" baseline="0" dirty="0" smtClean="0"/>
              <a:t> parameters left.</a:t>
            </a:r>
            <a:endParaRPr lang="en-US" dirty="0" smtClean="0"/>
          </a:p>
          <a:p>
            <a:endParaRPr lang="en-US" dirty="0" smtClean="0"/>
          </a:p>
          <a:p>
            <a:r>
              <a:rPr lang="en-US" dirty="0" smtClean="0"/>
              <a:t>We can model this as a graph, taking states as vertices and actions as directed edges,</a:t>
            </a:r>
            <a:r>
              <a:rPr lang="en-US" baseline="0" dirty="0" smtClean="0"/>
              <a:t> so that the planning problem reduces to `</a:t>
            </a:r>
            <a:r>
              <a:rPr lang="en-US" i="0" baseline="0" dirty="0" smtClean="0"/>
              <a:t>mere’</a:t>
            </a:r>
            <a:r>
              <a:rPr lang="en-US" i="1" baseline="0" dirty="0" smtClean="0"/>
              <a:t> </a:t>
            </a:r>
            <a:r>
              <a:rPr lang="en-US" baseline="0" dirty="0" smtClean="0"/>
              <a:t>path-finding.</a:t>
            </a:r>
          </a:p>
          <a:p>
            <a:endParaRPr lang="en-US" baseline="0" dirty="0" smtClean="0"/>
          </a:p>
          <a:p>
            <a:r>
              <a:rPr lang="en-US" baseline="0" dirty="0" smtClean="0"/>
              <a:t>But there are also lots of other ways to reason about state transition systems.</a:t>
            </a:r>
          </a:p>
          <a:p>
            <a:endParaRPr lang="en-US" dirty="0"/>
          </a:p>
        </p:txBody>
      </p:sp>
      <p:sp>
        <p:nvSpPr>
          <p:cNvPr id="4" name="Slide Number Placeholder 3"/>
          <p:cNvSpPr>
            <a:spLocks noGrp="1"/>
          </p:cNvSpPr>
          <p:nvPr>
            <p:ph type="sldNum" sz="quarter" idx="10"/>
          </p:nvPr>
        </p:nvSpPr>
        <p:spPr/>
        <p:txBody>
          <a:bodyPr/>
          <a:lstStyle/>
          <a:p>
            <a:pPr>
              <a:defRPr/>
            </a:pPr>
            <a:fld id="{47339FB7-E477-4108-BB68-499BF10E24C3}" type="slidenum">
              <a:rPr lang="en-US" smtClean="0"/>
              <a:pPr>
                <a:defRPr/>
              </a:pPr>
              <a:t>69</a:t>
            </a:fld>
            <a:endParaRPr lang="en-US"/>
          </a:p>
        </p:txBody>
      </p:sp>
    </p:spTree>
    <p:extLst>
      <p:ext uri="{BB962C8B-B14F-4D97-AF65-F5344CB8AC3E}">
        <p14:creationId xmlns:p14="http://schemas.microsoft.com/office/powerpoint/2010/main" val="2997544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51122" indent="-288893" eaLnBrk="0" hangingPunct="0">
              <a:defRPr>
                <a:solidFill>
                  <a:schemeClr val="tx1"/>
                </a:solidFill>
                <a:latin typeface="Tahoma" pitchFamily="34" charset="0"/>
              </a:defRPr>
            </a:lvl2pPr>
            <a:lvl3pPr marL="1155573" indent="-231115" eaLnBrk="0" hangingPunct="0">
              <a:defRPr>
                <a:solidFill>
                  <a:schemeClr val="tx1"/>
                </a:solidFill>
                <a:latin typeface="Tahoma" pitchFamily="34" charset="0"/>
              </a:defRPr>
            </a:lvl3pPr>
            <a:lvl4pPr marL="1617802" indent="-231115" eaLnBrk="0" hangingPunct="0">
              <a:defRPr>
                <a:solidFill>
                  <a:schemeClr val="tx1"/>
                </a:solidFill>
                <a:latin typeface="Tahoma" pitchFamily="34" charset="0"/>
              </a:defRPr>
            </a:lvl4pPr>
            <a:lvl5pPr marL="2080031" indent="-231115" eaLnBrk="0" hangingPunct="0">
              <a:defRPr>
                <a:solidFill>
                  <a:schemeClr val="tx1"/>
                </a:solidFill>
                <a:latin typeface="Tahoma" pitchFamily="34" charset="0"/>
              </a:defRPr>
            </a:lvl5pPr>
            <a:lvl6pPr marL="2542261" indent="-231115"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3004490" indent="-231115"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66719" indent="-231115"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928948" indent="-231115"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fld id="{A5193230-E9E8-4D6A-8002-1AE54EEAF0EA}" type="slidenum">
              <a:rPr lang="en-US">
                <a:latin typeface="Arial" charset="0"/>
              </a:rPr>
              <a:pPr eaLnBrk="1" hangingPunct="1"/>
              <a:t>70</a:t>
            </a:fld>
            <a:endParaRPr lang="en-US">
              <a:latin typeface="Arial" charset="0"/>
            </a:endParaRPr>
          </a:p>
        </p:txBody>
      </p:sp>
      <p:sp>
        <p:nvSpPr>
          <p:cNvPr id="46083" name="Rectangle 1"/>
          <p:cNvSpPr txBox="1">
            <a:spLocks noGrp="1" noRot="1" noChangeAspect="1" noChangeArrowheads="1" noTextEdit="1"/>
          </p:cNvSpPr>
          <p:nvPr>
            <p:ph type="sldImg"/>
          </p:nvPr>
        </p:nvSpPr>
        <p:spPr>
          <a:xfrm>
            <a:off x="1146969" y="697230"/>
            <a:ext cx="4586283" cy="3484537"/>
          </a:xfrm>
          <a:solidFill>
            <a:srgbClr val="FFFFFF"/>
          </a:solidFill>
          <a:ln/>
        </p:spPr>
      </p:sp>
      <p:sp>
        <p:nvSpPr>
          <p:cNvPr id="46084" name="Rectangle 2"/>
          <p:cNvSpPr txBox="1">
            <a:spLocks noGrp="1" noChangeArrowheads="1"/>
          </p:cNvSpPr>
          <p:nvPr>
            <p:ph type="body" idx="1"/>
          </p:nvPr>
        </p:nvSpPr>
        <p:spPr>
          <a:xfrm>
            <a:off x="688181" y="4415790"/>
            <a:ext cx="5500672" cy="41785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r>
              <a:rPr lang="en-US" dirty="0" smtClean="0"/>
              <a:t>The way Temporal </a:t>
            </a:r>
            <a:r>
              <a:rPr lang="en-US" dirty="0" err="1" smtClean="0"/>
              <a:t>GraphPlan</a:t>
            </a:r>
            <a:r>
              <a:rPr lang="en-US" baseline="0" dirty="0" smtClean="0"/>
              <a:t> answered the question is to say that temporal planning problems are just like classical planning problems except we add a field to each action to say how long it takes.  Oh, and we permit actions to execute concurrently, of course.</a:t>
            </a:r>
          </a:p>
          <a:p>
            <a:pPr eaLnBrk="1" hangingPunct="1"/>
            <a:endParaRPr lang="en-US" baseline="0" dirty="0" smtClean="0"/>
          </a:p>
          <a:p>
            <a:pPr eaLnBrk="1" hangingPunct="1"/>
            <a:r>
              <a:rPr lang="en-US" baseline="0" dirty="0" smtClean="0"/>
              <a:t>In blue here is a fun technical detail of generalizing the Rovers domain to multiple rovers.  Let’s just skip right along and see what this syntax is supposed to mean.</a:t>
            </a:r>
          </a:p>
          <a:p>
            <a:pPr eaLnBrk="1" hangingPunct="1"/>
            <a:endParaRPr lang="en-US" baseline="0" dirty="0" smtClean="0"/>
          </a:p>
          <a:p>
            <a:pPr eaLnBrk="1" hangingPunct="1"/>
            <a:r>
              <a:rPr lang="en-US" baseline="0" dirty="0" smtClean="0"/>
              <a:t>---</a:t>
            </a:r>
          </a:p>
          <a:p>
            <a:pPr eaLnBrk="1" hangingPunct="1"/>
            <a:endParaRPr lang="en-US" dirty="0" smtClean="0"/>
          </a:p>
          <a:p>
            <a:pPr eaLnBrk="1" hangingPunct="1"/>
            <a:r>
              <a:rPr lang="en-US" dirty="0" smtClean="0"/>
              <a:t>So this is an example of a temporal planning problem, in the</a:t>
            </a:r>
            <a:r>
              <a:rPr lang="en-US" baseline="0" dirty="0" smtClean="0"/>
              <a:t> sense that Temporal </a:t>
            </a:r>
            <a:r>
              <a:rPr lang="en-US" baseline="0" dirty="0" err="1" smtClean="0"/>
              <a:t>GraphPlan</a:t>
            </a:r>
            <a:r>
              <a:rPr lang="en-US" baseline="0" dirty="0" smtClean="0"/>
              <a:t>, aka TGP, considered</a:t>
            </a:r>
            <a:r>
              <a:rPr lang="en-US" dirty="0" smtClean="0"/>
              <a:t>.  We take our typical domain and annotate</a:t>
            </a:r>
            <a:r>
              <a:rPr lang="en-US" baseline="0" dirty="0" smtClean="0"/>
              <a:t> all the actions with how long they take.  The new objective is to find plans of small </a:t>
            </a:r>
            <a:r>
              <a:rPr lang="en-US" baseline="0" dirty="0" err="1" smtClean="0"/>
              <a:t>makespan</a:t>
            </a:r>
            <a:r>
              <a:rPr lang="en-US" baseline="0" dirty="0" smtClean="0"/>
              <a:t>, </a:t>
            </a:r>
            <a:r>
              <a:rPr lang="en-US" baseline="0" dirty="0" err="1" smtClean="0"/>
              <a:t>ie</a:t>
            </a:r>
            <a:r>
              <a:rPr lang="en-US" baseline="0" dirty="0" smtClean="0"/>
              <a:t> duration, rather than smallest or cheapest plans.  That is, we make up some definition of concurrency that makes sense for classical actions, and then set about considering such concurrency in order to find short duration plans.  </a:t>
            </a:r>
          </a:p>
          <a:p>
            <a:pPr eaLnBrk="1" hangingPunct="1"/>
            <a:endParaRPr lang="en-US" baseline="0" dirty="0" smtClean="0"/>
          </a:p>
          <a:p>
            <a:pPr eaLnBrk="1" hangingPunct="1"/>
            <a:r>
              <a:rPr lang="en-US" baseline="0" dirty="0" smtClean="0"/>
              <a:t>In blue is a trick for making actions mutually exclusive that would not otherwise be mutually exclusive, specifically the intent is to make sure that the domain is sequential with respect to a single rover.  So the potential concurrency then is just between multiple rovers, which have precious little impact upon one another.  For this version of the domain the formal problem is a compactly encoded multi-agent traveling salesman problem.  </a:t>
            </a:r>
          </a:p>
          <a:p>
            <a:pPr eaLnBrk="1" hangingPunct="1"/>
            <a:endParaRPr lang="en-US" baseline="0" dirty="0" smtClean="0"/>
          </a:p>
          <a:p>
            <a:pPr eaLnBrk="1" hangingPunct="1"/>
            <a:r>
              <a:rPr lang="en-US" baseline="0" dirty="0" smtClean="0"/>
              <a:t>Well, actually, because of the restriction I’ve put on communicating, the problem is a disjunctive variation on Steiner Forests --- first we have to drive to where we can take the desired sample, then, we have to drive to somewhere where communication is possible.</a:t>
            </a:r>
          </a:p>
          <a:p>
            <a:pPr eaLnBrk="1" hangingPunct="1"/>
            <a:endParaRPr lang="en-US" baseline="0" dirty="0" smtClean="0"/>
          </a:p>
          <a:p>
            <a:pPr eaLnBrk="1" hangingPunct="1"/>
            <a:endParaRPr lang="en-US" baseline="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say there are two rovers, Spirit</a:t>
            </a:r>
            <a:r>
              <a:rPr lang="en-US" baseline="0" dirty="0" smtClean="0"/>
              <a:t> and Opportunity.  In the real world these two would never interact one another in any meaningful sense.  But let us pretend they landed close together.  </a:t>
            </a:r>
          </a:p>
          <a:p>
            <a:endParaRPr lang="en-US" baseline="0" dirty="0" smtClean="0"/>
          </a:p>
          <a:p>
            <a:r>
              <a:rPr lang="en-US" baseline="0" dirty="0" smtClean="0"/>
              <a:t>This problem is quite similar to the classical version of the problem, except that we have two rovers instead of one, the rovers can act independently of one another, communication is only possible at location gamma, and, finally, rovers have different capabilities.  </a:t>
            </a:r>
          </a:p>
          <a:p>
            <a:endParaRPr lang="en-US" baseline="0" dirty="0" smtClean="0"/>
          </a:p>
          <a:p>
            <a:r>
              <a:rPr lang="en-US" baseline="0" dirty="0" smtClean="0"/>
              <a:t>In times gone by perhaps the two had identical capabilities, but let’s say that in their old age they now have perfectly complementary </a:t>
            </a:r>
            <a:r>
              <a:rPr lang="en-US" baseline="0" dirty="0" err="1" smtClean="0"/>
              <a:t>capabilties</a:t>
            </a:r>
            <a:r>
              <a:rPr lang="en-US" baseline="0" dirty="0" smtClean="0"/>
              <a:t>: Spirit can handle all and only soil studies, while Opportunity can handle all and only rocks and pictures.</a:t>
            </a:r>
          </a:p>
          <a:p>
            <a:endParaRPr lang="en-US" baseline="0" dirty="0" smtClean="0"/>
          </a:p>
          <a:p>
            <a:r>
              <a:rPr lang="en-US" baseline="0" dirty="0" smtClean="0"/>
              <a:t>(x clicks) Spirit’s sub-plan is then like so.  Spirit ends up traversing the cycle twice!</a:t>
            </a:r>
          </a:p>
          <a:p>
            <a:endParaRPr lang="en-US" baseline="0" dirty="0" smtClean="0"/>
          </a:p>
          <a:p>
            <a:r>
              <a:rPr lang="en-US" baseline="0" dirty="0" smtClean="0"/>
              <a:t>(x clicks) Meanwhile, Opportunity handles the other two kinds of samples, and, ends up at beta, because for whatever reason let’s say that the goal is to have them start the next day in the same place.</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47339FB7-E477-4108-BB68-499BF10E24C3}" type="slidenum">
              <a:rPr lang="en-US" smtClean="0"/>
              <a:pPr>
                <a:defRPr/>
              </a:pPr>
              <a:t>71</a:t>
            </a:fld>
            <a:endParaRPr lang="en-US"/>
          </a:p>
        </p:txBody>
      </p:sp>
    </p:spTree>
    <p:extLst>
      <p:ext uri="{BB962C8B-B14F-4D97-AF65-F5344CB8AC3E}">
        <p14:creationId xmlns:p14="http://schemas.microsoft.com/office/powerpoint/2010/main" val="38404963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 slightly different problem, by insisting that</a:t>
            </a:r>
            <a:r>
              <a:rPr lang="en-US" baseline="0" dirty="0" smtClean="0"/>
              <a:t> the rover finish at beta.  Perhaps this is because, tomorrow, we wish to begin activities at beta.</a:t>
            </a:r>
          </a:p>
          <a:p>
            <a:endParaRPr lang="en-US" baseline="0" dirty="0" smtClean="0"/>
          </a:p>
          <a:p>
            <a:r>
              <a:rPr lang="en-US" baseline="0" dirty="0" smtClean="0"/>
              <a:t>In any case, we can represent the initial state here as s</a:t>
            </a:r>
            <a:r>
              <a:rPr lang="en-US" baseline="-25000" dirty="0" smtClean="0"/>
              <a:t>0</a:t>
            </a:r>
            <a:r>
              <a:rPr lang="en-US" baseline="0" dirty="0" smtClean="0"/>
              <a:t>.  This is the set of the true propositions at the beginning of the planning problem – the implicitly represented rover is at waypoint alpha, and the three potential samples are all available for sampling.</a:t>
            </a:r>
          </a:p>
          <a:p>
            <a:endParaRPr lang="en-US" baseline="0" dirty="0" smtClean="0"/>
          </a:p>
          <a:p>
            <a:r>
              <a:rPr lang="en-US" baseline="0" dirty="0" smtClean="0"/>
              <a:t>One possible solution is then the following 10-step sequential plan.  </a:t>
            </a:r>
          </a:p>
          <a:p>
            <a:endParaRPr lang="en-US" baseline="0" dirty="0" smtClean="0"/>
          </a:p>
          <a:p>
            <a:r>
              <a:rPr lang="en-US" baseline="0" dirty="0" smtClean="0"/>
              <a:t>We begin by immediately conducting the soil-sample and communicating our findings back to Earth.  Well, I should say we begin by ordering the rover to do so.  </a:t>
            </a:r>
          </a:p>
          <a:p>
            <a:endParaRPr lang="en-US" baseline="0" dirty="0" smtClean="0"/>
          </a:p>
          <a:p>
            <a:r>
              <a:rPr lang="en-US" baseline="0" dirty="0" smtClean="0"/>
              <a:t>Then the rover drives from waypoint alpha to waypoint beta, and immediately conducts the science experiment on our behalf.  </a:t>
            </a:r>
          </a:p>
          <a:p>
            <a:endParaRPr lang="en-US" baseline="0" dirty="0" smtClean="0"/>
          </a:p>
          <a:p>
            <a:r>
              <a:rPr lang="en-US" baseline="0" dirty="0" smtClean="0"/>
              <a:t>The rover goes on to take the desired photographs at waypoint gamma, at least, supposing all goes according to plan, and then finishes up by navigating over to waypoint beta.  </a:t>
            </a:r>
          </a:p>
          <a:p>
            <a:endParaRPr lang="en-US" baseline="0" dirty="0" smtClean="0"/>
          </a:p>
          <a:p>
            <a:r>
              <a:rPr lang="en-US" baseline="0" dirty="0" smtClean="0"/>
              <a:t>In so doing notice that it crosses the same edge in the diagram – but this is not the same edge in the graph used to formally define semantics.  </a:t>
            </a:r>
          </a:p>
          <a:p>
            <a:endParaRPr lang="en-US" baseline="0" dirty="0" smtClean="0"/>
          </a:p>
          <a:p>
            <a:r>
              <a:rPr lang="en-US" baseline="0" dirty="0" smtClean="0"/>
              <a:t>That graph is much larger – its vertices are all states such as s</a:t>
            </a:r>
            <a:r>
              <a:rPr lang="en-US" baseline="-25000" dirty="0" smtClean="0"/>
              <a:t>0</a:t>
            </a:r>
            <a:r>
              <a:rPr lang="en-US" baseline="0" dirty="0" smtClean="0"/>
              <a:t> and </a:t>
            </a:r>
            <a:r>
              <a:rPr lang="en-US" baseline="0" dirty="0" err="1" smtClean="0"/>
              <a:t>s</a:t>
            </a:r>
            <a:r>
              <a:rPr lang="en-US" baseline="-25000" dirty="0" err="1" smtClean="0"/>
              <a:t>n</a:t>
            </a:r>
            <a:r>
              <a:rPr lang="en-US" baseline="0" dirty="0" smtClean="0"/>
              <a:t> here.  </a:t>
            </a:r>
          </a:p>
          <a:p>
            <a:r>
              <a:rPr lang="en-US" baseline="0" dirty="0" smtClean="0"/>
              <a:t>That is, sets of propositions, so in this case, naïve counts might assert anywhere from 2^12 to 2^18 states.</a:t>
            </a:r>
          </a:p>
          <a:p>
            <a:endParaRPr lang="en-US" baseline="0" dirty="0" smtClean="0"/>
          </a:p>
          <a:p>
            <a:r>
              <a:rPr lang="en-US" baseline="0" dirty="0" smtClean="0"/>
              <a:t>But in fact many of these propositions are mutually exclusive and/or static, for example, whether or not a sample is available at a location is static – the rover has no actions to create or destroy these propositions.  </a:t>
            </a:r>
          </a:p>
          <a:p>
            <a:endParaRPr lang="en-US" baseline="0" dirty="0" smtClean="0"/>
          </a:p>
          <a:p>
            <a:r>
              <a:rPr lang="en-US" baseline="0" dirty="0" smtClean="0"/>
              <a:t>As these are then constants, we can immediately improve the simplest estimate of size from 2^18 down to 2^9, because there are 9 possible ways to instantiate the “availability” predicate, all of which have constant value.  </a:t>
            </a:r>
          </a:p>
          <a:p>
            <a:endParaRPr lang="en-US" baseline="0" dirty="0" smtClean="0"/>
          </a:p>
          <a:p>
            <a:r>
              <a:rPr lang="en-US" baseline="0" dirty="0" smtClean="0"/>
              <a:t>Subsequently one can notice that in order to have communicated a sample one must first of all have collected the sample.  So instead of there being 4 possibilities per sample there are only 3 reachable possibilities.  </a:t>
            </a:r>
          </a:p>
          <a:p>
            <a:endParaRPr lang="en-US" baseline="0" dirty="0" smtClean="0"/>
          </a:p>
          <a:p>
            <a:r>
              <a:rPr lang="en-US" baseline="0" dirty="0" smtClean="0"/>
              <a:t>In a vaguely similar fashion, the propositions encoding the location of the rover do not truly stand for 2^3 possibilities, but instead, only 3 possibilities, as they are all pairwise mutually exclusive.  </a:t>
            </a:r>
          </a:p>
          <a:p>
            <a:endParaRPr lang="en-US" baseline="0" dirty="0" smtClean="0"/>
          </a:p>
          <a:p>
            <a:r>
              <a:rPr lang="en-US" baseline="0" dirty="0" smtClean="0"/>
              <a:t>So in summary there are 4 objects each with 3 local states, for a global set of possibilities no larger than 81.  In fact all 81 such possibilities are reachable from the initial state.  So in this effectively 81 vertex graph there are 270 `interesting’ edges, each corresponding to a possible state transition induced by executing one of these instantiated actions.  </a:t>
            </a:r>
          </a:p>
          <a:p>
            <a:endParaRPr lang="en-US" baseline="0" dirty="0" smtClean="0"/>
          </a:p>
          <a:p>
            <a:r>
              <a:rPr lang="en-US" baseline="0" dirty="0" smtClean="0"/>
              <a:t>In that graph, these two instances of driving from alpha to beta are not the same edge, but rather merely share the same label.  They differ because they are not causing precisely the same transition between </a:t>
            </a:r>
            <a:r>
              <a:rPr lang="en-US" i="1" baseline="0" dirty="0" smtClean="0"/>
              <a:t>global</a:t>
            </a:r>
            <a:r>
              <a:rPr lang="en-US" baseline="0" dirty="0" smtClean="0"/>
              <a:t> possibilities.</a:t>
            </a:r>
          </a:p>
          <a:p>
            <a:endParaRPr lang="en-US" baseline="0" dirty="0" smtClean="0"/>
          </a:p>
          <a:p>
            <a:r>
              <a:rPr lang="en-US" baseline="0" dirty="0" smtClean="0"/>
              <a:t>---</a:t>
            </a:r>
          </a:p>
          <a:p>
            <a:endParaRPr lang="en-US" baseline="0" dirty="0" smtClean="0"/>
          </a:p>
          <a:p>
            <a:endParaRPr lang="en-US" baseline="0" dirty="0" smtClean="0"/>
          </a:p>
          <a:p>
            <a:endParaRPr lang="en-US" baseline="0" dirty="0" smtClean="0"/>
          </a:p>
          <a:p>
            <a:endParaRPr lang="en-US" dirty="0" smtClean="0"/>
          </a:p>
          <a:p>
            <a:r>
              <a:rPr lang="en-US" dirty="0" smtClean="0"/>
              <a:t>… lot bigger than it may appear</a:t>
            </a:r>
          </a:p>
          <a:p>
            <a:endParaRPr lang="en-US" dirty="0" smtClean="0"/>
          </a:p>
          <a:p>
            <a:endParaRPr lang="en-US" dirty="0" smtClean="0"/>
          </a:p>
          <a:p>
            <a:r>
              <a:rPr lang="en-US" dirty="0" smtClean="0"/>
              <a:t>(drive, drive, sample1/comm1) * 9</a:t>
            </a:r>
            <a:r>
              <a:rPr lang="en-US" baseline="0" dirty="0" smtClean="0"/>
              <a:t> = 27</a:t>
            </a:r>
          </a:p>
          <a:p>
            <a:r>
              <a:rPr lang="en-US" baseline="0" dirty="0" smtClean="0"/>
              <a:t>+ 3*(comm2) + 3*(comm3) = 33</a:t>
            </a:r>
          </a:p>
          <a:p>
            <a:r>
              <a:rPr lang="en-US" baseline="0" dirty="0" smtClean="0"/>
              <a:t>*(avail1,have1,commun1) – 9*(sample1/comm1) = 90</a:t>
            </a:r>
          </a:p>
          <a:p>
            <a:r>
              <a:rPr lang="en-US" baseline="0" dirty="0" smtClean="0"/>
              <a:t>*(at: </a:t>
            </a:r>
            <a:r>
              <a:rPr lang="en-US" baseline="0" dirty="0" err="1" smtClean="0"/>
              <a:t>alpha,beta,gamma</a:t>
            </a:r>
            <a:r>
              <a:rPr lang="en-US" baseline="0" dirty="0" smtClean="0"/>
              <a:t>) = 270</a:t>
            </a:r>
          </a:p>
          <a:p>
            <a:endParaRPr lang="en-US" baseline="0" dirty="0" smtClean="0"/>
          </a:p>
          <a:p>
            <a:r>
              <a:rPr lang="en-US" baseline="0" dirty="0" smtClean="0"/>
              <a:t>((3*3*3 + 1*2*3*3/3)*3-1*3*3) * 3 = 270</a:t>
            </a:r>
          </a:p>
          <a:p>
            <a:endParaRPr lang="en-US" dirty="0" smtClean="0"/>
          </a:p>
        </p:txBody>
      </p:sp>
      <p:sp>
        <p:nvSpPr>
          <p:cNvPr id="4" name="Slide Number Placeholder 3"/>
          <p:cNvSpPr>
            <a:spLocks noGrp="1"/>
          </p:cNvSpPr>
          <p:nvPr>
            <p:ph type="sldNum" sz="quarter" idx="10"/>
          </p:nvPr>
        </p:nvSpPr>
        <p:spPr/>
        <p:txBody>
          <a:bodyPr/>
          <a:lstStyle/>
          <a:p>
            <a:pPr>
              <a:defRPr/>
            </a:pPr>
            <a:fld id="{47339FB7-E477-4108-BB68-499BF10E24C3}" type="slidenum">
              <a:rPr lang="en-US" smtClean="0"/>
              <a:pPr>
                <a:defRPr/>
              </a:pPr>
              <a:t>72</a:t>
            </a:fld>
            <a:endParaRPr lang="en-US"/>
          </a:p>
        </p:txBody>
      </p:sp>
    </p:spTree>
    <p:extLst>
      <p:ext uri="{BB962C8B-B14F-4D97-AF65-F5344CB8AC3E}">
        <p14:creationId xmlns:p14="http://schemas.microsoft.com/office/powerpoint/2010/main" val="328917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2800">
                <a:solidFill>
                  <a:schemeClr val="tx2"/>
                </a:solidFill>
                <a:latin typeface="Tahoma" pitchFamily="34" charset="0"/>
              </a:defRPr>
            </a:lvl1pPr>
            <a:lvl2pPr marL="751122" indent="-288893" eaLnBrk="0" hangingPunct="0">
              <a:defRPr sz="2800">
                <a:solidFill>
                  <a:schemeClr val="tx2"/>
                </a:solidFill>
                <a:latin typeface="Tahoma" pitchFamily="34" charset="0"/>
              </a:defRPr>
            </a:lvl2pPr>
            <a:lvl3pPr marL="1155573" indent="-231115" eaLnBrk="0" hangingPunct="0">
              <a:defRPr sz="2800">
                <a:solidFill>
                  <a:schemeClr val="tx2"/>
                </a:solidFill>
                <a:latin typeface="Tahoma" pitchFamily="34" charset="0"/>
              </a:defRPr>
            </a:lvl3pPr>
            <a:lvl4pPr marL="1617802" indent="-231115" eaLnBrk="0" hangingPunct="0">
              <a:defRPr sz="2800">
                <a:solidFill>
                  <a:schemeClr val="tx2"/>
                </a:solidFill>
                <a:latin typeface="Tahoma" pitchFamily="34" charset="0"/>
              </a:defRPr>
            </a:lvl4pPr>
            <a:lvl5pPr marL="2080031" indent="-231115" eaLnBrk="0" hangingPunct="0">
              <a:defRPr sz="2800">
                <a:solidFill>
                  <a:schemeClr val="tx2"/>
                </a:solidFill>
                <a:latin typeface="Tahoma" pitchFamily="34" charset="0"/>
              </a:defRPr>
            </a:lvl5pPr>
            <a:lvl6pPr marL="2542261" indent="-231115" algn="ctr" eaLnBrk="0" fontAlgn="base" hangingPunct="0">
              <a:spcBef>
                <a:spcPct val="50000"/>
              </a:spcBef>
              <a:spcAft>
                <a:spcPct val="0"/>
              </a:spcAft>
              <a:buClr>
                <a:srgbClr val="CCA500"/>
              </a:buClr>
              <a:buFont typeface="Wingdings" pitchFamily="2" charset="2"/>
              <a:defRPr sz="2800">
                <a:solidFill>
                  <a:schemeClr val="tx2"/>
                </a:solidFill>
                <a:latin typeface="Tahoma" pitchFamily="34" charset="0"/>
              </a:defRPr>
            </a:lvl6pPr>
            <a:lvl7pPr marL="3004490" indent="-231115" algn="ctr" eaLnBrk="0" fontAlgn="base" hangingPunct="0">
              <a:spcBef>
                <a:spcPct val="50000"/>
              </a:spcBef>
              <a:spcAft>
                <a:spcPct val="0"/>
              </a:spcAft>
              <a:buClr>
                <a:srgbClr val="CCA500"/>
              </a:buClr>
              <a:buFont typeface="Wingdings" pitchFamily="2" charset="2"/>
              <a:defRPr sz="2800">
                <a:solidFill>
                  <a:schemeClr val="tx2"/>
                </a:solidFill>
                <a:latin typeface="Tahoma" pitchFamily="34" charset="0"/>
              </a:defRPr>
            </a:lvl7pPr>
            <a:lvl8pPr marL="3466719" indent="-231115" algn="ctr" eaLnBrk="0" fontAlgn="base" hangingPunct="0">
              <a:spcBef>
                <a:spcPct val="50000"/>
              </a:spcBef>
              <a:spcAft>
                <a:spcPct val="0"/>
              </a:spcAft>
              <a:buClr>
                <a:srgbClr val="CCA500"/>
              </a:buClr>
              <a:buFont typeface="Wingdings" pitchFamily="2" charset="2"/>
              <a:defRPr sz="2800">
                <a:solidFill>
                  <a:schemeClr val="tx2"/>
                </a:solidFill>
                <a:latin typeface="Tahoma" pitchFamily="34" charset="0"/>
              </a:defRPr>
            </a:lvl8pPr>
            <a:lvl9pPr marL="3928948" indent="-231115" algn="ctr" eaLnBrk="0" fontAlgn="base" hangingPunct="0">
              <a:spcBef>
                <a:spcPct val="50000"/>
              </a:spcBef>
              <a:spcAft>
                <a:spcPct val="0"/>
              </a:spcAft>
              <a:buClr>
                <a:srgbClr val="CCA500"/>
              </a:buClr>
              <a:buFont typeface="Wingdings" pitchFamily="2" charset="2"/>
              <a:defRPr sz="2800">
                <a:solidFill>
                  <a:schemeClr val="tx2"/>
                </a:solidFill>
                <a:latin typeface="Tahoma" pitchFamily="34" charset="0"/>
              </a:defRPr>
            </a:lvl9pPr>
          </a:lstStyle>
          <a:p>
            <a:pPr eaLnBrk="1" hangingPunct="1"/>
            <a:fld id="{716F43BC-56AD-4810-AA06-5F97AD249735}" type="slidenum">
              <a:rPr lang="en-US" sz="1200">
                <a:solidFill>
                  <a:schemeClr val="tx1"/>
                </a:solidFill>
                <a:latin typeface="Arial" charset="0"/>
              </a:rPr>
              <a:pPr eaLnBrk="1" hangingPunct="1"/>
              <a:t>73</a:t>
            </a:fld>
            <a:endParaRPr lang="en-US" sz="1200">
              <a:solidFill>
                <a:schemeClr val="tx1"/>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University of Maryland,</a:t>
            </a:r>
            <a:r>
              <a:rPr lang="en-US" baseline="0" dirty="0" smtClean="0"/>
              <a:t> </a:t>
            </a:r>
            <a:r>
              <a:rPr lang="en-US" dirty="0" smtClean="0"/>
              <a:t>SHOP2 (HTN Planner): Dana </a:t>
            </a:r>
            <a:r>
              <a:rPr lang="en-US" dirty="0" err="1" smtClean="0"/>
              <a:t>Nau</a:t>
            </a:r>
            <a:r>
              <a:rPr lang="en-US" dirty="0" smtClean="0"/>
              <a:t>.</a:t>
            </a:r>
          </a:p>
          <a:p>
            <a:endParaRPr lang="en-US" dirty="0" smtClean="0"/>
          </a:p>
          <a:p>
            <a:r>
              <a:rPr lang="en-US" dirty="0" smtClean="0"/>
              <a:t>Interfacing HTN</a:t>
            </a:r>
            <a:r>
              <a:rPr lang="en-US" baseline="0" dirty="0" smtClean="0"/>
              <a:t> Planning with Scheduling in order to arrive at Temporal HTN Planning is exceedingly natural.</a:t>
            </a:r>
          </a:p>
          <a:p>
            <a:endParaRPr lang="en-US" baseline="0" dirty="0" smtClean="0"/>
          </a:p>
          <a:p>
            <a:r>
              <a:rPr lang="en-US" baseline="0" dirty="0" smtClean="0"/>
              <a:t>(Qualitative Scheduling ~ HTN…)</a:t>
            </a:r>
          </a:p>
          <a:p>
            <a:endParaRPr lang="en-US" baseline="0" dirty="0" smtClean="0"/>
          </a:p>
        </p:txBody>
      </p:sp>
      <p:sp>
        <p:nvSpPr>
          <p:cNvPr id="4" name="Slide Number Placeholder 3"/>
          <p:cNvSpPr>
            <a:spLocks noGrp="1"/>
          </p:cNvSpPr>
          <p:nvPr>
            <p:ph type="sldNum" sz="quarter" idx="10"/>
          </p:nvPr>
        </p:nvSpPr>
        <p:spPr/>
        <p:txBody>
          <a:bodyPr/>
          <a:lstStyle/>
          <a:p>
            <a:fld id="{A489FB39-3870-4A6B-8204-6845836EF0E8}" type="slidenum">
              <a:rPr lang="en-US" smtClean="0"/>
              <a:t>5</a:t>
            </a:fld>
            <a:endParaRPr lang="en-US"/>
          </a:p>
        </p:txBody>
      </p:sp>
    </p:spTree>
    <p:extLst>
      <p:ext uri="{BB962C8B-B14F-4D97-AF65-F5344CB8AC3E}">
        <p14:creationId xmlns:p14="http://schemas.microsoft.com/office/powerpoint/2010/main" val="3419364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Fast Downward</a:t>
            </a:r>
            <a:r>
              <a:rPr lang="en-US" baseline="0" dirty="0" smtClean="0"/>
              <a:t> has many parameters that can be set in more or less infinite ways;</a:t>
            </a:r>
          </a:p>
          <a:p>
            <a:r>
              <a:rPr lang="en-US" baseline="0" dirty="0" smtClean="0"/>
              <a:t>10^20 is a reasonable estimate of the number that are distinct enough</a:t>
            </a:r>
          </a:p>
          <a:p>
            <a:endParaRPr lang="en-US" baseline="0" dirty="0" smtClean="0"/>
          </a:p>
          <a:p>
            <a:r>
              <a:rPr lang="en-US" baseline="0" dirty="0" smtClean="0"/>
              <a:t>Progress?</a:t>
            </a:r>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9</a:t>
            </a:fld>
            <a:endParaRPr lang="en-US"/>
          </a:p>
        </p:txBody>
      </p:sp>
    </p:spTree>
    <p:extLst>
      <p:ext uri="{BB962C8B-B14F-4D97-AF65-F5344CB8AC3E}">
        <p14:creationId xmlns:p14="http://schemas.microsoft.com/office/powerpoint/2010/main" val="3618551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12</a:t>
            </a:fld>
            <a:endParaRPr lang="en-US"/>
          </a:p>
        </p:txBody>
      </p:sp>
    </p:spTree>
    <p:extLst>
      <p:ext uri="{BB962C8B-B14F-4D97-AF65-F5344CB8AC3E}">
        <p14:creationId xmlns:p14="http://schemas.microsoft.com/office/powerpoint/2010/main" val="4293759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13</a:t>
            </a:fld>
            <a:endParaRPr lang="en-US"/>
          </a:p>
        </p:txBody>
      </p:sp>
    </p:spTree>
    <p:extLst>
      <p:ext uri="{BB962C8B-B14F-4D97-AF65-F5344CB8AC3E}">
        <p14:creationId xmlns:p14="http://schemas.microsoft.com/office/powerpoint/2010/main" val="43853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17</a:t>
            </a:fld>
            <a:endParaRPr lang="en-US"/>
          </a:p>
        </p:txBody>
      </p:sp>
    </p:spTree>
    <p:extLst>
      <p:ext uri="{BB962C8B-B14F-4D97-AF65-F5344CB8AC3E}">
        <p14:creationId xmlns:p14="http://schemas.microsoft.com/office/powerpoint/2010/main" val="3308538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9FB39-3870-4A6B-8204-6845836EF0E8}" type="slidenum">
              <a:rPr lang="en-US" smtClean="0"/>
              <a:t>19</a:t>
            </a:fld>
            <a:endParaRPr lang="en-US"/>
          </a:p>
        </p:txBody>
      </p:sp>
    </p:spTree>
    <p:extLst>
      <p:ext uri="{BB962C8B-B14F-4D97-AF65-F5344CB8AC3E}">
        <p14:creationId xmlns:p14="http://schemas.microsoft.com/office/powerpoint/2010/main" val="871570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asu.edu/"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b="-66667"/>
          </a:stretch>
        </a:blipFill>
        <a:effectLst/>
      </p:bgPr>
    </p:bg>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381000"/>
          </a:xfrm>
          <a:prstGeom prst="rect">
            <a:avLst/>
          </a:prstGeom>
          <a:gradFill rotWithShape="1">
            <a:gsLst>
              <a:gs pos="0">
                <a:srgbClr val="A50021"/>
              </a:gs>
              <a:gs pos="100000">
                <a:schemeClr val="accent2"/>
              </a:gs>
            </a:gsLst>
            <a:lin ang="0" scaled="1"/>
          </a:gradFill>
          <a:ln w="9525">
            <a:solidFill>
              <a:srgbClr val="99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8"/>
          <p:cNvSpPr>
            <a:spLocks noChangeArrowheads="1"/>
          </p:cNvSpPr>
          <p:nvPr userDrawn="1"/>
        </p:nvSpPr>
        <p:spPr bwMode="auto">
          <a:xfrm flipV="1">
            <a:off x="685800" y="2755900"/>
            <a:ext cx="7620000" cy="46038"/>
          </a:xfrm>
          <a:prstGeom prst="rect">
            <a:avLst/>
          </a:prstGeom>
          <a:gradFill rotWithShape="1">
            <a:gsLst>
              <a:gs pos="0">
                <a:srgbClr val="A50021"/>
              </a:gs>
              <a:gs pos="100000">
                <a:schemeClr val="accent2"/>
              </a:gs>
            </a:gsLst>
            <a:lin ang="0" scaled="1"/>
          </a:gradFill>
          <a:ln>
            <a:noFill/>
          </a:ln>
          <a:effectLst/>
          <a:extLst>
            <a:ext uri="{91240B29-F687-4F45-9708-019B960494DF}">
              <a14:hiddenLine xmlns:a14="http://schemas.microsoft.com/office/drawing/2010/main" w="9525">
                <a:solidFill>
                  <a:srgbClr val="CCCC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9"/>
          <p:cNvSpPr>
            <a:spLocks noChangeArrowheads="1"/>
          </p:cNvSpPr>
          <p:nvPr userDrawn="1"/>
        </p:nvSpPr>
        <p:spPr bwMode="auto">
          <a:xfrm>
            <a:off x="0" y="0"/>
            <a:ext cx="76200" cy="6858000"/>
          </a:xfrm>
          <a:prstGeom prst="rect">
            <a:avLst/>
          </a:prstGeom>
          <a:gradFill rotWithShape="1">
            <a:gsLst>
              <a:gs pos="0">
                <a:srgbClr val="990033"/>
              </a:gs>
              <a:gs pos="100000">
                <a:schemeClr val="accent2"/>
              </a:gs>
            </a:gsLst>
            <a:lin ang="5400000" scaled="1"/>
          </a:gradFill>
          <a:ln w="9525">
            <a:solidFill>
              <a:srgbClr val="99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 name="Picture 10" descr="Arizona State University">
            <a:hlinkClick r:id="rId3"/>
          </p:cNvPr>
          <p:cNvPicPr>
            <a:picLocks noChangeAspect="1" noChangeArrowheads="1"/>
          </p:cNvPicPr>
          <p:nvPr userDrawn="1"/>
        </p:nvPicPr>
        <p:blipFill>
          <a:blip r:embed="rId4">
            <a:clrChange>
              <a:clrFrom>
                <a:srgbClr val="990033"/>
              </a:clrFrom>
              <a:clrTo>
                <a:srgbClr val="990033">
                  <a:alpha val="0"/>
                </a:srgbClr>
              </a:clrTo>
            </a:clrChange>
            <a:extLst>
              <a:ext uri="{28A0092B-C50C-407E-A947-70E740481C1C}">
                <a14:useLocalDpi xmlns:a14="http://schemas.microsoft.com/office/drawing/2010/main" val="0"/>
              </a:ext>
            </a:extLst>
          </a:blip>
          <a:srcRect/>
          <a:stretch>
            <a:fillRect/>
          </a:stretch>
        </p:blipFill>
        <p:spPr bwMode="auto">
          <a:xfrm>
            <a:off x="0" y="0"/>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8" name="Rectangle 2"/>
          <p:cNvSpPr>
            <a:spLocks noGrp="1" noChangeArrowheads="1"/>
          </p:cNvSpPr>
          <p:nvPr>
            <p:ph type="ctrTitle"/>
          </p:nvPr>
        </p:nvSpPr>
        <p:spPr>
          <a:xfrm>
            <a:off x="685800" y="1127125"/>
            <a:ext cx="7772400" cy="1470025"/>
          </a:xfrm>
        </p:spPr>
        <p:txBody>
          <a:bodyPr/>
          <a:lstStyle>
            <a:lvl1pPr>
              <a:defRPr sz="4400"/>
            </a:lvl1pPr>
          </a:lstStyle>
          <a:p>
            <a:pPr lvl="0"/>
            <a:r>
              <a:rPr lang="en-US" noProof="0" smtClean="0"/>
              <a:t>Click to edit Master title style</a:t>
            </a:r>
          </a:p>
        </p:txBody>
      </p:sp>
      <p:sp>
        <p:nvSpPr>
          <p:cNvPr id="183299" name="Rectangle 3"/>
          <p:cNvSpPr>
            <a:spLocks noGrp="1" noChangeArrowheads="1"/>
          </p:cNvSpPr>
          <p:nvPr>
            <p:ph type="subTitle" idx="1"/>
          </p:nvPr>
        </p:nvSpPr>
        <p:spPr>
          <a:xfrm>
            <a:off x="1371600" y="3810000"/>
            <a:ext cx="6400800" cy="1752600"/>
          </a:xfrm>
        </p:spPr>
        <p:txBody>
          <a:bodyPr/>
          <a:lstStyle>
            <a:lvl1pPr marL="0" indent="0" algn="ctr">
              <a:buFont typeface="Wingdings" pitchFamily="2" charset="2"/>
              <a:buNone/>
              <a:defRPr sz="2800">
                <a:solidFill>
                  <a:schemeClr val="tx2"/>
                </a:solidFill>
              </a:defRPr>
            </a:lvl1pPr>
          </a:lstStyle>
          <a:p>
            <a:pPr lvl="0"/>
            <a:r>
              <a:rPr lang="en-US" noProof="0" smtClean="0"/>
              <a:t>Click to edit Master subtitle style</a:t>
            </a:r>
          </a:p>
        </p:txBody>
      </p:sp>
      <p:sp>
        <p:nvSpPr>
          <p:cNvPr id="9" name="Rectangle 4"/>
          <p:cNvSpPr>
            <a:spLocks noGrp="1" noChangeArrowheads="1"/>
          </p:cNvSpPr>
          <p:nvPr>
            <p:ph type="dt" sz="half" idx="10"/>
          </p:nvPr>
        </p:nvSpPr>
        <p:spPr>
          <a:xfrm>
            <a:off x="457200" y="6245225"/>
            <a:ext cx="2133600" cy="476250"/>
          </a:xfrm>
          <a:prstGeom prst="rect">
            <a:avLst/>
          </a:prstGeom>
        </p:spPr>
        <p:txBody>
          <a:bodyPr/>
          <a:lstStyle>
            <a:lvl1pPr>
              <a:defRPr smtClean="0"/>
            </a:lvl1pPr>
          </a:lstStyle>
          <a:p>
            <a:pPr>
              <a:defRPr/>
            </a:pPr>
            <a:endParaRPr lang="en-US"/>
          </a:p>
        </p:txBody>
      </p:sp>
      <p:sp>
        <p:nvSpPr>
          <p:cNvPr id="10" name="Rectangle 5"/>
          <p:cNvSpPr>
            <a:spLocks noGrp="1" noChangeArrowheads="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p>
        </p:txBody>
      </p:sp>
      <p:sp>
        <p:nvSpPr>
          <p:cNvPr id="11" name="Rectangle 6"/>
          <p:cNvSpPr>
            <a:spLocks noGrp="1" noChangeArrowheads="1"/>
          </p:cNvSpPr>
          <p:nvPr>
            <p:ph type="sldNum" sz="quarter" idx="12"/>
          </p:nvPr>
        </p:nvSpPr>
        <p:spPr>
          <a:xfrm>
            <a:off x="6553200" y="6245225"/>
            <a:ext cx="2133600" cy="476250"/>
          </a:xfrm>
          <a:prstGeom prst="rect">
            <a:avLst/>
          </a:prstGeom>
        </p:spPr>
        <p:txBody>
          <a:bodyPr/>
          <a:lstStyle>
            <a:lvl1pPr>
              <a:defRPr smtClean="0"/>
            </a:lvl1pPr>
          </a:lstStyle>
          <a:p>
            <a:pPr>
              <a:defRPr/>
            </a:pPr>
            <a:fld id="{C3F628DC-12A3-4B54-A137-494487E616C0}" type="slidenum">
              <a:rPr lang="en-US"/>
              <a:pPr>
                <a:defRPr/>
              </a:pPr>
              <a:t>‹#›</a:t>
            </a:fld>
            <a:endParaRPr lang="en-US"/>
          </a:p>
        </p:txBody>
      </p:sp>
    </p:spTree>
    <p:extLst>
      <p:ext uri="{BB962C8B-B14F-4D97-AF65-F5344CB8AC3E}">
        <p14:creationId xmlns:p14="http://schemas.microsoft.com/office/powerpoint/2010/main" val="9657392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679950" y="1524000"/>
            <a:ext cx="3810000" cy="460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6913" y="6243638"/>
            <a:ext cx="1905000" cy="457200"/>
          </a:xfrm>
          <a:prstGeom prst="rect">
            <a:avLst/>
          </a:prstGeom>
        </p:spPr>
        <p:txBody>
          <a:bodyPr/>
          <a:lstStyle>
            <a:lvl1pPr>
              <a:defRPr smtClean="0"/>
            </a:lvl1pPr>
          </a:lstStyle>
          <a:p>
            <a:pPr>
              <a:defRPr/>
            </a:pPr>
            <a:endParaRPr lang="en-US"/>
          </a:p>
        </p:txBody>
      </p:sp>
      <p:sp>
        <p:nvSpPr>
          <p:cNvPr id="6" name="Footer Placeholder 5"/>
          <p:cNvSpPr>
            <a:spLocks noGrp="1"/>
          </p:cNvSpPr>
          <p:nvPr>
            <p:ph type="ftr" sz="quarter" idx="11"/>
          </p:nvPr>
        </p:nvSpPr>
        <p:spPr>
          <a:xfrm>
            <a:off x="3192463" y="6243638"/>
            <a:ext cx="2895600" cy="457200"/>
          </a:xfrm>
          <a:prstGeom prst="rect">
            <a:avLst/>
          </a:prstGeom>
        </p:spPr>
        <p:txBody>
          <a:bodyPr/>
          <a:lstStyle>
            <a:lvl1pPr>
              <a:defRPr smtClean="0"/>
            </a:lvl1pPr>
          </a:lstStyle>
          <a:p>
            <a:pPr>
              <a:defRPr/>
            </a:pPr>
            <a:endParaRPr lang="en-US"/>
          </a:p>
        </p:txBody>
      </p:sp>
      <p:sp>
        <p:nvSpPr>
          <p:cNvPr id="8" name="Rectangle 8"/>
          <p:cNvSpPr>
            <a:spLocks noChangeArrowheads="1"/>
          </p:cNvSpPr>
          <p:nvPr userDrawn="1"/>
        </p:nvSpPr>
        <p:spPr bwMode="auto">
          <a:xfrm>
            <a:off x="446088" y="1295400"/>
            <a:ext cx="7772400" cy="44450"/>
          </a:xfrm>
          <a:prstGeom prst="rect">
            <a:avLst/>
          </a:prstGeom>
          <a:gradFill rotWithShape="1">
            <a:gsLst>
              <a:gs pos="0">
                <a:srgbClr val="A50021"/>
              </a:gs>
              <a:gs pos="100000">
                <a:schemeClr val="accent2"/>
              </a:gs>
            </a:gsLst>
            <a:lin ang="0" scaled="1"/>
          </a:gradFill>
          <a:ln>
            <a:noFill/>
          </a:ln>
          <a:effectLst/>
          <a:extLst>
            <a:ext uri="{91240B29-F687-4F45-9708-019B960494DF}">
              <a14:hiddenLine xmlns:a14="http://schemas.microsoft.com/office/drawing/2010/main" w="9525">
                <a:solidFill>
                  <a:srgbClr val="CCCC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itle 1"/>
          <p:cNvSpPr>
            <a:spLocks noGrp="1"/>
          </p:cNvSpPr>
          <p:nvPr>
            <p:ph type="title"/>
          </p:nvPr>
        </p:nvSpPr>
        <p:spPr>
          <a:xfrm>
            <a:off x="425450" y="465138"/>
            <a:ext cx="7793038" cy="685800"/>
          </a:xfrm>
        </p:spPr>
        <p:txBody>
          <a:bodyPr/>
          <a:lstStyle/>
          <a:p>
            <a:r>
              <a:rPr lang="en-US" smtClean="0"/>
              <a:t>Click to edit Master title style</a:t>
            </a:r>
            <a:endParaRPr lang="en-US"/>
          </a:p>
        </p:txBody>
      </p:sp>
      <p:sp>
        <p:nvSpPr>
          <p:cNvPr id="9" name="Slide Number Placeholder 5"/>
          <p:cNvSpPr>
            <a:spLocks noGrp="1"/>
          </p:cNvSpPr>
          <p:nvPr>
            <p:ph type="sldNum" sz="quarter" idx="12"/>
          </p:nvPr>
        </p:nvSpPr>
        <p:spPr>
          <a:xfrm>
            <a:off x="8528704" y="6400800"/>
            <a:ext cx="615296" cy="457200"/>
          </a:xfrm>
          <a:prstGeom prst="rect">
            <a:avLst/>
          </a:prstGeom>
        </p:spPr>
        <p:txBody>
          <a:bodyPr/>
          <a:lstStyle>
            <a:lvl1pPr algn="ctr">
              <a:defRPr sz="1400" smtClean="0"/>
            </a:lvl1pPr>
          </a:lstStyle>
          <a:p>
            <a:pPr>
              <a:defRPr/>
            </a:pPr>
            <a:fld id="{C07EA18F-6F2D-4CB7-BDC6-85F2DFCC4B00}" type="slidenum">
              <a:rPr lang="en-US" smtClean="0"/>
              <a:pPr>
                <a:defRPr/>
              </a:pPr>
              <a:t>‹#›</a:t>
            </a:fld>
            <a:endParaRPr lang="en-US"/>
          </a:p>
        </p:txBody>
      </p:sp>
    </p:spTree>
    <p:extLst>
      <p:ext uri="{BB962C8B-B14F-4D97-AF65-F5344CB8AC3E}">
        <p14:creationId xmlns:p14="http://schemas.microsoft.com/office/powerpoint/2010/main" val="11842729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96913" y="6243638"/>
            <a:ext cx="1905000" cy="457200"/>
          </a:xfrm>
          <a:prstGeom prst="rect">
            <a:avLst/>
          </a:prstGeom>
        </p:spPr>
        <p:txBody>
          <a:bodyPr/>
          <a:lstStyle>
            <a:lvl1pPr>
              <a:defRPr smtClean="0"/>
            </a:lvl1pPr>
          </a:lstStyle>
          <a:p>
            <a:pPr>
              <a:defRPr/>
            </a:pPr>
            <a:endParaRPr lang="en-US"/>
          </a:p>
        </p:txBody>
      </p:sp>
      <p:sp>
        <p:nvSpPr>
          <p:cNvPr id="5" name="Footer Placeholder 4"/>
          <p:cNvSpPr>
            <a:spLocks noGrp="1"/>
          </p:cNvSpPr>
          <p:nvPr>
            <p:ph type="ftr" sz="quarter" idx="11"/>
          </p:nvPr>
        </p:nvSpPr>
        <p:spPr>
          <a:xfrm>
            <a:off x="3192463" y="6243638"/>
            <a:ext cx="2895600" cy="4572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8528704" y="6400800"/>
            <a:ext cx="615296" cy="457200"/>
          </a:xfrm>
          <a:prstGeom prst="rect">
            <a:avLst/>
          </a:prstGeom>
        </p:spPr>
        <p:txBody>
          <a:bodyPr/>
          <a:lstStyle>
            <a:lvl1pPr algn="ctr">
              <a:defRPr sz="1400" smtClean="0"/>
            </a:lvl1pPr>
          </a:lstStyle>
          <a:p>
            <a:pPr>
              <a:defRPr/>
            </a:pPr>
            <a:fld id="{C07EA18F-6F2D-4CB7-BDC6-85F2DFCC4B00}" type="slidenum">
              <a:rPr lang="en-US" smtClean="0"/>
              <a:pPr>
                <a:defRPr/>
              </a:pPr>
              <a:t>‹#›</a:t>
            </a:fld>
            <a:endParaRPr lang="en-US"/>
          </a:p>
        </p:txBody>
      </p:sp>
      <p:sp>
        <p:nvSpPr>
          <p:cNvPr id="7" name="Rectangle 8"/>
          <p:cNvSpPr>
            <a:spLocks noChangeArrowheads="1"/>
          </p:cNvSpPr>
          <p:nvPr userDrawn="1"/>
        </p:nvSpPr>
        <p:spPr bwMode="auto">
          <a:xfrm>
            <a:off x="446088" y="1295400"/>
            <a:ext cx="7772400" cy="44450"/>
          </a:xfrm>
          <a:prstGeom prst="rect">
            <a:avLst/>
          </a:prstGeom>
          <a:gradFill rotWithShape="1">
            <a:gsLst>
              <a:gs pos="0">
                <a:srgbClr val="A50021"/>
              </a:gs>
              <a:gs pos="100000">
                <a:schemeClr val="accent2"/>
              </a:gs>
            </a:gsLst>
            <a:lin ang="0" scaled="1"/>
          </a:gradFill>
          <a:ln>
            <a:noFill/>
          </a:ln>
          <a:effectLst/>
          <a:extLst>
            <a:ext uri="{91240B29-F687-4F45-9708-019B960494DF}">
              <a14:hiddenLine xmlns:a14="http://schemas.microsoft.com/office/drawing/2010/main" w="9525">
                <a:solidFill>
                  <a:srgbClr val="CCCC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4751671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31755" y="433107"/>
            <a:ext cx="8601149" cy="763304"/>
          </a:xfrm>
        </p:spPr>
        <p:txBody>
          <a:bodyPr anchor="t"/>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444381" y="1452785"/>
            <a:ext cx="8503066" cy="463182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696913" y="6243638"/>
            <a:ext cx="1905000" cy="457200"/>
          </a:xfrm>
          <a:prstGeom prst="rect">
            <a:avLst/>
          </a:prstGeom>
        </p:spPr>
        <p:txBody>
          <a:bodyPr/>
          <a:lstStyle>
            <a:lvl1pPr>
              <a:defRPr smtClean="0"/>
            </a:lvl1pPr>
          </a:lstStyle>
          <a:p>
            <a:pPr>
              <a:defRPr/>
            </a:pPr>
            <a:endParaRPr lang="en-US"/>
          </a:p>
        </p:txBody>
      </p:sp>
      <p:sp>
        <p:nvSpPr>
          <p:cNvPr id="5" name="Footer Placeholder 4"/>
          <p:cNvSpPr>
            <a:spLocks noGrp="1"/>
          </p:cNvSpPr>
          <p:nvPr>
            <p:ph type="ftr" sz="quarter" idx="11"/>
          </p:nvPr>
        </p:nvSpPr>
        <p:spPr>
          <a:xfrm>
            <a:off x="3192463" y="6243638"/>
            <a:ext cx="2895600" cy="457200"/>
          </a:xfrm>
          <a:prstGeom prst="rect">
            <a:avLst/>
          </a:prstGeom>
        </p:spPr>
        <p:txBody>
          <a:bodyPr/>
          <a:lstStyle>
            <a:lvl1pPr>
              <a:defRPr smtClean="0"/>
            </a:lvl1pPr>
          </a:lstStyle>
          <a:p>
            <a:pPr>
              <a:defRPr/>
            </a:pPr>
            <a:endParaRPr lang="en-US"/>
          </a:p>
        </p:txBody>
      </p:sp>
      <p:sp>
        <p:nvSpPr>
          <p:cNvPr id="7" name="Rectangle 8"/>
          <p:cNvSpPr>
            <a:spLocks noChangeArrowheads="1"/>
          </p:cNvSpPr>
          <p:nvPr userDrawn="1"/>
        </p:nvSpPr>
        <p:spPr bwMode="auto">
          <a:xfrm>
            <a:off x="446088" y="1295400"/>
            <a:ext cx="7772400" cy="44450"/>
          </a:xfrm>
          <a:prstGeom prst="rect">
            <a:avLst/>
          </a:prstGeom>
          <a:gradFill rotWithShape="1">
            <a:gsLst>
              <a:gs pos="0">
                <a:srgbClr val="A50021"/>
              </a:gs>
              <a:gs pos="100000">
                <a:schemeClr val="accent2"/>
              </a:gs>
            </a:gsLst>
            <a:lin ang="0" scaled="1"/>
          </a:gradFill>
          <a:ln>
            <a:noFill/>
          </a:ln>
          <a:effectLst/>
          <a:extLst>
            <a:ext uri="{91240B29-F687-4F45-9708-019B960494DF}">
              <a14:hiddenLine xmlns:a14="http://schemas.microsoft.com/office/drawing/2010/main" w="9525">
                <a:solidFill>
                  <a:srgbClr val="CCCC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Slide Number Placeholder 5"/>
          <p:cNvSpPr txBox="1">
            <a:spLocks/>
          </p:cNvSpPr>
          <p:nvPr userDrawn="1"/>
        </p:nvSpPr>
        <p:spPr>
          <a:xfrm>
            <a:off x="8528704" y="6400800"/>
            <a:ext cx="615296" cy="457200"/>
          </a:xfrm>
          <a:prstGeom prst="rect">
            <a:avLst/>
          </a:prstGeom>
        </p:spPr>
        <p:txBody>
          <a:bodyPr/>
          <a:lstStyle>
            <a:defPPr>
              <a:defRPr lang="en-US"/>
            </a:defPPr>
            <a:lvl1pPr marL="0" algn="ctr" defTabSz="914400" rtl="0" eaLnBrk="1" latinLnBrk="0" hangingPunct="1">
              <a:defRPr sz="14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07EA18F-6F2D-4CB7-BDC6-85F2DFCC4B00}" type="slidenum">
              <a:rPr lang="en-US" smtClean="0"/>
              <a:pPr>
                <a:defRPr/>
              </a:pPr>
              <a:t>‹#›</a:t>
            </a:fld>
            <a:endParaRPr lang="en-US"/>
          </a:p>
        </p:txBody>
      </p:sp>
    </p:spTree>
    <p:extLst>
      <p:ext uri="{BB962C8B-B14F-4D97-AF65-F5344CB8AC3E}">
        <p14:creationId xmlns:p14="http://schemas.microsoft.com/office/powerpoint/2010/main" val="408210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7550"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9950"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6913" y="6243638"/>
            <a:ext cx="1905000" cy="457200"/>
          </a:xfrm>
          <a:prstGeom prst="rect">
            <a:avLst/>
          </a:prstGeom>
        </p:spPr>
        <p:txBody>
          <a:bodyPr/>
          <a:lstStyle>
            <a:lvl1pPr>
              <a:defRPr smtClean="0"/>
            </a:lvl1pPr>
          </a:lstStyle>
          <a:p>
            <a:pPr>
              <a:defRPr/>
            </a:pPr>
            <a:endParaRPr lang="en-US"/>
          </a:p>
        </p:txBody>
      </p:sp>
      <p:sp>
        <p:nvSpPr>
          <p:cNvPr id="6" name="Footer Placeholder 5"/>
          <p:cNvSpPr>
            <a:spLocks noGrp="1"/>
          </p:cNvSpPr>
          <p:nvPr>
            <p:ph type="ftr" sz="quarter" idx="11"/>
          </p:nvPr>
        </p:nvSpPr>
        <p:spPr>
          <a:xfrm>
            <a:off x="3192463" y="6243638"/>
            <a:ext cx="2895600" cy="457200"/>
          </a:xfrm>
          <a:prstGeom prst="rect">
            <a:avLst/>
          </a:prstGeom>
        </p:spPr>
        <p:txBody>
          <a:bodyPr/>
          <a:lstStyle>
            <a:lvl1pPr>
              <a:defRPr smtClean="0"/>
            </a:lvl1pPr>
          </a:lstStyle>
          <a:p>
            <a:pPr>
              <a:defRPr/>
            </a:pPr>
            <a:endParaRPr lang="en-US"/>
          </a:p>
        </p:txBody>
      </p:sp>
      <p:sp>
        <p:nvSpPr>
          <p:cNvPr id="8" name="Rectangle 8"/>
          <p:cNvSpPr>
            <a:spLocks noChangeArrowheads="1"/>
          </p:cNvSpPr>
          <p:nvPr userDrawn="1"/>
        </p:nvSpPr>
        <p:spPr bwMode="auto">
          <a:xfrm>
            <a:off x="446088" y="1295400"/>
            <a:ext cx="7772400" cy="44450"/>
          </a:xfrm>
          <a:prstGeom prst="rect">
            <a:avLst/>
          </a:prstGeom>
          <a:gradFill rotWithShape="1">
            <a:gsLst>
              <a:gs pos="0">
                <a:srgbClr val="A50021"/>
              </a:gs>
              <a:gs pos="100000">
                <a:schemeClr val="accent2"/>
              </a:gs>
            </a:gsLst>
            <a:lin ang="0" scaled="1"/>
          </a:gradFill>
          <a:ln>
            <a:noFill/>
          </a:ln>
          <a:effectLst/>
          <a:extLst>
            <a:ext uri="{91240B29-F687-4F45-9708-019B960494DF}">
              <a14:hiddenLine xmlns:a14="http://schemas.microsoft.com/office/drawing/2010/main" w="9525">
                <a:solidFill>
                  <a:srgbClr val="CCCC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itle 1"/>
          <p:cNvSpPr>
            <a:spLocks noGrp="1"/>
          </p:cNvSpPr>
          <p:nvPr>
            <p:ph type="title"/>
          </p:nvPr>
        </p:nvSpPr>
        <p:spPr>
          <a:xfrm>
            <a:off x="425450" y="465138"/>
            <a:ext cx="7793038" cy="685800"/>
          </a:xfrm>
        </p:spPr>
        <p:txBody>
          <a:bodyPr/>
          <a:lstStyle/>
          <a:p>
            <a:r>
              <a:rPr lang="en-US" smtClean="0"/>
              <a:t>Click to edit Master title style</a:t>
            </a:r>
            <a:endParaRPr lang="en-US"/>
          </a:p>
        </p:txBody>
      </p:sp>
      <p:sp>
        <p:nvSpPr>
          <p:cNvPr id="10" name="Slide Number Placeholder 5"/>
          <p:cNvSpPr txBox="1">
            <a:spLocks/>
          </p:cNvSpPr>
          <p:nvPr userDrawn="1"/>
        </p:nvSpPr>
        <p:spPr>
          <a:xfrm>
            <a:off x="8528704" y="6400800"/>
            <a:ext cx="615296" cy="457200"/>
          </a:xfrm>
          <a:prstGeom prst="rect">
            <a:avLst/>
          </a:prstGeom>
        </p:spPr>
        <p:txBody>
          <a:bodyPr/>
          <a:lstStyle>
            <a:defPPr>
              <a:defRPr lang="en-US"/>
            </a:defPPr>
            <a:lvl1pPr marL="0" algn="ctr" defTabSz="914400" rtl="0" eaLnBrk="1" latinLnBrk="0" hangingPunct="1">
              <a:defRPr sz="14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07EA18F-6F2D-4CB7-BDC6-85F2DFCC4B00}" type="slidenum">
              <a:rPr lang="en-US" smtClean="0"/>
              <a:pPr>
                <a:defRPr/>
              </a:pPr>
              <a:t>‹#›</a:t>
            </a:fld>
            <a:endParaRPr lang="en-US"/>
          </a:p>
        </p:txBody>
      </p:sp>
    </p:spTree>
    <p:extLst>
      <p:ext uri="{BB962C8B-B14F-4D97-AF65-F5344CB8AC3E}">
        <p14:creationId xmlns:p14="http://schemas.microsoft.com/office/powerpoint/2010/main" val="39382603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447800"/>
            <a:ext cx="4344988" cy="422274"/>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400" y="1870074"/>
            <a:ext cx="4344988" cy="4683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47800"/>
            <a:ext cx="4422775" cy="422275"/>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870075"/>
            <a:ext cx="4422775" cy="4683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8"/>
          <p:cNvSpPr>
            <a:spLocks noChangeArrowheads="1"/>
          </p:cNvSpPr>
          <p:nvPr userDrawn="1"/>
        </p:nvSpPr>
        <p:spPr bwMode="auto">
          <a:xfrm>
            <a:off x="446088" y="1295400"/>
            <a:ext cx="7772400" cy="44450"/>
          </a:xfrm>
          <a:prstGeom prst="rect">
            <a:avLst/>
          </a:prstGeom>
          <a:gradFill rotWithShape="1">
            <a:gsLst>
              <a:gs pos="0">
                <a:srgbClr val="A50021"/>
              </a:gs>
              <a:gs pos="100000">
                <a:schemeClr val="accent2"/>
              </a:gs>
            </a:gsLst>
            <a:lin ang="0" scaled="1"/>
          </a:gradFill>
          <a:ln>
            <a:noFill/>
          </a:ln>
          <a:effectLst/>
          <a:extLst>
            <a:ext uri="{91240B29-F687-4F45-9708-019B960494DF}">
              <a14:hiddenLine xmlns:a14="http://schemas.microsoft.com/office/drawing/2010/main" w="9525">
                <a:solidFill>
                  <a:srgbClr val="CCCC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itle 1"/>
          <p:cNvSpPr>
            <a:spLocks noGrp="1"/>
          </p:cNvSpPr>
          <p:nvPr>
            <p:ph type="title"/>
          </p:nvPr>
        </p:nvSpPr>
        <p:spPr>
          <a:xfrm>
            <a:off x="425450" y="465138"/>
            <a:ext cx="7793038" cy="685800"/>
          </a:xfrm>
        </p:spPr>
        <p:txBody>
          <a:bodyPr/>
          <a:lstStyle/>
          <a:p>
            <a:r>
              <a:rPr lang="en-US" smtClean="0"/>
              <a:t>Click to edit Master title style</a:t>
            </a:r>
            <a:endParaRPr lang="en-US"/>
          </a:p>
        </p:txBody>
      </p:sp>
      <p:sp>
        <p:nvSpPr>
          <p:cNvPr id="8" name="Slide Number Placeholder 5"/>
          <p:cNvSpPr>
            <a:spLocks noGrp="1"/>
          </p:cNvSpPr>
          <p:nvPr>
            <p:ph type="sldNum" sz="quarter" idx="12"/>
          </p:nvPr>
        </p:nvSpPr>
        <p:spPr>
          <a:xfrm>
            <a:off x="8528704" y="6400800"/>
            <a:ext cx="615296" cy="457200"/>
          </a:xfrm>
          <a:prstGeom prst="rect">
            <a:avLst/>
          </a:prstGeom>
        </p:spPr>
        <p:txBody>
          <a:bodyPr/>
          <a:lstStyle>
            <a:lvl1pPr algn="ctr">
              <a:defRPr sz="1400" smtClean="0"/>
            </a:lvl1pPr>
          </a:lstStyle>
          <a:p>
            <a:pPr>
              <a:defRPr/>
            </a:pPr>
            <a:fld id="{C07EA18F-6F2D-4CB7-BDC6-85F2DFCC4B00}" type="slidenum">
              <a:rPr lang="en-US" smtClean="0"/>
              <a:pPr>
                <a:defRPr/>
              </a:pPr>
              <a:t>‹#›</a:t>
            </a:fld>
            <a:endParaRPr lang="en-US"/>
          </a:p>
        </p:txBody>
      </p:sp>
    </p:spTree>
    <p:extLst>
      <p:ext uri="{BB962C8B-B14F-4D97-AF65-F5344CB8AC3E}">
        <p14:creationId xmlns:p14="http://schemas.microsoft.com/office/powerpoint/2010/main" val="13065661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96913" y="6243638"/>
            <a:ext cx="1905000" cy="457200"/>
          </a:xfrm>
          <a:prstGeom prst="rect">
            <a:avLst/>
          </a:prstGeom>
        </p:spPr>
        <p:txBody>
          <a:bodyPr/>
          <a:lstStyle>
            <a:lvl1pPr>
              <a:defRPr smtClean="0"/>
            </a:lvl1pPr>
          </a:lstStyle>
          <a:p>
            <a:pPr>
              <a:defRPr/>
            </a:pPr>
            <a:endParaRPr lang="en-US"/>
          </a:p>
        </p:txBody>
      </p:sp>
      <p:sp>
        <p:nvSpPr>
          <p:cNvPr id="4" name="Footer Placeholder 3"/>
          <p:cNvSpPr>
            <a:spLocks noGrp="1"/>
          </p:cNvSpPr>
          <p:nvPr>
            <p:ph type="ftr" sz="quarter" idx="11"/>
          </p:nvPr>
        </p:nvSpPr>
        <p:spPr>
          <a:xfrm>
            <a:off x="3192463" y="6243638"/>
            <a:ext cx="2895600" cy="457200"/>
          </a:xfrm>
          <a:prstGeom prst="rect">
            <a:avLst/>
          </a:prstGeom>
        </p:spPr>
        <p:txBody>
          <a:bodyPr/>
          <a:lstStyle>
            <a:lvl1pPr>
              <a:defRPr smtClean="0"/>
            </a:lvl1pPr>
          </a:lstStyle>
          <a:p>
            <a:pPr>
              <a:defRPr/>
            </a:pPr>
            <a:endParaRPr lang="en-US"/>
          </a:p>
        </p:txBody>
      </p:sp>
      <p:sp>
        <p:nvSpPr>
          <p:cNvPr id="6" name="Rectangle 8"/>
          <p:cNvSpPr>
            <a:spLocks noChangeArrowheads="1"/>
          </p:cNvSpPr>
          <p:nvPr userDrawn="1"/>
        </p:nvSpPr>
        <p:spPr bwMode="auto">
          <a:xfrm>
            <a:off x="446088" y="1295400"/>
            <a:ext cx="7772400" cy="44450"/>
          </a:xfrm>
          <a:prstGeom prst="rect">
            <a:avLst/>
          </a:prstGeom>
          <a:gradFill rotWithShape="1">
            <a:gsLst>
              <a:gs pos="0">
                <a:srgbClr val="A50021"/>
              </a:gs>
              <a:gs pos="100000">
                <a:schemeClr val="accent2"/>
              </a:gs>
            </a:gsLst>
            <a:lin ang="0" scaled="1"/>
          </a:gradFill>
          <a:ln>
            <a:noFill/>
          </a:ln>
          <a:effectLst/>
          <a:extLst>
            <a:ext uri="{91240B29-F687-4F45-9708-019B960494DF}">
              <a14:hiddenLine xmlns:a14="http://schemas.microsoft.com/office/drawing/2010/main" w="9525">
                <a:solidFill>
                  <a:srgbClr val="CCCC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Slide Number Placeholder 5"/>
          <p:cNvSpPr txBox="1">
            <a:spLocks/>
          </p:cNvSpPr>
          <p:nvPr userDrawn="1"/>
        </p:nvSpPr>
        <p:spPr>
          <a:xfrm>
            <a:off x="8528704" y="6400800"/>
            <a:ext cx="615296" cy="457200"/>
          </a:xfrm>
          <a:prstGeom prst="rect">
            <a:avLst/>
          </a:prstGeom>
        </p:spPr>
        <p:txBody>
          <a:bodyPr/>
          <a:lstStyle>
            <a:defPPr>
              <a:defRPr lang="en-US"/>
            </a:defPPr>
            <a:lvl1pPr marL="0" algn="ctr" defTabSz="914400" rtl="0" eaLnBrk="1" latinLnBrk="0" hangingPunct="1">
              <a:defRPr sz="14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07EA18F-6F2D-4CB7-BDC6-85F2DFCC4B00}" type="slidenum">
              <a:rPr lang="en-US" smtClean="0"/>
              <a:pPr>
                <a:defRPr/>
              </a:pPr>
              <a:t>‹#›</a:t>
            </a:fld>
            <a:endParaRPr lang="en-US"/>
          </a:p>
        </p:txBody>
      </p:sp>
    </p:spTree>
    <p:extLst>
      <p:ext uri="{BB962C8B-B14F-4D97-AF65-F5344CB8AC3E}">
        <p14:creationId xmlns:p14="http://schemas.microsoft.com/office/powerpoint/2010/main" val="11775366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6913" y="6243638"/>
            <a:ext cx="1905000" cy="457200"/>
          </a:xfrm>
          <a:prstGeom prst="rect">
            <a:avLst/>
          </a:prstGeom>
        </p:spPr>
        <p:txBody>
          <a:bodyPr/>
          <a:lstStyle>
            <a:lvl1pPr>
              <a:defRPr smtClean="0"/>
            </a:lvl1pPr>
          </a:lstStyle>
          <a:p>
            <a:pPr>
              <a:defRPr/>
            </a:pPr>
            <a:endParaRPr lang="en-US"/>
          </a:p>
        </p:txBody>
      </p:sp>
      <p:sp>
        <p:nvSpPr>
          <p:cNvPr id="3" name="Footer Placeholder 2"/>
          <p:cNvSpPr>
            <a:spLocks noGrp="1"/>
          </p:cNvSpPr>
          <p:nvPr>
            <p:ph type="ftr" sz="quarter" idx="11"/>
          </p:nvPr>
        </p:nvSpPr>
        <p:spPr>
          <a:xfrm>
            <a:off x="3192463" y="6243638"/>
            <a:ext cx="2895600" cy="457200"/>
          </a:xfrm>
          <a:prstGeom prst="rect">
            <a:avLst/>
          </a:prstGeom>
        </p:spPr>
        <p:txBody>
          <a:bodyPr/>
          <a:lstStyle>
            <a:lvl1pPr>
              <a:defRPr smtClean="0"/>
            </a:lvl1pPr>
          </a:lstStyle>
          <a:p>
            <a:pPr>
              <a:defRPr/>
            </a:pPr>
            <a:endParaRPr lang="en-US"/>
          </a:p>
        </p:txBody>
      </p:sp>
      <p:sp>
        <p:nvSpPr>
          <p:cNvPr id="5" name="Slide Number Placeholder 5"/>
          <p:cNvSpPr txBox="1">
            <a:spLocks/>
          </p:cNvSpPr>
          <p:nvPr userDrawn="1"/>
        </p:nvSpPr>
        <p:spPr>
          <a:xfrm>
            <a:off x="8528704" y="6400800"/>
            <a:ext cx="615296" cy="457200"/>
          </a:xfrm>
          <a:prstGeom prst="rect">
            <a:avLst/>
          </a:prstGeom>
        </p:spPr>
        <p:txBody>
          <a:bodyPr/>
          <a:lstStyle>
            <a:defPPr>
              <a:defRPr lang="en-US"/>
            </a:defPPr>
            <a:lvl1pPr marL="0" algn="ctr" defTabSz="914400" rtl="0" eaLnBrk="1" latinLnBrk="0" hangingPunct="1">
              <a:defRPr sz="14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07EA18F-6F2D-4CB7-BDC6-85F2DFCC4B00}" type="slidenum">
              <a:rPr lang="en-US" smtClean="0"/>
              <a:pPr>
                <a:defRPr/>
              </a:pPr>
              <a:t>‹#›</a:t>
            </a:fld>
            <a:endParaRPr lang="en-US"/>
          </a:p>
        </p:txBody>
      </p:sp>
    </p:spTree>
    <p:extLst>
      <p:ext uri="{BB962C8B-B14F-4D97-AF65-F5344CB8AC3E}">
        <p14:creationId xmlns:p14="http://schemas.microsoft.com/office/powerpoint/2010/main" val="28524460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96913" y="6243638"/>
            <a:ext cx="1905000" cy="457200"/>
          </a:xfrm>
          <a:prstGeom prst="rect">
            <a:avLst/>
          </a:prstGeom>
        </p:spPr>
        <p:txBody>
          <a:bodyPr/>
          <a:lstStyle>
            <a:lvl1pPr>
              <a:defRPr smtClean="0"/>
            </a:lvl1pPr>
          </a:lstStyle>
          <a:p>
            <a:pPr>
              <a:defRPr/>
            </a:pPr>
            <a:endParaRPr lang="en-US"/>
          </a:p>
        </p:txBody>
      </p:sp>
      <p:sp>
        <p:nvSpPr>
          <p:cNvPr id="6" name="Footer Placeholder 5"/>
          <p:cNvSpPr>
            <a:spLocks noGrp="1"/>
          </p:cNvSpPr>
          <p:nvPr>
            <p:ph type="ftr" sz="quarter" idx="11"/>
          </p:nvPr>
        </p:nvSpPr>
        <p:spPr>
          <a:xfrm>
            <a:off x="3192463" y="6243638"/>
            <a:ext cx="2895600" cy="457200"/>
          </a:xfrm>
          <a:prstGeom prst="rect">
            <a:avLst/>
          </a:prstGeom>
        </p:spPr>
        <p:txBody>
          <a:bodyPr/>
          <a:lstStyle>
            <a:lvl1pPr>
              <a:defRPr smtClean="0"/>
            </a:lvl1pPr>
          </a:lstStyle>
          <a:p>
            <a:pPr>
              <a:defRPr/>
            </a:pPr>
            <a:endParaRPr lang="en-US"/>
          </a:p>
        </p:txBody>
      </p:sp>
      <p:sp>
        <p:nvSpPr>
          <p:cNvPr id="8" name="Slide Number Placeholder 5"/>
          <p:cNvSpPr>
            <a:spLocks noGrp="1"/>
          </p:cNvSpPr>
          <p:nvPr>
            <p:ph type="sldNum" sz="quarter" idx="12"/>
          </p:nvPr>
        </p:nvSpPr>
        <p:spPr>
          <a:xfrm>
            <a:off x="8528704" y="6400800"/>
            <a:ext cx="615296" cy="457200"/>
          </a:xfrm>
          <a:prstGeom prst="rect">
            <a:avLst/>
          </a:prstGeom>
        </p:spPr>
        <p:txBody>
          <a:bodyPr/>
          <a:lstStyle>
            <a:lvl1pPr algn="ctr">
              <a:defRPr sz="1400" smtClean="0"/>
            </a:lvl1pPr>
          </a:lstStyle>
          <a:p>
            <a:pPr>
              <a:defRPr/>
            </a:pPr>
            <a:fld id="{C07EA18F-6F2D-4CB7-BDC6-85F2DFCC4B00}" type="slidenum">
              <a:rPr lang="en-US" smtClean="0"/>
              <a:pPr>
                <a:defRPr/>
              </a:pPr>
              <a:t>‹#›</a:t>
            </a:fld>
            <a:endParaRPr lang="en-US"/>
          </a:p>
        </p:txBody>
      </p:sp>
    </p:spTree>
    <p:extLst>
      <p:ext uri="{BB962C8B-B14F-4D97-AF65-F5344CB8AC3E}">
        <p14:creationId xmlns:p14="http://schemas.microsoft.com/office/powerpoint/2010/main" val="33920012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96913" y="6243638"/>
            <a:ext cx="1905000" cy="457200"/>
          </a:xfrm>
          <a:prstGeom prst="rect">
            <a:avLst/>
          </a:prstGeom>
        </p:spPr>
        <p:txBody>
          <a:bodyPr/>
          <a:lstStyle>
            <a:lvl1pPr>
              <a:defRPr smtClean="0"/>
            </a:lvl1pPr>
          </a:lstStyle>
          <a:p>
            <a:pPr>
              <a:defRPr/>
            </a:pPr>
            <a:endParaRPr lang="en-US"/>
          </a:p>
        </p:txBody>
      </p:sp>
      <p:sp>
        <p:nvSpPr>
          <p:cNvPr id="6" name="Footer Placeholder 5"/>
          <p:cNvSpPr>
            <a:spLocks noGrp="1"/>
          </p:cNvSpPr>
          <p:nvPr>
            <p:ph type="ftr" sz="quarter" idx="11"/>
          </p:nvPr>
        </p:nvSpPr>
        <p:spPr>
          <a:xfrm>
            <a:off x="3192463" y="6243638"/>
            <a:ext cx="2895600" cy="457200"/>
          </a:xfrm>
          <a:prstGeom prst="rect">
            <a:avLst/>
          </a:prstGeom>
        </p:spPr>
        <p:txBody>
          <a:bodyPr/>
          <a:lstStyle>
            <a:lvl1pPr>
              <a:defRPr smtClean="0"/>
            </a:lvl1pPr>
          </a:lstStyle>
          <a:p>
            <a:pPr>
              <a:defRPr/>
            </a:pPr>
            <a:endParaRPr lang="en-US"/>
          </a:p>
        </p:txBody>
      </p:sp>
      <p:sp>
        <p:nvSpPr>
          <p:cNvPr id="8" name="Slide Number Placeholder 5"/>
          <p:cNvSpPr>
            <a:spLocks noGrp="1"/>
          </p:cNvSpPr>
          <p:nvPr>
            <p:ph type="sldNum" sz="quarter" idx="12"/>
          </p:nvPr>
        </p:nvSpPr>
        <p:spPr>
          <a:xfrm>
            <a:off x="8528704" y="6400800"/>
            <a:ext cx="615296" cy="457200"/>
          </a:xfrm>
          <a:prstGeom prst="rect">
            <a:avLst/>
          </a:prstGeom>
        </p:spPr>
        <p:txBody>
          <a:bodyPr/>
          <a:lstStyle>
            <a:lvl1pPr algn="ctr">
              <a:defRPr sz="1400" smtClean="0"/>
            </a:lvl1pPr>
          </a:lstStyle>
          <a:p>
            <a:pPr>
              <a:defRPr/>
            </a:pPr>
            <a:fld id="{C07EA18F-6F2D-4CB7-BDC6-85F2DFCC4B00}" type="slidenum">
              <a:rPr lang="en-US" smtClean="0"/>
              <a:pPr>
                <a:defRPr/>
              </a:pPr>
              <a:t>‹#›</a:t>
            </a:fld>
            <a:endParaRPr lang="en-US"/>
          </a:p>
        </p:txBody>
      </p:sp>
    </p:spTree>
    <p:extLst>
      <p:ext uri="{BB962C8B-B14F-4D97-AF65-F5344CB8AC3E}">
        <p14:creationId xmlns:p14="http://schemas.microsoft.com/office/powerpoint/2010/main" val="1043259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ww.asu.edu/"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5450" y="465138"/>
            <a:ext cx="779303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33375" y="1524000"/>
            <a:ext cx="8699500" cy="519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7"/>
          <p:cNvSpPr>
            <a:spLocks noChangeArrowheads="1"/>
          </p:cNvSpPr>
          <p:nvPr/>
        </p:nvSpPr>
        <p:spPr bwMode="auto">
          <a:xfrm>
            <a:off x="0" y="0"/>
            <a:ext cx="9144000" cy="381000"/>
          </a:xfrm>
          <a:prstGeom prst="rect">
            <a:avLst/>
          </a:prstGeom>
          <a:gradFill rotWithShape="1">
            <a:gsLst>
              <a:gs pos="0">
                <a:srgbClr val="A50021"/>
              </a:gs>
              <a:gs pos="100000">
                <a:schemeClr val="accent2"/>
              </a:gs>
            </a:gsLst>
            <a:lin ang="0" scaled="1"/>
          </a:gradFill>
          <a:ln w="9525">
            <a:solidFill>
              <a:srgbClr val="99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Rectangle 9"/>
          <p:cNvSpPr>
            <a:spLocks noChangeArrowheads="1"/>
          </p:cNvSpPr>
          <p:nvPr/>
        </p:nvSpPr>
        <p:spPr bwMode="auto">
          <a:xfrm>
            <a:off x="0" y="0"/>
            <a:ext cx="76200" cy="6858000"/>
          </a:xfrm>
          <a:prstGeom prst="rect">
            <a:avLst/>
          </a:prstGeom>
          <a:gradFill rotWithShape="1">
            <a:gsLst>
              <a:gs pos="0">
                <a:srgbClr val="A50021"/>
              </a:gs>
              <a:gs pos="100000">
                <a:schemeClr val="accent2"/>
              </a:gs>
            </a:gsLst>
            <a:lin ang="5400000" scaled="1"/>
          </a:gradFill>
          <a:ln w="9525">
            <a:solidFill>
              <a:srgbClr val="99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31" name="Picture 10" descr="Arizona State University">
            <a:hlinkClick r:id="rId12"/>
          </p:cNvPr>
          <p:cNvPicPr>
            <a:picLocks noChangeAspect="1" noChangeArrowheads="1"/>
          </p:cNvPicPr>
          <p:nvPr/>
        </p:nvPicPr>
        <p:blipFill>
          <a:blip r:embed="rId13">
            <a:clrChange>
              <a:clrFrom>
                <a:srgbClr val="990033"/>
              </a:clrFrom>
              <a:clrTo>
                <a:srgbClr val="990033">
                  <a:alpha val="0"/>
                </a:srgbClr>
              </a:clrTo>
            </a:clrChange>
            <a:extLst>
              <a:ext uri="{28A0092B-C50C-407E-A947-70E740481C1C}">
                <a14:useLocalDpi xmlns:a14="http://schemas.microsoft.com/office/drawing/2010/main" val="0"/>
              </a:ext>
            </a:extLst>
          </a:blip>
          <a:srcRect/>
          <a:stretch>
            <a:fillRect/>
          </a:stretch>
        </p:blipFill>
        <p:spPr bwMode="auto">
          <a:xfrm>
            <a:off x="0" y="0"/>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652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20" r:id="rId10"/>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rgbClr val="A50021"/>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BC3319"/>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D26611"/>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E99908"/>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3.png"/><Relationship Id="rId4" Type="http://schemas.openxmlformats.org/officeDocument/2006/relationships/hyperlink" Target="http://ipc.icaps-conference.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cs.brandeis.edu/~cs112/cs112-2004/newReadings/allen-time-again.pdf" TargetMode="External"/><Relationship Id="rId5" Type="http://schemas.openxmlformats.org/officeDocument/2006/relationships/image" Target="../media/image31.wmf"/><Relationship Id="rId4" Type="http://schemas.openxmlformats.org/officeDocument/2006/relationships/image" Target="../media/image14.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33.wmf"/><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5.jpg"/><Relationship Id="rId7" Type="http://schemas.openxmlformats.org/officeDocument/2006/relationships/image" Target="../media/image31.wmf"/><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4.wmf"/><Relationship Id="rId5" Type="http://schemas.openxmlformats.org/officeDocument/2006/relationships/image" Target="../media/image30.wmf"/><Relationship Id="rId4" Type="http://schemas.openxmlformats.org/officeDocument/2006/relationships/image" Target="../media/image36.JPG"/><Relationship Id="rId9" Type="http://schemas.openxmlformats.org/officeDocument/2006/relationships/image" Target="../media/image3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hyperlink" Target="http://www.springerlink.com/content/r0nn75235l784366/" TargetMode="External"/><Relationship Id="rId4" Type="http://schemas.openxmlformats.org/officeDocument/2006/relationships/hyperlink" Target="http://www.cs.brandeis.edu/~cs112/cs112-2004/newReadings/allen-time-again.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95.png"/></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3" Type="http://schemas.openxmlformats.org/officeDocument/2006/relationships/image" Target="../media/image41.wmf"/><Relationship Id="rId12" Type="http://schemas.openxmlformats.org/officeDocument/2006/relationships/image" Target="../media/image40.wmf"/><Relationship Id="rId1" Type="http://schemas.openxmlformats.org/officeDocument/2006/relationships/slideLayout" Target="../slideLayouts/slideLayout2.xml"/><Relationship Id="rId11" Type="http://schemas.openxmlformats.org/officeDocument/2006/relationships/image" Target="../media/image69.png"/><Relationship Id="rId14" Type="http://schemas.openxmlformats.org/officeDocument/2006/relationships/image" Target="../media/image42.wmf"/></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3.wmf"/><Relationship Id="rId1" Type="http://schemas.openxmlformats.org/officeDocument/2006/relationships/slideLayout" Target="../slideLayouts/slideLayout10.xml"/><Relationship Id="rId4" Type="http://schemas.openxmlformats.org/officeDocument/2006/relationships/image" Target="../media/image42.wmf"/></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11" Type="http://schemas.openxmlformats.org/officeDocument/2006/relationships/hyperlink" Target="http://www.springerlink.com/content/r0nn75235l784366/" TargetMode="External"/><Relationship Id="rId10" Type="http://schemas.openxmlformats.org/officeDocument/2006/relationships/hyperlink" Target="http://www.cs.brandeis.edu/~cs112/cs112-2004/newReadings/allen-time-again.pdf" TargetMode="External"/><Relationship Id="rId9" Type="http://schemas.openxmlformats.org/officeDocument/2006/relationships/image" Target="../media/image45.wmf"/></Relationships>
</file>

<file path=ppt/slides/_rels/slide39.xml.rels><?xml version="1.0" encoding="UTF-8" standalone="yes"?>
<Relationships xmlns="http://schemas.openxmlformats.org/package/2006/relationships"><Relationship Id="rId13" Type="http://schemas.openxmlformats.org/officeDocument/2006/relationships/image" Target="../media/image46.wmf"/><Relationship Id="rId3" Type="http://schemas.openxmlformats.org/officeDocument/2006/relationships/notesSlide" Target="../notesSlides/notesSlide17.xml"/><Relationship Id="rId12" Type="http://schemas.openxmlformats.org/officeDocument/2006/relationships/hyperlink" Target="http://www.springerlink.com/content/r0nn75235l784366/" TargetMode="External"/><Relationship Id="rId2" Type="http://schemas.openxmlformats.org/officeDocument/2006/relationships/slideLayout" Target="../slideLayouts/slideLayout2.xml"/><Relationship Id="rId16" Type="http://schemas.openxmlformats.org/officeDocument/2006/relationships/image" Target="../media/image49.wmf"/><Relationship Id="rId1" Type="http://schemas.openxmlformats.org/officeDocument/2006/relationships/tags" Target="../tags/tag19.xml"/><Relationship Id="rId11" Type="http://schemas.openxmlformats.org/officeDocument/2006/relationships/image" Target="../media/image91.png"/><Relationship Id="rId15" Type="http://schemas.openxmlformats.org/officeDocument/2006/relationships/image" Target="../media/image48.wmf"/><Relationship Id="rId4" Type="http://schemas.openxmlformats.org/officeDocument/2006/relationships/image" Target="../media/image36.png"/><Relationship Id="rId1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hyperlink" Target="http://aima.cs.berkeley.edu/"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51.jpeg"/><Relationship Id="rId4" Type="http://schemas.openxmlformats.org/officeDocument/2006/relationships/image" Target="../media/image50.jp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70.png"/><Relationship Id="rId4" Type="http://schemas.openxmlformats.org/officeDocument/2006/relationships/image" Target="../media/image52.jp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5.wmf"/><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43.wmf"/><Relationship Id="rId11" Type="http://schemas.openxmlformats.org/officeDocument/2006/relationships/image" Target="../media/image62.wmf"/><Relationship Id="rId5" Type="http://schemas.openxmlformats.org/officeDocument/2006/relationships/image" Target="../media/image57.jpeg"/><Relationship Id="rId10" Type="http://schemas.openxmlformats.org/officeDocument/2006/relationships/image" Target="../media/image61.wmf"/><Relationship Id="rId4" Type="http://schemas.openxmlformats.org/officeDocument/2006/relationships/image" Target="../media/image56.wmf"/><Relationship Id="rId9" Type="http://schemas.openxmlformats.org/officeDocument/2006/relationships/image" Target="../media/image60.jpeg"/></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83.png"/><Relationship Id="rId4" Type="http://schemas.openxmlformats.org/officeDocument/2006/relationships/image" Target="../media/image81.png"/></Relationships>
</file>

<file path=ppt/slides/_rels/slide49.xml.rels><?xml version="1.0" encoding="UTF-8" standalone="yes"?>
<Relationships xmlns="http://schemas.openxmlformats.org/package/2006/relationships"><Relationship Id="rId12"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tags" Target="../tags/tag25.xml"/><Relationship Id="rId10" Type="http://schemas.openxmlformats.org/officeDocument/2006/relationships/image" Target="../media/image7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10.xml"/><Relationship Id="rId1" Type="http://schemas.openxmlformats.org/officeDocument/2006/relationships/tags" Target="../tags/tag26.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wmf"/><Relationship Id="rId4" Type="http://schemas.openxmlformats.org/officeDocument/2006/relationships/image" Target="../media/image65.wmf"/></Relationships>
</file>

<file path=ppt/slides/_rels/slide55.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6.wmf"/><Relationship Id="rId4" Type="http://schemas.openxmlformats.org/officeDocument/2006/relationships/image" Target="../media/image65.wmf"/></Relationships>
</file>

<file path=ppt/slides/_rels/slide56.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aaai.org/ocs/index.php/ICAPS/ICAPS10/paper/view/1421" TargetMode="External"/><Relationship Id="rId5" Type="http://schemas.openxmlformats.org/officeDocument/2006/relationships/image" Target="../media/image66.wmf"/><Relationship Id="rId4" Type="http://schemas.openxmlformats.org/officeDocument/2006/relationships/image" Target="../media/image65.wmf"/></Relationships>
</file>

<file path=ppt/slides/_rels/slide57.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43.wmf"/><Relationship Id="rId5" Type="http://schemas.openxmlformats.org/officeDocument/2006/relationships/image" Target="../media/image57.jpeg"/><Relationship Id="rId4" Type="http://schemas.openxmlformats.org/officeDocument/2006/relationships/image" Target="../media/image74.PNG"/></Relationships>
</file>

<file path=ppt/slides/_rels/slide59.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6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cs.brandeis.edu/~cs112/cs112-2004/newReadings/allen-time-again.pdf" TargetMode="External"/><Relationship Id="rId5" Type="http://schemas.openxmlformats.org/officeDocument/2006/relationships/image" Target="../media/image31.wmf"/><Relationship Id="rId4" Type="http://schemas.openxmlformats.org/officeDocument/2006/relationships/image" Target="../media/image14.wmf"/></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33.wmf"/><Relationship Id="rId4" Type="http://schemas.openxmlformats.org/officeDocument/2006/relationships/image" Target="../media/image32.wmf"/></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8.jpg"/></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image" Target="../media/image77.wmf"/><Relationship Id="rId3" Type="http://schemas.openxmlformats.org/officeDocument/2006/relationships/hyperlink" Target="https://sites.google.com/site/williamcushing/will-icaps.pdf?attredirects=0" TargetMode="External"/><Relationship Id="rId7" Type="http://schemas.openxmlformats.org/officeDocument/2006/relationships/image" Target="../media/image36.JPG"/><Relationship Id="rId12" Type="http://schemas.openxmlformats.org/officeDocument/2006/relationships/image" Target="../media/image38.JP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rakaposhi.eas.asu.edu/nan-tist.pdf" TargetMode="External"/><Relationship Id="rId11" Type="http://schemas.openxmlformats.org/officeDocument/2006/relationships/image" Target="../media/image37.jpeg"/><Relationship Id="rId5" Type="http://schemas.openxmlformats.org/officeDocument/2006/relationships/hyperlink" Target="http://rakaposhi.eas.asu.edu/cost-harm.pdf" TargetMode="External"/><Relationship Id="rId10" Type="http://schemas.openxmlformats.org/officeDocument/2006/relationships/image" Target="../media/image31.wmf"/><Relationship Id="rId4" Type="http://schemas.openxmlformats.org/officeDocument/2006/relationships/hyperlink" Target="http://rakaposhi.eas.asu.edu/will-dan-sag.pdf" TargetMode="External"/><Relationship Id="rId9" Type="http://schemas.openxmlformats.org/officeDocument/2006/relationships/image" Target="../media/image14.wmf"/></Relationships>
</file>

<file path=ppt/slides/_rels/slide6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png"/></Relationships>
</file>

<file path=ppt/slides/_rels/slide6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3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5.wmf"/><Relationship Id="rId4" Type="http://schemas.openxmlformats.org/officeDocument/2006/relationships/image" Target="../media/image14.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7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7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image" Target="../media/image18.JPG"/><Relationship Id="rId5" Type="http://schemas.openxmlformats.org/officeDocument/2006/relationships/image" Target="../media/image17.wmf"/><Relationship Id="rId4" Type="http://schemas.openxmlformats.org/officeDocument/2006/relationships/hyperlink" Target="http://oeis.org/A000262"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1.wmf"/><Relationship Id="rId2" Type="http://schemas.openxmlformats.org/officeDocument/2006/relationships/slideLayout" Target="../slideLayouts/slideLayout10.xml"/><Relationship Id="rId1" Type="http://schemas.openxmlformats.org/officeDocument/2006/relationships/tags" Target="../tags/tag5.xml"/><Relationship Id="rId6" Type="http://schemas.openxmlformats.org/officeDocument/2006/relationships/image" Target="../media/image15.wmf"/><Relationship Id="rId5" Type="http://schemas.openxmlformats.org/officeDocument/2006/relationships/image" Target="../media/image20.wmf"/><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When is Temporal Planning </a:t>
            </a:r>
            <a:r>
              <a:rPr lang="en-US" i="1" dirty="0" smtClean="0"/>
              <a:t>Really</a:t>
            </a:r>
            <a:r>
              <a:rPr lang="en-US" dirty="0" smtClean="0"/>
              <a:t> Temporal?</a:t>
            </a:r>
            <a:endParaRPr lang="en-US" dirty="0"/>
          </a:p>
        </p:txBody>
      </p:sp>
      <p:sp>
        <p:nvSpPr>
          <p:cNvPr id="4" name="Rectangle 2"/>
          <p:cNvSpPr txBox="1">
            <a:spLocks noChangeArrowheads="1"/>
          </p:cNvSpPr>
          <p:nvPr/>
        </p:nvSpPr>
        <p:spPr bwMode="auto">
          <a:xfrm>
            <a:off x="2087563" y="3048001"/>
            <a:ext cx="4525962" cy="106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Clr>
                <a:srgbClr val="A50021"/>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BC3319"/>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D26611"/>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E99908"/>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a:solidFill>
                  <a:schemeClr val="tx1"/>
                </a:solidFill>
                <a:latin typeface="+mn-lt"/>
              </a:defRPr>
            </a:lvl9pPr>
          </a:lstStyle>
          <a:p>
            <a:pPr marL="0" indent="0" algn="ctr" eaLnBrk="1" hangingPunct="1">
              <a:spcBef>
                <a:spcPts val="60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dirty="0" smtClean="0">
                <a:solidFill>
                  <a:srgbClr val="A50021"/>
                </a:solidFill>
              </a:rPr>
              <a:t>William Cushing</a:t>
            </a:r>
          </a:p>
          <a:p>
            <a:pPr marL="0" indent="0" algn="ctr" eaLnBrk="1" hangingPunct="1">
              <a:spcBef>
                <a:spcPts val="60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1800" i="1" dirty="0" smtClean="0">
                <a:solidFill>
                  <a:srgbClr val="A50021"/>
                </a:solidFill>
              </a:rPr>
              <a:t>Ph.D. Thesis Defense</a:t>
            </a:r>
            <a:endParaRPr lang="en-US" sz="2400" dirty="0" smtClean="0">
              <a:solidFill>
                <a:srgbClr val="A50021"/>
              </a:solidFill>
            </a:endParaRPr>
          </a:p>
          <a:p>
            <a:pPr marL="0" indent="0" algn="ctr" eaLnBrk="1" hangingPunct="1">
              <a:spcBef>
                <a:spcPts val="60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2400" dirty="0" smtClean="0">
              <a:solidFill>
                <a:srgbClr val="A50021"/>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51" y="5029435"/>
            <a:ext cx="1828800"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525" y="3454234"/>
            <a:ext cx="11525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5"/>
          <p:cNvSpPr txBox="1">
            <a:spLocks noChangeArrowheads="1"/>
          </p:cNvSpPr>
          <p:nvPr/>
        </p:nvSpPr>
        <p:spPr bwMode="auto">
          <a:xfrm>
            <a:off x="6324600" y="5134416"/>
            <a:ext cx="2365130" cy="1394870"/>
          </a:xfrm>
          <a:prstGeom prst="rect">
            <a:avLst/>
          </a:prstGeom>
          <a:noFill/>
          <a:ln w="9360">
            <a:noFill/>
            <a:miter lim="800000"/>
            <a:headEnd/>
            <a:tailEnd/>
          </a:ln>
          <a:effectLs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9pPr>
          </a:lstStyle>
          <a:p>
            <a:pPr eaLnBrk="1" hangingPunct="1">
              <a:spcBef>
                <a:spcPts val="450"/>
              </a:spcBef>
              <a:buClrTx/>
              <a:buFontTx/>
              <a:buNone/>
            </a:pPr>
            <a:r>
              <a:rPr lang="en-US" i="1" dirty="0" smtClean="0">
                <a:solidFill>
                  <a:srgbClr val="C00000"/>
                </a:solidFill>
                <a:ea typeface="Microsoft YaHei" pitchFamily="34" charset="-122"/>
              </a:rPr>
              <a:t>Special Thanks:</a:t>
            </a:r>
          </a:p>
          <a:p>
            <a:pPr eaLnBrk="1" hangingPunct="1">
              <a:spcBef>
                <a:spcPts val="450"/>
              </a:spcBef>
              <a:buClrTx/>
              <a:buFontTx/>
              <a:buNone/>
            </a:pPr>
            <a:r>
              <a:rPr lang="en-US" dirty="0" err="1" smtClean="0">
                <a:solidFill>
                  <a:srgbClr val="C00000"/>
                </a:solidFill>
                <a:ea typeface="Microsoft YaHei" pitchFamily="34" charset="-122"/>
              </a:rPr>
              <a:t>Mausam</a:t>
            </a:r>
            <a:endParaRPr lang="en-US" dirty="0" smtClean="0">
              <a:solidFill>
                <a:srgbClr val="C00000"/>
              </a:solidFill>
              <a:ea typeface="Microsoft YaHei" pitchFamily="34" charset="-122"/>
            </a:endParaRPr>
          </a:p>
          <a:p>
            <a:pPr eaLnBrk="1" hangingPunct="1">
              <a:spcBef>
                <a:spcPts val="450"/>
              </a:spcBef>
            </a:pPr>
            <a:r>
              <a:rPr lang="en-US" dirty="0" err="1">
                <a:solidFill>
                  <a:srgbClr val="C00000"/>
                </a:solidFill>
                <a:ea typeface="Microsoft YaHei" pitchFamily="34" charset="-122"/>
              </a:rPr>
              <a:t>Kartik</a:t>
            </a:r>
            <a:r>
              <a:rPr lang="en-US" dirty="0">
                <a:solidFill>
                  <a:srgbClr val="C00000"/>
                </a:solidFill>
                <a:ea typeface="Microsoft YaHei" pitchFamily="34" charset="-122"/>
              </a:rPr>
              <a:t> </a:t>
            </a:r>
            <a:r>
              <a:rPr lang="en-US" dirty="0" err="1">
                <a:solidFill>
                  <a:srgbClr val="C00000"/>
                </a:solidFill>
                <a:ea typeface="Microsoft YaHei" pitchFamily="34" charset="-122"/>
              </a:rPr>
              <a:t>Talamadupula</a:t>
            </a:r>
            <a:endParaRPr lang="en-US" dirty="0">
              <a:solidFill>
                <a:srgbClr val="C00000"/>
              </a:solidFill>
              <a:ea typeface="Microsoft YaHei" pitchFamily="34" charset="-122"/>
            </a:endParaRPr>
          </a:p>
          <a:p>
            <a:pPr eaLnBrk="1" hangingPunct="1">
              <a:spcBef>
                <a:spcPts val="450"/>
              </a:spcBef>
              <a:buClrTx/>
              <a:buFontTx/>
              <a:buNone/>
            </a:pPr>
            <a:r>
              <a:rPr lang="en-US" dirty="0" smtClean="0">
                <a:solidFill>
                  <a:srgbClr val="C00000"/>
                </a:solidFill>
                <a:ea typeface="Microsoft YaHei" pitchFamily="34" charset="-122"/>
              </a:rPr>
              <a:t>J. Benton</a:t>
            </a:r>
          </a:p>
        </p:txBody>
      </p:sp>
      <p:sp>
        <p:nvSpPr>
          <p:cNvPr id="8" name="TextBox 7"/>
          <p:cNvSpPr txBox="1"/>
          <p:nvPr/>
        </p:nvSpPr>
        <p:spPr>
          <a:xfrm>
            <a:off x="2514600" y="4454359"/>
            <a:ext cx="3429000" cy="2074927"/>
          </a:xfrm>
          <a:prstGeom prst="rect">
            <a:avLst/>
          </a:prstGeom>
          <a:noFill/>
        </p:spPr>
        <p:txBody>
          <a:bodyPr wrap="square" rtlCol="0">
            <a:spAutoFit/>
          </a:bodyPr>
          <a:lstStyle/>
          <a:p>
            <a:pPr algn="ctr">
              <a:spcBef>
                <a:spcPts val="600"/>
              </a:spcBef>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i="1" dirty="0">
                <a:solidFill>
                  <a:srgbClr val="A50021"/>
                </a:solidFill>
              </a:rPr>
              <a:t>Committee:</a:t>
            </a:r>
          </a:p>
          <a:p>
            <a:pPr algn="ctr">
              <a:spcBef>
                <a:spcPts val="450"/>
              </a:spcBef>
            </a:pPr>
            <a:r>
              <a:rPr lang="en-US" dirty="0" err="1">
                <a:solidFill>
                  <a:srgbClr val="C00000"/>
                </a:solidFill>
                <a:ea typeface="Microsoft YaHei" pitchFamily="34" charset="-122"/>
              </a:rPr>
              <a:t>Subbarao</a:t>
            </a:r>
            <a:r>
              <a:rPr lang="en-US" dirty="0">
                <a:solidFill>
                  <a:srgbClr val="C00000"/>
                </a:solidFill>
                <a:ea typeface="Microsoft YaHei" pitchFamily="34" charset="-122"/>
              </a:rPr>
              <a:t> </a:t>
            </a:r>
            <a:r>
              <a:rPr lang="en-US" dirty="0" err="1">
                <a:solidFill>
                  <a:srgbClr val="C00000"/>
                </a:solidFill>
                <a:ea typeface="Microsoft YaHei" pitchFamily="34" charset="-122"/>
              </a:rPr>
              <a:t>Kambhampati</a:t>
            </a:r>
            <a:endParaRPr lang="en-US" dirty="0">
              <a:solidFill>
                <a:srgbClr val="C00000"/>
              </a:solidFill>
              <a:ea typeface="Microsoft YaHei" pitchFamily="34" charset="-122"/>
            </a:endParaRPr>
          </a:p>
          <a:p>
            <a:pPr algn="ctr">
              <a:spcBef>
                <a:spcPts val="450"/>
              </a:spcBef>
            </a:pPr>
            <a:r>
              <a:rPr lang="en-US" dirty="0" err="1">
                <a:solidFill>
                  <a:srgbClr val="C00000"/>
                </a:solidFill>
                <a:ea typeface="Microsoft YaHei" pitchFamily="34" charset="-122"/>
              </a:rPr>
              <a:t>Chitta</a:t>
            </a:r>
            <a:r>
              <a:rPr lang="en-US" dirty="0">
                <a:solidFill>
                  <a:srgbClr val="C00000"/>
                </a:solidFill>
                <a:ea typeface="Microsoft YaHei" pitchFamily="34" charset="-122"/>
              </a:rPr>
              <a:t> </a:t>
            </a:r>
            <a:r>
              <a:rPr lang="en-US" dirty="0" err="1">
                <a:solidFill>
                  <a:srgbClr val="C00000"/>
                </a:solidFill>
                <a:ea typeface="Microsoft YaHei" pitchFamily="34" charset="-122"/>
              </a:rPr>
              <a:t>Baral</a:t>
            </a:r>
            <a:endParaRPr lang="en-US" dirty="0">
              <a:solidFill>
                <a:srgbClr val="C00000"/>
              </a:solidFill>
              <a:ea typeface="Microsoft YaHei" pitchFamily="34" charset="-122"/>
            </a:endParaRPr>
          </a:p>
          <a:p>
            <a:pPr algn="ctr">
              <a:spcBef>
                <a:spcPts val="450"/>
              </a:spcBef>
            </a:pPr>
            <a:r>
              <a:rPr lang="en-US" dirty="0" err="1">
                <a:solidFill>
                  <a:srgbClr val="C00000"/>
                </a:solidFill>
                <a:ea typeface="Microsoft YaHei" pitchFamily="34" charset="-122"/>
              </a:rPr>
              <a:t>Hasan</a:t>
            </a:r>
            <a:r>
              <a:rPr lang="en-US" dirty="0">
                <a:solidFill>
                  <a:srgbClr val="C00000"/>
                </a:solidFill>
                <a:ea typeface="Microsoft YaHei" pitchFamily="34" charset="-122"/>
              </a:rPr>
              <a:t> </a:t>
            </a:r>
            <a:r>
              <a:rPr lang="en-US" dirty="0" err="1">
                <a:solidFill>
                  <a:srgbClr val="C00000"/>
                </a:solidFill>
                <a:ea typeface="Microsoft YaHei" pitchFamily="34" charset="-122"/>
              </a:rPr>
              <a:t>Davulcu</a:t>
            </a:r>
            <a:r>
              <a:rPr lang="en-US" dirty="0">
                <a:solidFill>
                  <a:srgbClr val="C00000"/>
                </a:solidFill>
                <a:ea typeface="Microsoft YaHei" pitchFamily="34" charset="-122"/>
              </a:rPr>
              <a:t> </a:t>
            </a:r>
          </a:p>
          <a:p>
            <a:pPr algn="ctr">
              <a:spcBef>
                <a:spcPts val="450"/>
              </a:spcBef>
            </a:pPr>
            <a:r>
              <a:rPr lang="en-US" dirty="0">
                <a:solidFill>
                  <a:srgbClr val="C00000"/>
                </a:solidFill>
                <a:ea typeface="Microsoft YaHei" pitchFamily="34" charset="-122"/>
              </a:rPr>
              <a:t>David E. Smith</a:t>
            </a:r>
          </a:p>
          <a:p>
            <a:pPr algn="ctr">
              <a:spcBef>
                <a:spcPts val="450"/>
              </a:spcBef>
            </a:pPr>
            <a:r>
              <a:rPr lang="en-US" dirty="0">
                <a:solidFill>
                  <a:srgbClr val="C00000"/>
                </a:solidFill>
                <a:ea typeface="Microsoft YaHei" pitchFamily="34" charset="-122"/>
              </a:rPr>
              <a:t>Daniel S. </a:t>
            </a:r>
            <a:r>
              <a:rPr lang="en-US" dirty="0" smtClean="0">
                <a:solidFill>
                  <a:srgbClr val="C00000"/>
                </a:solidFill>
                <a:ea typeface="Microsoft YaHei" pitchFamily="34" charset="-122"/>
              </a:rPr>
              <a:t>Weld</a:t>
            </a:r>
            <a:endParaRPr lang="en-US" dirty="0">
              <a:solidFill>
                <a:srgbClr val="C00000"/>
              </a:solidFill>
              <a:ea typeface="Microsoft YaHei" pitchFamily="34" charset="-122"/>
            </a:endParaRPr>
          </a:p>
        </p:txBody>
      </p:sp>
    </p:spTree>
    <p:extLst>
      <p:ext uri="{BB962C8B-B14F-4D97-AF65-F5344CB8AC3E}">
        <p14:creationId xmlns:p14="http://schemas.microsoft.com/office/powerpoint/2010/main" val="4045362167"/>
      </p:ext>
    </p:extLst>
  </p:cSld>
  <p:clrMapOvr>
    <a:masterClrMapping/>
  </p:clrMapOvr>
  <mc:AlternateContent xmlns:mc="http://schemas.openxmlformats.org/markup-compatibility/2006" xmlns:p14="http://schemas.microsoft.com/office/powerpoint/2010/main">
    <mc:Choice Requires="p14">
      <p:transition spd="slow" p14:dur="2000" advTm="19801"/>
    </mc:Choice>
    <mc:Fallback xmlns="">
      <p:transition spd="slow" advTm="1980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tx1">
                    <a:alpha val="50000"/>
                  </a:schemeClr>
                </a:solidFill>
              </a:rPr>
              <a:t>Comparison to 2007 work</a:t>
            </a:r>
          </a:p>
          <a:p>
            <a:r>
              <a:rPr lang="en-US" dirty="0" smtClean="0">
                <a:solidFill>
                  <a:srgbClr val="C00000"/>
                </a:solidFill>
              </a:rPr>
              <a:t>Classical Planning Background</a:t>
            </a:r>
          </a:p>
          <a:p>
            <a:r>
              <a:rPr lang="en-US" dirty="0">
                <a:solidFill>
                  <a:srgbClr val="C00000">
                    <a:alpha val="50000"/>
                  </a:srgbClr>
                </a:solidFill>
              </a:rPr>
              <a:t>The Trouble with Temporal </a:t>
            </a:r>
            <a:r>
              <a:rPr lang="en-US" dirty="0" smtClean="0">
                <a:solidFill>
                  <a:srgbClr val="C00000">
                    <a:alpha val="50000"/>
                  </a:srgbClr>
                </a:solidFill>
              </a:rPr>
              <a:t>Planning</a:t>
            </a:r>
          </a:p>
          <a:p>
            <a:r>
              <a:rPr lang="en-US" dirty="0" smtClean="0">
                <a:solidFill>
                  <a:srgbClr val="C00000">
                    <a:alpha val="50000"/>
                  </a:srgbClr>
                </a:solidFill>
              </a:rPr>
              <a:t>Overview of Results and Challenges</a:t>
            </a:r>
          </a:p>
          <a:p>
            <a:pPr lvl="1"/>
            <a:r>
              <a:rPr lang="en-US" dirty="0" smtClean="0">
                <a:solidFill>
                  <a:srgbClr val="C00000">
                    <a:alpha val="50000"/>
                  </a:srgbClr>
                </a:solidFill>
              </a:rPr>
              <a:t>Chapter 2: Definitions</a:t>
            </a:r>
          </a:p>
          <a:p>
            <a:pPr lvl="1"/>
            <a:r>
              <a:rPr lang="en-US" dirty="0" smtClean="0">
                <a:solidFill>
                  <a:srgbClr val="C00000">
                    <a:alpha val="50000"/>
                  </a:srgbClr>
                </a:solidFill>
              </a:rPr>
              <a:t>Chapter 3: Theory</a:t>
            </a:r>
          </a:p>
          <a:p>
            <a:pPr lvl="1"/>
            <a:r>
              <a:rPr lang="en-US" dirty="0" smtClean="0">
                <a:solidFill>
                  <a:srgbClr val="C00000">
                    <a:alpha val="50000"/>
                  </a:srgbClr>
                </a:solidFill>
              </a:rPr>
              <a:t>Chapter 4: Language Analysis</a:t>
            </a:r>
          </a:p>
          <a:p>
            <a:pPr lvl="1"/>
            <a:r>
              <a:rPr lang="en-US" dirty="0" smtClean="0">
                <a:solidFill>
                  <a:srgbClr val="C00000">
                    <a:alpha val="50000"/>
                  </a:srgbClr>
                </a:solidFill>
              </a:rPr>
              <a:t>Chapter 5: Algorithm Analysis</a:t>
            </a:r>
          </a:p>
          <a:p>
            <a:r>
              <a:rPr lang="en-US" dirty="0" smtClean="0">
                <a:solidFill>
                  <a:srgbClr val="C00000">
                    <a:alpha val="50000"/>
                  </a:srgbClr>
                </a:solidFill>
              </a:rPr>
              <a:t>Future Work and Conclusions</a:t>
            </a: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1445" y="3911620"/>
            <a:ext cx="2847563" cy="2135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19"/>
          <p:cNvSpPr>
            <a:spLocks noChangeArrowheads="1"/>
          </p:cNvSpPr>
          <p:nvPr/>
        </p:nvSpPr>
        <p:spPr bwMode="auto">
          <a:xfrm rot="19616091">
            <a:off x="7529850" y="2215411"/>
            <a:ext cx="1664032" cy="320869"/>
          </a:xfrm>
          <a:prstGeom prst="notchedRightArrow">
            <a:avLst>
              <a:gd name="adj1" fmla="val 50000"/>
              <a:gd name="adj2" fmla="val 131250"/>
            </a:avLst>
          </a:prstGeom>
          <a:solidFill>
            <a:srgbClr val="C00000">
              <a:alpha val="30000"/>
            </a:srgbClr>
          </a:solidFill>
          <a:ln w="9525">
            <a:solidFill>
              <a:schemeClr val="tx1"/>
            </a:solidFill>
            <a:miter lim="800000"/>
            <a:headEnd/>
            <a:tailEnd/>
          </a:ln>
          <a:effectLst/>
        </p:spPr>
        <p:txBody>
          <a:bodyPr wrap="none" lIns="91432" tIns="45716" rIns="91432" bIns="45716" anchor="ctr"/>
          <a:lstStyle/>
          <a:p>
            <a:pPr algn="ctr"/>
            <a:r>
              <a:rPr lang="en-US" sz="1600" dirty="0" smtClean="0">
                <a:solidFill>
                  <a:schemeClr val="accent3"/>
                </a:solidFill>
                <a:latin typeface="Arial" pitchFamily="34" charset="0"/>
              </a:rPr>
              <a:t>Uncertainty</a:t>
            </a:r>
          </a:p>
        </p:txBody>
      </p:sp>
      <p:sp>
        <p:nvSpPr>
          <p:cNvPr id="9" name="Text Box 6"/>
          <p:cNvSpPr txBox="1">
            <a:spLocks noChangeArrowheads="1"/>
          </p:cNvSpPr>
          <p:nvPr/>
        </p:nvSpPr>
        <p:spPr bwMode="auto">
          <a:xfrm rot="3179550">
            <a:off x="7014569" y="2853185"/>
            <a:ext cx="1232648" cy="338546"/>
          </a:xfrm>
          <a:prstGeom prst="rect">
            <a:avLst/>
          </a:prstGeom>
          <a:noFill/>
          <a:ln w="9525">
            <a:noFill/>
            <a:miter lim="800000"/>
            <a:headEnd/>
            <a:tailEnd/>
          </a:ln>
          <a:effectLst/>
        </p:spPr>
        <p:txBody>
          <a:bodyPr wrap="square" lIns="91432" tIns="45716" rIns="91432" bIns="45716">
            <a:spAutoFit/>
          </a:bodyPr>
          <a:lstStyle/>
          <a:p>
            <a:r>
              <a:rPr lang="en-US" sz="1600" dirty="0" smtClean="0">
                <a:solidFill>
                  <a:srgbClr val="FF0000">
                    <a:alpha val="50000"/>
                  </a:srgbClr>
                </a:solidFill>
                <a:latin typeface="Arial" pitchFamily="34" charset="0"/>
              </a:rPr>
              <a:t>STRIPS</a:t>
            </a:r>
            <a:endParaRPr lang="en-US" sz="4800" dirty="0" smtClean="0">
              <a:solidFill>
                <a:srgbClr val="FF0000">
                  <a:alpha val="50000"/>
                </a:srgbClr>
              </a:solidFill>
              <a:latin typeface="Arial" pitchFamily="34" charset="0"/>
            </a:endParaRPr>
          </a:p>
        </p:txBody>
      </p:sp>
      <p:sp>
        <p:nvSpPr>
          <p:cNvPr id="10" name="AutoShape 19"/>
          <p:cNvSpPr>
            <a:spLocks noChangeArrowheads="1"/>
          </p:cNvSpPr>
          <p:nvPr/>
        </p:nvSpPr>
        <p:spPr bwMode="auto">
          <a:xfrm rot="2007837">
            <a:off x="7595698" y="2874313"/>
            <a:ext cx="1556062" cy="343132"/>
          </a:xfrm>
          <a:prstGeom prst="notchedRightArrow">
            <a:avLst>
              <a:gd name="adj1" fmla="val 50000"/>
              <a:gd name="adj2" fmla="val 131250"/>
            </a:avLst>
          </a:prstGeom>
          <a:solidFill>
            <a:schemeClr val="accent2"/>
          </a:solidFill>
          <a:ln w="9525">
            <a:solidFill>
              <a:schemeClr val="tx1"/>
            </a:solidFill>
            <a:miter lim="800000"/>
            <a:headEnd/>
            <a:tailEnd/>
          </a:ln>
          <a:effectLst/>
        </p:spPr>
        <p:txBody>
          <a:bodyPr wrap="none" lIns="91432" tIns="45716" rIns="91432" bIns="45716" anchor="ctr"/>
          <a:lstStyle/>
          <a:p>
            <a:pPr algn="ctr"/>
            <a:r>
              <a:rPr lang="en-US" sz="1600" dirty="0" smtClean="0">
                <a:solidFill>
                  <a:srgbClr val="C00000"/>
                </a:solidFill>
                <a:latin typeface="Arial" pitchFamily="34" charset="0"/>
              </a:rPr>
              <a:t>Time</a:t>
            </a:r>
          </a:p>
        </p:txBody>
      </p:sp>
      <p:sp>
        <p:nvSpPr>
          <p:cNvPr id="11" name="AutoShape 19"/>
          <p:cNvSpPr>
            <a:spLocks noChangeArrowheads="1"/>
          </p:cNvSpPr>
          <p:nvPr/>
        </p:nvSpPr>
        <p:spPr bwMode="auto">
          <a:xfrm rot="16200000">
            <a:off x="7082345" y="1928639"/>
            <a:ext cx="1415406" cy="376587"/>
          </a:xfrm>
          <a:prstGeom prst="notchedRightArrow">
            <a:avLst>
              <a:gd name="adj1" fmla="val 50000"/>
              <a:gd name="adj2" fmla="val 131250"/>
            </a:avLst>
          </a:prstGeom>
          <a:solidFill>
            <a:srgbClr val="0070C0">
              <a:alpha val="30000"/>
            </a:srgbClr>
          </a:solidFill>
          <a:ln w="9525">
            <a:solidFill>
              <a:schemeClr val="tx1"/>
            </a:solidFill>
            <a:miter lim="800000"/>
            <a:headEnd/>
            <a:tailEnd/>
          </a:ln>
          <a:effectLst/>
        </p:spPr>
        <p:txBody>
          <a:bodyPr wrap="none" lIns="91432" tIns="45716" rIns="91432" bIns="45716" anchor="ctr"/>
          <a:lstStyle/>
          <a:p>
            <a:pPr algn="ctr"/>
            <a:r>
              <a:rPr lang="en-US" sz="1600" dirty="0" smtClean="0">
                <a:solidFill>
                  <a:schemeClr val="accent3"/>
                </a:solidFill>
                <a:latin typeface="Arial" pitchFamily="34" charset="0"/>
              </a:rPr>
              <a:t>Quality</a:t>
            </a:r>
          </a:p>
        </p:txBody>
      </p:sp>
      <p:sp>
        <p:nvSpPr>
          <p:cNvPr id="16" name="TextBox 15"/>
          <p:cNvSpPr txBox="1"/>
          <p:nvPr/>
        </p:nvSpPr>
        <p:spPr>
          <a:xfrm>
            <a:off x="195433" y="637231"/>
            <a:ext cx="8839200" cy="477054"/>
          </a:xfrm>
          <a:prstGeom prst="rect">
            <a:avLst/>
          </a:prstGeom>
          <a:solidFill>
            <a:srgbClr val="FFC000"/>
          </a:solidFill>
          <a:ln>
            <a:solidFill>
              <a:schemeClr val="tx1"/>
            </a:solidFill>
          </a:ln>
        </p:spPr>
        <p:txBody>
          <a:bodyPr wrap="square" rtlCol="0">
            <a:spAutoFit/>
          </a:bodyPr>
          <a:lstStyle/>
          <a:p>
            <a:r>
              <a:rPr lang="en-US" sz="2500" b="1" dirty="0" smtClean="0"/>
              <a:t>What are </a:t>
            </a:r>
            <a:r>
              <a:rPr lang="en-US" sz="2500" b="1" i="1" dirty="0" smtClean="0"/>
              <a:t>Least</a:t>
            </a:r>
            <a:r>
              <a:rPr lang="en-US" sz="2500" b="1" dirty="0" smtClean="0"/>
              <a:t> Temporal kinds of Temporal Planning?</a:t>
            </a:r>
            <a:endParaRPr lang="en-US" sz="2500" b="1" dirty="0"/>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10</a:t>
            </a:fld>
            <a:endParaRPr lang="en-US"/>
          </a:p>
        </p:txBody>
      </p:sp>
    </p:spTree>
    <p:extLst>
      <p:ext uri="{BB962C8B-B14F-4D97-AF65-F5344CB8AC3E}">
        <p14:creationId xmlns:p14="http://schemas.microsoft.com/office/powerpoint/2010/main" val="1920253099"/>
      </p:ext>
    </p:extLst>
  </p:cSld>
  <p:clrMapOvr>
    <a:masterClrMapping/>
  </p:clrMapOvr>
  <mc:AlternateContent xmlns:mc="http://schemas.openxmlformats.org/markup-compatibility/2006" xmlns:p14="http://schemas.microsoft.com/office/powerpoint/2010/main">
    <mc:Choice Requires="p14">
      <p:transition spd="slow" p14:dur="2000" advTm="18896"/>
    </mc:Choice>
    <mc:Fallback xmlns="">
      <p:transition spd="slow" advTm="188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1000"/>
                                        <p:tgtEl>
                                          <p:spTgt spid="11"/>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4000"/>
                            </p:stCondLst>
                            <p:childTnLst>
                              <p:par>
                                <p:cTn id="22" presetID="2" presetClass="entr" presetSubtype="3"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1+#ppt_w/2"/>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accent3">
                    <a:lumMod val="50000"/>
                  </a:schemeClr>
                </a:solidFill>
              </a:rPr>
              <a:t>Classical Planning Background</a:t>
            </a:r>
          </a:p>
          <a:p>
            <a:r>
              <a:rPr lang="en-US" dirty="0" smtClean="0">
                <a:solidFill>
                  <a:srgbClr val="C00000"/>
                </a:solidFill>
              </a:rPr>
              <a:t>Trouble in Temporal Planning</a:t>
            </a:r>
          </a:p>
          <a:p>
            <a:r>
              <a:rPr lang="en-US" dirty="0" smtClean="0">
                <a:solidFill>
                  <a:srgbClr val="FFC000"/>
                </a:solidFill>
              </a:rPr>
              <a:t>The Mission</a:t>
            </a:r>
            <a:endParaRPr lang="en-US" dirty="0">
              <a:solidFill>
                <a:srgbClr val="FFC000"/>
              </a:solidFill>
            </a:endParaRPr>
          </a:p>
          <a:p>
            <a:r>
              <a:rPr lang="en-US" dirty="0" smtClean="0">
                <a:solidFill>
                  <a:srgbClr val="FFC000"/>
                </a:solidFill>
              </a:rPr>
              <a:t>Overview of Results and Challenges</a:t>
            </a:r>
          </a:p>
          <a:p>
            <a:pPr lvl="1"/>
            <a:r>
              <a:rPr lang="en-US" dirty="0" smtClean="0">
                <a:solidFill>
                  <a:srgbClr val="FFC000"/>
                </a:solidFill>
              </a:rPr>
              <a:t>Chapter 2: Definitions</a:t>
            </a:r>
          </a:p>
          <a:p>
            <a:pPr lvl="1"/>
            <a:r>
              <a:rPr lang="en-US" dirty="0" smtClean="0">
                <a:solidFill>
                  <a:srgbClr val="FFC000"/>
                </a:solidFill>
              </a:rPr>
              <a:t>Chapter 3: Theory</a:t>
            </a:r>
          </a:p>
          <a:p>
            <a:pPr lvl="1"/>
            <a:r>
              <a:rPr lang="en-US" dirty="0" smtClean="0">
                <a:solidFill>
                  <a:srgbClr val="FFC000"/>
                </a:solidFill>
              </a:rPr>
              <a:t>Chapter 4: Language Analysis</a:t>
            </a:r>
          </a:p>
          <a:p>
            <a:pPr lvl="1"/>
            <a:r>
              <a:rPr lang="en-US" dirty="0" smtClean="0">
                <a:solidFill>
                  <a:srgbClr val="FFC000"/>
                </a:solidFill>
              </a:rPr>
              <a:t>Chapter 5: Algorithm Analysis</a:t>
            </a:r>
          </a:p>
          <a:p>
            <a:r>
              <a:rPr lang="en-US" dirty="0">
                <a:solidFill>
                  <a:srgbClr val="FFC000"/>
                </a:solidFill>
              </a:rPr>
              <a:t>Summary</a:t>
            </a:r>
            <a:endParaRPr lang="en-US" dirty="0" smtClean="0">
              <a:solidFill>
                <a:srgbClr val="FFC000"/>
              </a:solidFill>
            </a:endParaRP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11</a:t>
            </a:fld>
            <a:endParaRPr lang="en-US"/>
          </a:p>
        </p:txBody>
      </p:sp>
    </p:spTree>
    <p:extLst>
      <p:ext uri="{BB962C8B-B14F-4D97-AF65-F5344CB8AC3E}">
        <p14:creationId xmlns:p14="http://schemas.microsoft.com/office/powerpoint/2010/main" val="3761098402"/>
      </p:ext>
    </p:extLst>
  </p:cSld>
  <p:clrMapOvr>
    <a:masterClrMapping/>
  </p:clrMapOvr>
  <mc:AlternateContent xmlns:mc="http://schemas.openxmlformats.org/markup-compatibility/2006" xmlns:p14="http://schemas.microsoft.com/office/powerpoint/2010/main">
    <mc:Choice Requires="p14">
      <p:transition spd="slow" p14:dur="2000" advTm="7542"/>
    </mc:Choice>
    <mc:Fallback xmlns="">
      <p:transition spd="slow" advTm="754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Issue</a:t>
            </a:r>
            <a:endParaRPr lang="en-US" dirty="0"/>
          </a:p>
        </p:txBody>
      </p:sp>
      <p:sp>
        <p:nvSpPr>
          <p:cNvPr id="3" name="Content Placeholder 2"/>
          <p:cNvSpPr>
            <a:spLocks noGrp="1"/>
          </p:cNvSpPr>
          <p:nvPr>
            <p:ph idx="1"/>
          </p:nvPr>
        </p:nvSpPr>
        <p:spPr>
          <a:xfrm>
            <a:off x="333375" y="1524001"/>
            <a:ext cx="8699500" cy="4419600"/>
          </a:xfrm>
        </p:spPr>
        <p:txBody>
          <a:bodyPr>
            <a:normAutofit fontScale="92500" lnSpcReduction="20000"/>
          </a:bodyPr>
          <a:lstStyle/>
          <a:p>
            <a:r>
              <a:rPr lang="en-US" dirty="0" smtClean="0"/>
              <a:t>Many Flavors of (Temporal) Planning</a:t>
            </a:r>
          </a:p>
          <a:p>
            <a:pPr lvl="1"/>
            <a:r>
              <a:rPr lang="en-US" i="1" dirty="0" smtClean="0"/>
              <a:t>Processes</a:t>
            </a:r>
            <a:r>
              <a:rPr lang="en-US" i="1" dirty="0"/>
              <a:t>, </a:t>
            </a:r>
            <a:r>
              <a:rPr lang="en-US" i="1" dirty="0" smtClean="0"/>
              <a:t>Concurrency, Deadlines</a:t>
            </a:r>
            <a:r>
              <a:rPr lang="en-US" i="1" dirty="0"/>
              <a:t>, </a:t>
            </a:r>
            <a:r>
              <a:rPr lang="en-US" i="1" dirty="0" smtClean="0"/>
              <a:t>Events, …</a:t>
            </a:r>
            <a:endParaRPr lang="en-US" i="1" dirty="0"/>
          </a:p>
          <a:p>
            <a:pPr lvl="1"/>
            <a:r>
              <a:rPr lang="en-US" dirty="0" smtClean="0">
                <a:solidFill>
                  <a:srgbClr val="C00000"/>
                </a:solidFill>
              </a:rPr>
              <a:t>No Standard</a:t>
            </a:r>
            <a:r>
              <a:rPr lang="en-US" dirty="0" smtClean="0"/>
              <a:t>: Pick your favorites</a:t>
            </a:r>
          </a:p>
          <a:p>
            <a:pPr lvl="1"/>
            <a:r>
              <a:rPr lang="en-US" dirty="0" smtClean="0"/>
              <a:t>Empirical Comparison? </a:t>
            </a:r>
          </a:p>
          <a:p>
            <a:r>
              <a:rPr lang="en-US" dirty="0" smtClean="0"/>
              <a:t>PDDL+IPC</a:t>
            </a:r>
          </a:p>
          <a:p>
            <a:pPr lvl="1"/>
            <a:r>
              <a:rPr lang="en-US" dirty="0" smtClean="0"/>
              <a:t>Goal: </a:t>
            </a:r>
            <a:r>
              <a:rPr lang="en-US" dirty="0" smtClean="0">
                <a:solidFill>
                  <a:srgbClr val="C00000"/>
                </a:solidFill>
              </a:rPr>
              <a:t>Meaningful Empirical Evaluation</a:t>
            </a:r>
          </a:p>
          <a:p>
            <a:pPr lvl="1"/>
            <a:r>
              <a:rPr lang="en-US" dirty="0" smtClean="0"/>
              <a:t>Worked for Classical Planning</a:t>
            </a:r>
          </a:p>
          <a:p>
            <a:r>
              <a:rPr lang="en-US" i="1" dirty="0" smtClean="0"/>
              <a:t>Almost</a:t>
            </a:r>
            <a:r>
              <a:rPr lang="en-US" dirty="0" smtClean="0"/>
              <a:t> Worked for Temporal Planning</a:t>
            </a:r>
          </a:p>
          <a:p>
            <a:pPr lvl="1"/>
            <a:r>
              <a:rPr lang="en-US" dirty="0" smtClean="0">
                <a:solidFill>
                  <a:srgbClr val="C00000"/>
                </a:solidFill>
              </a:rPr>
              <a:t>Still at least two kinds (2007):</a:t>
            </a:r>
            <a:r>
              <a:rPr lang="en-US" dirty="0" smtClean="0"/>
              <a:t> </a:t>
            </a:r>
          </a:p>
          <a:p>
            <a:pPr lvl="2"/>
            <a:r>
              <a:rPr lang="en-US" dirty="0" smtClean="0"/>
              <a:t>Veiled Classical Planners</a:t>
            </a:r>
          </a:p>
          <a:p>
            <a:pPr lvl="2"/>
            <a:r>
              <a:rPr lang="en-US" dirty="0" smtClean="0"/>
              <a:t>Required Concurrency</a:t>
            </a:r>
          </a:p>
        </p:txBody>
      </p:sp>
      <p:sp>
        <p:nvSpPr>
          <p:cNvPr id="6" name="TextBox 5"/>
          <p:cNvSpPr txBox="1"/>
          <p:nvPr/>
        </p:nvSpPr>
        <p:spPr>
          <a:xfrm>
            <a:off x="130884" y="6072696"/>
            <a:ext cx="8991600" cy="769441"/>
          </a:xfrm>
          <a:prstGeom prst="rect">
            <a:avLst/>
          </a:prstGeom>
          <a:noFill/>
        </p:spPr>
        <p:txBody>
          <a:bodyPr wrap="square" lIns="0" tIns="0" rIns="0" bIns="0" rtlCol="0">
            <a:spAutoFit/>
          </a:bodyPr>
          <a:lstStyle/>
          <a:p>
            <a:r>
              <a:rPr lang="en-US" sz="1400" i="1" dirty="0">
                <a:solidFill>
                  <a:srgbClr val="C00000"/>
                </a:solidFill>
              </a:rPr>
              <a:t>PDDL --- The Planning Domain Definition Language --- Version </a:t>
            </a:r>
            <a:r>
              <a:rPr lang="en-US" sz="1400" i="1" dirty="0" smtClean="0">
                <a:solidFill>
                  <a:srgbClr val="C00000"/>
                </a:solidFill>
              </a:rPr>
              <a:t>1.2.</a:t>
            </a:r>
            <a:r>
              <a:rPr lang="en-US" sz="1400" dirty="0" smtClean="0">
                <a:solidFill>
                  <a:srgbClr val="C00000"/>
                </a:solidFill>
              </a:rPr>
              <a:t> Drew McDermott, Malik </a:t>
            </a:r>
            <a:r>
              <a:rPr lang="en-US" sz="1400" dirty="0" err="1" smtClean="0">
                <a:solidFill>
                  <a:srgbClr val="C00000"/>
                </a:solidFill>
              </a:rPr>
              <a:t>Ghallab</a:t>
            </a:r>
            <a:r>
              <a:rPr lang="en-US" sz="1400" dirty="0" smtClean="0">
                <a:solidFill>
                  <a:srgbClr val="C00000"/>
                </a:solidFill>
              </a:rPr>
              <a:t>, Adele Howe, Craig </a:t>
            </a:r>
            <a:r>
              <a:rPr lang="en-US" sz="1400" dirty="0" err="1" smtClean="0">
                <a:solidFill>
                  <a:srgbClr val="C00000"/>
                </a:solidFill>
              </a:rPr>
              <a:t>Knoblock</a:t>
            </a:r>
            <a:r>
              <a:rPr lang="en-US" sz="1400" dirty="0" smtClean="0">
                <a:solidFill>
                  <a:srgbClr val="C00000"/>
                </a:solidFill>
              </a:rPr>
              <a:t>, </a:t>
            </a:r>
            <a:r>
              <a:rPr lang="en-US" sz="1400" dirty="0" err="1" smtClean="0">
                <a:solidFill>
                  <a:srgbClr val="C00000"/>
                </a:solidFill>
              </a:rPr>
              <a:t>Ashwin</a:t>
            </a:r>
            <a:r>
              <a:rPr lang="en-US" sz="1400" dirty="0" smtClean="0">
                <a:solidFill>
                  <a:srgbClr val="C00000"/>
                </a:solidFill>
              </a:rPr>
              <a:t> Ram, Manuela </a:t>
            </a:r>
            <a:r>
              <a:rPr lang="en-US" sz="1400" dirty="0" err="1" smtClean="0">
                <a:solidFill>
                  <a:srgbClr val="C00000"/>
                </a:solidFill>
              </a:rPr>
              <a:t>Veloso</a:t>
            </a:r>
            <a:r>
              <a:rPr lang="en-US" sz="1400" dirty="0" smtClean="0">
                <a:solidFill>
                  <a:srgbClr val="C00000"/>
                </a:solidFill>
              </a:rPr>
              <a:t>, Daniel </a:t>
            </a:r>
            <a:r>
              <a:rPr lang="en-US" sz="1400" dirty="0">
                <a:solidFill>
                  <a:srgbClr val="C00000"/>
                </a:solidFill>
              </a:rPr>
              <a:t>S. Weld and David </a:t>
            </a:r>
            <a:r>
              <a:rPr lang="en-US" sz="1400" dirty="0" smtClean="0">
                <a:solidFill>
                  <a:srgbClr val="C00000"/>
                </a:solidFill>
              </a:rPr>
              <a:t>Wilkins. </a:t>
            </a:r>
            <a:r>
              <a:rPr lang="en-US" sz="1400" dirty="0">
                <a:solidFill>
                  <a:srgbClr val="C00000"/>
                </a:solidFill>
              </a:rPr>
              <a:t>1998. </a:t>
            </a:r>
            <a:endParaRPr lang="en-US" sz="1400" dirty="0" smtClean="0">
              <a:solidFill>
                <a:srgbClr val="C00000"/>
              </a:solidFill>
            </a:endParaRPr>
          </a:p>
          <a:p>
            <a:endParaRPr lang="en-US" sz="800" dirty="0" smtClean="0">
              <a:solidFill>
                <a:srgbClr val="C00000"/>
              </a:solidFill>
            </a:endParaRPr>
          </a:p>
          <a:p>
            <a:r>
              <a:rPr lang="en-US" sz="1400" i="1" dirty="0">
                <a:solidFill>
                  <a:srgbClr val="C00000"/>
                </a:solidFill>
              </a:rPr>
              <a:t>PDDL2.1: An Extension to PDDL for Expressing Temporal Planning </a:t>
            </a:r>
            <a:r>
              <a:rPr lang="en-US" sz="1400" i="1" dirty="0" smtClean="0">
                <a:solidFill>
                  <a:srgbClr val="C00000"/>
                </a:solidFill>
              </a:rPr>
              <a:t>Domains.</a:t>
            </a:r>
            <a:r>
              <a:rPr lang="en-US" sz="1400" dirty="0" smtClean="0">
                <a:solidFill>
                  <a:srgbClr val="C00000"/>
                </a:solidFill>
              </a:rPr>
              <a:t> Maria Fox and Derek Long. </a:t>
            </a:r>
            <a:r>
              <a:rPr lang="en-US" sz="1400" dirty="0">
                <a:solidFill>
                  <a:srgbClr val="C00000"/>
                </a:solidFill>
              </a:rPr>
              <a:t>2003. </a:t>
            </a:r>
          </a:p>
        </p:txBody>
      </p:sp>
      <p:pic>
        <p:nvPicPr>
          <p:cNvPr id="17410" name="Picture 2" descr="C:\Users\Wyriel\AppData\Local\Microsoft\Windows\Temporary Internet Files\Content.IE5\Z7OT5L9S\MC90044145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9855" y="2269862"/>
            <a:ext cx="2452744" cy="2452744"/>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29"/>
          <p:cNvSpPr txBox="1">
            <a:spLocks noChangeArrowheads="1"/>
          </p:cNvSpPr>
          <p:nvPr/>
        </p:nvSpPr>
        <p:spPr bwMode="auto">
          <a:xfrm>
            <a:off x="5331411" y="0"/>
            <a:ext cx="3815468"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Temporal Planning Background</a:t>
            </a:r>
            <a:endParaRPr lang="en-US" b="1" i="1" dirty="0">
              <a:solidFill>
                <a:schemeClr val="hlink"/>
              </a:solidFill>
            </a:endParaRP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12</a:t>
            </a:fld>
            <a:endParaRPr lang="en-US"/>
          </a:p>
        </p:txBody>
      </p:sp>
    </p:spTree>
    <p:custDataLst>
      <p:tags r:id="rId1"/>
    </p:custDataLst>
    <p:extLst>
      <p:ext uri="{BB962C8B-B14F-4D97-AF65-F5344CB8AC3E}">
        <p14:creationId xmlns:p14="http://schemas.microsoft.com/office/powerpoint/2010/main" val="1119259891"/>
      </p:ext>
    </p:extLst>
  </p:cSld>
  <p:clrMapOvr>
    <a:masterClrMapping/>
  </p:clrMapOvr>
  <mc:AlternateContent xmlns:mc="http://schemas.openxmlformats.org/markup-compatibility/2006" xmlns:p14="http://schemas.microsoft.com/office/powerpoint/2010/main">
    <mc:Choice Requires="p14">
      <p:transition spd="slow" p14:dur="2000" advTm="153923"/>
    </mc:Choice>
    <mc:Fallback xmlns="">
      <p:transition spd="slow" advTm="1539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7410"/>
                                        </p:tgtEl>
                                        <p:attrNameLst>
                                          <p:attrName>style.visibility</p:attrName>
                                        </p:attrNameLst>
                                      </p:cBhvr>
                                      <p:to>
                                        <p:strVal val="visible"/>
                                      </p:to>
                                    </p:set>
                                    <p:animEffect transition="in" filter="fade">
                                      <p:cBhvr>
                                        <p:cTn id="13" dur="1500"/>
                                        <p:tgtEl>
                                          <p:spTgt spid="174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a:t>
            </a:r>
            <a:endParaRPr lang="en-US" dirty="0"/>
          </a:p>
        </p:txBody>
      </p:sp>
      <p:sp>
        <p:nvSpPr>
          <p:cNvPr id="3" name="Content Placeholder 2"/>
          <p:cNvSpPr>
            <a:spLocks noGrp="1"/>
          </p:cNvSpPr>
          <p:nvPr>
            <p:ph idx="1"/>
          </p:nvPr>
        </p:nvSpPr>
        <p:spPr>
          <a:xfrm>
            <a:off x="333375" y="1371600"/>
            <a:ext cx="8699500" cy="5192713"/>
          </a:xfrm>
        </p:spPr>
        <p:txBody>
          <a:bodyPr>
            <a:normAutofit/>
          </a:bodyPr>
          <a:lstStyle/>
          <a:p>
            <a:r>
              <a:rPr lang="en-US" sz="2800" i="1" dirty="0" smtClean="0"/>
              <a:t>Temporal IPC Spirit: </a:t>
            </a:r>
            <a:r>
              <a:rPr lang="en-US" sz="2800" dirty="0" smtClean="0"/>
              <a:t>Required Concurrency</a:t>
            </a:r>
          </a:p>
          <a:p>
            <a:r>
              <a:rPr lang="en-US" sz="2800" i="1" dirty="0" smtClean="0">
                <a:solidFill>
                  <a:srgbClr val="FF0000"/>
                </a:solidFill>
              </a:rPr>
              <a:t>Pre-2011 Actual: </a:t>
            </a:r>
            <a:r>
              <a:rPr lang="en-US" sz="2800" dirty="0">
                <a:solidFill>
                  <a:srgbClr val="FF0000"/>
                </a:solidFill>
              </a:rPr>
              <a:t>Sugared Classical </a:t>
            </a:r>
            <a:r>
              <a:rPr lang="en-US" sz="2800" dirty="0" smtClean="0">
                <a:solidFill>
                  <a:srgbClr val="FF0000"/>
                </a:solidFill>
              </a:rPr>
              <a:t>Problems</a:t>
            </a:r>
          </a:p>
          <a:p>
            <a:r>
              <a:rPr lang="en-US" sz="2800" b="1" i="1" dirty="0" smtClean="0">
                <a:solidFill>
                  <a:srgbClr val="00B050"/>
                </a:solidFill>
              </a:rPr>
              <a:t>Impact,</a:t>
            </a:r>
            <a:r>
              <a:rPr lang="en-US" sz="2800" i="1" dirty="0" smtClean="0"/>
              <a:t> </a:t>
            </a:r>
            <a:r>
              <a:rPr lang="en-US" sz="2800" i="1" dirty="0" smtClean="0">
                <a:solidFill>
                  <a:srgbClr val="00B050"/>
                </a:solidFill>
              </a:rPr>
              <a:t>2011 IPC:</a:t>
            </a:r>
            <a:r>
              <a:rPr lang="en-US" sz="2800" dirty="0" smtClean="0">
                <a:solidFill>
                  <a:srgbClr val="00B050"/>
                </a:solidFill>
              </a:rPr>
              <a:t> Required Concurrency!</a:t>
            </a:r>
          </a:p>
        </p:txBody>
      </p:sp>
      <p:sp>
        <p:nvSpPr>
          <p:cNvPr id="6" name="TextBox 5"/>
          <p:cNvSpPr txBox="1"/>
          <p:nvPr/>
        </p:nvSpPr>
        <p:spPr>
          <a:xfrm>
            <a:off x="4174672" y="3505200"/>
            <a:ext cx="2411456" cy="369332"/>
          </a:xfrm>
          <a:prstGeom prst="rect">
            <a:avLst/>
          </a:prstGeom>
          <a:solidFill>
            <a:srgbClr val="FFCC00"/>
          </a:solidFill>
        </p:spPr>
        <p:txBody>
          <a:bodyPr wrap="square" rtlCol="0">
            <a:spAutoFit/>
          </a:bodyPr>
          <a:lstStyle/>
          <a:p>
            <a:r>
              <a:rPr lang="en-US" dirty="0" smtClean="0">
                <a:solidFill>
                  <a:srgbClr val="C00000"/>
                </a:solidFill>
              </a:rPr>
              <a:t>Required Concurrency</a:t>
            </a:r>
            <a:endParaRPr lang="en-US" dirty="0">
              <a:solidFill>
                <a:srgbClr val="C00000"/>
              </a:solidFill>
            </a:endParaRPr>
          </a:p>
        </p:txBody>
      </p:sp>
      <p:cxnSp>
        <p:nvCxnSpPr>
          <p:cNvPr id="7" name="Straight Arrow Connector 6"/>
          <p:cNvCxnSpPr>
            <a:stCxn id="6" idx="2"/>
          </p:cNvCxnSpPr>
          <p:nvPr/>
        </p:nvCxnSpPr>
        <p:spPr bwMode="auto">
          <a:xfrm flipH="1">
            <a:off x="4023360" y="3874532"/>
            <a:ext cx="1357040" cy="815802"/>
          </a:xfrm>
          <a:prstGeom prst="straightConnector1">
            <a:avLst/>
          </a:prstGeom>
          <a:solidFill>
            <a:srgbClr val="00FFFF"/>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5399289" y="3874532"/>
            <a:ext cx="464417" cy="815802"/>
          </a:xfrm>
          <a:prstGeom prst="straightConnector1">
            <a:avLst/>
          </a:prstGeom>
          <a:solidFill>
            <a:srgbClr val="00FFFF"/>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a:stCxn id="6" idx="2"/>
          </p:cNvCxnSpPr>
          <p:nvPr/>
        </p:nvCxnSpPr>
        <p:spPr bwMode="auto">
          <a:xfrm>
            <a:off x="5380400" y="3874532"/>
            <a:ext cx="966612" cy="815802"/>
          </a:xfrm>
          <a:prstGeom prst="straightConnector1">
            <a:avLst/>
          </a:prstGeom>
          <a:solidFill>
            <a:srgbClr val="00FFFF"/>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a:stCxn id="10" idx="0"/>
          </p:cNvCxnSpPr>
          <p:nvPr/>
        </p:nvCxnSpPr>
        <p:spPr bwMode="auto">
          <a:xfrm flipH="1" flipV="1">
            <a:off x="7121562" y="5072216"/>
            <a:ext cx="612739" cy="926068"/>
          </a:xfrm>
          <a:prstGeom prst="straightConnector1">
            <a:avLst/>
          </a:prstGeom>
          <a:solidFill>
            <a:srgbClr val="00FFFF"/>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a:stCxn id="10" idx="0"/>
          </p:cNvCxnSpPr>
          <p:nvPr/>
        </p:nvCxnSpPr>
        <p:spPr bwMode="auto">
          <a:xfrm flipH="1" flipV="1">
            <a:off x="7035501" y="5377016"/>
            <a:ext cx="698800" cy="621268"/>
          </a:xfrm>
          <a:prstGeom prst="straightConnector1">
            <a:avLst/>
          </a:prstGeom>
          <a:solidFill>
            <a:srgbClr val="00FFFF"/>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Box 41"/>
          <p:cNvSpPr txBox="1"/>
          <p:nvPr/>
        </p:nvSpPr>
        <p:spPr>
          <a:xfrm>
            <a:off x="152400" y="6550223"/>
            <a:ext cx="8991600" cy="307777"/>
          </a:xfrm>
          <a:prstGeom prst="rect">
            <a:avLst/>
          </a:prstGeom>
          <a:noFill/>
        </p:spPr>
        <p:txBody>
          <a:bodyPr wrap="square" rtlCol="0">
            <a:spAutoFit/>
          </a:bodyPr>
          <a:lstStyle/>
          <a:p>
            <a:r>
              <a:rPr lang="en-US" sz="1400" dirty="0">
                <a:solidFill>
                  <a:srgbClr val="C00000"/>
                </a:solidFill>
                <a:hlinkClick r:id="rId4"/>
              </a:rPr>
              <a:t>http://ipc.icaps-conference.org</a:t>
            </a:r>
            <a:r>
              <a:rPr lang="en-US" sz="1400" dirty="0" smtClean="0">
                <a:solidFill>
                  <a:srgbClr val="C00000"/>
                </a:solidFill>
                <a:hlinkClick r:id="rId4"/>
              </a:rPr>
              <a:t>/</a:t>
            </a:r>
            <a:endParaRPr lang="en-US" sz="1400" dirty="0">
              <a:solidFill>
                <a:srgbClr val="C00000"/>
              </a:solidFill>
            </a:endParaRPr>
          </a:p>
        </p:txBody>
      </p:sp>
      <p:sp>
        <p:nvSpPr>
          <p:cNvPr id="44" name="Text Box 229"/>
          <p:cNvSpPr txBox="1">
            <a:spLocks noChangeArrowheads="1"/>
          </p:cNvSpPr>
          <p:nvPr/>
        </p:nvSpPr>
        <p:spPr bwMode="auto">
          <a:xfrm>
            <a:off x="8128491" y="10758"/>
            <a:ext cx="1018227"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Impact</a:t>
            </a:r>
            <a:endParaRPr lang="en-US" b="1" i="1" dirty="0">
              <a:solidFill>
                <a:schemeClr val="hlink"/>
              </a:solidFill>
            </a:endParaRPr>
          </a:p>
        </p:txBody>
      </p:sp>
      <p:pic>
        <p:nvPicPr>
          <p:cNvPr id="4"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012" y="2471568"/>
            <a:ext cx="8044542" cy="4036552"/>
          </a:xfrm>
          <a:prstGeom prst="rect">
            <a:avLst/>
          </a:prstGeom>
          <a:noFill/>
          <a:ln w="9525">
            <a:solidFill>
              <a:schemeClr val="tx1"/>
            </a:solidFill>
            <a:miter lim="800000"/>
            <a:headEnd/>
            <a:tailEnd/>
          </a:ln>
          <a:effectLst/>
          <a:extLst/>
        </p:spPr>
      </p:pic>
      <p:sp>
        <p:nvSpPr>
          <p:cNvPr id="10" name="TextBox 9"/>
          <p:cNvSpPr txBox="1"/>
          <p:nvPr/>
        </p:nvSpPr>
        <p:spPr>
          <a:xfrm>
            <a:off x="6477001" y="5998284"/>
            <a:ext cx="2514599" cy="369332"/>
          </a:xfrm>
          <a:prstGeom prst="rect">
            <a:avLst/>
          </a:prstGeom>
          <a:solidFill>
            <a:srgbClr val="FFCC00"/>
          </a:solidFill>
        </p:spPr>
        <p:txBody>
          <a:bodyPr wrap="square" rtlCol="0">
            <a:spAutoFit/>
          </a:bodyPr>
          <a:lstStyle/>
          <a:p>
            <a:r>
              <a:rPr lang="en-US" dirty="0" smtClean="0">
                <a:solidFill>
                  <a:srgbClr val="C00000"/>
                </a:solidFill>
              </a:rPr>
              <a:t>Temporally Expressive</a:t>
            </a:r>
            <a:endParaRPr lang="en-US" dirty="0">
              <a:solidFill>
                <a:srgbClr val="C00000"/>
              </a:solidFill>
            </a:endParaRPr>
          </a:p>
        </p:txBody>
      </p:sp>
      <p:sp>
        <p:nvSpPr>
          <p:cNvPr id="5" name="Slide Number Placeholder 4"/>
          <p:cNvSpPr>
            <a:spLocks noGrp="1"/>
          </p:cNvSpPr>
          <p:nvPr>
            <p:ph type="sldNum" sz="quarter" idx="12"/>
          </p:nvPr>
        </p:nvSpPr>
        <p:spPr/>
        <p:txBody>
          <a:bodyPr/>
          <a:lstStyle/>
          <a:p>
            <a:pPr>
              <a:defRPr/>
            </a:pPr>
            <a:fld id="{C07EA18F-6F2D-4CB7-BDC6-85F2DFCC4B00}" type="slidenum">
              <a:rPr lang="en-US" smtClean="0"/>
              <a:pPr>
                <a:defRPr/>
              </a:pPr>
              <a:t>13</a:t>
            </a:fld>
            <a:endParaRPr lang="en-US"/>
          </a:p>
        </p:txBody>
      </p:sp>
    </p:spTree>
    <p:custDataLst>
      <p:tags r:id="rId1"/>
    </p:custDataLst>
    <p:extLst>
      <p:ext uri="{BB962C8B-B14F-4D97-AF65-F5344CB8AC3E}">
        <p14:creationId xmlns:p14="http://schemas.microsoft.com/office/powerpoint/2010/main" val="2582483883"/>
      </p:ext>
    </p:extLst>
  </p:cSld>
  <p:clrMapOvr>
    <a:masterClrMapping/>
  </p:clrMapOvr>
  <mc:AlternateContent xmlns:mc="http://schemas.openxmlformats.org/markup-compatibility/2006" xmlns:p14="http://schemas.microsoft.com/office/powerpoint/2010/main">
    <mc:Choice Requires="p14">
      <p:transition spd="slow" p14:dur="2000" advTm="127084"/>
    </mc:Choice>
    <mc:Fallback xmlns="">
      <p:transition spd="slow" advTm="12708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Theory</a:t>
            </a:r>
            <a:endParaRPr lang="en-US" dirty="0"/>
          </a:p>
        </p:txBody>
      </p:sp>
      <p:sp>
        <p:nvSpPr>
          <p:cNvPr id="3" name="Content Placeholder 2"/>
          <p:cNvSpPr>
            <a:spLocks noGrp="1"/>
          </p:cNvSpPr>
          <p:nvPr>
            <p:ph sz="half" idx="2"/>
          </p:nvPr>
        </p:nvSpPr>
        <p:spPr/>
        <p:txBody>
          <a:bodyPr/>
          <a:lstStyle/>
          <a:p>
            <a:r>
              <a:rPr lang="en-US" dirty="0" smtClean="0"/>
              <a:t>Continuous change </a:t>
            </a:r>
            <a:r>
              <a:rPr lang="en-US" dirty="0" smtClean="0">
                <a:sym typeface="Wingdings" pitchFamily="2" charset="2"/>
              </a:rPr>
              <a:t></a:t>
            </a:r>
          </a:p>
          <a:p>
            <a:r>
              <a:rPr lang="en-US" dirty="0" err="1" smtClean="0">
                <a:sym typeface="Wingdings" pitchFamily="2" charset="2"/>
              </a:rPr>
              <a:t>Undecidable</a:t>
            </a:r>
            <a:endParaRPr lang="en-US" dirty="0" smtClean="0">
              <a:sym typeface="Wingdings" pitchFamily="2" charset="2"/>
            </a:endParaRPr>
          </a:p>
          <a:p>
            <a:r>
              <a:rPr lang="en-US" dirty="0" smtClean="0">
                <a:sym typeface="Wingdings" pitchFamily="2" charset="2"/>
              </a:rPr>
              <a:t>2EXPSPACE-complete</a:t>
            </a:r>
          </a:p>
        </p:txBody>
      </p:sp>
      <p:sp>
        <p:nvSpPr>
          <p:cNvPr id="5" name="Text Placeholder 4"/>
          <p:cNvSpPr>
            <a:spLocks noGrp="1"/>
          </p:cNvSpPr>
          <p:nvPr>
            <p:ph type="body" sz="quarter" idx="3"/>
          </p:nvPr>
        </p:nvSpPr>
        <p:spPr/>
        <p:txBody>
          <a:bodyPr/>
          <a:lstStyle/>
          <a:p>
            <a:r>
              <a:rPr lang="en-US" dirty="0" smtClean="0"/>
              <a:t>Practice</a:t>
            </a:r>
            <a:endParaRPr lang="en-US" dirty="0"/>
          </a:p>
        </p:txBody>
      </p:sp>
      <p:sp>
        <p:nvSpPr>
          <p:cNvPr id="6" name="Content Placeholder 5"/>
          <p:cNvSpPr>
            <a:spLocks noGrp="1"/>
          </p:cNvSpPr>
          <p:nvPr>
            <p:ph sz="quarter" idx="4"/>
          </p:nvPr>
        </p:nvSpPr>
        <p:spPr/>
        <p:txBody>
          <a:bodyPr/>
          <a:lstStyle/>
          <a:p>
            <a:r>
              <a:rPr lang="en-US" dirty="0" smtClean="0"/>
              <a:t>Real Systems</a:t>
            </a:r>
          </a:p>
          <a:p>
            <a:pPr lvl="1"/>
            <a:r>
              <a:rPr lang="en-US" sz="1600" cap="small" dirty="0" err="1"/>
              <a:t>mapgen</a:t>
            </a:r>
            <a:r>
              <a:rPr lang="en-US" sz="1600" cap="small" dirty="0"/>
              <a:t>, </a:t>
            </a:r>
            <a:r>
              <a:rPr lang="en-US" sz="1600" cap="small" dirty="0" err="1" smtClean="0"/>
              <a:t>europa</a:t>
            </a:r>
            <a:r>
              <a:rPr lang="en-US" sz="1600" cap="small" dirty="0"/>
              <a:t>, </a:t>
            </a:r>
            <a:r>
              <a:rPr lang="en-US" sz="1600" cap="small" dirty="0" smtClean="0"/>
              <a:t>circa</a:t>
            </a:r>
            <a:r>
              <a:rPr lang="en-US" sz="1600" cap="small" dirty="0"/>
              <a:t>, </a:t>
            </a:r>
            <a:r>
              <a:rPr lang="en-US" sz="1600" cap="small" dirty="0" err="1" smtClean="0"/>
              <a:t>kongming</a:t>
            </a:r>
            <a:r>
              <a:rPr lang="en-US" sz="1600" cap="small" dirty="0" smtClean="0"/>
              <a:t>, </a:t>
            </a:r>
            <a:r>
              <a:rPr lang="en-US" sz="1600" cap="small" dirty="0" err="1" smtClean="0"/>
              <a:t>colin</a:t>
            </a:r>
            <a:endParaRPr lang="en-US" sz="1600" cap="small" dirty="0" smtClean="0"/>
          </a:p>
          <a:p>
            <a:r>
              <a:rPr lang="en-US" dirty="0" smtClean="0"/>
              <a:t>Research Prototypes</a:t>
            </a:r>
          </a:p>
          <a:p>
            <a:pPr lvl="1"/>
            <a:r>
              <a:rPr lang="en-US" sz="1800" cap="small" dirty="0" err="1"/>
              <a:t>lpg</a:t>
            </a:r>
            <a:r>
              <a:rPr lang="en-US" sz="1800" cap="small" dirty="0"/>
              <a:t>, </a:t>
            </a:r>
            <a:r>
              <a:rPr lang="en-US" sz="1800" cap="small" dirty="0" err="1"/>
              <a:t>mips</a:t>
            </a:r>
            <a:r>
              <a:rPr lang="en-US" sz="1800" cap="small" dirty="0"/>
              <a:t>, </a:t>
            </a:r>
            <a:r>
              <a:rPr lang="en-US" sz="1800" cap="small" dirty="0" err="1"/>
              <a:t>sgplan</a:t>
            </a:r>
            <a:r>
              <a:rPr lang="en-US" sz="1800" cap="small" dirty="0"/>
              <a:t>, </a:t>
            </a:r>
            <a:r>
              <a:rPr lang="en-US" sz="1800" cap="small" dirty="0" smtClean="0"/>
              <a:t>dae-yahsp2</a:t>
            </a:r>
          </a:p>
        </p:txBody>
      </p:sp>
      <p:sp>
        <p:nvSpPr>
          <p:cNvPr id="2" name="Title 1"/>
          <p:cNvSpPr>
            <a:spLocks noGrp="1"/>
          </p:cNvSpPr>
          <p:nvPr>
            <p:ph type="title"/>
          </p:nvPr>
        </p:nvSpPr>
        <p:spPr/>
        <p:txBody>
          <a:bodyPr/>
          <a:lstStyle/>
          <a:p>
            <a:r>
              <a:rPr lang="en-US" dirty="0" smtClean="0"/>
              <a:t>Confusion in Temporal Planning</a:t>
            </a:r>
            <a:endParaRPr lang="en-US" dirty="0"/>
          </a:p>
        </p:txBody>
      </p:sp>
      <p:sp>
        <p:nvSpPr>
          <p:cNvPr id="15" name="Cloud 14"/>
          <p:cNvSpPr/>
          <p:nvPr/>
        </p:nvSpPr>
        <p:spPr bwMode="auto">
          <a:xfrm>
            <a:off x="3733800" y="3962400"/>
            <a:ext cx="2057400" cy="1393694"/>
          </a:xfrm>
          <a:prstGeom prst="cloud">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800" i="1" dirty="0" smtClean="0">
                <a:solidFill>
                  <a:srgbClr val="C00000"/>
                </a:solidFill>
                <a:latin typeface="Tahoma" pitchFamily="34" charset="0"/>
              </a:rPr>
              <a:t>Truth?</a:t>
            </a:r>
            <a:endParaRPr lang="en-US" sz="1400" i="1" dirty="0" smtClean="0">
              <a:solidFill>
                <a:srgbClr val="C00000"/>
              </a:solidFill>
              <a:latin typeface="Tahoma" pitchFamily="34" charset="0"/>
            </a:endParaRPr>
          </a:p>
        </p:txBody>
      </p:sp>
      <p:pic>
        <p:nvPicPr>
          <p:cNvPr id="8197" name="Picture 5" descr="C:\Users\Wyriel\AppData\Local\Microsoft\Windows\Temporary Internet Files\Content.IE5\821PUKV8\MC9002889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875" y="4267022"/>
            <a:ext cx="2647950" cy="174783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Wyriel\AppData\Local\Microsoft\Windows\Temporary Internet Files\Content.IE5\EJ6ESOY9\MC90007877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267022"/>
            <a:ext cx="1715994" cy="162464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pPr>
              <a:defRPr/>
            </a:pPr>
            <a:fld id="{C07EA18F-6F2D-4CB7-BDC6-85F2DFCC4B00}" type="slidenum">
              <a:rPr lang="en-US" smtClean="0"/>
              <a:pPr>
                <a:defRPr/>
              </a:pPr>
              <a:t>14</a:t>
            </a:fld>
            <a:endParaRPr lang="en-US"/>
          </a:p>
        </p:txBody>
      </p:sp>
    </p:spTree>
    <p:extLst>
      <p:ext uri="{BB962C8B-B14F-4D97-AF65-F5344CB8AC3E}">
        <p14:creationId xmlns:p14="http://schemas.microsoft.com/office/powerpoint/2010/main" val="3389863970"/>
      </p:ext>
    </p:extLst>
  </p:cSld>
  <p:clrMapOvr>
    <a:masterClrMapping/>
  </p:clrMapOvr>
  <mc:AlternateContent xmlns:mc="http://schemas.openxmlformats.org/markup-compatibility/2006" xmlns:p14="http://schemas.microsoft.com/office/powerpoint/2010/main">
    <mc:Choice Requires="p14">
      <p:transition spd="slow" p14:dur="2000" advTm="105930"/>
    </mc:Choice>
    <mc:Fallback xmlns="">
      <p:transition spd="slow" advTm="1059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a:t>
            </a:r>
            <a:endParaRPr lang="en-US" dirty="0"/>
          </a:p>
        </p:txBody>
      </p:sp>
      <p:sp>
        <p:nvSpPr>
          <p:cNvPr id="3" name="Content Placeholder 2"/>
          <p:cNvSpPr>
            <a:spLocks noGrp="1"/>
          </p:cNvSpPr>
          <p:nvPr>
            <p:ph idx="1"/>
          </p:nvPr>
        </p:nvSpPr>
        <p:spPr/>
        <p:txBody>
          <a:bodyPr/>
          <a:lstStyle/>
          <a:p>
            <a:r>
              <a:rPr lang="en-US" dirty="0" smtClean="0"/>
              <a:t>Maybe?</a:t>
            </a:r>
          </a:p>
          <a:p>
            <a:pPr lvl="1"/>
            <a:r>
              <a:rPr lang="en-US" dirty="0" smtClean="0">
                <a:solidFill>
                  <a:srgbClr val="00B050"/>
                </a:solidFill>
              </a:rPr>
              <a:t>Interesting Theoretical </a:t>
            </a:r>
            <a:r>
              <a:rPr lang="en-US" dirty="0" smtClean="0"/>
              <a:t>Grounds</a:t>
            </a:r>
          </a:p>
          <a:p>
            <a:r>
              <a:rPr lang="en-US" dirty="0" smtClean="0">
                <a:solidFill>
                  <a:srgbClr val="FF0000"/>
                </a:solidFill>
              </a:rPr>
              <a:t>Weak Experimental </a:t>
            </a:r>
            <a:r>
              <a:rPr lang="en-US" dirty="0" smtClean="0"/>
              <a:t>Data</a:t>
            </a:r>
          </a:p>
          <a:p>
            <a:pPr lvl="1"/>
            <a:r>
              <a:rPr lang="en-US" dirty="0" smtClean="0"/>
              <a:t>Not easily fixed</a:t>
            </a:r>
          </a:p>
          <a:p>
            <a:pPr lvl="1"/>
            <a:r>
              <a:rPr lang="en-US" dirty="0" smtClean="0"/>
              <a:t>Problem isn’t the experiment</a:t>
            </a:r>
          </a:p>
          <a:p>
            <a:r>
              <a:rPr lang="en-US" dirty="0" smtClean="0"/>
              <a:t>(Meta-)Problem: </a:t>
            </a:r>
          </a:p>
          <a:p>
            <a:pPr lvl="1"/>
            <a:r>
              <a:rPr lang="en-US" dirty="0" smtClean="0">
                <a:solidFill>
                  <a:srgbClr val="C00000"/>
                </a:solidFill>
              </a:rPr>
              <a:t>Distinct Definitions </a:t>
            </a:r>
            <a:r>
              <a:rPr lang="en-US" dirty="0" smtClean="0"/>
              <a:t>of Temporal Planning</a:t>
            </a:r>
          </a:p>
          <a:p>
            <a:pPr lvl="1"/>
            <a:r>
              <a:rPr lang="en-US" dirty="0" smtClean="0"/>
              <a:t>Logically Distinct</a:t>
            </a:r>
          </a:p>
          <a:p>
            <a:pPr lvl="1"/>
            <a:r>
              <a:rPr lang="en-US" i="1" dirty="0" smtClean="0">
                <a:solidFill>
                  <a:srgbClr val="C00000"/>
                </a:solidFill>
              </a:rPr>
              <a:t>Computationally</a:t>
            </a:r>
            <a:r>
              <a:rPr lang="en-US" dirty="0" smtClean="0">
                <a:solidFill>
                  <a:srgbClr val="C00000"/>
                </a:solidFill>
              </a:rPr>
              <a:t> Distinct</a:t>
            </a:r>
          </a:p>
          <a:p>
            <a:pPr lvl="1"/>
            <a:endParaRPr lang="en-US" dirty="0"/>
          </a:p>
        </p:txBody>
      </p:sp>
      <p:sp>
        <p:nvSpPr>
          <p:cNvPr id="7" name="Text Box 229"/>
          <p:cNvSpPr txBox="1">
            <a:spLocks noChangeArrowheads="1"/>
          </p:cNvSpPr>
          <p:nvPr/>
        </p:nvSpPr>
        <p:spPr bwMode="auto">
          <a:xfrm>
            <a:off x="5331411" y="0"/>
            <a:ext cx="3815468"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Temporal Planning Background</a:t>
            </a:r>
            <a:endParaRPr lang="en-US" b="1" i="1" dirty="0">
              <a:solidFill>
                <a:schemeClr val="hlink"/>
              </a:solidFill>
            </a:endParaRP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15</a:t>
            </a:fld>
            <a:endParaRPr lang="en-US"/>
          </a:p>
        </p:txBody>
      </p:sp>
    </p:spTree>
    <p:custDataLst>
      <p:tags r:id="rId1"/>
    </p:custDataLst>
    <p:extLst>
      <p:ext uri="{BB962C8B-B14F-4D97-AF65-F5344CB8AC3E}">
        <p14:creationId xmlns:p14="http://schemas.microsoft.com/office/powerpoint/2010/main" val="1859622709"/>
      </p:ext>
    </p:extLst>
  </p:cSld>
  <p:clrMapOvr>
    <a:masterClrMapping/>
  </p:clrMapOvr>
  <mc:AlternateContent xmlns:mc="http://schemas.openxmlformats.org/markup-compatibility/2006" xmlns:p14="http://schemas.microsoft.com/office/powerpoint/2010/main">
    <mc:Choice Requires="p14">
      <p:transition spd="slow" p14:dur="2000" advTm="16565"/>
    </mc:Choice>
    <mc:Fallback xmlns="">
      <p:transition spd="slow" advTm="165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accent3">
                    <a:lumMod val="50000"/>
                  </a:schemeClr>
                </a:solidFill>
              </a:rPr>
              <a:t>Classical Planning Background</a:t>
            </a:r>
          </a:p>
          <a:p>
            <a:r>
              <a:rPr lang="en-US" dirty="0" smtClean="0">
                <a:solidFill>
                  <a:schemeClr val="accent3">
                    <a:lumMod val="50000"/>
                  </a:schemeClr>
                </a:solidFill>
              </a:rPr>
              <a:t>Trouble in Temporal Planning</a:t>
            </a:r>
          </a:p>
          <a:p>
            <a:r>
              <a:rPr lang="en-US" dirty="0" smtClean="0">
                <a:solidFill>
                  <a:srgbClr val="C00000"/>
                </a:solidFill>
              </a:rPr>
              <a:t>The Mission</a:t>
            </a:r>
            <a:endParaRPr lang="en-US" dirty="0">
              <a:solidFill>
                <a:srgbClr val="C00000"/>
              </a:solidFill>
            </a:endParaRPr>
          </a:p>
          <a:p>
            <a:r>
              <a:rPr lang="en-US" dirty="0" smtClean="0">
                <a:solidFill>
                  <a:srgbClr val="FFC000"/>
                </a:solidFill>
              </a:rPr>
              <a:t>Overview of Results and Challenges</a:t>
            </a:r>
          </a:p>
          <a:p>
            <a:pPr lvl="1"/>
            <a:r>
              <a:rPr lang="en-US" dirty="0" smtClean="0">
                <a:solidFill>
                  <a:srgbClr val="FFC000"/>
                </a:solidFill>
              </a:rPr>
              <a:t>Chapter 2: Definitions</a:t>
            </a:r>
          </a:p>
          <a:p>
            <a:pPr lvl="1"/>
            <a:r>
              <a:rPr lang="en-US" dirty="0" smtClean="0">
                <a:solidFill>
                  <a:srgbClr val="FFC000"/>
                </a:solidFill>
              </a:rPr>
              <a:t>Chapter 3: Theory</a:t>
            </a:r>
          </a:p>
          <a:p>
            <a:pPr lvl="1"/>
            <a:r>
              <a:rPr lang="en-US" dirty="0" smtClean="0">
                <a:solidFill>
                  <a:srgbClr val="FFC000"/>
                </a:solidFill>
              </a:rPr>
              <a:t>Chapter 4: Language Analysis</a:t>
            </a:r>
          </a:p>
          <a:p>
            <a:pPr lvl="1"/>
            <a:r>
              <a:rPr lang="en-US" dirty="0" smtClean="0">
                <a:solidFill>
                  <a:srgbClr val="FFC000"/>
                </a:solidFill>
              </a:rPr>
              <a:t>Chapter 5: Algorithm Analysis</a:t>
            </a:r>
          </a:p>
          <a:p>
            <a:r>
              <a:rPr lang="en-US" dirty="0">
                <a:solidFill>
                  <a:srgbClr val="FFC000"/>
                </a:solidFill>
              </a:rPr>
              <a:t>Summary</a:t>
            </a:r>
            <a:endParaRPr lang="en-US" dirty="0" smtClean="0">
              <a:solidFill>
                <a:srgbClr val="FFC000"/>
              </a:solidFill>
            </a:endParaRP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16</a:t>
            </a:fld>
            <a:endParaRPr lang="en-US"/>
          </a:p>
        </p:txBody>
      </p:sp>
    </p:spTree>
    <p:extLst>
      <p:ext uri="{BB962C8B-B14F-4D97-AF65-F5344CB8AC3E}">
        <p14:creationId xmlns:p14="http://schemas.microsoft.com/office/powerpoint/2010/main" val="1827825452"/>
      </p:ext>
    </p:extLst>
  </p:cSld>
  <p:clrMapOvr>
    <a:masterClrMapping/>
  </p:clrMapOvr>
  <mc:AlternateContent xmlns:mc="http://schemas.openxmlformats.org/markup-compatibility/2006" xmlns:p14="http://schemas.microsoft.com/office/powerpoint/2010/main">
    <mc:Choice Requires="p14">
      <p:transition spd="slow" p14:dur="2000" advTm="4765"/>
    </mc:Choice>
    <mc:Fallback xmlns="">
      <p:transition spd="slow" advTm="4765"/>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Mission: “Really Do 2007”</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768" y="1632858"/>
            <a:ext cx="8576264" cy="4626428"/>
          </a:xfrm>
          <a:ln>
            <a:noFill/>
          </a:ln>
        </p:spPr>
      </p:pic>
      <p:sp>
        <p:nvSpPr>
          <p:cNvPr id="5" name="Text Box 229"/>
          <p:cNvSpPr txBox="1">
            <a:spLocks noChangeArrowheads="1"/>
          </p:cNvSpPr>
          <p:nvPr/>
        </p:nvSpPr>
        <p:spPr bwMode="auto">
          <a:xfrm>
            <a:off x="8125773" y="0"/>
            <a:ext cx="1018227"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Impact</a:t>
            </a:r>
            <a:endParaRPr lang="en-US" b="1" i="1" dirty="0">
              <a:solidFill>
                <a:schemeClr val="hlink"/>
              </a:solidFill>
            </a:endParaRPr>
          </a:p>
        </p:txBody>
      </p:sp>
      <p:sp>
        <p:nvSpPr>
          <p:cNvPr id="3" name="Slide Number Placeholder 2"/>
          <p:cNvSpPr>
            <a:spLocks noGrp="1"/>
          </p:cNvSpPr>
          <p:nvPr>
            <p:ph type="sldNum" sz="quarter" idx="12"/>
          </p:nvPr>
        </p:nvSpPr>
        <p:spPr/>
        <p:txBody>
          <a:bodyPr/>
          <a:lstStyle/>
          <a:p>
            <a:pPr>
              <a:defRPr/>
            </a:pPr>
            <a:fld id="{C07EA18F-6F2D-4CB7-BDC6-85F2DFCC4B00}" type="slidenum">
              <a:rPr lang="en-US" smtClean="0"/>
              <a:pPr>
                <a:defRPr/>
              </a:pPr>
              <a:t>17</a:t>
            </a:fld>
            <a:endParaRPr lang="en-US"/>
          </a:p>
        </p:txBody>
      </p:sp>
    </p:spTree>
    <p:extLst>
      <p:ext uri="{BB962C8B-B14F-4D97-AF65-F5344CB8AC3E}">
        <p14:creationId xmlns:p14="http://schemas.microsoft.com/office/powerpoint/2010/main" val="2743987486"/>
      </p:ext>
    </p:extLst>
  </p:cSld>
  <p:clrMapOvr>
    <a:masterClrMapping/>
  </p:clrMapOvr>
  <mc:AlternateContent xmlns:mc="http://schemas.openxmlformats.org/markup-compatibility/2006" xmlns:p14="http://schemas.microsoft.com/office/powerpoint/2010/main">
    <mc:Choice Requires="p14">
      <p:transition spd="slow" p14:dur="2000" advTm="68731"/>
    </mc:Choice>
    <mc:Fallback xmlns="">
      <p:transition spd="slow" advTm="6873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533400"/>
          </a:xfrm>
        </p:spPr>
        <p:txBody>
          <a:bodyPr/>
          <a:lstStyle/>
          <a:p>
            <a:r>
              <a:rPr lang="en-US" dirty="0" smtClean="0"/>
              <a:t>Thesis</a:t>
            </a:r>
            <a:endParaRPr lang="en-US" dirty="0"/>
          </a:p>
        </p:txBody>
      </p:sp>
      <p:sp>
        <p:nvSpPr>
          <p:cNvPr id="5" name="Text Placeholder 4"/>
          <p:cNvSpPr>
            <a:spLocks noGrp="1"/>
          </p:cNvSpPr>
          <p:nvPr>
            <p:ph type="body" idx="1"/>
          </p:nvPr>
        </p:nvSpPr>
        <p:spPr>
          <a:xfrm>
            <a:off x="152400" y="1447801"/>
            <a:ext cx="4344988" cy="498474"/>
          </a:xfrm>
        </p:spPr>
        <p:txBody>
          <a:bodyPr/>
          <a:lstStyle/>
          <a:p>
            <a:r>
              <a:rPr lang="en-US" dirty="0" smtClean="0"/>
              <a:t>2007</a:t>
            </a:r>
            <a:endParaRPr lang="en-US" dirty="0"/>
          </a:p>
        </p:txBody>
      </p:sp>
      <p:sp>
        <p:nvSpPr>
          <p:cNvPr id="7" name="Text Placeholder 6"/>
          <p:cNvSpPr>
            <a:spLocks noGrp="1"/>
          </p:cNvSpPr>
          <p:nvPr>
            <p:ph type="body" sz="quarter" idx="3"/>
          </p:nvPr>
        </p:nvSpPr>
        <p:spPr>
          <a:xfrm>
            <a:off x="4800600" y="1458913"/>
            <a:ext cx="4270956" cy="487362"/>
          </a:xfrm>
        </p:spPr>
        <p:txBody>
          <a:bodyPr/>
          <a:lstStyle/>
          <a:p>
            <a:r>
              <a:rPr lang="en-US" dirty="0" smtClean="0"/>
              <a:t>2012</a:t>
            </a:r>
            <a:endParaRPr lang="en-US" dirty="0"/>
          </a:p>
        </p:txBody>
      </p:sp>
      <p:sp>
        <p:nvSpPr>
          <p:cNvPr id="8" name="Content Placeholder 7"/>
          <p:cNvSpPr>
            <a:spLocks noGrp="1"/>
          </p:cNvSpPr>
          <p:nvPr>
            <p:ph sz="quarter" idx="4"/>
          </p:nvPr>
        </p:nvSpPr>
        <p:spPr>
          <a:xfrm>
            <a:off x="4800600" y="1946275"/>
            <a:ext cx="4343400" cy="4683125"/>
          </a:xfrm>
        </p:spPr>
        <p:txBody>
          <a:bodyPr/>
          <a:lstStyle/>
          <a:p>
            <a:r>
              <a:rPr lang="en-US" sz="3200" dirty="0" smtClean="0">
                <a:solidFill>
                  <a:srgbClr val="C00000"/>
                </a:solidFill>
              </a:rPr>
              <a:t>Sequential</a:t>
            </a:r>
          </a:p>
          <a:p>
            <a:pPr lvl="1"/>
            <a:r>
              <a:rPr lang="en-US" sz="2400" dirty="0" smtClean="0"/>
              <a:t>Concurrency </a:t>
            </a:r>
            <a:r>
              <a:rPr lang="en-US" sz="2400" i="1" dirty="0" smtClean="0">
                <a:solidFill>
                  <a:srgbClr val="C00000"/>
                </a:solidFill>
              </a:rPr>
              <a:t>Forbidden</a:t>
            </a:r>
          </a:p>
          <a:p>
            <a:pPr lvl="1"/>
            <a:r>
              <a:rPr lang="en-US" dirty="0" smtClean="0"/>
              <a:t>Primitive Actions</a:t>
            </a:r>
            <a:endParaRPr lang="en-US" sz="2400" dirty="0" smtClean="0"/>
          </a:p>
          <a:p>
            <a:r>
              <a:rPr lang="en-US" sz="3200" dirty="0" smtClean="0">
                <a:solidFill>
                  <a:srgbClr val="C00000"/>
                </a:solidFill>
              </a:rPr>
              <a:t>Conservative</a:t>
            </a:r>
          </a:p>
          <a:p>
            <a:pPr lvl="1"/>
            <a:r>
              <a:rPr lang="en-US" sz="2400" dirty="0" smtClean="0"/>
              <a:t>Concurrency </a:t>
            </a:r>
            <a:r>
              <a:rPr lang="en-US" sz="2400" i="1" dirty="0" smtClean="0">
                <a:solidFill>
                  <a:srgbClr val="C00000"/>
                </a:solidFill>
              </a:rPr>
              <a:t>Optional</a:t>
            </a:r>
          </a:p>
          <a:p>
            <a:pPr lvl="1"/>
            <a:r>
              <a:rPr lang="en-US" dirty="0" smtClean="0"/>
              <a:t>+Schedules</a:t>
            </a:r>
          </a:p>
          <a:p>
            <a:r>
              <a:rPr lang="en-US" sz="3200" dirty="0" smtClean="0">
                <a:solidFill>
                  <a:srgbClr val="C00000"/>
                </a:solidFill>
              </a:rPr>
              <a:t>Interleaved</a:t>
            </a:r>
          </a:p>
          <a:p>
            <a:pPr lvl="1"/>
            <a:r>
              <a:rPr lang="en-US" sz="2400" dirty="0" smtClean="0"/>
              <a:t>Concurrency </a:t>
            </a:r>
            <a:r>
              <a:rPr lang="en-US" sz="2400" i="1" dirty="0" smtClean="0">
                <a:solidFill>
                  <a:srgbClr val="C00000"/>
                </a:solidFill>
              </a:rPr>
              <a:t>Requirable</a:t>
            </a:r>
          </a:p>
          <a:p>
            <a:pPr lvl="1"/>
            <a:r>
              <a:rPr lang="en-US" dirty="0" smtClean="0"/>
              <a:t>+Compound Actions</a:t>
            </a:r>
          </a:p>
          <a:p>
            <a:r>
              <a:rPr lang="en-US" i="1" dirty="0" smtClean="0"/>
              <a:t>(Everything else)</a:t>
            </a:r>
            <a:endParaRPr lang="en-US" i="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62201"/>
            <a:ext cx="4270956"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229"/>
          <p:cNvSpPr txBox="1">
            <a:spLocks noChangeArrowheads="1"/>
          </p:cNvSpPr>
          <p:nvPr/>
        </p:nvSpPr>
        <p:spPr bwMode="auto">
          <a:xfrm>
            <a:off x="7582354" y="0"/>
            <a:ext cx="1561646"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Comparison</a:t>
            </a:r>
            <a:endParaRPr lang="en-US" b="1" i="1" dirty="0">
              <a:solidFill>
                <a:schemeClr val="hlink"/>
              </a:solidFill>
            </a:endParaRPr>
          </a:p>
        </p:txBody>
      </p:sp>
      <p:sp>
        <p:nvSpPr>
          <p:cNvPr id="2" name="Slide Number Placeholder 1"/>
          <p:cNvSpPr>
            <a:spLocks noGrp="1"/>
          </p:cNvSpPr>
          <p:nvPr>
            <p:ph type="sldNum" sz="quarter" idx="12"/>
          </p:nvPr>
        </p:nvSpPr>
        <p:spPr/>
        <p:txBody>
          <a:bodyPr/>
          <a:lstStyle/>
          <a:p>
            <a:pPr>
              <a:defRPr/>
            </a:pPr>
            <a:fld id="{C07EA18F-6F2D-4CB7-BDC6-85F2DFCC4B00}" type="slidenum">
              <a:rPr lang="en-US" smtClean="0"/>
              <a:pPr>
                <a:defRPr/>
              </a:pPr>
              <a:t>18</a:t>
            </a:fld>
            <a:endParaRPr lang="en-US"/>
          </a:p>
        </p:txBody>
      </p:sp>
    </p:spTree>
    <p:extLst>
      <p:ext uri="{BB962C8B-B14F-4D97-AF65-F5344CB8AC3E}">
        <p14:creationId xmlns:p14="http://schemas.microsoft.com/office/powerpoint/2010/main" val="3501267078"/>
      </p:ext>
    </p:extLst>
  </p:cSld>
  <p:clrMapOvr>
    <a:masterClrMapping/>
  </p:clrMapOvr>
  <mc:AlternateContent xmlns:mc="http://schemas.openxmlformats.org/markup-compatibility/2006" xmlns:p14="http://schemas.microsoft.com/office/powerpoint/2010/main">
    <mc:Choice Requires="p14">
      <p:transition spd="slow" p14:dur="2000" advTm="16004"/>
    </mc:Choice>
    <mc:Fallback xmlns="">
      <p:transition spd="slow" advTm="1600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533400"/>
          </a:xfrm>
        </p:spPr>
        <p:txBody>
          <a:bodyPr/>
          <a:lstStyle/>
          <a:p>
            <a:r>
              <a:rPr lang="en-US" dirty="0" smtClean="0"/>
              <a:t>Definitions: Required Concurrency</a:t>
            </a:r>
            <a:endParaRPr lang="en-US" dirty="0"/>
          </a:p>
        </p:txBody>
      </p:sp>
      <p:sp>
        <p:nvSpPr>
          <p:cNvPr id="5" name="Text Placeholder 4"/>
          <p:cNvSpPr>
            <a:spLocks noGrp="1"/>
          </p:cNvSpPr>
          <p:nvPr>
            <p:ph type="body" idx="1"/>
          </p:nvPr>
        </p:nvSpPr>
        <p:spPr>
          <a:xfrm>
            <a:off x="152400" y="1405746"/>
            <a:ext cx="4344988" cy="533400"/>
          </a:xfrm>
        </p:spPr>
        <p:txBody>
          <a:bodyPr/>
          <a:lstStyle/>
          <a:p>
            <a:r>
              <a:rPr lang="en-US" dirty="0" smtClean="0"/>
              <a:t>2007</a:t>
            </a:r>
            <a:endParaRPr lang="en-US" dirty="0"/>
          </a:p>
        </p:txBody>
      </p:sp>
      <p:sp>
        <p:nvSpPr>
          <p:cNvPr id="7" name="Text Placeholder 6"/>
          <p:cNvSpPr>
            <a:spLocks noGrp="1"/>
          </p:cNvSpPr>
          <p:nvPr>
            <p:ph type="body" sz="quarter" idx="3"/>
          </p:nvPr>
        </p:nvSpPr>
        <p:spPr>
          <a:xfrm>
            <a:off x="4800600" y="1417638"/>
            <a:ext cx="4267200" cy="521508"/>
          </a:xfrm>
        </p:spPr>
        <p:txBody>
          <a:bodyPr/>
          <a:lstStyle/>
          <a:p>
            <a:r>
              <a:rPr lang="en-US" dirty="0" smtClean="0"/>
              <a:t>2012</a:t>
            </a:r>
            <a:endParaRPr lang="en-US" dirty="0"/>
          </a:p>
        </p:txBody>
      </p:sp>
      <p:sp>
        <p:nvSpPr>
          <p:cNvPr id="8" name="Content Placeholder 7"/>
          <p:cNvSpPr>
            <a:spLocks noGrp="1"/>
          </p:cNvSpPr>
          <p:nvPr>
            <p:ph sz="quarter" idx="4"/>
          </p:nvPr>
        </p:nvSpPr>
        <p:spPr>
          <a:xfrm>
            <a:off x="4800600" y="1946275"/>
            <a:ext cx="4343400" cy="4683125"/>
          </a:xfrm>
        </p:spPr>
        <p:txBody>
          <a:bodyPr/>
          <a:lstStyle/>
          <a:p>
            <a:r>
              <a:rPr lang="en-US" dirty="0" err="1" smtClean="0">
                <a:solidFill>
                  <a:srgbClr val="C00000"/>
                </a:solidFill>
              </a:rPr>
              <a:t>Reorderable</a:t>
            </a:r>
            <a:r>
              <a:rPr lang="en-US" dirty="0" smtClean="0"/>
              <a:t> into:</a:t>
            </a:r>
          </a:p>
          <a:p>
            <a:pPr lvl="1"/>
            <a:r>
              <a:rPr lang="en-US" dirty="0" smtClean="0">
                <a:solidFill>
                  <a:srgbClr val="FFC000"/>
                </a:solidFill>
              </a:rPr>
              <a:t>classically-sorted </a:t>
            </a:r>
          </a:p>
          <a:p>
            <a:pPr lvl="1"/>
            <a:r>
              <a:rPr lang="en-US" dirty="0" smtClean="0">
                <a:solidFill>
                  <a:srgbClr val="FFC000"/>
                </a:solidFill>
              </a:rPr>
              <a:t>sequence</a:t>
            </a:r>
            <a:r>
              <a:rPr lang="en-US" dirty="0" smtClean="0"/>
              <a:t> of </a:t>
            </a:r>
          </a:p>
          <a:p>
            <a:pPr lvl="1"/>
            <a:r>
              <a:rPr lang="en-US" dirty="0" smtClean="0"/>
              <a:t>durative </a:t>
            </a:r>
            <a:r>
              <a:rPr lang="en-US" dirty="0" smtClean="0">
                <a:solidFill>
                  <a:srgbClr val="FFC000"/>
                </a:solidFill>
              </a:rPr>
              <a:t>effect</a:t>
            </a:r>
            <a:r>
              <a:rPr lang="en-US" dirty="0" smtClean="0"/>
              <a:t> dispatches.</a:t>
            </a:r>
          </a:p>
          <a:p>
            <a:pPr lvl="1"/>
            <a:endParaRPr lang="en-US" sz="900" dirty="0" smtClean="0"/>
          </a:p>
          <a:p>
            <a:pPr lvl="1"/>
            <a:r>
              <a:rPr lang="en-US" sz="1400" dirty="0" smtClean="0"/>
              <a:t>(Lack</a:t>
            </a:r>
            <a:r>
              <a:rPr lang="en-US" sz="1400" dirty="0"/>
              <a:t>: </a:t>
            </a:r>
            <a:r>
              <a:rPr lang="en-US" sz="1400" dirty="0" smtClean="0"/>
              <a:t>Causally Sequential)</a:t>
            </a:r>
          </a:p>
          <a:p>
            <a:pPr lvl="1"/>
            <a:endParaRPr lang="en-US" dirty="0" smtClean="0"/>
          </a:p>
          <a:p>
            <a:r>
              <a:rPr lang="en-US" sz="2000" i="1" dirty="0" smtClean="0"/>
              <a:t>Syntax: </a:t>
            </a:r>
            <a:r>
              <a:rPr lang="en-US" sz="2000" dirty="0" smtClean="0"/>
              <a:t>Causally Compound</a:t>
            </a:r>
          </a:p>
          <a:p>
            <a:endParaRPr lang="en-US" dirty="0"/>
          </a:p>
        </p:txBody>
      </p:sp>
      <p:sp>
        <p:nvSpPr>
          <p:cNvPr id="9" name="Text Box 229"/>
          <p:cNvSpPr txBox="1">
            <a:spLocks noChangeArrowheads="1"/>
          </p:cNvSpPr>
          <p:nvPr/>
        </p:nvSpPr>
        <p:spPr bwMode="auto">
          <a:xfrm>
            <a:off x="7582354" y="0"/>
            <a:ext cx="1561646"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Comparison</a:t>
            </a:r>
            <a:endParaRPr lang="en-US" b="1" i="1" dirty="0">
              <a:solidFill>
                <a:schemeClr val="hlink"/>
              </a:solidFill>
            </a:endParaRPr>
          </a:p>
        </p:txBody>
      </p:sp>
      <p:grpSp>
        <p:nvGrpSpPr>
          <p:cNvPr id="11" name="Group 91"/>
          <p:cNvGrpSpPr>
            <a:grpSpLocks/>
          </p:cNvGrpSpPr>
          <p:nvPr/>
        </p:nvGrpSpPr>
        <p:grpSpPr bwMode="auto">
          <a:xfrm>
            <a:off x="277019" y="5105400"/>
            <a:ext cx="1630362" cy="304800"/>
            <a:chOff x="4452" y="3157"/>
            <a:chExt cx="1027" cy="192"/>
          </a:xfrm>
        </p:grpSpPr>
        <p:sp>
          <p:nvSpPr>
            <p:cNvPr id="12" name="Rectangle 87"/>
            <p:cNvSpPr>
              <a:spLocks noChangeArrowheads="1"/>
            </p:cNvSpPr>
            <p:nvPr/>
          </p:nvSpPr>
          <p:spPr bwMode="auto">
            <a:xfrm>
              <a:off x="4452" y="3157"/>
              <a:ext cx="1027" cy="192"/>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t>A</a:t>
              </a:r>
            </a:p>
          </p:txBody>
        </p:sp>
        <p:sp>
          <p:nvSpPr>
            <p:cNvPr id="13" name="Text Box 88"/>
            <p:cNvSpPr txBox="1">
              <a:spLocks noChangeArrowheads="1"/>
            </p:cNvSpPr>
            <p:nvPr/>
          </p:nvSpPr>
          <p:spPr bwMode="auto">
            <a:xfrm>
              <a:off x="4998" y="3178"/>
              <a:ext cx="157" cy="164"/>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t>*</a:t>
              </a:r>
            </a:p>
          </p:txBody>
        </p:sp>
      </p:grpSp>
      <p:grpSp>
        <p:nvGrpSpPr>
          <p:cNvPr id="14" name="Group 103"/>
          <p:cNvGrpSpPr>
            <a:grpSpLocks/>
          </p:cNvGrpSpPr>
          <p:nvPr/>
        </p:nvGrpSpPr>
        <p:grpSpPr bwMode="auto">
          <a:xfrm>
            <a:off x="152400" y="5507916"/>
            <a:ext cx="1630363" cy="304800"/>
            <a:chOff x="234" y="975"/>
            <a:chExt cx="1027" cy="192"/>
          </a:xfrm>
        </p:grpSpPr>
        <p:sp>
          <p:nvSpPr>
            <p:cNvPr id="15" name="Rectangle 93"/>
            <p:cNvSpPr>
              <a:spLocks noChangeArrowheads="1"/>
            </p:cNvSpPr>
            <p:nvPr/>
          </p:nvSpPr>
          <p:spPr bwMode="auto">
            <a:xfrm>
              <a:off x="234" y="975"/>
              <a:ext cx="1027" cy="192"/>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t>B</a:t>
              </a:r>
            </a:p>
          </p:txBody>
        </p:sp>
        <p:sp>
          <p:nvSpPr>
            <p:cNvPr id="16" name="Text Box 94"/>
            <p:cNvSpPr txBox="1">
              <a:spLocks noChangeArrowheads="1"/>
            </p:cNvSpPr>
            <p:nvPr/>
          </p:nvSpPr>
          <p:spPr bwMode="auto">
            <a:xfrm>
              <a:off x="952" y="996"/>
              <a:ext cx="157" cy="164"/>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t>*</a:t>
              </a:r>
            </a:p>
          </p:txBody>
        </p:sp>
      </p:grpSp>
      <p:grpSp>
        <p:nvGrpSpPr>
          <p:cNvPr id="17" name="Group 101"/>
          <p:cNvGrpSpPr>
            <a:grpSpLocks/>
          </p:cNvGrpSpPr>
          <p:nvPr/>
        </p:nvGrpSpPr>
        <p:grpSpPr bwMode="auto">
          <a:xfrm>
            <a:off x="1527968" y="5866506"/>
            <a:ext cx="1827213" cy="300037"/>
            <a:chOff x="1097" y="1790"/>
            <a:chExt cx="1151" cy="189"/>
          </a:xfrm>
        </p:grpSpPr>
        <p:sp>
          <p:nvSpPr>
            <p:cNvPr id="18" name="Rectangle 96"/>
            <p:cNvSpPr>
              <a:spLocks noChangeArrowheads="1"/>
            </p:cNvSpPr>
            <p:nvPr/>
          </p:nvSpPr>
          <p:spPr bwMode="auto">
            <a:xfrm>
              <a:off x="1097" y="1807"/>
              <a:ext cx="1151" cy="172"/>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C</a:t>
              </a:r>
              <a:endParaRPr lang="en-US" dirty="0"/>
            </a:p>
          </p:txBody>
        </p:sp>
        <p:sp>
          <p:nvSpPr>
            <p:cNvPr id="19" name="Text Box 97"/>
            <p:cNvSpPr txBox="1">
              <a:spLocks noChangeArrowheads="1"/>
            </p:cNvSpPr>
            <p:nvPr/>
          </p:nvSpPr>
          <p:spPr bwMode="auto">
            <a:xfrm>
              <a:off x="1223" y="1790"/>
              <a:ext cx="157" cy="164"/>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t>*</a:t>
              </a:r>
            </a:p>
          </p:txBody>
        </p:sp>
      </p:grpSp>
      <p:grpSp>
        <p:nvGrpSpPr>
          <p:cNvPr id="20" name="Group 102"/>
          <p:cNvGrpSpPr>
            <a:grpSpLocks/>
          </p:cNvGrpSpPr>
          <p:nvPr/>
        </p:nvGrpSpPr>
        <p:grpSpPr bwMode="auto">
          <a:xfrm>
            <a:off x="1512093" y="6253517"/>
            <a:ext cx="1157288" cy="288925"/>
            <a:chOff x="1132" y="1528"/>
            <a:chExt cx="729" cy="182"/>
          </a:xfrm>
        </p:grpSpPr>
        <p:sp>
          <p:nvSpPr>
            <p:cNvPr id="21" name="Rectangle 99"/>
            <p:cNvSpPr>
              <a:spLocks noChangeArrowheads="1"/>
            </p:cNvSpPr>
            <p:nvPr/>
          </p:nvSpPr>
          <p:spPr bwMode="auto">
            <a:xfrm>
              <a:off x="1132" y="1528"/>
              <a:ext cx="729" cy="182"/>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t>D</a:t>
              </a:r>
            </a:p>
          </p:txBody>
        </p:sp>
        <p:sp>
          <p:nvSpPr>
            <p:cNvPr id="22" name="Text Box 100"/>
            <p:cNvSpPr txBox="1">
              <a:spLocks noChangeArrowheads="1"/>
            </p:cNvSpPr>
            <p:nvPr/>
          </p:nvSpPr>
          <p:spPr bwMode="auto">
            <a:xfrm>
              <a:off x="1374" y="1531"/>
              <a:ext cx="157" cy="164"/>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t>*</a:t>
              </a:r>
            </a:p>
          </p:txBody>
        </p:sp>
      </p:grpSp>
      <p:sp>
        <p:nvSpPr>
          <p:cNvPr id="23" name="Content Placeholder 7"/>
          <p:cNvSpPr>
            <a:spLocks noGrp="1"/>
          </p:cNvSpPr>
          <p:nvPr>
            <p:ph sz="quarter" idx="4"/>
          </p:nvPr>
        </p:nvSpPr>
        <p:spPr>
          <a:xfrm>
            <a:off x="226218" y="1946275"/>
            <a:ext cx="4269581" cy="4683125"/>
          </a:xfrm>
        </p:spPr>
        <p:txBody>
          <a:bodyPr/>
          <a:lstStyle/>
          <a:p>
            <a:r>
              <a:rPr lang="en-US" dirty="0" err="1" smtClean="0">
                <a:solidFill>
                  <a:srgbClr val="C00000"/>
                </a:solidFill>
              </a:rPr>
              <a:t>Reschedulable</a:t>
            </a:r>
            <a:r>
              <a:rPr lang="en-US" dirty="0" smtClean="0"/>
              <a:t> into:</a:t>
            </a:r>
          </a:p>
          <a:p>
            <a:pPr lvl="1"/>
            <a:r>
              <a:rPr lang="en-US" dirty="0" smtClean="0">
                <a:solidFill>
                  <a:srgbClr val="FFC000"/>
                </a:solidFill>
              </a:rPr>
              <a:t>temporally disjoint </a:t>
            </a:r>
          </a:p>
          <a:p>
            <a:pPr lvl="1"/>
            <a:r>
              <a:rPr lang="en-US" dirty="0" smtClean="0">
                <a:solidFill>
                  <a:srgbClr val="FFC000"/>
                </a:solidFill>
              </a:rPr>
              <a:t>set </a:t>
            </a:r>
            <a:r>
              <a:rPr lang="en-US" dirty="0" smtClean="0"/>
              <a:t>of </a:t>
            </a:r>
          </a:p>
          <a:p>
            <a:pPr lvl="1"/>
            <a:r>
              <a:rPr lang="en-US" dirty="0" smtClean="0"/>
              <a:t>durative </a:t>
            </a:r>
            <a:r>
              <a:rPr lang="en-US" dirty="0" smtClean="0">
                <a:solidFill>
                  <a:srgbClr val="FFC000"/>
                </a:solidFill>
              </a:rPr>
              <a:t>action</a:t>
            </a:r>
            <a:r>
              <a:rPr lang="en-US" dirty="0" smtClean="0"/>
              <a:t> dispatches.</a:t>
            </a:r>
          </a:p>
          <a:p>
            <a:pPr lvl="1"/>
            <a:endParaRPr lang="en-US" sz="900" dirty="0" smtClean="0"/>
          </a:p>
          <a:p>
            <a:pPr lvl="1"/>
            <a:r>
              <a:rPr lang="en-US" sz="1400" dirty="0" smtClean="0"/>
              <a:t>(Lack: Inherently Sequential) </a:t>
            </a:r>
          </a:p>
          <a:p>
            <a:pPr lvl="1"/>
            <a:endParaRPr lang="en-US" dirty="0" smtClean="0"/>
          </a:p>
          <a:p>
            <a:r>
              <a:rPr lang="en-US" sz="2000" i="1" dirty="0" smtClean="0"/>
              <a:t>Syntax: </a:t>
            </a:r>
            <a:r>
              <a:rPr lang="en-US" sz="2000" dirty="0" smtClean="0"/>
              <a:t>Temporal Gap</a:t>
            </a:r>
          </a:p>
        </p:txBody>
      </p:sp>
      <p:sp>
        <p:nvSpPr>
          <p:cNvPr id="2" name="Rounded Rectangle 1"/>
          <p:cNvSpPr/>
          <p:nvPr/>
        </p:nvSpPr>
        <p:spPr bwMode="auto">
          <a:xfrm>
            <a:off x="4800600" y="5029200"/>
            <a:ext cx="533400"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err="1" smtClean="0">
                <a:latin typeface="Tahoma" pitchFamily="34" charset="0"/>
              </a:rPr>
              <a:t>bgn</a:t>
            </a:r>
            <a:r>
              <a:rPr lang="en-US" sz="1400" dirty="0" smtClean="0">
                <a:latin typeface="Tahoma" pitchFamily="34" charset="0"/>
              </a:rPr>
              <a:t>-A</a:t>
            </a:r>
          </a:p>
        </p:txBody>
      </p:sp>
      <p:sp>
        <p:nvSpPr>
          <p:cNvPr id="25" name="Rounded Rectangle 24"/>
          <p:cNvSpPr/>
          <p:nvPr/>
        </p:nvSpPr>
        <p:spPr bwMode="auto">
          <a:xfrm>
            <a:off x="6934200" y="5029200"/>
            <a:ext cx="533400"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fin-A</a:t>
            </a:r>
          </a:p>
        </p:txBody>
      </p:sp>
      <p:sp>
        <p:nvSpPr>
          <p:cNvPr id="26" name="Rounded Rectangle 25"/>
          <p:cNvSpPr/>
          <p:nvPr/>
        </p:nvSpPr>
        <p:spPr bwMode="auto">
          <a:xfrm>
            <a:off x="5334000" y="5333830"/>
            <a:ext cx="533400"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err="1" smtClean="0">
                <a:latin typeface="Tahoma" pitchFamily="34" charset="0"/>
              </a:rPr>
              <a:t>bgn</a:t>
            </a:r>
            <a:r>
              <a:rPr lang="en-US" sz="1400" dirty="0" smtClean="0">
                <a:latin typeface="Tahoma" pitchFamily="34" charset="0"/>
              </a:rPr>
              <a:t>-B</a:t>
            </a:r>
          </a:p>
        </p:txBody>
      </p:sp>
      <p:sp>
        <p:nvSpPr>
          <p:cNvPr id="27" name="Rounded Rectangle 26"/>
          <p:cNvSpPr/>
          <p:nvPr/>
        </p:nvSpPr>
        <p:spPr bwMode="auto">
          <a:xfrm>
            <a:off x="7467600" y="5334000"/>
            <a:ext cx="533400"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fin-B</a:t>
            </a:r>
          </a:p>
        </p:txBody>
      </p:sp>
      <p:sp>
        <p:nvSpPr>
          <p:cNvPr id="28" name="Rounded Rectangle 27"/>
          <p:cNvSpPr/>
          <p:nvPr/>
        </p:nvSpPr>
        <p:spPr bwMode="auto">
          <a:xfrm>
            <a:off x="5867400" y="5638630"/>
            <a:ext cx="533400"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err="1" smtClean="0">
                <a:latin typeface="Tahoma" pitchFamily="34" charset="0"/>
              </a:rPr>
              <a:t>bgn</a:t>
            </a:r>
            <a:r>
              <a:rPr lang="en-US" sz="1400" dirty="0" smtClean="0">
                <a:latin typeface="Tahoma" pitchFamily="34" charset="0"/>
              </a:rPr>
              <a:t>-C</a:t>
            </a:r>
          </a:p>
        </p:txBody>
      </p:sp>
      <p:sp>
        <p:nvSpPr>
          <p:cNvPr id="29" name="Rounded Rectangle 28"/>
          <p:cNvSpPr/>
          <p:nvPr/>
        </p:nvSpPr>
        <p:spPr bwMode="auto">
          <a:xfrm>
            <a:off x="8534400" y="5637736"/>
            <a:ext cx="533400"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fin-C</a:t>
            </a:r>
          </a:p>
        </p:txBody>
      </p:sp>
      <p:sp>
        <p:nvSpPr>
          <p:cNvPr id="30" name="Rounded Rectangle 29"/>
          <p:cNvSpPr/>
          <p:nvPr/>
        </p:nvSpPr>
        <p:spPr bwMode="auto">
          <a:xfrm>
            <a:off x="6400800" y="5942536"/>
            <a:ext cx="533400"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err="1" smtClean="0">
                <a:latin typeface="Tahoma" pitchFamily="34" charset="0"/>
              </a:rPr>
              <a:t>bgn</a:t>
            </a:r>
            <a:r>
              <a:rPr lang="en-US" sz="1400" dirty="0" smtClean="0">
                <a:latin typeface="Tahoma" pitchFamily="34" charset="0"/>
              </a:rPr>
              <a:t>-D</a:t>
            </a:r>
          </a:p>
        </p:txBody>
      </p:sp>
      <p:sp>
        <p:nvSpPr>
          <p:cNvPr id="31" name="Rounded Rectangle 30"/>
          <p:cNvSpPr/>
          <p:nvPr/>
        </p:nvSpPr>
        <p:spPr bwMode="auto">
          <a:xfrm>
            <a:off x="8001000" y="5942536"/>
            <a:ext cx="533400"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fin-D</a:t>
            </a:r>
          </a:p>
        </p:txBody>
      </p:sp>
      <p:sp>
        <p:nvSpPr>
          <p:cNvPr id="3" name="Slide Number Placeholder 2"/>
          <p:cNvSpPr>
            <a:spLocks noGrp="1"/>
          </p:cNvSpPr>
          <p:nvPr>
            <p:ph type="sldNum" sz="quarter" idx="12"/>
          </p:nvPr>
        </p:nvSpPr>
        <p:spPr/>
        <p:txBody>
          <a:bodyPr/>
          <a:lstStyle/>
          <a:p>
            <a:pPr>
              <a:defRPr/>
            </a:pPr>
            <a:fld id="{C07EA18F-6F2D-4CB7-BDC6-85F2DFCC4B00}" type="slidenum">
              <a:rPr lang="en-US" smtClean="0"/>
              <a:pPr>
                <a:defRPr/>
              </a:pPr>
              <a:t>19</a:t>
            </a:fld>
            <a:endParaRPr lang="en-US"/>
          </a:p>
        </p:txBody>
      </p:sp>
    </p:spTree>
    <p:custDataLst>
      <p:tags r:id="rId1"/>
    </p:custDataLst>
    <p:extLst>
      <p:ext uri="{BB962C8B-B14F-4D97-AF65-F5344CB8AC3E}">
        <p14:creationId xmlns:p14="http://schemas.microsoft.com/office/powerpoint/2010/main" val="3286237193"/>
      </p:ext>
    </p:extLst>
  </p:cSld>
  <p:clrMapOvr>
    <a:masterClrMapping/>
  </p:clrMapOvr>
  <mc:AlternateContent xmlns:mc="http://schemas.openxmlformats.org/markup-compatibility/2006" xmlns:p14="http://schemas.microsoft.com/office/powerpoint/2010/main">
    <mc:Choice Requires="p14">
      <p:transition spd="slow" p14:dur="2000" advTm="34960"/>
    </mc:Choice>
    <mc:Fallback xmlns="">
      <p:transition spd="slow" advTm="3496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49" y="465138"/>
            <a:ext cx="8575485" cy="685800"/>
          </a:xfrm>
        </p:spPr>
        <p:txBody>
          <a:bodyPr>
            <a:normAutofit/>
          </a:bodyPr>
          <a:lstStyle/>
          <a:p>
            <a:r>
              <a:rPr lang="en-US" dirty="0" smtClean="0"/>
              <a:t>Applications Exist</a:t>
            </a:r>
            <a:endParaRPr lang="en-US" dirty="0"/>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688" y="1623332"/>
            <a:ext cx="2137228" cy="1602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364" y="1615264"/>
            <a:ext cx="2314237" cy="1698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316" y="3793534"/>
            <a:ext cx="3145972" cy="235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2196" y="4268850"/>
            <a:ext cx="2299607" cy="2238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29"/>
          <p:cNvSpPr txBox="1">
            <a:spLocks noChangeArrowheads="1"/>
          </p:cNvSpPr>
          <p:nvPr/>
        </p:nvSpPr>
        <p:spPr bwMode="auto">
          <a:xfrm>
            <a:off x="7696200" y="0"/>
            <a:ext cx="1425390"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Motivation</a:t>
            </a:r>
            <a:endParaRPr lang="en-US" b="1" i="1" dirty="0">
              <a:solidFill>
                <a:schemeClr val="hlink"/>
              </a:solidFill>
            </a:endParaRPr>
          </a:p>
        </p:txBody>
      </p:sp>
      <p:sp>
        <p:nvSpPr>
          <p:cNvPr id="4" name="Cloud Callout 3"/>
          <p:cNvSpPr/>
          <p:nvPr/>
        </p:nvSpPr>
        <p:spPr bwMode="auto">
          <a:xfrm>
            <a:off x="7325441" y="1557713"/>
            <a:ext cx="1620020" cy="1066800"/>
          </a:xfrm>
          <a:prstGeom prst="cloudCallout">
            <a:avLst>
              <a:gd name="adj1" fmla="val -88535"/>
              <a:gd name="adj2" fmla="val 4265"/>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kumimoji="0" lang="en-US" sz="1800" b="0" i="0" u="none" strike="noStrike" cap="none" normalizeH="0" baseline="0" dirty="0" err="1" smtClean="0">
                <a:ln>
                  <a:noFill/>
                </a:ln>
                <a:solidFill>
                  <a:schemeClr val="tx1"/>
                </a:solidFill>
                <a:effectLst/>
                <a:latin typeface="Tahoma" pitchFamily="34" charset="0"/>
              </a:rPr>
              <a:t>Kongming</a:t>
            </a:r>
            <a:endParaRPr kumimoji="0" lang="en-US" sz="1800" b="0" i="0" u="none" strike="noStrike" cap="none" normalizeH="0" baseline="0" dirty="0" smtClean="0">
              <a:ln>
                <a:noFill/>
              </a:ln>
              <a:solidFill>
                <a:schemeClr val="tx1"/>
              </a:solidFill>
              <a:effectLst/>
              <a:latin typeface="Tahoma" pitchFamily="34" charset="0"/>
            </a:endParaRPr>
          </a:p>
        </p:txBody>
      </p:sp>
      <p:sp>
        <p:nvSpPr>
          <p:cNvPr id="10" name="Cloud Callout 9"/>
          <p:cNvSpPr/>
          <p:nvPr/>
        </p:nvSpPr>
        <p:spPr bwMode="auto">
          <a:xfrm>
            <a:off x="2782278" y="1474694"/>
            <a:ext cx="1620020" cy="1066800"/>
          </a:xfrm>
          <a:prstGeom prst="cloudCallout">
            <a:avLst>
              <a:gd name="adj1" fmla="val -74507"/>
              <a:gd name="adj2" fmla="val 40315"/>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kumimoji="0" lang="en-US" sz="1800" b="0" i="0" u="none" strike="noStrike" cap="none" normalizeH="0" baseline="0" dirty="0" smtClean="0">
                <a:ln>
                  <a:noFill/>
                </a:ln>
                <a:solidFill>
                  <a:schemeClr val="tx1"/>
                </a:solidFill>
                <a:effectLst/>
                <a:latin typeface="Tahoma" pitchFamily="34" charset="0"/>
              </a:rPr>
              <a:t>MAPGEN</a:t>
            </a:r>
          </a:p>
        </p:txBody>
      </p:sp>
      <p:sp>
        <p:nvSpPr>
          <p:cNvPr id="11" name="Cloud Callout 10"/>
          <p:cNvSpPr/>
          <p:nvPr/>
        </p:nvSpPr>
        <p:spPr bwMode="auto">
          <a:xfrm>
            <a:off x="2778315" y="3879579"/>
            <a:ext cx="1811843" cy="1066800"/>
          </a:xfrm>
          <a:prstGeom prst="cloudCallout">
            <a:avLst>
              <a:gd name="adj1" fmla="val -69206"/>
              <a:gd name="adj2" fmla="val 72079"/>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dirty="0" err="1" smtClean="0">
                <a:latin typeface="Tahoma" pitchFamily="34" charset="0"/>
              </a:rPr>
              <a:t>TALplanner</a:t>
            </a:r>
            <a:endParaRPr kumimoji="0" lang="en-US" sz="1800" b="0" i="0" u="none" strike="noStrike" cap="none" normalizeH="0" baseline="0" dirty="0" smtClean="0">
              <a:ln>
                <a:noFill/>
              </a:ln>
              <a:solidFill>
                <a:schemeClr val="tx1"/>
              </a:solidFill>
              <a:effectLst/>
              <a:latin typeface="Tahoma" pitchFamily="34" charset="0"/>
            </a:endParaRPr>
          </a:p>
        </p:txBody>
      </p:sp>
      <p:sp>
        <p:nvSpPr>
          <p:cNvPr id="12" name="Cloud Callout 11"/>
          <p:cNvSpPr/>
          <p:nvPr/>
        </p:nvSpPr>
        <p:spPr bwMode="auto">
          <a:xfrm>
            <a:off x="4907637" y="4572000"/>
            <a:ext cx="2043690" cy="1288779"/>
          </a:xfrm>
          <a:prstGeom prst="cloudCallout">
            <a:avLst>
              <a:gd name="adj1" fmla="val 73971"/>
              <a:gd name="adj2" fmla="val -38225"/>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dirty="0" smtClean="0">
                <a:latin typeface="Tahoma" pitchFamily="34" charset="0"/>
              </a:rPr>
              <a:t>ASPEN/CASPER</a:t>
            </a:r>
            <a:endParaRPr kumimoji="0" lang="en-US" sz="1800" b="0" i="0" u="none" strike="noStrike" cap="none" normalizeH="0" baseline="0" dirty="0" smtClean="0">
              <a:ln>
                <a:noFill/>
              </a:ln>
              <a:solidFill>
                <a:schemeClr val="tx1"/>
              </a:solidFill>
              <a:effectLst/>
              <a:latin typeface="Tahoma" pitchFamily="34" charset="0"/>
            </a:endParaRPr>
          </a:p>
        </p:txBody>
      </p:sp>
      <p:sp>
        <p:nvSpPr>
          <p:cNvPr id="5" name="TextBox 4"/>
          <p:cNvSpPr txBox="1"/>
          <p:nvPr/>
        </p:nvSpPr>
        <p:spPr>
          <a:xfrm>
            <a:off x="152400" y="6553200"/>
            <a:ext cx="8991600" cy="307777"/>
          </a:xfrm>
          <a:prstGeom prst="rect">
            <a:avLst/>
          </a:prstGeom>
          <a:noFill/>
        </p:spPr>
        <p:txBody>
          <a:bodyPr wrap="square" rtlCol="0">
            <a:spAutoFit/>
          </a:bodyPr>
          <a:lstStyle/>
          <a:p>
            <a:r>
              <a:rPr lang="en-US" sz="1400" dirty="0" smtClean="0">
                <a:solidFill>
                  <a:srgbClr val="C00000"/>
                </a:solidFill>
              </a:rPr>
              <a:t>Innovative Applications of Artificial Intelligence (IAAI)</a:t>
            </a:r>
            <a:endParaRPr lang="en-US" sz="1400" dirty="0">
              <a:solidFill>
                <a:srgbClr val="C00000"/>
              </a:solidFill>
            </a:endParaRPr>
          </a:p>
        </p:txBody>
      </p:sp>
      <p:sp>
        <p:nvSpPr>
          <p:cNvPr id="6" name="Rectangular Callout 5"/>
          <p:cNvSpPr/>
          <p:nvPr/>
        </p:nvSpPr>
        <p:spPr bwMode="auto">
          <a:xfrm>
            <a:off x="4676859" y="3404301"/>
            <a:ext cx="4195509" cy="778466"/>
          </a:xfrm>
          <a:prstGeom prst="wedgeRectCallout">
            <a:avLst>
              <a:gd name="adj1" fmla="val -22371"/>
              <a:gd name="adj2" fmla="val 95666"/>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fontAlgn="base">
              <a:spcBef>
                <a:spcPct val="20000"/>
              </a:spcBef>
              <a:spcAft>
                <a:spcPct val="0"/>
              </a:spcAft>
              <a:buClr>
                <a:srgbClr val="CCA500"/>
              </a:buClr>
            </a:pPr>
            <a:r>
              <a:rPr lang="en-US" b="1" dirty="0" smtClean="0">
                <a:solidFill>
                  <a:srgbClr val="C00000"/>
                </a:solidFill>
                <a:latin typeface="Tahoma" pitchFamily="34" charset="0"/>
              </a:rPr>
              <a:t>+$1,8mil/year </a:t>
            </a:r>
            <a:r>
              <a:rPr lang="en-US" sz="1400" i="1" dirty="0">
                <a:latin typeface="Tahoma" pitchFamily="34" charset="0"/>
              </a:rPr>
              <a:t>(</a:t>
            </a:r>
            <a:r>
              <a:rPr lang="en-US" sz="1400" i="1" dirty="0" err="1">
                <a:latin typeface="Tahoma" pitchFamily="34" charset="0"/>
              </a:rPr>
              <a:t>Chien</a:t>
            </a:r>
            <a:r>
              <a:rPr lang="en-US" sz="1400" i="1" dirty="0">
                <a:latin typeface="Tahoma" pitchFamily="34" charset="0"/>
              </a:rPr>
              <a:t>, ICAPS 2010)</a:t>
            </a:r>
            <a:r>
              <a:rPr lang="en-US" sz="1400" dirty="0">
                <a:latin typeface="Tahoma" pitchFamily="34" charset="0"/>
              </a:rPr>
              <a:t> </a:t>
            </a:r>
            <a:endParaRPr lang="en-US" b="1" dirty="0" smtClean="0">
              <a:solidFill>
                <a:srgbClr val="C00000"/>
              </a:solidFill>
              <a:latin typeface="Tahoma" pitchFamily="34" charset="0"/>
            </a:endParaRPr>
          </a:p>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600" dirty="0" smtClean="0">
                <a:latin typeface="Tahoma" pitchFamily="34" charset="0"/>
              </a:rPr>
              <a:t>by improved temporal planning</a:t>
            </a:r>
            <a:endParaRPr kumimoji="0" lang="en-US" sz="1800" b="0" i="0" u="none" strike="noStrike" cap="none" normalizeH="0" baseline="0" dirty="0" smtClean="0">
              <a:ln>
                <a:noFill/>
              </a:ln>
              <a:solidFill>
                <a:schemeClr val="tx1"/>
              </a:solidFill>
              <a:effectLst/>
              <a:latin typeface="Tahoma" pitchFamily="34" charset="0"/>
            </a:endParaRPr>
          </a:p>
        </p:txBody>
      </p:sp>
      <p:sp>
        <p:nvSpPr>
          <p:cNvPr id="3" name="Slide Number Placeholder 2"/>
          <p:cNvSpPr>
            <a:spLocks noGrp="1"/>
          </p:cNvSpPr>
          <p:nvPr>
            <p:ph type="sldNum" sz="quarter" idx="12"/>
          </p:nvPr>
        </p:nvSpPr>
        <p:spPr/>
        <p:txBody>
          <a:bodyPr/>
          <a:lstStyle/>
          <a:p>
            <a:pPr>
              <a:defRPr/>
            </a:pPr>
            <a:fld id="{C07EA18F-6F2D-4CB7-BDC6-85F2DFCC4B00}" type="slidenum">
              <a:rPr lang="en-US" smtClean="0"/>
              <a:pPr>
                <a:defRPr/>
              </a:pPr>
              <a:t>2</a:t>
            </a:fld>
            <a:endParaRPr lang="en-US"/>
          </a:p>
        </p:txBody>
      </p:sp>
    </p:spTree>
    <p:extLst>
      <p:ext uri="{BB962C8B-B14F-4D97-AF65-F5344CB8AC3E}">
        <p14:creationId xmlns:p14="http://schemas.microsoft.com/office/powerpoint/2010/main" val="3945856652"/>
      </p:ext>
    </p:extLst>
  </p:cSld>
  <p:clrMapOvr>
    <a:masterClrMapping/>
  </p:clrMapOvr>
  <mc:AlternateContent xmlns:mc="http://schemas.openxmlformats.org/markup-compatibility/2006" xmlns:p14="http://schemas.microsoft.com/office/powerpoint/2010/main">
    <mc:Choice Requires="p14">
      <p:transition spd="slow" p14:dur="2000" advTm="61180"/>
    </mc:Choice>
    <mc:Fallback xmlns="">
      <p:transition spd="slow" advTm="6118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609600"/>
            <a:ext cx="8229600" cy="533400"/>
          </a:xfrm>
        </p:spPr>
        <p:txBody>
          <a:bodyPr/>
          <a:lstStyle/>
          <a:p>
            <a:r>
              <a:rPr lang="en-US" dirty="0" smtClean="0"/>
              <a:t>RC Characterization Theorem</a:t>
            </a:r>
            <a:endParaRPr lang="en-US" dirty="0"/>
          </a:p>
        </p:txBody>
      </p:sp>
      <p:sp>
        <p:nvSpPr>
          <p:cNvPr id="12" name="Text Placeholder 11"/>
          <p:cNvSpPr>
            <a:spLocks noGrp="1"/>
          </p:cNvSpPr>
          <p:nvPr>
            <p:ph type="body" idx="1"/>
          </p:nvPr>
        </p:nvSpPr>
        <p:spPr/>
        <p:txBody>
          <a:bodyPr/>
          <a:lstStyle/>
          <a:p>
            <a:r>
              <a:rPr lang="en-US" dirty="0" smtClean="0"/>
              <a:t>2007</a:t>
            </a:r>
            <a:endParaRPr lang="en-US" dirty="0"/>
          </a:p>
        </p:txBody>
      </p:sp>
      <p:pic>
        <p:nvPicPr>
          <p:cNvPr id="16" name="Content Placeholder 1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7800" y="1414632"/>
            <a:ext cx="3810000" cy="5386949"/>
          </a:xfrm>
        </p:spPr>
      </p:pic>
      <p:sp>
        <p:nvSpPr>
          <p:cNvPr id="7" name="Text Box 229"/>
          <p:cNvSpPr txBox="1">
            <a:spLocks noChangeArrowheads="1"/>
          </p:cNvSpPr>
          <p:nvPr/>
        </p:nvSpPr>
        <p:spPr bwMode="auto">
          <a:xfrm>
            <a:off x="7582354" y="0"/>
            <a:ext cx="1561646"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Comparison</a:t>
            </a:r>
            <a:endParaRPr lang="en-US" b="1" i="1" dirty="0">
              <a:solidFill>
                <a:schemeClr val="hlink"/>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87" y="1918440"/>
            <a:ext cx="4256087" cy="3200400"/>
          </a:xfrm>
          <a:prstGeom prst="rect">
            <a:avLst/>
          </a:prstGeom>
        </p:spPr>
      </p:pic>
      <p:sp>
        <p:nvSpPr>
          <p:cNvPr id="2" name="Slide Number Placeholder 1"/>
          <p:cNvSpPr>
            <a:spLocks noGrp="1"/>
          </p:cNvSpPr>
          <p:nvPr>
            <p:ph type="sldNum" sz="quarter" idx="12"/>
          </p:nvPr>
        </p:nvSpPr>
        <p:spPr/>
        <p:txBody>
          <a:bodyPr/>
          <a:lstStyle/>
          <a:p>
            <a:pPr>
              <a:defRPr/>
            </a:pPr>
            <a:fld id="{C07EA18F-6F2D-4CB7-BDC6-85F2DFCC4B00}" type="slidenum">
              <a:rPr lang="en-US" smtClean="0"/>
              <a:pPr>
                <a:defRPr/>
              </a:pPr>
              <a:t>20</a:t>
            </a:fld>
            <a:endParaRPr lang="en-US"/>
          </a:p>
        </p:txBody>
      </p:sp>
    </p:spTree>
    <p:extLst>
      <p:ext uri="{BB962C8B-B14F-4D97-AF65-F5344CB8AC3E}">
        <p14:creationId xmlns:p14="http://schemas.microsoft.com/office/powerpoint/2010/main" val="3313785353"/>
      </p:ext>
    </p:extLst>
  </p:cSld>
  <p:clrMapOvr>
    <a:masterClrMapping/>
  </p:clrMapOvr>
  <mc:AlternateContent xmlns:mc="http://schemas.openxmlformats.org/markup-compatibility/2006" xmlns:p14="http://schemas.microsoft.com/office/powerpoint/2010/main">
    <mc:Choice Requires="p14">
      <p:transition spd="slow" p14:dur="2000" advTm="40112"/>
    </mc:Choice>
    <mc:Fallback xmlns="">
      <p:transition spd="slow" advTm="40112"/>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Technical Level Changes</a:t>
            </a:r>
            <a:endParaRPr lang="en-US" dirty="0"/>
          </a:p>
        </p:txBody>
      </p:sp>
      <p:sp>
        <p:nvSpPr>
          <p:cNvPr id="8" name="Content Placeholder 7"/>
          <p:cNvSpPr>
            <a:spLocks noGrp="1"/>
          </p:cNvSpPr>
          <p:nvPr>
            <p:ph idx="1"/>
          </p:nvPr>
        </p:nvSpPr>
        <p:spPr>
          <a:xfrm>
            <a:off x="152400" y="1447800"/>
            <a:ext cx="8915400" cy="5410200"/>
          </a:xfrm>
        </p:spPr>
        <p:txBody>
          <a:bodyPr>
            <a:normAutofit fontScale="70000" lnSpcReduction="20000"/>
          </a:bodyPr>
          <a:lstStyle/>
          <a:p>
            <a:r>
              <a:rPr lang="en-US" i="1" dirty="0" smtClean="0"/>
              <a:t>Syntax:</a:t>
            </a:r>
          </a:p>
          <a:p>
            <a:pPr lvl="1"/>
            <a:r>
              <a:rPr lang="en-US" dirty="0" smtClean="0">
                <a:solidFill>
                  <a:srgbClr val="C00000"/>
                </a:solidFill>
              </a:rPr>
              <a:t>+Deadlines</a:t>
            </a:r>
          </a:p>
          <a:p>
            <a:pPr lvl="1"/>
            <a:r>
              <a:rPr lang="en-US" dirty="0" smtClean="0">
                <a:solidFill>
                  <a:srgbClr val="C00000"/>
                </a:solidFill>
              </a:rPr>
              <a:t>+Durative Effects</a:t>
            </a:r>
          </a:p>
          <a:p>
            <a:pPr lvl="1"/>
            <a:r>
              <a:rPr lang="en-US" dirty="0" smtClean="0"/>
              <a:t>-Instantaneous Effects/Events</a:t>
            </a:r>
          </a:p>
          <a:p>
            <a:r>
              <a:rPr lang="en-US" i="1" dirty="0" smtClean="0"/>
              <a:t>Same Intuitive Semantics (Set of Intervals)</a:t>
            </a:r>
          </a:p>
          <a:p>
            <a:r>
              <a:rPr lang="en-US" i="1" dirty="0" smtClean="0"/>
              <a:t>Formal Semantics:</a:t>
            </a:r>
          </a:p>
          <a:p>
            <a:pPr lvl="1"/>
            <a:r>
              <a:rPr lang="en-US" dirty="0" smtClean="0"/>
              <a:t>-Timed Sequence of </a:t>
            </a:r>
            <a:r>
              <a:rPr lang="en-US" dirty="0" smtClean="0">
                <a:solidFill>
                  <a:srgbClr val="C00000"/>
                </a:solidFill>
              </a:rPr>
              <a:t>Sets of</a:t>
            </a:r>
            <a:r>
              <a:rPr lang="en-US" dirty="0" smtClean="0">
                <a:solidFill>
                  <a:srgbClr val="FF0000"/>
                </a:solidFill>
              </a:rPr>
              <a:t> </a:t>
            </a:r>
            <a:r>
              <a:rPr lang="en-US" dirty="0" smtClean="0"/>
              <a:t>Events </a:t>
            </a:r>
            <a:r>
              <a:rPr lang="en-US" dirty="0" smtClean="0">
                <a:solidFill>
                  <a:srgbClr val="C00000"/>
                </a:solidFill>
              </a:rPr>
              <a:t>alternating with Sets of Processes</a:t>
            </a:r>
          </a:p>
          <a:p>
            <a:pPr lvl="1"/>
            <a:r>
              <a:rPr lang="en-US" dirty="0" smtClean="0"/>
              <a:t>+Timed Sequence of Effects</a:t>
            </a:r>
          </a:p>
          <a:p>
            <a:r>
              <a:rPr lang="en-US" i="1" dirty="0" smtClean="0"/>
              <a:t>Theory:</a:t>
            </a:r>
          </a:p>
          <a:p>
            <a:pPr lvl="1"/>
            <a:r>
              <a:rPr lang="en-US" dirty="0" smtClean="0">
                <a:solidFill>
                  <a:srgbClr val="C00000"/>
                </a:solidFill>
              </a:rPr>
              <a:t>+Definitions, Proofs</a:t>
            </a:r>
            <a:endParaRPr lang="en-US" dirty="0" smtClean="0"/>
          </a:p>
          <a:p>
            <a:pPr lvl="1"/>
            <a:r>
              <a:rPr lang="en-US" dirty="0" smtClean="0">
                <a:solidFill>
                  <a:srgbClr val="C00000"/>
                </a:solidFill>
              </a:rPr>
              <a:t>+Intuitive Semantics Hold</a:t>
            </a:r>
          </a:p>
          <a:p>
            <a:pPr lvl="1"/>
            <a:r>
              <a:rPr lang="en-US" dirty="0" smtClean="0">
                <a:solidFill>
                  <a:srgbClr val="C00000"/>
                </a:solidFill>
              </a:rPr>
              <a:t>+Reordering</a:t>
            </a:r>
          </a:p>
          <a:p>
            <a:pPr lvl="1"/>
            <a:r>
              <a:rPr lang="en-US" dirty="0" smtClean="0"/>
              <a:t>+Compilations/Reductions to Graph Theory</a:t>
            </a:r>
          </a:p>
          <a:p>
            <a:pPr lvl="1"/>
            <a:r>
              <a:rPr lang="en-US" dirty="0" smtClean="0"/>
              <a:t>+FFC </a:t>
            </a:r>
            <a:r>
              <a:rPr lang="en-US" dirty="0"/>
              <a:t>complete, systematic, and defined </a:t>
            </a:r>
            <a:endParaRPr lang="en-US" dirty="0" smtClean="0"/>
          </a:p>
          <a:p>
            <a:pPr lvl="1"/>
            <a:r>
              <a:rPr lang="en-US" dirty="0" smtClean="0"/>
              <a:t>+DEP nonsystematic</a:t>
            </a:r>
          </a:p>
          <a:p>
            <a:pPr lvl="1"/>
            <a:r>
              <a:rPr lang="en-US" dirty="0" smtClean="0"/>
              <a:t>+TEMPO systematic</a:t>
            </a:r>
          </a:p>
          <a:p>
            <a:pPr lvl="1"/>
            <a:r>
              <a:rPr lang="en-US" dirty="0" smtClean="0"/>
              <a:t>-DEP+</a:t>
            </a:r>
          </a:p>
        </p:txBody>
      </p:sp>
      <p:sp>
        <p:nvSpPr>
          <p:cNvPr id="9" name="Text Box 229"/>
          <p:cNvSpPr txBox="1">
            <a:spLocks noChangeArrowheads="1"/>
          </p:cNvSpPr>
          <p:nvPr/>
        </p:nvSpPr>
        <p:spPr bwMode="auto">
          <a:xfrm>
            <a:off x="7582354" y="0"/>
            <a:ext cx="1561646"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Comparison</a:t>
            </a:r>
            <a:endParaRPr lang="en-US" b="1" i="1" dirty="0">
              <a:solidFill>
                <a:schemeClr val="hlink"/>
              </a:solidFill>
            </a:endParaRPr>
          </a:p>
        </p:txBody>
      </p:sp>
      <p:sp>
        <p:nvSpPr>
          <p:cNvPr id="2" name="Slide Number Placeholder 1"/>
          <p:cNvSpPr>
            <a:spLocks noGrp="1"/>
          </p:cNvSpPr>
          <p:nvPr>
            <p:ph type="sldNum" sz="quarter" idx="12"/>
          </p:nvPr>
        </p:nvSpPr>
        <p:spPr/>
        <p:txBody>
          <a:bodyPr/>
          <a:lstStyle/>
          <a:p>
            <a:pPr>
              <a:defRPr/>
            </a:pPr>
            <a:fld id="{C07EA18F-6F2D-4CB7-BDC6-85F2DFCC4B00}" type="slidenum">
              <a:rPr lang="en-US" smtClean="0"/>
              <a:pPr>
                <a:defRPr/>
              </a:pPr>
              <a:t>21</a:t>
            </a:fld>
            <a:endParaRPr lang="en-US"/>
          </a:p>
        </p:txBody>
      </p:sp>
    </p:spTree>
    <p:extLst>
      <p:ext uri="{BB962C8B-B14F-4D97-AF65-F5344CB8AC3E}">
        <p14:creationId xmlns:p14="http://schemas.microsoft.com/office/powerpoint/2010/main" val="2193022642"/>
      </p:ext>
    </p:extLst>
  </p:cSld>
  <p:clrMapOvr>
    <a:masterClrMapping/>
  </p:clrMapOvr>
  <mc:AlternateContent xmlns:mc="http://schemas.openxmlformats.org/markup-compatibility/2006" xmlns:p14="http://schemas.microsoft.com/office/powerpoint/2010/main">
    <mc:Choice Requires="p14">
      <p:transition spd="slow" p14:dur="2000" advTm="38079"/>
    </mc:Choice>
    <mc:Fallback xmlns="">
      <p:transition spd="slow" advTm="38079"/>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accent3">
                    <a:lumMod val="50000"/>
                  </a:schemeClr>
                </a:solidFill>
              </a:rPr>
              <a:t>Classical Planning Background</a:t>
            </a:r>
          </a:p>
          <a:p>
            <a:r>
              <a:rPr lang="en-US" dirty="0" smtClean="0">
                <a:solidFill>
                  <a:schemeClr val="accent3">
                    <a:lumMod val="50000"/>
                  </a:schemeClr>
                </a:solidFill>
              </a:rPr>
              <a:t>Trouble in Temporal Planning</a:t>
            </a:r>
          </a:p>
          <a:p>
            <a:r>
              <a:rPr lang="en-US" dirty="0" smtClean="0">
                <a:solidFill>
                  <a:schemeClr val="accent3">
                    <a:lumMod val="50000"/>
                  </a:schemeClr>
                </a:solidFill>
              </a:rPr>
              <a:t>The Mission</a:t>
            </a:r>
            <a:endParaRPr lang="en-US" dirty="0">
              <a:solidFill>
                <a:schemeClr val="accent3">
                  <a:lumMod val="50000"/>
                </a:schemeClr>
              </a:solidFill>
            </a:endParaRPr>
          </a:p>
          <a:p>
            <a:r>
              <a:rPr lang="en-US" dirty="0" smtClean="0">
                <a:solidFill>
                  <a:srgbClr val="C00000"/>
                </a:solidFill>
              </a:rPr>
              <a:t>Overview of Results and Challenges</a:t>
            </a:r>
          </a:p>
          <a:p>
            <a:pPr lvl="1"/>
            <a:r>
              <a:rPr lang="en-US" dirty="0" smtClean="0">
                <a:solidFill>
                  <a:srgbClr val="FFC000"/>
                </a:solidFill>
              </a:rPr>
              <a:t>Chapter 2: Definitions</a:t>
            </a:r>
          </a:p>
          <a:p>
            <a:pPr lvl="1"/>
            <a:r>
              <a:rPr lang="en-US" dirty="0" smtClean="0">
                <a:solidFill>
                  <a:srgbClr val="FFC000"/>
                </a:solidFill>
              </a:rPr>
              <a:t>Chapter 3: Theory</a:t>
            </a:r>
          </a:p>
          <a:p>
            <a:pPr lvl="1"/>
            <a:r>
              <a:rPr lang="en-US" dirty="0" smtClean="0">
                <a:solidFill>
                  <a:srgbClr val="FFC000"/>
                </a:solidFill>
              </a:rPr>
              <a:t>Chapter 4: Language Analysis</a:t>
            </a:r>
          </a:p>
          <a:p>
            <a:pPr lvl="1"/>
            <a:r>
              <a:rPr lang="en-US" dirty="0" smtClean="0">
                <a:solidFill>
                  <a:srgbClr val="FFC000"/>
                </a:solidFill>
              </a:rPr>
              <a:t>Chapter 5: Algorithm Analysis</a:t>
            </a:r>
          </a:p>
          <a:p>
            <a:r>
              <a:rPr lang="en-US" dirty="0" smtClean="0">
                <a:solidFill>
                  <a:srgbClr val="FFC000"/>
                </a:solidFill>
              </a:rPr>
              <a:t>Summary</a:t>
            </a:r>
          </a:p>
        </p:txBody>
      </p:sp>
      <p:cxnSp>
        <p:nvCxnSpPr>
          <p:cNvPr id="5" name="Elbow Connector 4"/>
          <p:cNvCxnSpPr>
            <a:stCxn id="11" idx="3"/>
            <a:endCxn id="10" idx="3"/>
          </p:cNvCxnSpPr>
          <p:nvPr/>
        </p:nvCxnSpPr>
        <p:spPr bwMode="auto">
          <a:xfrm flipV="1">
            <a:off x="5927453" y="3582297"/>
            <a:ext cx="1398494" cy="2086982"/>
          </a:xfrm>
          <a:prstGeom prst="curvedConnector3">
            <a:avLst>
              <a:gd name="adj1" fmla="val 188654"/>
            </a:avLst>
          </a:prstGeom>
          <a:solidFill>
            <a:srgbClr val="00FFFF"/>
          </a:solidFill>
          <a:ln w="57150" cap="flat" cmpd="sng" algn="ctr">
            <a:solidFill>
              <a:srgbClr val="FFC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ounded Rectangle 9" hidden="1"/>
          <p:cNvSpPr/>
          <p:nvPr/>
        </p:nvSpPr>
        <p:spPr bwMode="auto">
          <a:xfrm>
            <a:off x="7046248" y="3420932"/>
            <a:ext cx="279699" cy="322729"/>
          </a:xfrm>
          <a:prstGeom prst="round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11" name="Rounded Rectangle 10" hidden="1"/>
          <p:cNvSpPr/>
          <p:nvPr/>
        </p:nvSpPr>
        <p:spPr bwMode="auto">
          <a:xfrm>
            <a:off x="5647754" y="5518672"/>
            <a:ext cx="279699" cy="301214"/>
          </a:xfrm>
          <a:prstGeom prst="round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22</a:t>
            </a:fld>
            <a:endParaRPr lang="en-US"/>
          </a:p>
        </p:txBody>
      </p:sp>
    </p:spTree>
    <p:extLst>
      <p:ext uri="{BB962C8B-B14F-4D97-AF65-F5344CB8AC3E}">
        <p14:creationId xmlns:p14="http://schemas.microsoft.com/office/powerpoint/2010/main" val="104784877"/>
      </p:ext>
    </p:extLst>
  </p:cSld>
  <p:clrMapOvr>
    <a:masterClrMapping/>
  </p:clrMapOvr>
  <mc:AlternateContent xmlns:mc="http://schemas.openxmlformats.org/markup-compatibility/2006" xmlns:p14="http://schemas.microsoft.com/office/powerpoint/2010/main">
    <mc:Choice Requires="p14">
      <p:transition spd="slow" p14:dur="2000" advTm="27935"/>
    </mc:Choice>
    <mc:Fallback xmlns="">
      <p:transition spd="slow" advTm="279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a:t>
            </a:r>
            <a:endParaRPr lang="en-US" dirty="0"/>
          </a:p>
        </p:txBody>
      </p:sp>
      <p:sp>
        <p:nvSpPr>
          <p:cNvPr id="11" name="Rectangle 10"/>
          <p:cNvSpPr/>
          <p:nvPr/>
        </p:nvSpPr>
        <p:spPr bwMode="auto">
          <a:xfrm>
            <a:off x="0" y="369332"/>
            <a:ext cx="9144000" cy="6488668"/>
          </a:xfrm>
          <a:prstGeom prst="rect">
            <a:avLst/>
          </a:prstGeom>
          <a:solidFill>
            <a:schemeClr val="accent3">
              <a:lumMod val="85000"/>
            </a:schemeClr>
          </a:solidFill>
          <a:ln w="38100" cap="flat" cmpd="sng" algn="ctr">
            <a:solidFill>
              <a:schemeClr val="tx1"/>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3600" dirty="0" smtClean="0">
                <a:solidFill>
                  <a:srgbClr val="C00000"/>
                </a:solidFill>
                <a:latin typeface="Tahoma" pitchFamily="34" charset="0"/>
              </a:rPr>
              <a:t>Everything More General </a:t>
            </a:r>
          </a:p>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i="1" dirty="0" smtClean="0">
                <a:solidFill>
                  <a:srgbClr val="C00000"/>
                </a:solidFill>
                <a:latin typeface="Tahoma" pitchFamily="34" charset="0"/>
              </a:rPr>
              <a:t>(“true concurrency”, continuous change)</a:t>
            </a:r>
          </a:p>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i="1" dirty="0" smtClean="0">
                <a:solidFill>
                  <a:srgbClr val="C00000"/>
                </a:solidFill>
                <a:latin typeface="Tahoma" pitchFamily="34" charset="0"/>
              </a:rPr>
              <a:t>ZENO, </a:t>
            </a:r>
            <a:r>
              <a:rPr lang="en-US" sz="1400" i="1" dirty="0" err="1" smtClean="0">
                <a:solidFill>
                  <a:srgbClr val="C00000"/>
                </a:solidFill>
                <a:latin typeface="Tahoma" pitchFamily="34" charset="0"/>
              </a:rPr>
              <a:t>Kongming</a:t>
            </a:r>
            <a:r>
              <a:rPr lang="en-US" sz="1400" i="1" dirty="0" smtClean="0">
                <a:solidFill>
                  <a:srgbClr val="C00000"/>
                </a:solidFill>
                <a:latin typeface="Tahoma" pitchFamily="34" charset="0"/>
              </a:rPr>
              <a:t>, ASPEN</a:t>
            </a:r>
          </a:p>
        </p:txBody>
      </p:sp>
      <p:sp>
        <p:nvSpPr>
          <p:cNvPr id="3" name="Content Placeholder 2"/>
          <p:cNvSpPr>
            <a:spLocks noGrp="1"/>
          </p:cNvSpPr>
          <p:nvPr>
            <p:ph idx="1"/>
          </p:nvPr>
        </p:nvSpPr>
        <p:spPr/>
        <p:txBody>
          <a:bodyPr>
            <a:normAutofit/>
          </a:bodyPr>
          <a:lstStyle/>
          <a:p>
            <a:r>
              <a:rPr lang="en-US" dirty="0" smtClean="0"/>
              <a:t>Aim: Understand Temporal Planning</a:t>
            </a:r>
          </a:p>
          <a:p>
            <a:pPr lvl="1"/>
            <a:r>
              <a:rPr lang="en-US" dirty="0" smtClean="0"/>
              <a:t>Relative to Classical Planning</a:t>
            </a:r>
          </a:p>
          <a:p>
            <a:r>
              <a:rPr lang="en-US" i="1" dirty="0" smtClean="0">
                <a:solidFill>
                  <a:srgbClr val="C00000"/>
                </a:solidFill>
              </a:rPr>
              <a:t>Concurrency</a:t>
            </a:r>
          </a:p>
          <a:p>
            <a:pPr lvl="1"/>
            <a:r>
              <a:rPr lang="en-US" dirty="0" smtClean="0">
                <a:solidFill>
                  <a:srgbClr val="C00000"/>
                </a:solidFill>
              </a:rPr>
              <a:t>Sequential</a:t>
            </a:r>
            <a:r>
              <a:rPr lang="en-US" dirty="0" smtClean="0"/>
              <a:t>: </a:t>
            </a:r>
            <a:r>
              <a:rPr lang="en-US" dirty="0" smtClean="0">
                <a:solidFill>
                  <a:srgbClr val="C00000"/>
                </a:solidFill>
              </a:rPr>
              <a:t>Forbid</a:t>
            </a:r>
          </a:p>
          <a:p>
            <a:pPr lvl="1"/>
            <a:r>
              <a:rPr lang="en-US" dirty="0" smtClean="0">
                <a:solidFill>
                  <a:srgbClr val="C00000"/>
                </a:solidFill>
              </a:rPr>
              <a:t>Conservative</a:t>
            </a:r>
            <a:r>
              <a:rPr lang="en-US" dirty="0" smtClean="0"/>
              <a:t>: Strictly </a:t>
            </a:r>
            <a:r>
              <a:rPr lang="en-US" dirty="0" smtClean="0">
                <a:solidFill>
                  <a:srgbClr val="C00000"/>
                </a:solidFill>
              </a:rPr>
              <a:t>Optional</a:t>
            </a:r>
          </a:p>
          <a:p>
            <a:pPr lvl="1"/>
            <a:r>
              <a:rPr lang="en-US" dirty="0" smtClean="0">
                <a:solidFill>
                  <a:srgbClr val="C00000"/>
                </a:solidFill>
              </a:rPr>
              <a:t>Interleaved</a:t>
            </a:r>
            <a:r>
              <a:rPr lang="en-US" dirty="0" smtClean="0"/>
              <a:t>: Possibly </a:t>
            </a:r>
            <a:r>
              <a:rPr lang="en-US" dirty="0" smtClean="0">
                <a:solidFill>
                  <a:srgbClr val="C00000"/>
                </a:solidFill>
              </a:rPr>
              <a:t>Required</a:t>
            </a:r>
          </a:p>
          <a:p>
            <a:r>
              <a:rPr lang="en-US" dirty="0" smtClean="0"/>
              <a:t>Justification:</a:t>
            </a:r>
          </a:p>
          <a:p>
            <a:pPr lvl="1"/>
            <a:r>
              <a:rPr lang="en-US" dirty="0" smtClean="0"/>
              <a:t>Increasing computational generality</a:t>
            </a:r>
          </a:p>
          <a:p>
            <a:pPr lvl="1"/>
            <a:r>
              <a:rPr lang="en-US" dirty="0" smtClean="0"/>
              <a:t>Captures state-of-the-art</a:t>
            </a:r>
          </a:p>
        </p:txBody>
      </p:sp>
      <p:sp>
        <p:nvSpPr>
          <p:cNvPr id="10" name="Oval 9"/>
          <p:cNvSpPr/>
          <p:nvPr/>
        </p:nvSpPr>
        <p:spPr bwMode="auto">
          <a:xfrm>
            <a:off x="3581400" y="1447800"/>
            <a:ext cx="5486400" cy="5334000"/>
          </a:xfrm>
          <a:prstGeom prst="ellipse">
            <a:avLst/>
          </a:prstGeom>
          <a:gradFill>
            <a:gsLst>
              <a:gs pos="56000">
                <a:schemeClr val="accent2"/>
              </a:gs>
              <a:gs pos="100000">
                <a:srgbClr val="C00000"/>
              </a:gs>
            </a:gsLst>
            <a:lin ang="2700000" scaled="1"/>
          </a:gra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b"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Interleaved Temporal Planning</a:t>
            </a:r>
          </a:p>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i="1" dirty="0" err="1" smtClean="0">
                <a:latin typeface="Tahoma" pitchFamily="34" charset="0"/>
              </a:rPr>
              <a:t>TLplan</a:t>
            </a:r>
            <a:r>
              <a:rPr lang="en-US" sz="1400" i="1" dirty="0" smtClean="0">
                <a:latin typeface="Tahoma" pitchFamily="34" charset="0"/>
              </a:rPr>
              <a:t>, SAPA, POPF</a:t>
            </a:r>
            <a:endParaRPr lang="en-US" sz="2000" i="1" dirty="0" smtClean="0">
              <a:latin typeface="Tahoma" pitchFamily="34" charset="0"/>
            </a:endParaRPr>
          </a:p>
        </p:txBody>
      </p:sp>
      <p:sp>
        <p:nvSpPr>
          <p:cNvPr id="9" name="Oval 8"/>
          <p:cNvSpPr/>
          <p:nvPr/>
        </p:nvSpPr>
        <p:spPr bwMode="auto">
          <a:xfrm>
            <a:off x="4572000" y="1752601"/>
            <a:ext cx="4191000" cy="3657600"/>
          </a:xfrm>
          <a:prstGeom prst="ellipse">
            <a:avLst/>
          </a:prstGeom>
          <a:gradFill>
            <a:gsLst>
              <a:gs pos="56000">
                <a:schemeClr val="accent2"/>
              </a:gs>
              <a:gs pos="100000">
                <a:srgbClr val="C00000"/>
              </a:gs>
            </a:gsLst>
            <a:lin ang="2700000" scaled="1"/>
          </a:gra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2743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Conservative Temporal Planning</a:t>
            </a:r>
          </a:p>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i="1" dirty="0" smtClean="0">
                <a:latin typeface="Tahoma" pitchFamily="34" charset="0"/>
              </a:rPr>
              <a:t>TGP, CPT, DAE-YAHSP2</a:t>
            </a:r>
            <a:endParaRPr lang="en-US" sz="2000" i="1" dirty="0" smtClean="0">
              <a:latin typeface="Tahoma" pitchFamily="34" charset="0"/>
            </a:endParaRPr>
          </a:p>
        </p:txBody>
      </p:sp>
      <p:sp>
        <p:nvSpPr>
          <p:cNvPr id="7" name="Text Box 229"/>
          <p:cNvSpPr txBox="1">
            <a:spLocks noChangeArrowheads="1"/>
          </p:cNvSpPr>
          <p:nvPr/>
        </p:nvSpPr>
        <p:spPr bwMode="auto">
          <a:xfrm>
            <a:off x="7866086" y="0"/>
            <a:ext cx="1277914"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Overview</a:t>
            </a:r>
            <a:endParaRPr lang="en-US" b="1" i="1" dirty="0">
              <a:solidFill>
                <a:schemeClr val="hlink"/>
              </a:solidFill>
            </a:endParaRPr>
          </a:p>
        </p:txBody>
      </p:sp>
      <p:sp>
        <p:nvSpPr>
          <p:cNvPr id="8" name="Oval 7"/>
          <p:cNvSpPr/>
          <p:nvPr/>
        </p:nvSpPr>
        <p:spPr bwMode="auto">
          <a:xfrm>
            <a:off x="5486400" y="3352800"/>
            <a:ext cx="2971800" cy="1600200"/>
          </a:xfrm>
          <a:prstGeom prst="ellipse">
            <a:avLst/>
          </a:prstGeom>
          <a:gradFill flip="none" rotWithShape="1">
            <a:gsLst>
              <a:gs pos="56000">
                <a:schemeClr val="accent2"/>
              </a:gs>
              <a:gs pos="100000">
                <a:srgbClr val="C00000"/>
              </a:gs>
            </a:gsLst>
            <a:lin ang="2700000" scaled="1"/>
            <a:tileRect/>
          </a:gra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Sequential Planning</a:t>
            </a:r>
          </a:p>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i="1" dirty="0" smtClean="0">
                <a:latin typeface="Tahoma" pitchFamily="34" charset="0"/>
              </a:rPr>
              <a:t>STRIPS, FF, FD</a:t>
            </a: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23</a:t>
            </a:fld>
            <a:endParaRPr lang="en-US"/>
          </a:p>
        </p:txBody>
      </p:sp>
    </p:spTree>
    <p:custDataLst>
      <p:tags r:id="rId1"/>
    </p:custDataLst>
    <p:extLst>
      <p:ext uri="{BB962C8B-B14F-4D97-AF65-F5344CB8AC3E}">
        <p14:creationId xmlns:p14="http://schemas.microsoft.com/office/powerpoint/2010/main" val="375988801"/>
      </p:ext>
    </p:extLst>
  </p:cSld>
  <p:clrMapOvr>
    <a:masterClrMapping/>
  </p:clrMapOvr>
  <mc:AlternateContent xmlns:mc="http://schemas.openxmlformats.org/markup-compatibility/2006" xmlns:p14="http://schemas.microsoft.com/office/powerpoint/2010/main">
    <mc:Choice Requires="p14">
      <p:transition spd="slow" p14:dur="2000" advTm="62233"/>
    </mc:Choice>
    <mc:Fallback xmlns="">
      <p:transition spd="slow" advTm="622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Wyriel\AppData\Local\Microsoft\Windows\Temporary Internet Files\Content.IE5\Z7OT5L9S\MC9002458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648200"/>
            <a:ext cx="2054200" cy="16839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How Should:</a:t>
            </a:r>
            <a:endParaRPr lang="en-US" dirty="0"/>
          </a:p>
        </p:txBody>
      </p:sp>
      <p:sp>
        <p:nvSpPr>
          <p:cNvPr id="3" name="Content Placeholder 2"/>
          <p:cNvSpPr>
            <a:spLocks noGrp="1"/>
          </p:cNvSpPr>
          <p:nvPr>
            <p:ph idx="1"/>
          </p:nvPr>
        </p:nvSpPr>
        <p:spPr>
          <a:xfrm>
            <a:off x="333375" y="1394010"/>
            <a:ext cx="8699500" cy="5192713"/>
          </a:xfrm>
        </p:spPr>
        <p:txBody>
          <a:bodyPr>
            <a:normAutofit/>
          </a:bodyPr>
          <a:lstStyle/>
          <a:p>
            <a:r>
              <a:rPr lang="en-US" sz="2400" dirty="0" smtClean="0">
                <a:solidFill>
                  <a:srgbClr val="FFC000"/>
                </a:solidFill>
              </a:rPr>
              <a:t>Time</a:t>
            </a:r>
            <a:r>
              <a:rPr lang="en-US" sz="2400" dirty="0" smtClean="0"/>
              <a:t> be represented</a:t>
            </a:r>
          </a:p>
          <a:p>
            <a:pPr lvl="1"/>
            <a:r>
              <a:rPr lang="en-US" sz="1400" dirty="0" smtClean="0"/>
              <a:t>Finite, </a:t>
            </a:r>
            <a:r>
              <a:rPr lang="en-US" sz="2000" dirty="0" smtClean="0">
                <a:solidFill>
                  <a:srgbClr val="C00000"/>
                </a:solidFill>
              </a:rPr>
              <a:t>Integer</a:t>
            </a:r>
            <a:r>
              <a:rPr lang="en-US" sz="1400" dirty="0" smtClean="0"/>
              <a:t>, Rational, Real…</a:t>
            </a:r>
          </a:p>
          <a:p>
            <a:r>
              <a:rPr lang="en-US" sz="2400" dirty="0" smtClean="0">
                <a:solidFill>
                  <a:srgbClr val="FFC000"/>
                </a:solidFill>
              </a:rPr>
              <a:t>Plans/Schedules</a:t>
            </a:r>
            <a:r>
              <a:rPr lang="en-US" sz="2400" dirty="0" smtClean="0"/>
              <a:t> be represented</a:t>
            </a:r>
          </a:p>
          <a:p>
            <a:pPr lvl="1"/>
            <a:r>
              <a:rPr lang="en-US" sz="1400" dirty="0" smtClean="0"/>
              <a:t>Points, </a:t>
            </a:r>
            <a:r>
              <a:rPr lang="en-US" sz="2000" dirty="0" smtClean="0">
                <a:solidFill>
                  <a:srgbClr val="C00000"/>
                </a:solidFill>
              </a:rPr>
              <a:t>Intervals</a:t>
            </a:r>
            <a:r>
              <a:rPr lang="en-US" sz="1800" dirty="0" smtClean="0"/>
              <a:t>, </a:t>
            </a:r>
            <a:r>
              <a:rPr lang="en-US" sz="2000" dirty="0" smtClean="0">
                <a:solidFill>
                  <a:srgbClr val="C00000"/>
                </a:solidFill>
              </a:rPr>
              <a:t>Sequences</a:t>
            </a:r>
            <a:r>
              <a:rPr lang="en-US" sz="1400" dirty="0" smtClean="0"/>
              <a:t>, Sets, Gantt Charts, …</a:t>
            </a:r>
          </a:p>
          <a:p>
            <a:r>
              <a:rPr lang="en-US" sz="2400" dirty="0">
                <a:solidFill>
                  <a:srgbClr val="FFC000"/>
                </a:solidFill>
              </a:rPr>
              <a:t>Concurrency</a:t>
            </a:r>
            <a:r>
              <a:rPr lang="en-US" sz="2400" dirty="0"/>
              <a:t> be defined</a:t>
            </a:r>
          </a:p>
          <a:p>
            <a:pPr lvl="1"/>
            <a:r>
              <a:rPr lang="en-US" sz="2000" dirty="0">
                <a:solidFill>
                  <a:srgbClr val="C00000"/>
                </a:solidFill>
              </a:rPr>
              <a:t>Occlusion/Atomic</a:t>
            </a:r>
            <a:r>
              <a:rPr lang="en-US" sz="1800" dirty="0"/>
              <a:t>,</a:t>
            </a:r>
            <a:r>
              <a:rPr lang="en-US" sz="1600" dirty="0"/>
              <a:t> </a:t>
            </a:r>
            <a:r>
              <a:rPr lang="en-US" sz="1400" dirty="0"/>
              <a:t>Commutativity, Synchronous, …</a:t>
            </a:r>
          </a:p>
          <a:p>
            <a:r>
              <a:rPr lang="en-US" sz="2400" dirty="0" smtClean="0"/>
              <a:t>Formal </a:t>
            </a:r>
            <a:r>
              <a:rPr lang="en-US" sz="2400" dirty="0" smtClean="0">
                <a:solidFill>
                  <a:srgbClr val="FFC000"/>
                </a:solidFill>
              </a:rPr>
              <a:t>Execution</a:t>
            </a:r>
            <a:r>
              <a:rPr lang="en-US" sz="2400" dirty="0" smtClean="0"/>
              <a:t> be defined</a:t>
            </a:r>
          </a:p>
          <a:p>
            <a:pPr lvl="1"/>
            <a:r>
              <a:rPr lang="en-US" sz="2000" dirty="0" smtClean="0">
                <a:solidFill>
                  <a:srgbClr val="C00000"/>
                </a:solidFill>
              </a:rPr>
              <a:t>Transition Systems</a:t>
            </a:r>
            <a:r>
              <a:rPr lang="en-US" sz="1400" dirty="0" smtClean="0"/>
              <a:t>, Temporal Logic, Hybrid Automata, Petri Nets, …</a:t>
            </a:r>
          </a:p>
          <a:p>
            <a:r>
              <a:rPr lang="en-US" sz="2400" dirty="0" smtClean="0"/>
              <a:t>(‘Intuitive’) </a:t>
            </a:r>
            <a:r>
              <a:rPr lang="en-US" sz="2400" dirty="0" smtClean="0">
                <a:solidFill>
                  <a:srgbClr val="FFC000"/>
                </a:solidFill>
              </a:rPr>
              <a:t>Behavior </a:t>
            </a:r>
            <a:r>
              <a:rPr lang="en-US" sz="2400" dirty="0" smtClean="0"/>
              <a:t>be defined</a:t>
            </a:r>
          </a:p>
          <a:p>
            <a:pPr lvl="1"/>
            <a:r>
              <a:rPr lang="en-US" sz="2000" dirty="0" smtClean="0">
                <a:solidFill>
                  <a:srgbClr val="C00000"/>
                </a:solidFill>
              </a:rPr>
              <a:t>f(t) = v</a:t>
            </a:r>
            <a:r>
              <a:rPr lang="en-US" sz="1600" dirty="0" smtClean="0"/>
              <a:t>, …</a:t>
            </a:r>
          </a:p>
          <a:p>
            <a:r>
              <a:rPr lang="en-US" sz="2400" dirty="0" smtClean="0">
                <a:solidFill>
                  <a:srgbClr val="FFC000"/>
                </a:solidFill>
              </a:rPr>
              <a:t>Solutions</a:t>
            </a:r>
            <a:r>
              <a:rPr lang="en-US" sz="2400" dirty="0" smtClean="0"/>
              <a:t> be defined</a:t>
            </a:r>
          </a:p>
          <a:p>
            <a:pPr lvl="1"/>
            <a:r>
              <a:rPr lang="en-US" sz="2000" dirty="0" smtClean="0">
                <a:solidFill>
                  <a:srgbClr val="C00000"/>
                </a:solidFill>
              </a:rPr>
              <a:t>Goal-satisfaction (no uncertainty)</a:t>
            </a:r>
          </a:p>
          <a:p>
            <a:pPr lvl="1"/>
            <a:r>
              <a:rPr lang="en-US" sz="1400" dirty="0" smtClean="0"/>
              <a:t>Deadlock, </a:t>
            </a:r>
            <a:r>
              <a:rPr lang="en-US" sz="1400" dirty="0" err="1" smtClean="0"/>
              <a:t>Livelock</a:t>
            </a:r>
            <a:r>
              <a:rPr lang="en-US" sz="1400" dirty="0" smtClean="0"/>
              <a:t>, Fairness (anti-Zeno conditions), Robustness, …</a:t>
            </a:r>
          </a:p>
          <a:p>
            <a:pPr lvl="2"/>
            <a:endParaRPr lang="en-US" dirty="0"/>
          </a:p>
        </p:txBody>
      </p:sp>
      <p:sp>
        <p:nvSpPr>
          <p:cNvPr id="5" name="Text Box 229"/>
          <p:cNvSpPr txBox="1">
            <a:spLocks noChangeArrowheads="1"/>
          </p:cNvSpPr>
          <p:nvPr/>
        </p:nvSpPr>
        <p:spPr bwMode="auto">
          <a:xfrm>
            <a:off x="6582080" y="0"/>
            <a:ext cx="2561920"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Overview: Chapter 2</a:t>
            </a:r>
            <a:endParaRPr lang="en-US" b="1" i="1" dirty="0">
              <a:solidFill>
                <a:schemeClr val="hlink"/>
              </a:solidFill>
            </a:endParaRPr>
          </a:p>
        </p:txBody>
      </p:sp>
      <p:pic>
        <p:nvPicPr>
          <p:cNvPr id="10242" name="Picture 2" descr="C:\Users\Wyriel\AppData\Local\Microsoft\Windows\Temporary Internet Files\Content.IE5\MNCKIL7D\MC90035357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369332"/>
            <a:ext cx="1771461" cy="177297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Wyriel\AppData\Local\Microsoft\Windows\Temporary Internet Files\Content.IE5\M0ECF5DS\MC90035233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4804" y="3581400"/>
            <a:ext cx="529628" cy="179258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bwMode="auto">
          <a:xfrm>
            <a:off x="6582080" y="2819400"/>
            <a:ext cx="2572283" cy="22086"/>
          </a:xfrm>
          <a:prstGeom prst="line">
            <a:avLst/>
          </a:prstGeom>
          <a:solidFill>
            <a:srgbClr val="00FFFF"/>
          </a:solidFill>
          <a:ln w="50800" cap="flat" cmpd="sng" algn="ctr">
            <a:solidFill>
              <a:srgbClr val="C0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a:xfrm>
            <a:off x="6850526" y="2035314"/>
            <a:ext cx="221727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Algebra</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6763965" y="2819400"/>
            <a:ext cx="239039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Calculus</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TextBox 16"/>
          <p:cNvSpPr txBox="1"/>
          <p:nvPr/>
        </p:nvSpPr>
        <p:spPr>
          <a:xfrm>
            <a:off x="152400" y="6553200"/>
            <a:ext cx="8991600" cy="307777"/>
          </a:xfrm>
          <a:prstGeom prst="rect">
            <a:avLst/>
          </a:prstGeom>
          <a:noFill/>
        </p:spPr>
        <p:txBody>
          <a:bodyPr wrap="square" rtlCol="0">
            <a:spAutoFit/>
          </a:bodyPr>
          <a:lstStyle/>
          <a:p>
            <a:r>
              <a:rPr lang="en-US" sz="1400" i="1" dirty="0">
                <a:solidFill>
                  <a:srgbClr val="C00000"/>
                </a:solidFill>
                <a:hlinkClick r:id="rId6"/>
              </a:rPr>
              <a:t>Time and Time Again: The Many Ways to Represent </a:t>
            </a:r>
            <a:r>
              <a:rPr lang="en-US" sz="1400" i="1" dirty="0" smtClean="0">
                <a:solidFill>
                  <a:srgbClr val="C00000"/>
                </a:solidFill>
                <a:hlinkClick r:id="rId6"/>
              </a:rPr>
              <a:t>Time.</a:t>
            </a:r>
            <a:r>
              <a:rPr lang="en-US" sz="1400" dirty="0" smtClean="0">
                <a:solidFill>
                  <a:srgbClr val="C00000"/>
                </a:solidFill>
              </a:rPr>
              <a:t> James F. Allen. 1991.</a:t>
            </a:r>
            <a:endParaRPr lang="en-US" sz="1400" dirty="0">
              <a:solidFill>
                <a:srgbClr val="C00000"/>
              </a:solidFill>
            </a:endParaRP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24</a:t>
            </a:fld>
            <a:endParaRPr lang="en-US"/>
          </a:p>
        </p:txBody>
      </p:sp>
    </p:spTree>
    <p:extLst>
      <p:ext uri="{BB962C8B-B14F-4D97-AF65-F5344CB8AC3E}">
        <p14:creationId xmlns:p14="http://schemas.microsoft.com/office/powerpoint/2010/main" val="1102680756"/>
      </p:ext>
    </p:extLst>
  </p:cSld>
  <p:clrMapOvr>
    <a:masterClrMapping/>
  </p:clrMapOvr>
  <mc:AlternateContent xmlns:mc="http://schemas.openxmlformats.org/markup-compatibility/2006" xmlns:p14="http://schemas.microsoft.com/office/powerpoint/2010/main">
    <mc:Choice Requires="p14">
      <p:transition spd="slow" p14:dur="2000" advTm="64637"/>
    </mc:Choice>
    <mc:Fallback xmlns="">
      <p:transition spd="slow" advTm="6463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50" y="465138"/>
            <a:ext cx="8337550" cy="685800"/>
          </a:xfrm>
        </p:spPr>
        <p:txBody>
          <a:bodyPr/>
          <a:lstStyle/>
          <a:p>
            <a:r>
              <a:rPr lang="en-US" dirty="0" smtClean="0"/>
              <a:t>We should (always) identify and prove:</a:t>
            </a:r>
            <a:endParaRPr lang="en-US" dirty="0"/>
          </a:p>
        </p:txBody>
      </p:sp>
      <p:sp>
        <p:nvSpPr>
          <p:cNvPr id="3" name="Content Placeholder 2"/>
          <p:cNvSpPr>
            <a:spLocks noGrp="1"/>
          </p:cNvSpPr>
          <p:nvPr>
            <p:ph idx="1"/>
          </p:nvPr>
        </p:nvSpPr>
        <p:spPr/>
        <p:txBody>
          <a:bodyPr>
            <a:normAutofit/>
          </a:bodyPr>
          <a:lstStyle/>
          <a:p>
            <a:r>
              <a:rPr lang="en-US" sz="2400" dirty="0" smtClean="0">
                <a:solidFill>
                  <a:srgbClr val="C00000"/>
                </a:solidFill>
              </a:rPr>
              <a:t>Reduction</a:t>
            </a:r>
            <a:r>
              <a:rPr lang="en-US" sz="2400" dirty="0" smtClean="0"/>
              <a:t> to simpler setting </a:t>
            </a:r>
            <a:r>
              <a:rPr lang="en-US" sz="1400" dirty="0" smtClean="0">
                <a:solidFill>
                  <a:srgbClr val="C00000"/>
                </a:solidFill>
              </a:rPr>
              <a:t>(transition systems)</a:t>
            </a:r>
            <a:endParaRPr lang="en-US" sz="2400" dirty="0" smtClean="0">
              <a:solidFill>
                <a:srgbClr val="C00000"/>
              </a:solidFill>
            </a:endParaRPr>
          </a:p>
          <a:p>
            <a:pPr lvl="1"/>
            <a:r>
              <a:rPr lang="en-US" sz="1800" i="1" dirty="0" smtClean="0"/>
              <a:t>Full</a:t>
            </a:r>
            <a:r>
              <a:rPr lang="en-US" sz="1800" dirty="0" smtClean="0"/>
              <a:t> reduction: target is </a:t>
            </a:r>
            <a:r>
              <a:rPr lang="en-US" sz="1800" dirty="0" smtClean="0">
                <a:solidFill>
                  <a:srgbClr val="C00000"/>
                </a:solidFill>
              </a:rPr>
              <a:t>sound</a:t>
            </a:r>
            <a:r>
              <a:rPr lang="en-US" sz="1800" dirty="0" smtClean="0"/>
              <a:t> and complete</a:t>
            </a:r>
          </a:p>
          <a:p>
            <a:pPr lvl="1"/>
            <a:endParaRPr lang="en-US" sz="1400" dirty="0" smtClean="0"/>
          </a:p>
          <a:p>
            <a:r>
              <a:rPr lang="en-US" sz="2400" dirty="0" smtClean="0">
                <a:solidFill>
                  <a:srgbClr val="C00000"/>
                </a:solidFill>
              </a:rPr>
              <a:t>Rescheduling</a:t>
            </a:r>
            <a:endParaRPr lang="en-US" dirty="0" smtClean="0"/>
          </a:p>
          <a:p>
            <a:pPr lvl="1"/>
            <a:r>
              <a:rPr lang="en-US" sz="1800" dirty="0" smtClean="0"/>
              <a:t>SP: Trivial</a:t>
            </a:r>
          </a:p>
          <a:p>
            <a:pPr lvl="1"/>
            <a:r>
              <a:rPr lang="en-US" sz="1800" dirty="0" smtClean="0"/>
              <a:t>CTP: First-Fit (</a:t>
            </a:r>
            <a:r>
              <a:rPr lang="en-US" sz="1800" dirty="0" smtClean="0">
                <a:solidFill>
                  <a:srgbClr val="C00000"/>
                </a:solidFill>
              </a:rPr>
              <a:t>Left-Shifting</a:t>
            </a:r>
            <a:r>
              <a:rPr lang="en-US" sz="1800" dirty="0" smtClean="0"/>
              <a:t>, Right-Shifting)</a:t>
            </a:r>
          </a:p>
          <a:p>
            <a:pPr lvl="1"/>
            <a:r>
              <a:rPr lang="en-US" sz="1800" dirty="0" smtClean="0"/>
              <a:t>ITP: Simple Temporal Networks (</a:t>
            </a:r>
            <a:r>
              <a:rPr lang="en-US" sz="1800" dirty="0" err="1" smtClean="0">
                <a:solidFill>
                  <a:srgbClr val="C00000"/>
                </a:solidFill>
              </a:rPr>
              <a:t>Slackless</a:t>
            </a:r>
            <a:r>
              <a:rPr lang="en-US" sz="1800" dirty="0" smtClean="0"/>
              <a:t>)</a:t>
            </a:r>
          </a:p>
          <a:p>
            <a:pPr lvl="1"/>
            <a:endParaRPr lang="en-US" sz="1400" dirty="0" smtClean="0"/>
          </a:p>
          <a:p>
            <a:r>
              <a:rPr lang="en-US" sz="2400" dirty="0" smtClean="0">
                <a:solidFill>
                  <a:srgbClr val="C00000"/>
                </a:solidFill>
              </a:rPr>
              <a:t>Reordering</a:t>
            </a:r>
            <a:endParaRPr lang="en-US" sz="2400" dirty="0" smtClean="0"/>
          </a:p>
          <a:p>
            <a:pPr lvl="1"/>
            <a:r>
              <a:rPr lang="en-US" sz="1800" dirty="0" smtClean="0"/>
              <a:t>SP: Standard</a:t>
            </a:r>
          </a:p>
          <a:p>
            <a:pPr lvl="1"/>
            <a:r>
              <a:rPr lang="en-US" sz="1800" dirty="0" smtClean="0"/>
              <a:t>CTP: Same as SP, </a:t>
            </a:r>
            <a:r>
              <a:rPr lang="en-US" sz="1800" dirty="0" smtClean="0">
                <a:solidFill>
                  <a:srgbClr val="C00000"/>
                </a:solidFill>
              </a:rPr>
              <a:t>harder proof</a:t>
            </a:r>
          </a:p>
          <a:p>
            <a:pPr lvl="1"/>
            <a:r>
              <a:rPr lang="en-US" sz="1800" dirty="0" smtClean="0"/>
              <a:t>ITP: </a:t>
            </a:r>
            <a:r>
              <a:rPr lang="en-US" sz="1800" dirty="0" smtClean="0">
                <a:solidFill>
                  <a:srgbClr val="C00000"/>
                </a:solidFill>
              </a:rPr>
              <a:t>+decomposition constraints</a:t>
            </a:r>
            <a:endParaRPr lang="en-US" sz="1800" dirty="0"/>
          </a:p>
        </p:txBody>
      </p:sp>
      <p:sp>
        <p:nvSpPr>
          <p:cNvPr id="4" name="Text Box 229"/>
          <p:cNvSpPr txBox="1">
            <a:spLocks noChangeArrowheads="1"/>
          </p:cNvSpPr>
          <p:nvPr/>
        </p:nvSpPr>
        <p:spPr bwMode="auto">
          <a:xfrm>
            <a:off x="6582080" y="0"/>
            <a:ext cx="2561920"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Overview: Chapter 3</a:t>
            </a:r>
            <a:endParaRPr lang="en-US" b="1" i="1" dirty="0">
              <a:solidFill>
                <a:schemeClr val="hlink"/>
              </a:solidFill>
            </a:endParaRPr>
          </a:p>
        </p:txBody>
      </p:sp>
      <p:sp>
        <p:nvSpPr>
          <p:cNvPr id="5" name="Rectangle 4"/>
          <p:cNvSpPr/>
          <p:nvPr/>
        </p:nvSpPr>
        <p:spPr>
          <a:xfrm>
            <a:off x="2671612" y="2448264"/>
            <a:ext cx="6548588"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Are 10:00 and 10:10 different?</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2362200" y="4136316"/>
            <a:ext cx="4185762"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Does order matter?</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268" name="Picture 4" descr="C:\Users\Wyriel\AppData\Local\Microsoft\Windows\Temporary Internet Files\Content.IE5\2WBVJOV4\MC90020053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1770" y="3233433"/>
            <a:ext cx="711403" cy="110996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Wyriel\AppData\Local\Microsoft\Windows\Temporary Internet Files\Content.IE5\C0QO4ZVP\MC90020046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6573" y="3386963"/>
            <a:ext cx="1197173" cy="8029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Wyriel\AppData\Local\Microsoft\Windows\Temporary Internet Files\Content.IE5\2WBVJOV4\MC90020053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3773" y="4528833"/>
            <a:ext cx="711403" cy="11099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Users\Wyriel\AppData\Local\Microsoft\Windows\Temporary Internet Files\Content.IE5\C0QO4ZVP\MC90020046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4681233"/>
            <a:ext cx="1197173" cy="80290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a:stCxn id="11268" idx="3"/>
            <a:endCxn id="11270" idx="1"/>
          </p:cNvCxnSpPr>
          <p:nvPr/>
        </p:nvCxnSpPr>
        <p:spPr bwMode="auto">
          <a:xfrm>
            <a:off x="7293173" y="3788417"/>
            <a:ext cx="533400" cy="1"/>
          </a:xfrm>
          <a:prstGeom prst="straightConnector1">
            <a:avLst/>
          </a:prstGeom>
          <a:solidFill>
            <a:srgbClr val="00FFFF"/>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a:stCxn id="14" idx="3"/>
            <a:endCxn id="13" idx="1"/>
          </p:cNvCxnSpPr>
          <p:nvPr/>
        </p:nvCxnSpPr>
        <p:spPr bwMode="auto">
          <a:xfrm>
            <a:off x="7750373" y="5082688"/>
            <a:ext cx="533400" cy="1129"/>
          </a:xfrm>
          <a:prstGeom prst="straightConnector1">
            <a:avLst/>
          </a:prstGeom>
          <a:solidFill>
            <a:srgbClr val="00FFFF"/>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a:xfrm>
            <a:off x="6329668" y="1642951"/>
            <a:ext cx="2747868" cy="584775"/>
          </a:xfrm>
          <a:prstGeom prst="rect">
            <a:avLst/>
          </a:prstGeom>
          <a:noFill/>
        </p:spPr>
        <p:txBody>
          <a:bodyPr wrap="none" lIns="91440" tIns="45720" rIns="91440" bIns="45720">
            <a:spAutoFit/>
          </a:bodyP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if and only if</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5" name="TextBox 14"/>
          <p:cNvSpPr txBox="1"/>
          <p:nvPr/>
        </p:nvSpPr>
        <p:spPr>
          <a:xfrm>
            <a:off x="76200" y="5833076"/>
            <a:ext cx="9067800" cy="1015663"/>
          </a:xfrm>
          <a:prstGeom prst="rect">
            <a:avLst/>
          </a:prstGeom>
          <a:noFill/>
        </p:spPr>
        <p:txBody>
          <a:bodyPr wrap="square" rtlCol="0">
            <a:spAutoFit/>
          </a:bodyPr>
          <a:lstStyle/>
          <a:p>
            <a:r>
              <a:rPr lang="en-US" sz="1400" i="1" dirty="0" smtClean="0">
                <a:solidFill>
                  <a:srgbClr val="C00000"/>
                </a:solidFill>
              </a:rPr>
              <a:t>Temporal </a:t>
            </a:r>
            <a:r>
              <a:rPr lang="en-US" sz="1400" i="1" dirty="0">
                <a:solidFill>
                  <a:srgbClr val="C00000"/>
                </a:solidFill>
              </a:rPr>
              <a:t>Planning with Mutual Exclusion Reasoning.</a:t>
            </a:r>
            <a:r>
              <a:rPr lang="en-US" sz="1400" dirty="0">
                <a:solidFill>
                  <a:srgbClr val="C00000"/>
                </a:solidFill>
              </a:rPr>
              <a:t> David E. Smith and Daniel S. Weld. 1999. </a:t>
            </a:r>
            <a:r>
              <a:rPr lang="en-US" sz="1400" dirty="0" smtClean="0">
                <a:solidFill>
                  <a:srgbClr val="C00000"/>
                </a:solidFill>
              </a:rPr>
              <a:t>TGP.</a:t>
            </a:r>
            <a:endParaRPr lang="en-US" sz="1400" dirty="0">
              <a:solidFill>
                <a:srgbClr val="C00000"/>
              </a:solidFill>
            </a:endParaRPr>
          </a:p>
          <a:p>
            <a:r>
              <a:rPr lang="en-US" sz="1400" i="1" dirty="0">
                <a:solidFill>
                  <a:srgbClr val="C00000"/>
                </a:solidFill>
              </a:rPr>
              <a:t>Multiple Relaxations in Temporal Planning.</a:t>
            </a:r>
            <a:r>
              <a:rPr lang="en-US" sz="1400" dirty="0">
                <a:solidFill>
                  <a:srgbClr val="C00000"/>
                </a:solidFill>
              </a:rPr>
              <a:t> Keith Halsey, Derek Long, and Maria Fox. 2004. </a:t>
            </a:r>
            <a:r>
              <a:rPr lang="en-US" sz="1400" dirty="0" smtClean="0">
                <a:solidFill>
                  <a:srgbClr val="C00000"/>
                </a:solidFill>
              </a:rPr>
              <a:t>CRIKEY.</a:t>
            </a:r>
            <a:endParaRPr lang="en-US" sz="1400" dirty="0">
              <a:solidFill>
                <a:srgbClr val="C00000"/>
              </a:solidFill>
            </a:endParaRPr>
          </a:p>
          <a:p>
            <a:endParaRPr lang="en-US" sz="400" dirty="0">
              <a:solidFill>
                <a:srgbClr val="C00000"/>
              </a:solidFill>
            </a:endParaRPr>
          </a:p>
          <a:p>
            <a:r>
              <a:rPr lang="en-US" sz="1400" i="1" dirty="0" smtClean="0">
                <a:solidFill>
                  <a:srgbClr val="C00000"/>
                </a:solidFill>
              </a:rPr>
              <a:t>Computational </a:t>
            </a:r>
            <a:r>
              <a:rPr lang="en-US" sz="1400" i="1" dirty="0">
                <a:solidFill>
                  <a:srgbClr val="C00000"/>
                </a:solidFill>
              </a:rPr>
              <a:t>Aspects of Reordering Plans.</a:t>
            </a:r>
            <a:r>
              <a:rPr lang="en-US" sz="1400" dirty="0">
                <a:solidFill>
                  <a:srgbClr val="C00000"/>
                </a:solidFill>
              </a:rPr>
              <a:t> </a:t>
            </a:r>
            <a:r>
              <a:rPr lang="en-US" sz="1400" dirty="0" err="1">
                <a:solidFill>
                  <a:srgbClr val="C00000"/>
                </a:solidFill>
              </a:rPr>
              <a:t>Christer</a:t>
            </a:r>
            <a:r>
              <a:rPr lang="en-US" sz="1400" dirty="0">
                <a:solidFill>
                  <a:srgbClr val="C00000"/>
                </a:solidFill>
              </a:rPr>
              <a:t> </a:t>
            </a:r>
            <a:r>
              <a:rPr lang="en-US" sz="1400" dirty="0" err="1" smtClean="0">
                <a:solidFill>
                  <a:srgbClr val="C00000"/>
                </a:solidFill>
              </a:rPr>
              <a:t>Bäckstr</a:t>
            </a:r>
            <a:r>
              <a:rPr lang="en-US" sz="1400" dirty="0" err="1">
                <a:solidFill>
                  <a:srgbClr val="C00000"/>
                </a:solidFill>
              </a:rPr>
              <a:t>ö</a:t>
            </a:r>
            <a:r>
              <a:rPr lang="en-US" sz="1400" dirty="0" err="1" smtClean="0">
                <a:solidFill>
                  <a:srgbClr val="C00000"/>
                </a:solidFill>
              </a:rPr>
              <a:t>m</a:t>
            </a:r>
            <a:r>
              <a:rPr lang="en-US" sz="1400" dirty="0">
                <a:solidFill>
                  <a:srgbClr val="C00000"/>
                </a:solidFill>
              </a:rPr>
              <a:t>. 1998.</a:t>
            </a:r>
          </a:p>
          <a:p>
            <a:r>
              <a:rPr lang="en-US" sz="1400" i="1" dirty="0">
                <a:solidFill>
                  <a:srgbClr val="C00000"/>
                </a:solidFill>
              </a:rPr>
              <a:t>Systematic Nonlinear Planning.</a:t>
            </a:r>
            <a:r>
              <a:rPr lang="en-US" sz="1400" dirty="0">
                <a:solidFill>
                  <a:srgbClr val="C00000"/>
                </a:solidFill>
              </a:rPr>
              <a:t> David A. </a:t>
            </a:r>
            <a:r>
              <a:rPr lang="en-US" sz="1400" dirty="0" err="1">
                <a:solidFill>
                  <a:srgbClr val="C00000"/>
                </a:solidFill>
              </a:rPr>
              <a:t>McAllester</a:t>
            </a:r>
            <a:r>
              <a:rPr lang="en-US" sz="1400" dirty="0">
                <a:solidFill>
                  <a:srgbClr val="C00000"/>
                </a:solidFill>
              </a:rPr>
              <a:t> and David </a:t>
            </a:r>
            <a:r>
              <a:rPr lang="en-US" sz="1400" dirty="0" err="1">
                <a:solidFill>
                  <a:srgbClr val="C00000"/>
                </a:solidFill>
              </a:rPr>
              <a:t>Rosenblitt</a:t>
            </a:r>
            <a:r>
              <a:rPr lang="en-US" sz="1400" dirty="0">
                <a:solidFill>
                  <a:srgbClr val="C00000"/>
                </a:solidFill>
              </a:rPr>
              <a:t>. 1991. </a:t>
            </a:r>
            <a:r>
              <a:rPr lang="en-US" sz="1400" dirty="0" smtClean="0">
                <a:solidFill>
                  <a:srgbClr val="C00000"/>
                </a:solidFill>
              </a:rPr>
              <a:t>SNLP</a:t>
            </a:r>
            <a:r>
              <a:rPr lang="en-US" sz="1400" dirty="0">
                <a:solidFill>
                  <a:srgbClr val="C00000"/>
                </a:solidFill>
              </a:rPr>
              <a:t>.</a:t>
            </a:r>
          </a:p>
        </p:txBody>
      </p:sp>
      <p:sp>
        <p:nvSpPr>
          <p:cNvPr id="6" name="Slide Number Placeholder 5"/>
          <p:cNvSpPr>
            <a:spLocks noGrp="1"/>
          </p:cNvSpPr>
          <p:nvPr>
            <p:ph type="sldNum" sz="quarter" idx="12"/>
          </p:nvPr>
        </p:nvSpPr>
        <p:spPr/>
        <p:txBody>
          <a:bodyPr/>
          <a:lstStyle/>
          <a:p>
            <a:pPr>
              <a:defRPr/>
            </a:pPr>
            <a:fld id="{C07EA18F-6F2D-4CB7-BDC6-85F2DFCC4B00}" type="slidenum">
              <a:rPr lang="en-US" smtClean="0"/>
              <a:pPr>
                <a:defRPr/>
              </a:pPr>
              <a:t>25</a:t>
            </a:fld>
            <a:endParaRPr lang="en-US"/>
          </a:p>
        </p:txBody>
      </p:sp>
    </p:spTree>
    <p:custDataLst>
      <p:tags r:id="rId1"/>
    </p:custDataLst>
    <p:extLst>
      <p:ext uri="{BB962C8B-B14F-4D97-AF65-F5344CB8AC3E}">
        <p14:creationId xmlns:p14="http://schemas.microsoft.com/office/powerpoint/2010/main" val="1345745599"/>
      </p:ext>
    </p:extLst>
  </p:cSld>
  <p:clrMapOvr>
    <a:masterClrMapping/>
  </p:clrMapOvr>
  <mc:AlternateContent xmlns:mc="http://schemas.openxmlformats.org/markup-compatibility/2006" xmlns:p14="http://schemas.microsoft.com/office/powerpoint/2010/main">
    <mc:Choice Requires="p14">
      <p:transition spd="slow" p14:dur="2000" advTm="187502"/>
    </mc:Choice>
    <mc:Fallback xmlns="">
      <p:transition spd="slow" advTm="1875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11270"/>
                                        </p:tgtEl>
                                      </p:cBhvr>
                                    </p:animEffect>
                                    <p:set>
                                      <p:cBhvr>
                                        <p:cTn id="7" dur="1" fill="hold">
                                          <p:stCondLst>
                                            <p:cond delay="499"/>
                                          </p:stCondLst>
                                        </p:cTn>
                                        <p:tgtEl>
                                          <p:spTgt spid="11270"/>
                                        </p:tgtEl>
                                        <p:attrNameLst>
                                          <p:attrName>style.visibility</p:attrName>
                                        </p:attrNameLst>
                                      </p:cBhvr>
                                      <p:to>
                                        <p:strVal val="hidden"/>
                                      </p:to>
                                    </p:set>
                                  </p:childTnLst>
                                </p:cTn>
                              </p:par>
                              <p:par>
                                <p:cTn id="8" presetID="22" presetClass="exit" presetSubtype="2" fill="hold" nodeType="withEffect">
                                  <p:stCondLst>
                                    <p:cond delay="0"/>
                                  </p:stCondLst>
                                  <p:childTnLst>
                                    <p:animEffect transition="out" filter="wipe(right)">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22" presetClass="exit" presetSubtype="2" fill="hold" nodeType="withEffect">
                                  <p:stCondLst>
                                    <p:cond delay="0"/>
                                  </p:stCondLst>
                                  <p:childTnLst>
                                    <p:animEffect transition="out" filter="wipe(right)">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22" presetClass="exit" presetSubtype="2" fill="hold" nodeType="withEffect">
                                  <p:stCondLst>
                                    <p:cond delay="0"/>
                                  </p:stCondLst>
                                  <p:childTnLst>
                                    <p:animEffect transition="out" filter="wipe(right)">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Redo Language Analysis</a:t>
            </a:r>
            <a:endParaRPr lang="en-US" dirty="0"/>
          </a:p>
        </p:txBody>
      </p:sp>
      <p:sp>
        <p:nvSpPr>
          <p:cNvPr id="3" name="Content Placeholder 2"/>
          <p:cNvSpPr>
            <a:spLocks noGrp="1"/>
          </p:cNvSpPr>
          <p:nvPr>
            <p:ph idx="1"/>
          </p:nvPr>
        </p:nvSpPr>
        <p:spPr/>
        <p:txBody>
          <a:bodyPr>
            <a:normAutofit/>
          </a:bodyPr>
          <a:lstStyle/>
          <a:p>
            <a:r>
              <a:rPr lang="en-US" sz="2400" dirty="0"/>
              <a:t>Define </a:t>
            </a:r>
            <a:r>
              <a:rPr lang="en-US" sz="2400" dirty="0">
                <a:solidFill>
                  <a:srgbClr val="C00000"/>
                </a:solidFill>
              </a:rPr>
              <a:t>Required Concurrency</a:t>
            </a:r>
          </a:p>
          <a:p>
            <a:pPr lvl="1"/>
            <a:r>
              <a:rPr lang="en-US" sz="2000" dirty="0"/>
              <a:t>Argue for </a:t>
            </a:r>
            <a:r>
              <a:rPr lang="en-US" sz="2000" dirty="0">
                <a:solidFill>
                  <a:srgbClr val="C00000"/>
                </a:solidFill>
              </a:rPr>
              <a:t>Hard </a:t>
            </a:r>
            <a:r>
              <a:rPr lang="en-US" sz="2000" dirty="0"/>
              <a:t>but</a:t>
            </a:r>
            <a:r>
              <a:rPr lang="en-US" sz="2000" dirty="0">
                <a:solidFill>
                  <a:srgbClr val="C00000"/>
                </a:solidFill>
              </a:rPr>
              <a:t> Not Impossible</a:t>
            </a:r>
          </a:p>
          <a:p>
            <a:pPr lvl="1"/>
            <a:r>
              <a:rPr lang="en-US" sz="2000" dirty="0"/>
              <a:t>Future work not futile</a:t>
            </a:r>
          </a:p>
          <a:p>
            <a:r>
              <a:rPr lang="en-US" sz="2400" dirty="0"/>
              <a:t>Setup </a:t>
            </a:r>
            <a:r>
              <a:rPr lang="en-US" sz="2400" dirty="0" smtClean="0"/>
              <a:t>space </a:t>
            </a:r>
            <a:r>
              <a:rPr lang="en-US" sz="2400" dirty="0"/>
              <a:t>of </a:t>
            </a:r>
            <a:r>
              <a:rPr lang="en-US" sz="2400" dirty="0" smtClean="0"/>
              <a:t>languages</a:t>
            </a:r>
            <a:endParaRPr lang="en-US" sz="2400" dirty="0"/>
          </a:p>
          <a:p>
            <a:r>
              <a:rPr lang="en-US" sz="2400" dirty="0"/>
              <a:t>Prove syntactic characterization: </a:t>
            </a:r>
          </a:p>
          <a:p>
            <a:pPr lvl="1"/>
            <a:r>
              <a:rPr lang="en-US" sz="2000" dirty="0">
                <a:solidFill>
                  <a:srgbClr val="C00000"/>
                </a:solidFill>
              </a:rPr>
              <a:t>Causally Compound</a:t>
            </a:r>
          </a:p>
          <a:p>
            <a:r>
              <a:rPr lang="en-US" sz="2400" dirty="0"/>
              <a:t>Collapse simple side </a:t>
            </a:r>
          </a:p>
          <a:p>
            <a:pPr lvl="1"/>
            <a:r>
              <a:rPr lang="en-US" sz="2000" dirty="0">
                <a:solidFill>
                  <a:srgbClr val="C00000"/>
                </a:solidFill>
              </a:rPr>
              <a:t>‘CTP representative:’ </a:t>
            </a:r>
          </a:p>
          <a:p>
            <a:pPr lvl="1"/>
            <a:r>
              <a:rPr lang="en-US" sz="2000" dirty="0">
                <a:solidFill>
                  <a:srgbClr val="C00000"/>
                </a:solidFill>
              </a:rPr>
              <a:t>First-Fit suffices</a:t>
            </a:r>
          </a:p>
          <a:p>
            <a:r>
              <a:rPr lang="en-US" sz="2400" dirty="0"/>
              <a:t>Collapse complex side</a:t>
            </a:r>
          </a:p>
          <a:p>
            <a:pPr lvl="1"/>
            <a:r>
              <a:rPr lang="en-US" sz="2000" dirty="0">
                <a:solidFill>
                  <a:srgbClr val="C00000"/>
                </a:solidFill>
              </a:rPr>
              <a:t>ITP representative:</a:t>
            </a:r>
            <a:endParaRPr lang="en-US" sz="1600" dirty="0"/>
          </a:p>
          <a:p>
            <a:pPr lvl="1"/>
            <a:r>
              <a:rPr lang="en-US" sz="2000" dirty="0">
                <a:solidFill>
                  <a:srgbClr val="C00000"/>
                </a:solidFill>
              </a:rPr>
              <a:t>Subintervals reduce </a:t>
            </a:r>
            <a:r>
              <a:rPr lang="en-US" sz="2000" dirty="0"/>
              <a:t>to RC</a:t>
            </a:r>
          </a:p>
        </p:txBody>
      </p:sp>
      <p:sp>
        <p:nvSpPr>
          <p:cNvPr id="4" name="Text Box 229"/>
          <p:cNvSpPr txBox="1">
            <a:spLocks noChangeArrowheads="1"/>
          </p:cNvSpPr>
          <p:nvPr/>
        </p:nvSpPr>
        <p:spPr bwMode="auto">
          <a:xfrm>
            <a:off x="6582080" y="0"/>
            <a:ext cx="2561920"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Overview: Chapter 4</a:t>
            </a:r>
            <a:endParaRPr lang="en-US" b="1" i="1" dirty="0">
              <a:solidFill>
                <a:schemeClr val="hlink"/>
              </a:solidFill>
            </a:endParaRPr>
          </a:p>
        </p:txBody>
      </p:sp>
      <p:pic>
        <p:nvPicPr>
          <p:cNvPr id="5" name="Content Placeholder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1371600"/>
            <a:ext cx="3810000" cy="5386949"/>
          </a:xfrm>
          <a:prstGeom prst="rect">
            <a:avLst/>
          </a:prstGeom>
        </p:spPr>
      </p:pic>
      <p:cxnSp>
        <p:nvCxnSpPr>
          <p:cNvPr id="7" name="Straight Connector 6"/>
          <p:cNvCxnSpPr/>
          <p:nvPr/>
        </p:nvCxnSpPr>
        <p:spPr bwMode="auto">
          <a:xfrm flipV="1">
            <a:off x="5257800" y="3124200"/>
            <a:ext cx="3886200" cy="1905000"/>
          </a:xfrm>
          <a:prstGeom prst="line">
            <a:avLst/>
          </a:prstGeom>
          <a:solidFill>
            <a:srgbClr val="00FFFF"/>
          </a:solidFill>
          <a:ln w="127000" cap="flat" cmpd="sng" algn="ctr">
            <a:solidFill>
              <a:srgbClr val="C0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7003228" y="4800600"/>
            <a:ext cx="1073972" cy="707886"/>
          </a:xfrm>
          <a:prstGeom prst="rect">
            <a:avLst/>
          </a:prstGeom>
          <a:solidFill>
            <a:srgbClr val="FFC000"/>
          </a:solidFill>
          <a:ln w="19050">
            <a:solidFill>
              <a:schemeClr val="tx1"/>
            </a:solidFill>
          </a:ln>
        </p:spPr>
        <p:txBody>
          <a:bodyPr wrap="square" rtlCol="0">
            <a:spAutoFit/>
          </a:bodyPr>
          <a:lstStyle/>
          <a:p>
            <a:pPr algn="ctr"/>
            <a:r>
              <a:rPr lang="en-US" sz="4000" dirty="0" smtClean="0"/>
              <a:t>CTP</a:t>
            </a:r>
            <a:endParaRPr lang="en-US" sz="4000" dirty="0"/>
          </a:p>
        </p:txBody>
      </p:sp>
      <p:sp>
        <p:nvSpPr>
          <p:cNvPr id="10" name="TextBox 9"/>
          <p:cNvSpPr txBox="1"/>
          <p:nvPr/>
        </p:nvSpPr>
        <p:spPr>
          <a:xfrm>
            <a:off x="5929256" y="2590800"/>
            <a:ext cx="1073972" cy="707886"/>
          </a:xfrm>
          <a:prstGeom prst="rect">
            <a:avLst/>
          </a:prstGeom>
          <a:solidFill>
            <a:srgbClr val="FFC000"/>
          </a:solidFill>
          <a:ln w="19050">
            <a:solidFill>
              <a:schemeClr val="tx1"/>
            </a:solidFill>
          </a:ln>
        </p:spPr>
        <p:txBody>
          <a:bodyPr wrap="square" rtlCol="0">
            <a:spAutoFit/>
          </a:bodyPr>
          <a:lstStyle/>
          <a:p>
            <a:pPr algn="ctr"/>
            <a:r>
              <a:rPr lang="en-US" sz="4000" dirty="0"/>
              <a:t>I</a:t>
            </a:r>
            <a:r>
              <a:rPr lang="en-US" sz="4000" dirty="0" smtClean="0"/>
              <a:t>TP</a:t>
            </a:r>
            <a:endParaRPr lang="en-US" sz="4000" dirty="0"/>
          </a:p>
        </p:txBody>
      </p:sp>
      <p:sp>
        <p:nvSpPr>
          <p:cNvPr id="11" name="TextBox 10"/>
          <p:cNvSpPr txBox="1"/>
          <p:nvPr/>
        </p:nvSpPr>
        <p:spPr>
          <a:xfrm>
            <a:off x="152400" y="6334780"/>
            <a:ext cx="8991600" cy="523220"/>
          </a:xfrm>
          <a:prstGeom prst="rect">
            <a:avLst/>
          </a:prstGeom>
          <a:noFill/>
        </p:spPr>
        <p:txBody>
          <a:bodyPr wrap="square" rtlCol="0">
            <a:spAutoFit/>
          </a:bodyPr>
          <a:lstStyle/>
          <a:p>
            <a:r>
              <a:rPr lang="en-US" sz="1400" i="1" dirty="0">
                <a:solidFill>
                  <a:srgbClr val="C00000"/>
                </a:solidFill>
              </a:rPr>
              <a:t>An Investigation into the Expressive Power of </a:t>
            </a:r>
            <a:r>
              <a:rPr lang="en-US" sz="1400" i="1" dirty="0" smtClean="0">
                <a:solidFill>
                  <a:srgbClr val="C00000"/>
                </a:solidFill>
              </a:rPr>
              <a:t>PDDL2.1. </a:t>
            </a:r>
          </a:p>
          <a:p>
            <a:r>
              <a:rPr lang="en-US" sz="1400" dirty="0" smtClean="0">
                <a:solidFill>
                  <a:srgbClr val="C00000"/>
                </a:solidFill>
              </a:rPr>
              <a:t>Maria Fox, Derek Long, and Keith Halsey. 2003.</a:t>
            </a:r>
            <a:endParaRPr lang="en-US" sz="1400" dirty="0">
              <a:solidFill>
                <a:srgbClr val="C00000"/>
              </a:solidFill>
            </a:endParaRPr>
          </a:p>
        </p:txBody>
      </p:sp>
      <p:sp>
        <p:nvSpPr>
          <p:cNvPr id="6" name="Slide Number Placeholder 5"/>
          <p:cNvSpPr>
            <a:spLocks noGrp="1"/>
          </p:cNvSpPr>
          <p:nvPr>
            <p:ph type="sldNum" sz="quarter" idx="12"/>
          </p:nvPr>
        </p:nvSpPr>
        <p:spPr/>
        <p:txBody>
          <a:bodyPr/>
          <a:lstStyle/>
          <a:p>
            <a:pPr>
              <a:defRPr/>
            </a:pPr>
            <a:fld id="{C07EA18F-6F2D-4CB7-BDC6-85F2DFCC4B00}" type="slidenum">
              <a:rPr lang="en-US" smtClean="0"/>
              <a:pPr>
                <a:defRPr/>
              </a:pPr>
              <a:t>26</a:t>
            </a:fld>
            <a:endParaRPr lang="en-US"/>
          </a:p>
        </p:txBody>
      </p:sp>
    </p:spTree>
    <p:custDataLst>
      <p:tags r:id="rId1"/>
    </p:custDataLst>
    <p:extLst>
      <p:ext uri="{BB962C8B-B14F-4D97-AF65-F5344CB8AC3E}">
        <p14:creationId xmlns:p14="http://schemas.microsoft.com/office/powerpoint/2010/main" val="442218990"/>
      </p:ext>
    </p:extLst>
  </p:cSld>
  <p:clrMapOvr>
    <a:masterClrMapping/>
  </p:clrMapOvr>
  <mc:AlternateContent xmlns:mc="http://schemas.openxmlformats.org/markup-compatibility/2006" xmlns:p14="http://schemas.microsoft.com/office/powerpoint/2010/main">
    <mc:Choice Requires="p14">
      <p:transition spd="slow" p14:dur="2000" advTm="88306"/>
    </mc:Choice>
    <mc:Fallback xmlns="">
      <p:transition spd="slow" advTm="883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Redo Algorithm Analysis</a:t>
            </a:r>
            <a:endParaRPr lang="en-US" dirty="0"/>
          </a:p>
        </p:txBody>
      </p:sp>
      <p:sp>
        <p:nvSpPr>
          <p:cNvPr id="3" name="Content Placeholder 2"/>
          <p:cNvSpPr>
            <a:spLocks noGrp="1"/>
          </p:cNvSpPr>
          <p:nvPr>
            <p:ph idx="1"/>
          </p:nvPr>
        </p:nvSpPr>
        <p:spPr>
          <a:xfrm>
            <a:off x="333375" y="1436687"/>
            <a:ext cx="8699500" cy="5192713"/>
          </a:xfrm>
        </p:spPr>
        <p:txBody>
          <a:bodyPr/>
          <a:lstStyle/>
          <a:p>
            <a:r>
              <a:rPr lang="en-US" sz="2800" i="1" dirty="0" smtClean="0"/>
              <a:t>Define:</a:t>
            </a:r>
            <a:endParaRPr lang="en-US" sz="2800" i="1" dirty="0"/>
          </a:p>
          <a:p>
            <a:pPr lvl="1"/>
            <a:r>
              <a:rPr lang="en-US" sz="2000" dirty="0" smtClean="0"/>
              <a:t>+First-Fit Classical </a:t>
            </a:r>
            <a:r>
              <a:rPr lang="en-US" sz="2000" dirty="0"/>
              <a:t>(FFC)</a:t>
            </a:r>
          </a:p>
          <a:p>
            <a:pPr lvl="1"/>
            <a:r>
              <a:rPr lang="en-US" sz="2000" dirty="0"/>
              <a:t>Decision Epoch (DE)</a:t>
            </a:r>
          </a:p>
          <a:p>
            <a:pPr lvl="1"/>
            <a:r>
              <a:rPr lang="en-US" sz="2000" dirty="0"/>
              <a:t>Temporally Lifted (TEMPO</a:t>
            </a:r>
            <a:r>
              <a:rPr lang="en-US" sz="2000" dirty="0" smtClean="0"/>
              <a:t>)</a:t>
            </a:r>
          </a:p>
          <a:p>
            <a:pPr lvl="1"/>
            <a:endParaRPr lang="en-US" sz="1400" dirty="0"/>
          </a:p>
          <a:p>
            <a:r>
              <a:rPr lang="en-US" sz="2800" i="1" dirty="0" smtClean="0"/>
              <a:t>Prove/Disprove:</a:t>
            </a:r>
            <a:r>
              <a:rPr lang="en-US" sz="2800" dirty="0" smtClean="0"/>
              <a:t> </a:t>
            </a:r>
          </a:p>
          <a:p>
            <a:pPr lvl="1"/>
            <a:r>
              <a:rPr lang="en-US" sz="2400" dirty="0" smtClean="0">
                <a:solidFill>
                  <a:srgbClr val="C00000"/>
                </a:solidFill>
              </a:rPr>
              <a:t>completeness</a:t>
            </a:r>
            <a:endParaRPr lang="en-US" sz="2400" dirty="0">
              <a:solidFill>
                <a:srgbClr val="C00000"/>
              </a:solidFill>
            </a:endParaRPr>
          </a:p>
          <a:p>
            <a:pPr lvl="1"/>
            <a:r>
              <a:rPr lang="en-US" sz="2400" dirty="0">
                <a:solidFill>
                  <a:srgbClr val="C00000"/>
                </a:solidFill>
              </a:rPr>
              <a:t>+</a:t>
            </a:r>
            <a:r>
              <a:rPr lang="en-US" sz="2400" dirty="0" err="1">
                <a:solidFill>
                  <a:srgbClr val="C00000"/>
                </a:solidFill>
              </a:rPr>
              <a:t>systematicity</a:t>
            </a:r>
            <a:endParaRPr lang="en-US" sz="2400" dirty="0">
              <a:solidFill>
                <a:srgbClr val="C00000"/>
              </a:solidFill>
            </a:endParaRPr>
          </a:p>
          <a:p>
            <a:pPr lvl="1"/>
            <a:r>
              <a:rPr lang="en-US" sz="2400" dirty="0"/>
              <a:t>SP given</a:t>
            </a:r>
          </a:p>
          <a:p>
            <a:pPr lvl="1"/>
            <a:r>
              <a:rPr lang="en-US" sz="2400" dirty="0">
                <a:solidFill>
                  <a:srgbClr val="C00000"/>
                </a:solidFill>
              </a:rPr>
              <a:t>CTP/ITP </a:t>
            </a:r>
            <a:r>
              <a:rPr lang="en-US" sz="2400" dirty="0"/>
              <a:t>novel</a:t>
            </a:r>
          </a:p>
          <a:p>
            <a:endParaRPr lang="en-US" dirty="0"/>
          </a:p>
        </p:txBody>
      </p:sp>
      <p:sp>
        <p:nvSpPr>
          <p:cNvPr id="5" name="Text Box 229"/>
          <p:cNvSpPr txBox="1">
            <a:spLocks noChangeArrowheads="1"/>
          </p:cNvSpPr>
          <p:nvPr/>
        </p:nvSpPr>
        <p:spPr bwMode="auto">
          <a:xfrm>
            <a:off x="6582080" y="0"/>
            <a:ext cx="2561920"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Overview: Chapter 5</a:t>
            </a:r>
            <a:endParaRPr lang="en-US" b="1" i="1" dirty="0">
              <a:solidFill>
                <a:schemeClr val="hlink"/>
              </a:solidFill>
            </a:endParaRPr>
          </a:p>
        </p:txBody>
      </p:sp>
      <p:sp>
        <p:nvSpPr>
          <p:cNvPr id="6" name="TextBox 5"/>
          <p:cNvSpPr txBox="1"/>
          <p:nvPr/>
        </p:nvSpPr>
        <p:spPr>
          <a:xfrm>
            <a:off x="152400" y="5765393"/>
            <a:ext cx="8991600" cy="1092607"/>
          </a:xfrm>
          <a:prstGeom prst="rect">
            <a:avLst/>
          </a:prstGeom>
          <a:noFill/>
        </p:spPr>
        <p:txBody>
          <a:bodyPr wrap="square" rtlCol="0">
            <a:spAutoFit/>
          </a:bodyPr>
          <a:lstStyle/>
          <a:p>
            <a:r>
              <a:rPr lang="pt-BR" sz="1400" i="1" dirty="0">
                <a:solidFill>
                  <a:srgbClr val="C00000"/>
                </a:solidFill>
              </a:rPr>
              <a:t>SAPA: A Multi-objective Metric Temporal </a:t>
            </a:r>
            <a:r>
              <a:rPr lang="pt-BR" sz="1400" i="1" dirty="0" smtClean="0">
                <a:solidFill>
                  <a:srgbClr val="C00000"/>
                </a:solidFill>
              </a:rPr>
              <a:t>Planner.</a:t>
            </a:r>
            <a:r>
              <a:rPr lang="pt-BR" sz="1400" dirty="0" smtClean="0">
                <a:solidFill>
                  <a:srgbClr val="C00000"/>
                </a:solidFill>
              </a:rPr>
              <a:t> </a:t>
            </a:r>
          </a:p>
          <a:p>
            <a:r>
              <a:rPr lang="pt-BR" sz="1400" dirty="0" smtClean="0">
                <a:solidFill>
                  <a:srgbClr val="C00000"/>
                </a:solidFill>
              </a:rPr>
              <a:t>Minh Binh Do and Subbarao Kambhampati. 2003.</a:t>
            </a:r>
            <a:r>
              <a:rPr lang="pt-BR" sz="1400" dirty="0">
                <a:solidFill>
                  <a:srgbClr val="C00000"/>
                </a:solidFill>
              </a:rPr>
              <a:t/>
            </a:r>
            <a:br>
              <a:rPr lang="pt-BR" sz="1400" dirty="0">
                <a:solidFill>
                  <a:srgbClr val="C00000"/>
                </a:solidFill>
              </a:rPr>
            </a:br>
            <a:endParaRPr lang="pt-BR" sz="900" dirty="0" smtClean="0">
              <a:solidFill>
                <a:srgbClr val="C00000"/>
              </a:solidFill>
            </a:endParaRPr>
          </a:p>
          <a:p>
            <a:r>
              <a:rPr lang="en-US" sz="1400" i="1" dirty="0" smtClean="0">
                <a:solidFill>
                  <a:srgbClr val="C00000"/>
                </a:solidFill>
              </a:rPr>
              <a:t>Planning </a:t>
            </a:r>
            <a:r>
              <a:rPr lang="en-US" sz="1400" i="1" dirty="0">
                <a:solidFill>
                  <a:srgbClr val="C00000"/>
                </a:solidFill>
              </a:rPr>
              <a:t>with Resources and Concurrency: A Forward Chaining </a:t>
            </a:r>
            <a:r>
              <a:rPr lang="en-US" sz="1400" i="1" dirty="0" smtClean="0">
                <a:solidFill>
                  <a:srgbClr val="C00000"/>
                </a:solidFill>
              </a:rPr>
              <a:t>Approach. </a:t>
            </a:r>
          </a:p>
          <a:p>
            <a:r>
              <a:rPr lang="en-US" sz="1400" dirty="0" err="1" smtClean="0">
                <a:solidFill>
                  <a:srgbClr val="C00000"/>
                </a:solidFill>
              </a:rPr>
              <a:t>Fahiem</a:t>
            </a:r>
            <a:r>
              <a:rPr lang="en-US" sz="1400" dirty="0" smtClean="0">
                <a:solidFill>
                  <a:srgbClr val="C00000"/>
                </a:solidFill>
              </a:rPr>
              <a:t> Bacchus and Michael </a:t>
            </a:r>
            <a:r>
              <a:rPr lang="en-US" sz="1400" dirty="0" err="1" smtClean="0">
                <a:solidFill>
                  <a:srgbClr val="C00000"/>
                </a:solidFill>
              </a:rPr>
              <a:t>Ady</a:t>
            </a:r>
            <a:r>
              <a:rPr lang="en-US" sz="1400" dirty="0" smtClean="0">
                <a:solidFill>
                  <a:srgbClr val="C00000"/>
                </a:solidFill>
              </a:rPr>
              <a:t>. 2001.</a:t>
            </a:r>
            <a:endParaRPr lang="en-US" sz="1400" dirty="0">
              <a:solidFill>
                <a:srgbClr val="C0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732" y="3352800"/>
            <a:ext cx="5563868" cy="2172195"/>
          </a:xfrm>
          <a:prstGeom prst="rect">
            <a:avLst/>
          </a:prstGeom>
        </p:spPr>
      </p:pic>
      <p:sp>
        <p:nvSpPr>
          <p:cNvPr id="8" name="Rectangle 7"/>
          <p:cNvSpPr/>
          <p:nvPr/>
        </p:nvSpPr>
        <p:spPr>
          <a:xfrm>
            <a:off x="4340921" y="5181600"/>
            <a:ext cx="448231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Incomplete!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bwMode="auto">
          <a:xfrm>
            <a:off x="4847423" y="1432193"/>
            <a:ext cx="4210280" cy="4879503"/>
          </a:xfrm>
          <a:prstGeom prst="rect">
            <a:avLst/>
          </a:prstGeom>
          <a:solidFill>
            <a:schemeClr val="bg1"/>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91440" rIns="91440" bIns="182880" numCol="1" spcCol="0" rtlCol="0" fromWordArt="0" anchor="t" anchorCtr="0" forceAA="0" compatLnSpc="1">
            <a:prstTxWarp prst="textNoShape">
              <a:avLst/>
            </a:prstTxWarp>
            <a:noAutofit/>
          </a:bodyPr>
          <a:lstStyle/>
          <a:p>
            <a:pPr marL="342900" lvl="1" indent="-342900" fontAlgn="base">
              <a:spcAft>
                <a:spcPct val="0"/>
              </a:spcAft>
              <a:buClr>
                <a:srgbClr val="CCA500"/>
              </a:buClr>
              <a:buFont typeface="Wingdings" pitchFamily="2" charset="2"/>
              <a:buChar char="§"/>
            </a:pPr>
            <a:r>
              <a:rPr lang="en-US" dirty="0" smtClean="0">
                <a:latin typeface="Tahoma" pitchFamily="34" charset="0"/>
              </a:rPr>
              <a:t>FFC, Conservative </a:t>
            </a:r>
            <a:r>
              <a:rPr lang="en-US" dirty="0">
                <a:latin typeface="Tahoma" pitchFamily="34" charset="0"/>
              </a:rPr>
              <a:t>- </a:t>
            </a:r>
            <a:r>
              <a:rPr lang="en-US" dirty="0" smtClean="0">
                <a:latin typeface="Tahoma" pitchFamily="34" charset="0"/>
              </a:rPr>
              <a:t>deadlines:</a:t>
            </a:r>
          </a:p>
          <a:p>
            <a:pPr marL="800100" lvl="1" indent="-342900" fontAlgn="base">
              <a:spcAft>
                <a:spcPct val="0"/>
              </a:spcAft>
              <a:buClr>
                <a:srgbClr val="CCA500"/>
              </a:buClr>
              <a:buFont typeface="Wingdings" pitchFamily="2" charset="2"/>
              <a:buChar char="§"/>
            </a:pPr>
            <a:r>
              <a:rPr lang="en-US" sz="2000" dirty="0" smtClean="0">
                <a:solidFill>
                  <a:srgbClr val="00B050"/>
                </a:solidFill>
                <a:latin typeface="Tahoma" pitchFamily="34" charset="0"/>
              </a:rPr>
              <a:t>complete, systematic</a:t>
            </a:r>
          </a:p>
          <a:p>
            <a:pPr marL="800100" lvl="1" indent="-342900" fontAlgn="base">
              <a:spcAft>
                <a:spcPct val="0"/>
              </a:spcAft>
              <a:buClr>
                <a:srgbClr val="CCA500"/>
              </a:buClr>
              <a:buFont typeface="Wingdings" pitchFamily="2" charset="2"/>
              <a:buChar char="§"/>
            </a:pPr>
            <a:endParaRPr lang="en-US" sz="1000" dirty="0" smtClean="0">
              <a:latin typeface="Tahoma" pitchFamily="34" charset="0"/>
            </a:endParaRPr>
          </a:p>
          <a:p>
            <a:pPr marL="342900" indent="-342900" fontAlgn="base">
              <a:spcAft>
                <a:spcPct val="0"/>
              </a:spcAft>
              <a:buClr>
                <a:srgbClr val="CCA500"/>
              </a:buClr>
              <a:buFont typeface="Wingdings" pitchFamily="2" charset="2"/>
              <a:buChar char="§"/>
            </a:pPr>
            <a:r>
              <a:rPr lang="en-US" dirty="0" smtClean="0">
                <a:latin typeface="Tahoma" pitchFamily="34" charset="0"/>
              </a:rPr>
              <a:t>FFC, Conservative: </a:t>
            </a:r>
          </a:p>
          <a:p>
            <a:pPr marL="800100" lvl="1" indent="-342900" fontAlgn="base">
              <a:spcAft>
                <a:spcPct val="0"/>
              </a:spcAft>
              <a:buClr>
                <a:srgbClr val="CCA500"/>
              </a:buClr>
              <a:buFont typeface="Wingdings" pitchFamily="2" charset="2"/>
              <a:buChar char="§"/>
            </a:pPr>
            <a:r>
              <a:rPr lang="en-US" sz="2000" dirty="0" smtClean="0">
                <a:solidFill>
                  <a:srgbClr val="FFC000"/>
                </a:solidFill>
                <a:latin typeface="Tahoma" pitchFamily="34" charset="0"/>
              </a:rPr>
              <a:t>pseudo-complete</a:t>
            </a:r>
            <a:r>
              <a:rPr lang="en-US" sz="2000" dirty="0" smtClean="0">
                <a:latin typeface="Tahoma" pitchFamily="34" charset="0"/>
              </a:rPr>
              <a:t>, systematic</a:t>
            </a:r>
          </a:p>
          <a:p>
            <a:pPr marL="342900" indent="-342900" fontAlgn="base">
              <a:spcAft>
                <a:spcPct val="0"/>
              </a:spcAft>
              <a:buClr>
                <a:srgbClr val="CCA500"/>
              </a:buClr>
              <a:buFont typeface="Wingdings" pitchFamily="2" charset="2"/>
              <a:buChar char="§"/>
            </a:pPr>
            <a:r>
              <a:rPr lang="en-US" sz="1400" dirty="0" smtClean="0">
                <a:solidFill>
                  <a:srgbClr val="C00000"/>
                </a:solidFill>
                <a:latin typeface="Tahoma" pitchFamily="34" charset="0"/>
              </a:rPr>
              <a:t>(FFC, ITP: incomplete, systematic)</a:t>
            </a:r>
          </a:p>
          <a:p>
            <a:pPr marL="342900" indent="-342900" fontAlgn="base">
              <a:spcAft>
                <a:spcPct val="0"/>
              </a:spcAft>
              <a:buClr>
                <a:srgbClr val="CCA500"/>
              </a:buClr>
              <a:buFont typeface="Wingdings" pitchFamily="2" charset="2"/>
              <a:buChar char="§"/>
            </a:pPr>
            <a:endParaRPr lang="en-US" sz="2800" dirty="0" smtClean="0">
              <a:latin typeface="Tahoma" pitchFamily="34" charset="0"/>
            </a:endParaRPr>
          </a:p>
          <a:p>
            <a:pPr marL="342900" indent="-342900" fontAlgn="base">
              <a:spcAft>
                <a:spcPct val="0"/>
              </a:spcAft>
              <a:buClr>
                <a:srgbClr val="CCA500"/>
              </a:buClr>
              <a:buFont typeface="Wingdings" pitchFamily="2" charset="2"/>
              <a:buChar char="§"/>
            </a:pPr>
            <a:r>
              <a:rPr lang="en-US" dirty="0" smtClean="0">
                <a:latin typeface="Tahoma" pitchFamily="34" charset="0"/>
              </a:rPr>
              <a:t>DE,</a:t>
            </a:r>
            <a:r>
              <a:rPr lang="en-US" dirty="0">
                <a:latin typeface="Tahoma" pitchFamily="34" charset="0"/>
              </a:rPr>
              <a:t> </a:t>
            </a:r>
            <a:r>
              <a:rPr lang="en-US" dirty="0" smtClean="0">
                <a:latin typeface="Tahoma" pitchFamily="34" charset="0"/>
              </a:rPr>
              <a:t>Conservative:</a:t>
            </a:r>
          </a:p>
          <a:p>
            <a:pPr marL="800100" lvl="1" indent="-342900" fontAlgn="base">
              <a:spcAft>
                <a:spcPct val="0"/>
              </a:spcAft>
              <a:buClr>
                <a:srgbClr val="CCA500"/>
              </a:buClr>
              <a:buFont typeface="Wingdings" pitchFamily="2" charset="2"/>
              <a:buChar char="§"/>
            </a:pPr>
            <a:r>
              <a:rPr lang="en-US" sz="2000" dirty="0" smtClean="0">
                <a:solidFill>
                  <a:srgbClr val="FFC000"/>
                </a:solidFill>
                <a:latin typeface="Tahoma" pitchFamily="34" charset="0"/>
              </a:rPr>
              <a:t>complete</a:t>
            </a:r>
            <a:r>
              <a:rPr lang="en-US" sz="2000" dirty="0" smtClean="0">
                <a:latin typeface="Tahoma" pitchFamily="34" charset="0"/>
              </a:rPr>
              <a:t> (</a:t>
            </a:r>
            <a:r>
              <a:rPr lang="en-US" sz="2000" dirty="0" smtClean="0">
                <a:solidFill>
                  <a:srgbClr val="FF0000"/>
                </a:solidFill>
                <a:latin typeface="Tahoma" pitchFamily="34" charset="0"/>
              </a:rPr>
              <a:t>nonsystematic</a:t>
            </a:r>
            <a:r>
              <a:rPr lang="en-US" sz="2000" dirty="0" smtClean="0">
                <a:latin typeface="Tahoma" pitchFamily="34" charset="0"/>
              </a:rPr>
              <a:t>)</a:t>
            </a:r>
          </a:p>
          <a:p>
            <a:pPr marL="342900" indent="-342900" fontAlgn="base">
              <a:spcAft>
                <a:spcPct val="0"/>
              </a:spcAft>
              <a:buClr>
                <a:srgbClr val="CCA500"/>
              </a:buClr>
              <a:buFont typeface="Wingdings" pitchFamily="2" charset="2"/>
              <a:buChar char="§"/>
            </a:pPr>
            <a:endParaRPr lang="en-US" sz="1000" dirty="0" smtClean="0">
              <a:latin typeface="Tahoma" pitchFamily="34" charset="0"/>
            </a:endParaRPr>
          </a:p>
          <a:p>
            <a:pPr marL="342900" indent="-342900" fontAlgn="base">
              <a:spcAft>
                <a:spcPct val="0"/>
              </a:spcAft>
              <a:buClr>
                <a:srgbClr val="CCA500"/>
              </a:buClr>
              <a:buFont typeface="Wingdings" pitchFamily="2" charset="2"/>
              <a:buChar char="§"/>
            </a:pPr>
            <a:r>
              <a:rPr lang="en-US" dirty="0" smtClean="0">
                <a:latin typeface="Tahoma" pitchFamily="34" charset="0"/>
              </a:rPr>
              <a:t>DE, Interleaved:</a:t>
            </a:r>
          </a:p>
          <a:p>
            <a:pPr marL="800100" lvl="1" indent="-342900" fontAlgn="base">
              <a:spcAft>
                <a:spcPct val="0"/>
              </a:spcAft>
              <a:buClr>
                <a:srgbClr val="CCA500"/>
              </a:buClr>
              <a:buFont typeface="Wingdings" pitchFamily="2" charset="2"/>
              <a:buChar char="§"/>
            </a:pPr>
            <a:r>
              <a:rPr lang="en-US" sz="2000" dirty="0" smtClean="0">
                <a:solidFill>
                  <a:srgbClr val="FF0000"/>
                </a:solidFill>
                <a:latin typeface="Tahoma" pitchFamily="34" charset="0"/>
              </a:rPr>
              <a:t>incomplete, nonsystematic</a:t>
            </a:r>
            <a:endParaRPr lang="en-US" sz="1400" dirty="0" smtClean="0">
              <a:latin typeface="Tahoma" pitchFamily="34" charset="0"/>
            </a:endParaRPr>
          </a:p>
          <a:p>
            <a:pPr marL="342900" indent="-342900" fontAlgn="base">
              <a:spcAft>
                <a:spcPct val="0"/>
              </a:spcAft>
              <a:buClr>
                <a:srgbClr val="CCA500"/>
              </a:buClr>
              <a:buFont typeface="Wingdings" pitchFamily="2" charset="2"/>
              <a:buChar char="§"/>
            </a:pPr>
            <a:endParaRPr lang="en-US" sz="2800" dirty="0" smtClean="0">
              <a:latin typeface="Tahoma" pitchFamily="34" charset="0"/>
            </a:endParaRPr>
          </a:p>
          <a:p>
            <a:pPr marL="342900" indent="-342900" fontAlgn="base">
              <a:spcAft>
                <a:spcPct val="0"/>
              </a:spcAft>
              <a:buClr>
                <a:srgbClr val="CCA500"/>
              </a:buClr>
              <a:buFont typeface="Wingdings" pitchFamily="2" charset="2"/>
              <a:buChar char="§"/>
            </a:pPr>
            <a:r>
              <a:rPr lang="en-US" dirty="0" smtClean="0">
                <a:latin typeface="Tahoma" pitchFamily="34" charset="0"/>
              </a:rPr>
              <a:t>TEMPO, Interleaved:</a:t>
            </a:r>
          </a:p>
          <a:p>
            <a:pPr marL="800100" lvl="1" indent="-342900" fontAlgn="base">
              <a:spcAft>
                <a:spcPct val="0"/>
              </a:spcAft>
              <a:buClr>
                <a:srgbClr val="CCA500"/>
              </a:buClr>
              <a:buFont typeface="Wingdings" pitchFamily="2" charset="2"/>
              <a:buChar char="§"/>
            </a:pPr>
            <a:r>
              <a:rPr lang="en-US" sz="2000" dirty="0" smtClean="0">
                <a:solidFill>
                  <a:srgbClr val="00B050"/>
                </a:solidFill>
                <a:latin typeface="Tahoma" pitchFamily="34" charset="0"/>
              </a:rPr>
              <a:t>complete, systematic</a:t>
            </a:r>
          </a:p>
          <a:p>
            <a:pPr marL="342900" indent="-342900" fontAlgn="base">
              <a:spcAft>
                <a:spcPct val="0"/>
              </a:spcAft>
              <a:buClr>
                <a:srgbClr val="CCA500"/>
              </a:buClr>
              <a:buFont typeface="Wingdings" pitchFamily="2" charset="2"/>
              <a:buChar char="§"/>
            </a:pPr>
            <a:r>
              <a:rPr lang="en-US" sz="1400" dirty="0">
                <a:solidFill>
                  <a:srgbClr val="C00000"/>
                </a:solidFill>
                <a:latin typeface="Tahoma" pitchFamily="34" charset="0"/>
              </a:rPr>
              <a:t>(TEMPO, Conservative: complete, systematic)</a:t>
            </a:r>
            <a:endParaRPr lang="en-US" sz="1400" dirty="0" smtClean="0">
              <a:solidFill>
                <a:srgbClr val="C00000"/>
              </a:solidFill>
              <a:latin typeface="Tahoma" pitchFamily="34" charset="0"/>
            </a:endParaRPr>
          </a:p>
          <a:p>
            <a:pPr marL="342900" indent="-342900" fontAlgn="base">
              <a:spcBef>
                <a:spcPct val="20000"/>
              </a:spcBef>
              <a:spcAft>
                <a:spcPct val="0"/>
              </a:spcAft>
              <a:buClr>
                <a:srgbClr val="CCA500"/>
              </a:buClr>
              <a:buFont typeface="Wingdings" pitchFamily="2" charset="2"/>
              <a:buChar char="§"/>
            </a:pPr>
            <a:endParaRPr lang="en-US" sz="2000" dirty="0" smtClean="0">
              <a:latin typeface="Tahoma" pitchFamily="34" charset="0"/>
            </a:endParaRPr>
          </a:p>
        </p:txBody>
      </p:sp>
      <p:cxnSp>
        <p:nvCxnSpPr>
          <p:cNvPr id="12" name="Straight Connector 11"/>
          <p:cNvCxnSpPr/>
          <p:nvPr/>
        </p:nvCxnSpPr>
        <p:spPr bwMode="auto">
          <a:xfrm>
            <a:off x="4847423" y="3272010"/>
            <a:ext cx="4210280" cy="0"/>
          </a:xfrm>
          <a:prstGeom prst="line">
            <a:avLst/>
          </a:prstGeom>
          <a:solidFill>
            <a:srgbClr val="00FFFF"/>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4845585" y="4988824"/>
            <a:ext cx="4210280" cy="0"/>
          </a:xfrm>
          <a:prstGeom prst="line">
            <a:avLst/>
          </a:prstGeom>
          <a:solidFill>
            <a:srgbClr val="00FFFF"/>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p:nvPr/>
        </p:nvSpPr>
        <p:spPr>
          <a:xfrm>
            <a:off x="5585915" y="380349"/>
            <a:ext cx="279756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Results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bwMode="auto">
          <a:xfrm>
            <a:off x="5692877" y="3352800"/>
            <a:ext cx="3130361" cy="1528916"/>
          </a:xfrm>
          <a:prstGeom prst="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4000" dirty="0" smtClean="0">
                <a:solidFill>
                  <a:srgbClr val="C00000"/>
                </a:solidFill>
                <a:latin typeface="Tahoma" pitchFamily="34" charset="0"/>
              </a:rPr>
              <a:t>Local Search</a:t>
            </a:r>
            <a:endParaRPr lang="en-US" sz="2000" dirty="0" smtClean="0">
              <a:solidFill>
                <a:srgbClr val="C00000"/>
              </a:solidFill>
              <a:latin typeface="Tahoma" pitchFamily="34" charset="0"/>
            </a:endParaRP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27</a:t>
            </a:fld>
            <a:endParaRPr lang="en-US"/>
          </a:p>
        </p:txBody>
      </p:sp>
    </p:spTree>
    <p:custDataLst>
      <p:tags r:id="rId1"/>
    </p:custDataLst>
    <p:extLst>
      <p:ext uri="{BB962C8B-B14F-4D97-AF65-F5344CB8AC3E}">
        <p14:creationId xmlns:p14="http://schemas.microsoft.com/office/powerpoint/2010/main" val="1539091867"/>
      </p:ext>
    </p:extLst>
  </p:cSld>
  <p:clrMapOvr>
    <a:masterClrMapping/>
  </p:clrMapOvr>
  <mc:AlternateContent xmlns:mc="http://schemas.openxmlformats.org/markup-compatibility/2006" xmlns:p14="http://schemas.microsoft.com/office/powerpoint/2010/main">
    <mc:Choice Requires="p14">
      <p:transition spd="slow" p14:dur="2000" advTm="249286"/>
    </mc:Choice>
    <mc:Fallback xmlns="">
      <p:transition spd="slow" advTm="2492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par>
                                <p:cTn id="8" presetID="22" presetClass="entr" presetSubtype="8" fill="hold"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par>
                                <p:cTn id="11" presetID="22" presetClass="entr" presetSubtype="8"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1000"/>
                                        <p:tgtEl>
                                          <p:spTgt spid="12"/>
                                        </p:tgtEl>
                                      </p:cBhvr>
                                    </p:animEffect>
                                  </p:childTnLst>
                                </p:cTn>
                              </p:par>
                              <p:par>
                                <p:cTn id="14" presetID="10" presetClass="exit" presetSubtype="0" fill="hold"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47"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4" grpId="0"/>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50" y="2061480"/>
            <a:ext cx="4128572" cy="4040730"/>
          </a:xfrm>
          <a:prstGeom prst="rect">
            <a:avLst/>
          </a:prstGeom>
        </p:spPr>
      </p:pic>
      <p:sp>
        <p:nvSpPr>
          <p:cNvPr id="3" name="Content Placeholder 2"/>
          <p:cNvSpPr>
            <a:spLocks noGrp="1"/>
          </p:cNvSpPr>
          <p:nvPr>
            <p:ph sz="half" idx="1"/>
          </p:nvPr>
        </p:nvSpPr>
        <p:spPr>
          <a:xfrm>
            <a:off x="422920" y="1450260"/>
            <a:ext cx="4424502" cy="5218323"/>
          </a:xfrm>
        </p:spPr>
        <p:txBody>
          <a:bodyPr/>
          <a:lstStyle/>
          <a:p>
            <a:pPr marL="0" indent="0" algn="ctr">
              <a:buNone/>
            </a:pPr>
            <a:r>
              <a:rPr lang="en-US" b="1" u="sng" dirty="0" smtClean="0">
                <a:solidFill>
                  <a:srgbClr val="C00000"/>
                </a:solidFill>
              </a:rPr>
              <a:t>Identified</a:t>
            </a:r>
            <a:r>
              <a:rPr lang="en-US" dirty="0" smtClean="0"/>
              <a:t> </a:t>
            </a:r>
          </a:p>
          <a:p>
            <a:endParaRPr lang="en-US" sz="600" dirty="0" smtClean="0"/>
          </a:p>
          <a:p>
            <a:r>
              <a:rPr lang="en-US" sz="1600" dirty="0" smtClean="0"/>
              <a:t>Lessons/Intuitions</a:t>
            </a:r>
          </a:p>
          <a:p>
            <a:pPr lvl="1"/>
            <a:r>
              <a:rPr lang="en-US" sz="2000" dirty="0" smtClean="0">
                <a:solidFill>
                  <a:srgbClr val="C00000"/>
                </a:solidFill>
              </a:rPr>
              <a:t>Reduction</a:t>
            </a:r>
            <a:r>
              <a:rPr lang="en-US" sz="2000" dirty="0" smtClean="0"/>
              <a:t> </a:t>
            </a:r>
            <a:r>
              <a:rPr lang="en-US" sz="1000" dirty="0" smtClean="0"/>
              <a:t>(multi-objective, unit-time reduced)</a:t>
            </a:r>
          </a:p>
          <a:p>
            <a:pPr lvl="1"/>
            <a:r>
              <a:rPr lang="en-US" sz="2000" dirty="0" smtClean="0">
                <a:solidFill>
                  <a:srgbClr val="C00000"/>
                </a:solidFill>
              </a:rPr>
              <a:t>Rescheduling</a:t>
            </a:r>
            <a:r>
              <a:rPr lang="en-US" sz="2000" dirty="0" smtClean="0"/>
              <a:t> </a:t>
            </a:r>
            <a:r>
              <a:rPr lang="en-US" sz="1000" dirty="0" smtClean="0"/>
              <a:t>(left-shifted, </a:t>
            </a:r>
            <a:r>
              <a:rPr lang="en-US" sz="1000" dirty="0" err="1" smtClean="0"/>
              <a:t>slackless</a:t>
            </a:r>
            <a:r>
              <a:rPr lang="en-US" sz="1000" dirty="0" smtClean="0"/>
              <a:t>)</a:t>
            </a:r>
          </a:p>
          <a:p>
            <a:pPr lvl="1"/>
            <a:r>
              <a:rPr lang="en-US" sz="2000" dirty="0" smtClean="0">
                <a:solidFill>
                  <a:srgbClr val="C00000"/>
                </a:solidFill>
              </a:rPr>
              <a:t>Reordering</a:t>
            </a:r>
            <a:r>
              <a:rPr lang="en-US" sz="2000" dirty="0" smtClean="0"/>
              <a:t> </a:t>
            </a:r>
            <a:r>
              <a:rPr lang="en-US" sz="1000" dirty="0" smtClean="0"/>
              <a:t>(</a:t>
            </a:r>
            <a:r>
              <a:rPr lang="en-US" sz="1000" dirty="0" err="1" smtClean="0"/>
              <a:t>deordered</a:t>
            </a:r>
            <a:r>
              <a:rPr lang="en-US" sz="1000" dirty="0" smtClean="0"/>
              <a:t>)</a:t>
            </a:r>
          </a:p>
          <a:p>
            <a:pPr lvl="1"/>
            <a:endParaRPr lang="en-US" sz="1000" dirty="0" smtClean="0"/>
          </a:p>
          <a:p>
            <a:r>
              <a:rPr lang="en-US" sz="1600" dirty="0" smtClean="0"/>
              <a:t>Semantics </a:t>
            </a:r>
            <a:r>
              <a:rPr lang="en-US" sz="1000" dirty="0" smtClean="0"/>
              <a:t>(Definitions, Axioms, …)</a:t>
            </a:r>
            <a:endParaRPr lang="en-US" sz="1600" dirty="0" smtClean="0"/>
          </a:p>
          <a:p>
            <a:pPr lvl="1"/>
            <a:r>
              <a:rPr lang="en-US" sz="2000" dirty="0" smtClean="0">
                <a:solidFill>
                  <a:srgbClr val="C00000"/>
                </a:solidFill>
              </a:rPr>
              <a:t>Conservative</a:t>
            </a:r>
            <a:r>
              <a:rPr lang="en-US" sz="1600" dirty="0" smtClean="0"/>
              <a:t> Temporal Planning </a:t>
            </a:r>
          </a:p>
          <a:p>
            <a:pPr lvl="2"/>
            <a:r>
              <a:rPr lang="en-US" sz="1000" dirty="0" smtClean="0"/>
              <a:t>Locks</a:t>
            </a:r>
          </a:p>
          <a:p>
            <a:pPr lvl="1"/>
            <a:r>
              <a:rPr lang="en-US" sz="2000" dirty="0" smtClean="0">
                <a:solidFill>
                  <a:srgbClr val="C00000"/>
                </a:solidFill>
              </a:rPr>
              <a:t>Interleaved</a:t>
            </a:r>
            <a:r>
              <a:rPr lang="en-US" sz="1600" dirty="0" smtClean="0"/>
              <a:t> Temporal Planning </a:t>
            </a:r>
          </a:p>
          <a:p>
            <a:pPr lvl="2"/>
            <a:r>
              <a:rPr lang="en-US" sz="1000" dirty="0" smtClean="0"/>
              <a:t>Promises</a:t>
            </a:r>
          </a:p>
          <a:p>
            <a:pPr lvl="2"/>
            <a:endParaRPr lang="en-US" sz="1000" dirty="0" smtClean="0"/>
          </a:p>
          <a:p>
            <a:r>
              <a:rPr lang="en-US" sz="1600" dirty="0" smtClean="0"/>
              <a:t>Computational Features</a:t>
            </a:r>
          </a:p>
          <a:p>
            <a:pPr lvl="1"/>
            <a:r>
              <a:rPr lang="en-US" sz="2000" dirty="0" smtClean="0">
                <a:solidFill>
                  <a:srgbClr val="C00000"/>
                </a:solidFill>
              </a:rPr>
              <a:t>Causally Required Concurrency</a:t>
            </a:r>
          </a:p>
          <a:p>
            <a:pPr lvl="1"/>
            <a:r>
              <a:rPr lang="en-US" sz="2000" dirty="0" smtClean="0">
                <a:solidFill>
                  <a:srgbClr val="C00000"/>
                </a:solidFill>
              </a:rPr>
              <a:t>Causally Compound</a:t>
            </a:r>
          </a:p>
        </p:txBody>
      </p:sp>
      <p:sp>
        <p:nvSpPr>
          <p:cNvPr id="4" name="Content Placeholder 3"/>
          <p:cNvSpPr>
            <a:spLocks noGrp="1"/>
          </p:cNvSpPr>
          <p:nvPr>
            <p:ph sz="half" idx="2"/>
          </p:nvPr>
        </p:nvSpPr>
        <p:spPr>
          <a:xfrm>
            <a:off x="4931980" y="1450260"/>
            <a:ext cx="3565051" cy="4866042"/>
          </a:xfrm>
        </p:spPr>
        <p:txBody>
          <a:bodyPr/>
          <a:lstStyle/>
          <a:p>
            <a:pPr marL="0" indent="0" algn="ctr">
              <a:buNone/>
            </a:pPr>
            <a:r>
              <a:rPr lang="en-US" b="1" u="sng" dirty="0">
                <a:solidFill>
                  <a:srgbClr val="C00000"/>
                </a:solidFill>
              </a:rPr>
              <a:t>Proved</a:t>
            </a:r>
          </a:p>
          <a:p>
            <a:endParaRPr lang="en-US" sz="600" dirty="0" smtClean="0"/>
          </a:p>
          <a:p>
            <a:r>
              <a:rPr lang="en-US" sz="2000" dirty="0" smtClean="0">
                <a:solidFill>
                  <a:srgbClr val="C00000"/>
                </a:solidFill>
              </a:rPr>
              <a:t>Circumscribed</a:t>
            </a:r>
            <a:endParaRPr lang="en-US" sz="2000" dirty="0">
              <a:solidFill>
                <a:srgbClr val="C00000"/>
              </a:solidFill>
            </a:endParaRPr>
          </a:p>
          <a:p>
            <a:pPr lvl="1"/>
            <a:r>
              <a:rPr lang="en-US" sz="1600" dirty="0" smtClean="0">
                <a:solidFill>
                  <a:srgbClr val="C00000"/>
                </a:solidFill>
              </a:rPr>
              <a:t>Forward-chaining</a:t>
            </a:r>
          </a:p>
          <a:p>
            <a:pPr lvl="1"/>
            <a:r>
              <a:rPr lang="en-US" sz="1600" dirty="0" smtClean="0">
                <a:solidFill>
                  <a:srgbClr val="C00000"/>
                </a:solidFill>
              </a:rPr>
              <a:t>Least Temporal</a:t>
            </a:r>
          </a:p>
          <a:p>
            <a:pPr lvl="1"/>
            <a:r>
              <a:rPr lang="en-US" sz="1600" dirty="0" smtClean="0">
                <a:solidFill>
                  <a:srgbClr val="C00000"/>
                </a:solidFill>
              </a:rPr>
              <a:t>…</a:t>
            </a:r>
            <a:endParaRPr lang="en-US" sz="1600" dirty="0">
              <a:solidFill>
                <a:srgbClr val="C00000"/>
              </a:solidFill>
            </a:endParaRPr>
          </a:p>
          <a:p>
            <a:pPr lvl="1"/>
            <a:r>
              <a:rPr lang="en-US" sz="1200" dirty="0" smtClean="0"/>
              <a:t>Future </a:t>
            </a:r>
            <a:r>
              <a:rPr lang="en-US" sz="1200" dirty="0"/>
              <a:t>Work: Expand </a:t>
            </a:r>
            <a:r>
              <a:rPr lang="en-US" sz="1200" dirty="0" smtClean="0"/>
              <a:t>Scope</a:t>
            </a:r>
            <a:endParaRPr lang="en-US" sz="1200" dirty="0"/>
          </a:p>
          <a:p>
            <a:r>
              <a:rPr lang="en-US" sz="2000" dirty="0">
                <a:solidFill>
                  <a:srgbClr val="C00000"/>
                </a:solidFill>
              </a:rPr>
              <a:t>Comprehensive </a:t>
            </a:r>
            <a:r>
              <a:rPr lang="en-US" sz="2000" dirty="0" smtClean="0">
                <a:solidFill>
                  <a:srgbClr val="C00000"/>
                </a:solidFill>
              </a:rPr>
              <a:t>Theory</a:t>
            </a:r>
            <a:endParaRPr lang="en-US" sz="2000" dirty="0">
              <a:solidFill>
                <a:srgbClr val="C00000"/>
              </a:solidFill>
            </a:endParaRPr>
          </a:p>
          <a:p>
            <a:pPr lvl="1"/>
            <a:r>
              <a:rPr lang="en-US" sz="1600" dirty="0">
                <a:solidFill>
                  <a:srgbClr val="C00000"/>
                </a:solidFill>
              </a:rPr>
              <a:t>Languages</a:t>
            </a:r>
          </a:p>
          <a:p>
            <a:pPr lvl="1"/>
            <a:r>
              <a:rPr lang="en-US" sz="1600" dirty="0">
                <a:solidFill>
                  <a:srgbClr val="C00000"/>
                </a:solidFill>
              </a:rPr>
              <a:t>Algorithms</a:t>
            </a:r>
          </a:p>
          <a:p>
            <a:pPr lvl="1"/>
            <a:r>
              <a:rPr lang="en-US" sz="1200" dirty="0" smtClean="0"/>
              <a:t>Future </a:t>
            </a:r>
            <a:r>
              <a:rPr lang="en-US" sz="1200" dirty="0"/>
              <a:t>Work: </a:t>
            </a:r>
            <a:r>
              <a:rPr lang="en-US" sz="1200" dirty="0" smtClean="0"/>
              <a:t>Domains</a:t>
            </a:r>
            <a:endParaRPr lang="en-US" sz="1200" dirty="0"/>
          </a:p>
          <a:p>
            <a:pPr lvl="2"/>
            <a:endParaRPr lang="en-US" dirty="0"/>
          </a:p>
        </p:txBody>
      </p:sp>
      <p:sp>
        <p:nvSpPr>
          <p:cNvPr id="2" name="Title 1"/>
          <p:cNvSpPr>
            <a:spLocks noGrp="1"/>
          </p:cNvSpPr>
          <p:nvPr>
            <p:ph type="title"/>
          </p:nvPr>
        </p:nvSpPr>
        <p:spPr>
          <a:xfrm>
            <a:off x="454946" y="465138"/>
            <a:ext cx="7793038" cy="685800"/>
          </a:xfrm>
        </p:spPr>
        <p:txBody>
          <a:bodyPr/>
          <a:lstStyle/>
          <a:p>
            <a:r>
              <a:rPr lang="en-US" dirty="0" smtClean="0"/>
              <a:t>Review:</a:t>
            </a:r>
            <a:endParaRPr lang="en-US" dirty="0"/>
          </a:p>
        </p:txBody>
      </p:sp>
      <p:sp>
        <p:nvSpPr>
          <p:cNvPr id="5" name="Rectangle 4"/>
          <p:cNvSpPr/>
          <p:nvPr/>
        </p:nvSpPr>
        <p:spPr>
          <a:xfrm>
            <a:off x="7866086" y="17040"/>
            <a:ext cx="1277914" cy="369332"/>
          </a:xfrm>
          <a:prstGeom prst="rect">
            <a:avLst/>
          </a:prstGeom>
        </p:spPr>
        <p:txBody>
          <a:bodyPr wrap="none">
            <a:spAutoFit/>
          </a:bodyPr>
          <a:lstStyle/>
          <a:p>
            <a:r>
              <a:rPr lang="en-US" b="1" i="1" dirty="0">
                <a:solidFill>
                  <a:schemeClr val="hlink"/>
                </a:solidFill>
              </a:rPr>
              <a:t>Overview</a:t>
            </a:r>
            <a:endParaRPr lang="en-US"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2189" y="4797012"/>
            <a:ext cx="1770815" cy="1996440"/>
          </a:xfrm>
          <a:prstGeom prst="rect">
            <a:avLst/>
          </a:prstGeom>
        </p:spPr>
      </p:pic>
      <p:grpSp>
        <p:nvGrpSpPr>
          <p:cNvPr id="39" name="Group 38"/>
          <p:cNvGrpSpPr/>
          <p:nvPr/>
        </p:nvGrpSpPr>
        <p:grpSpPr>
          <a:xfrm>
            <a:off x="6561635" y="4826508"/>
            <a:ext cx="1016992" cy="1936965"/>
            <a:chOff x="6712247" y="4826508"/>
            <a:chExt cx="1016992" cy="1936965"/>
          </a:xfrm>
        </p:grpSpPr>
        <p:pic>
          <p:nvPicPr>
            <p:cNvPr id="14" name="Picture 3" descr="C:\Users\Wyriel\AppData\Local\Microsoft\Windows\Temporary Internet Files\Content.IE5\Z7OT5L9S\MC90024585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6258" y="6138028"/>
              <a:ext cx="762981" cy="6254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Wyriel\AppData\Local\Microsoft\Windows\Temporary Internet Files\Content.IE5\MNCKIL7D\MC90035357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5584" y="4826508"/>
              <a:ext cx="608086" cy="6086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Wyriel\AppData\Local\Microsoft\Windows\Temporary Internet Files\Content.IE5\M0ECF5DS\MC90035233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03831" y="5773796"/>
              <a:ext cx="194063" cy="65682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p:nvCxnSpPr>
          <p:spPr bwMode="auto">
            <a:xfrm>
              <a:off x="6824949" y="5706428"/>
              <a:ext cx="757547" cy="0"/>
            </a:xfrm>
            <a:prstGeom prst="line">
              <a:avLst/>
            </a:prstGeom>
            <a:solidFill>
              <a:srgbClr val="00FFFF"/>
            </a:solidFill>
            <a:ln w="28575" cap="flat" cmpd="sng" algn="ctr">
              <a:solidFill>
                <a:srgbClr val="C0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7"/>
            <p:cNvSpPr/>
            <p:nvPr/>
          </p:nvSpPr>
          <p:spPr>
            <a:xfrm>
              <a:off x="6743383" y="5380027"/>
              <a:ext cx="895762" cy="27699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Algebra</a:t>
              </a:r>
              <a:endParaRPr lang="en-US" sz="1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6712247" y="5734450"/>
              <a:ext cx="965703" cy="27699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Calculus</a:t>
              </a:r>
              <a:endParaRPr lang="en-US" sz="1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nvGrpSpPr>
          <p:cNvPr id="40" name="Group 39"/>
          <p:cNvGrpSpPr/>
          <p:nvPr/>
        </p:nvGrpSpPr>
        <p:grpSpPr>
          <a:xfrm>
            <a:off x="7553475" y="4693776"/>
            <a:ext cx="1575342" cy="2028910"/>
            <a:chOff x="7467411" y="4758324"/>
            <a:chExt cx="1575342" cy="2028910"/>
          </a:xfrm>
        </p:grpSpPr>
        <p:sp>
          <p:nvSpPr>
            <p:cNvPr id="25" name="Rectangle 24"/>
            <p:cNvSpPr/>
            <p:nvPr/>
          </p:nvSpPr>
          <p:spPr>
            <a:xfrm>
              <a:off x="7467411" y="4758324"/>
              <a:ext cx="1575342" cy="101566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000" b="1" dirty="0" smtClean="0">
                  <a:ln w="50800"/>
                  <a:solidFill>
                    <a:schemeClr val="bg1">
                      <a:shade val="50000"/>
                    </a:schemeClr>
                  </a:solidFill>
                </a:rPr>
                <a:t>Are 10:00 and 10:10 different?</a:t>
              </a:r>
              <a:endParaRPr lang="en-US" sz="2000" b="1" dirty="0">
                <a:ln w="50800"/>
                <a:solidFill>
                  <a:schemeClr val="bg1">
                    <a:shade val="50000"/>
                  </a:schemeClr>
                </a:solidFill>
              </a:endParaRPr>
            </a:p>
          </p:txBody>
        </p:sp>
        <p:sp>
          <p:nvSpPr>
            <p:cNvPr id="26" name="Rectangle 25"/>
            <p:cNvSpPr/>
            <p:nvPr/>
          </p:nvSpPr>
          <p:spPr>
            <a:xfrm>
              <a:off x="7488761" y="5771571"/>
              <a:ext cx="1250779" cy="101566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000" b="1" dirty="0" smtClean="0">
                  <a:ln w="50800"/>
                  <a:solidFill>
                    <a:schemeClr val="bg1">
                      <a:shade val="50000"/>
                    </a:schemeClr>
                  </a:solidFill>
                </a:rPr>
                <a:t>Does order matter?</a:t>
              </a:r>
              <a:endParaRPr lang="en-US" sz="2000" b="1" dirty="0">
                <a:ln w="50800"/>
                <a:solidFill>
                  <a:schemeClr val="bg1">
                    <a:shade val="50000"/>
                  </a:schemeClr>
                </a:solidFill>
              </a:endParaRPr>
            </a:p>
          </p:txBody>
        </p:sp>
      </p:grpSp>
      <p:grpSp>
        <p:nvGrpSpPr>
          <p:cNvPr id="32" name="Group 31"/>
          <p:cNvGrpSpPr/>
          <p:nvPr/>
        </p:nvGrpSpPr>
        <p:grpSpPr>
          <a:xfrm>
            <a:off x="8027667" y="3136834"/>
            <a:ext cx="1045882" cy="1556942"/>
            <a:chOff x="5257800" y="1371600"/>
            <a:chExt cx="3810000" cy="5386949"/>
          </a:xfrm>
        </p:grpSpPr>
        <p:pic>
          <p:nvPicPr>
            <p:cNvPr id="27" name="Content Placeholder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7800" y="1371600"/>
              <a:ext cx="3810000" cy="5386949"/>
            </a:xfrm>
            <a:prstGeom prst="rect">
              <a:avLst/>
            </a:prstGeom>
          </p:spPr>
        </p:pic>
        <p:cxnSp>
          <p:nvCxnSpPr>
            <p:cNvPr id="28" name="Straight Connector 27"/>
            <p:cNvCxnSpPr/>
            <p:nvPr/>
          </p:nvCxnSpPr>
          <p:spPr bwMode="auto">
            <a:xfrm flipV="1">
              <a:off x="5257800" y="3124199"/>
              <a:ext cx="3809999" cy="1905003"/>
            </a:xfrm>
            <a:prstGeom prst="line">
              <a:avLst/>
            </a:prstGeom>
            <a:solidFill>
              <a:srgbClr val="00FFFF"/>
            </a:solidFill>
            <a:ln w="38100" cap="flat" cmpd="sng" algn="ctr">
              <a:solidFill>
                <a:srgbClr val="C0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p:cNvSpPr txBox="1"/>
            <p:nvPr/>
          </p:nvSpPr>
          <p:spPr>
            <a:xfrm>
              <a:off x="6798011" y="4800599"/>
              <a:ext cx="1484406" cy="851914"/>
            </a:xfrm>
            <a:prstGeom prst="rect">
              <a:avLst/>
            </a:prstGeom>
            <a:solidFill>
              <a:srgbClr val="FFC000"/>
            </a:solidFill>
            <a:ln w="19050">
              <a:solidFill>
                <a:schemeClr val="tx1"/>
              </a:solidFill>
            </a:ln>
          </p:spPr>
          <p:txBody>
            <a:bodyPr wrap="none" rtlCol="0">
              <a:spAutoFit/>
            </a:bodyPr>
            <a:lstStyle/>
            <a:p>
              <a:pPr algn="ctr"/>
              <a:r>
                <a:rPr lang="en-US" sz="1000" dirty="0" smtClean="0"/>
                <a:t>CTP</a:t>
              </a:r>
              <a:endParaRPr lang="en-US" sz="1000" dirty="0"/>
            </a:p>
          </p:txBody>
        </p:sp>
        <p:sp>
          <p:nvSpPr>
            <p:cNvPr id="30" name="TextBox 29"/>
            <p:cNvSpPr txBox="1"/>
            <p:nvPr/>
          </p:nvSpPr>
          <p:spPr>
            <a:xfrm>
              <a:off x="5776598" y="2590802"/>
              <a:ext cx="1379295" cy="851914"/>
            </a:xfrm>
            <a:prstGeom prst="rect">
              <a:avLst/>
            </a:prstGeom>
            <a:solidFill>
              <a:srgbClr val="FFC000"/>
            </a:solidFill>
            <a:ln w="19050">
              <a:solidFill>
                <a:schemeClr val="tx1"/>
              </a:solidFill>
            </a:ln>
          </p:spPr>
          <p:txBody>
            <a:bodyPr wrap="none" rtlCol="0">
              <a:spAutoFit/>
            </a:bodyPr>
            <a:lstStyle/>
            <a:p>
              <a:pPr algn="ctr"/>
              <a:r>
                <a:rPr lang="en-US" sz="1000" dirty="0"/>
                <a:t>I</a:t>
              </a:r>
              <a:r>
                <a:rPr lang="en-US" sz="1000" dirty="0" smtClean="0"/>
                <a:t>TP</a:t>
              </a:r>
              <a:endParaRPr lang="en-US" sz="1000" dirty="0"/>
            </a:p>
          </p:txBody>
        </p:sp>
      </p:grpSp>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94374" y="1371600"/>
            <a:ext cx="1479939" cy="1717970"/>
          </a:xfrm>
          <a:prstGeom prst="rect">
            <a:avLst/>
          </a:prstGeom>
        </p:spPr>
      </p:pic>
      <p:sp>
        <p:nvSpPr>
          <p:cNvPr id="41" name="Rectangle 40"/>
          <p:cNvSpPr/>
          <p:nvPr/>
        </p:nvSpPr>
        <p:spPr>
          <a:xfrm>
            <a:off x="2159504" y="445427"/>
            <a:ext cx="6388287" cy="769441"/>
          </a:xfrm>
          <a:prstGeom prst="rect">
            <a:avLst/>
          </a:prstGeom>
          <a:noFill/>
        </p:spPr>
        <p:txBody>
          <a:bodyPr wrap="none" lIns="91440" tIns="45720" rIns="91440" bIns="45720">
            <a:spAutoFit/>
          </a:bodyPr>
          <a:lstStyle/>
          <a:p>
            <a:pPr algn="ctr"/>
            <a:r>
              <a:rPr lang="en-US" sz="4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Mission Accomplished</a:t>
            </a:r>
            <a:endParaRPr lang="en-US" sz="4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ustDataLst>
      <p:tags r:id="rId1"/>
    </p:custDataLst>
    <p:extLst>
      <p:ext uri="{BB962C8B-B14F-4D97-AF65-F5344CB8AC3E}">
        <p14:creationId xmlns:p14="http://schemas.microsoft.com/office/powerpoint/2010/main" val="100292822"/>
      </p:ext>
    </p:extLst>
  </p:cSld>
  <p:clrMapOvr>
    <a:masterClrMapping/>
  </p:clrMapOvr>
  <mc:AlternateContent xmlns:mc="http://schemas.openxmlformats.org/markup-compatibility/2006" xmlns:p14="http://schemas.microsoft.com/office/powerpoint/2010/main">
    <mc:Choice Requires="p14">
      <p:transition spd="slow" p14:dur="2000" advTm="48224"/>
    </mc:Choice>
    <mc:Fallback xmlns="">
      <p:transition spd="slow" advTm="482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Effect transition="in" filter="fade">
                                      <p:cBhvr>
                                        <p:cTn id="15" dur="500"/>
                                        <p:tgtEl>
                                          <p:spTgt spid="3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Effect transition="in" filter="fade">
                                      <p:cBhvr>
                                        <p:cTn id="21" dur="500"/>
                                        <p:tgtEl>
                                          <p:spTgt spid="4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1" fill="hold" nodeType="clickEffect">
                                  <p:stCondLst>
                                    <p:cond delay="0"/>
                                  </p:stCondLst>
                                  <p:childTnLst>
                                    <p:animEffect transition="out" filter="wipe(up)">
                                      <p:cBhvr>
                                        <p:cTn id="41" dur="3000"/>
                                        <p:tgtEl>
                                          <p:spTgt spid="42"/>
                                        </p:tgtEl>
                                      </p:cBhvr>
                                    </p:animEffect>
                                    <p:set>
                                      <p:cBhvr>
                                        <p:cTn id="42" dur="1" fill="hold">
                                          <p:stCondLst>
                                            <p:cond delay="2999"/>
                                          </p:stCondLst>
                                        </p:cTn>
                                        <p:tgtEl>
                                          <p:spTgt spid="42"/>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250"/>
                                        <p:tgtEl>
                                          <p:spTgt spid="3">
                                            <p:txEl>
                                              <p:pRg st="2" end="2"/>
                                            </p:txEl>
                                          </p:spTgt>
                                        </p:tgtEl>
                                      </p:cBhvr>
                                    </p:animEffect>
                                  </p:childTnLst>
                                </p:cTn>
                              </p:par>
                              <p:par>
                                <p:cTn id="46" presetID="10" presetClass="entr" presetSubtype="0" fill="hold" nodeType="withEffect">
                                  <p:stCondLst>
                                    <p:cond delay="25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250"/>
                                        <p:tgtEl>
                                          <p:spTgt spid="3">
                                            <p:txEl>
                                              <p:pRg st="3" end="3"/>
                                            </p:txEl>
                                          </p:spTgt>
                                        </p:tgtEl>
                                      </p:cBhvr>
                                    </p:animEffect>
                                  </p:childTnLst>
                                </p:cTn>
                              </p:par>
                              <p:par>
                                <p:cTn id="49" presetID="10" presetClass="entr" presetSubtype="0" fill="hold" nodeType="withEffect">
                                  <p:stCondLst>
                                    <p:cond delay="50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250"/>
                                        <p:tgtEl>
                                          <p:spTgt spid="3">
                                            <p:txEl>
                                              <p:pRg st="4" end="4"/>
                                            </p:txEl>
                                          </p:spTgt>
                                        </p:tgtEl>
                                      </p:cBhvr>
                                    </p:animEffect>
                                  </p:childTnLst>
                                </p:cTn>
                              </p:par>
                              <p:par>
                                <p:cTn id="52" presetID="10" presetClass="entr" presetSubtype="0" fill="hold" nodeType="withEffect">
                                  <p:stCondLst>
                                    <p:cond delay="75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250"/>
                                        <p:tgtEl>
                                          <p:spTgt spid="3">
                                            <p:txEl>
                                              <p:pRg st="5" end="5"/>
                                            </p:txEl>
                                          </p:spTgt>
                                        </p:tgtEl>
                                      </p:cBhvr>
                                    </p:animEffect>
                                  </p:childTnLst>
                                </p:cTn>
                              </p:par>
                              <p:par>
                                <p:cTn id="55" presetID="10" presetClass="entr" presetSubtype="0" fill="hold" nodeType="withEffect">
                                  <p:stCondLst>
                                    <p:cond delay="100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250"/>
                                        <p:tgtEl>
                                          <p:spTgt spid="3">
                                            <p:txEl>
                                              <p:pRg st="7" end="7"/>
                                            </p:txEl>
                                          </p:spTgt>
                                        </p:tgtEl>
                                      </p:cBhvr>
                                    </p:animEffect>
                                  </p:childTnLst>
                                </p:cTn>
                              </p:par>
                              <p:par>
                                <p:cTn id="58" presetID="10" presetClass="entr" presetSubtype="0" fill="hold" nodeType="withEffect">
                                  <p:stCondLst>
                                    <p:cond delay="125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250"/>
                                        <p:tgtEl>
                                          <p:spTgt spid="3">
                                            <p:txEl>
                                              <p:pRg st="8" end="8"/>
                                            </p:txEl>
                                          </p:spTgt>
                                        </p:tgtEl>
                                      </p:cBhvr>
                                    </p:animEffect>
                                  </p:childTnLst>
                                </p:cTn>
                              </p:par>
                              <p:par>
                                <p:cTn id="61" presetID="10" presetClass="entr" presetSubtype="0" fill="hold" nodeType="withEffect">
                                  <p:stCondLst>
                                    <p:cond delay="150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250"/>
                                        <p:tgtEl>
                                          <p:spTgt spid="3">
                                            <p:txEl>
                                              <p:pRg st="9" end="9"/>
                                            </p:txEl>
                                          </p:spTgt>
                                        </p:tgtEl>
                                      </p:cBhvr>
                                    </p:animEffect>
                                  </p:childTnLst>
                                </p:cTn>
                              </p:par>
                              <p:par>
                                <p:cTn id="64" presetID="10" presetClass="entr" presetSubtype="0" fill="hold" nodeType="withEffect">
                                  <p:stCondLst>
                                    <p:cond delay="1750"/>
                                  </p:stCondLst>
                                  <p:childTnLst>
                                    <p:set>
                                      <p:cBhvr>
                                        <p:cTn id="65" dur="1" fill="hold">
                                          <p:stCondLst>
                                            <p:cond delay="0"/>
                                          </p:stCondLst>
                                        </p:cTn>
                                        <p:tgtEl>
                                          <p:spTgt spid="3">
                                            <p:txEl>
                                              <p:pRg st="10" end="10"/>
                                            </p:txEl>
                                          </p:spTgt>
                                        </p:tgtEl>
                                        <p:attrNameLst>
                                          <p:attrName>style.visibility</p:attrName>
                                        </p:attrNameLst>
                                      </p:cBhvr>
                                      <p:to>
                                        <p:strVal val="visible"/>
                                      </p:to>
                                    </p:set>
                                    <p:animEffect transition="in" filter="fade">
                                      <p:cBhvr>
                                        <p:cTn id="66" dur="250"/>
                                        <p:tgtEl>
                                          <p:spTgt spid="3">
                                            <p:txEl>
                                              <p:pRg st="10" end="10"/>
                                            </p:txEl>
                                          </p:spTgt>
                                        </p:tgtEl>
                                      </p:cBhvr>
                                    </p:animEffect>
                                  </p:childTnLst>
                                </p:cTn>
                              </p:par>
                              <p:par>
                                <p:cTn id="67" presetID="10" presetClass="entr" presetSubtype="0" fill="hold" nodeType="withEffect">
                                  <p:stCondLst>
                                    <p:cond delay="2000"/>
                                  </p:stCondLst>
                                  <p:childTnLst>
                                    <p:set>
                                      <p:cBhvr>
                                        <p:cTn id="68" dur="1" fill="hold">
                                          <p:stCondLst>
                                            <p:cond delay="0"/>
                                          </p:stCondLst>
                                        </p:cTn>
                                        <p:tgtEl>
                                          <p:spTgt spid="3">
                                            <p:txEl>
                                              <p:pRg st="11" end="11"/>
                                            </p:txEl>
                                          </p:spTgt>
                                        </p:tgtEl>
                                        <p:attrNameLst>
                                          <p:attrName>style.visibility</p:attrName>
                                        </p:attrNameLst>
                                      </p:cBhvr>
                                      <p:to>
                                        <p:strVal val="visible"/>
                                      </p:to>
                                    </p:set>
                                    <p:animEffect transition="in" filter="fade">
                                      <p:cBhvr>
                                        <p:cTn id="69" dur="250"/>
                                        <p:tgtEl>
                                          <p:spTgt spid="3">
                                            <p:txEl>
                                              <p:pRg st="11" end="11"/>
                                            </p:txEl>
                                          </p:spTgt>
                                        </p:tgtEl>
                                      </p:cBhvr>
                                    </p:animEffect>
                                  </p:childTnLst>
                                </p:cTn>
                              </p:par>
                              <p:par>
                                <p:cTn id="70" presetID="10" presetClass="entr" presetSubtype="0" fill="hold" nodeType="withEffect">
                                  <p:stCondLst>
                                    <p:cond delay="225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250"/>
                                        <p:tgtEl>
                                          <p:spTgt spid="3">
                                            <p:txEl>
                                              <p:pRg st="13" end="13"/>
                                            </p:txEl>
                                          </p:spTgt>
                                        </p:tgtEl>
                                      </p:cBhvr>
                                    </p:animEffect>
                                  </p:childTnLst>
                                </p:cTn>
                              </p:par>
                              <p:par>
                                <p:cTn id="73" presetID="10" presetClass="entr" presetSubtype="0" fill="hold" nodeType="withEffect">
                                  <p:stCondLst>
                                    <p:cond delay="2500"/>
                                  </p:stCondLst>
                                  <p:childTnLst>
                                    <p:set>
                                      <p:cBhvr>
                                        <p:cTn id="74" dur="1" fill="hold">
                                          <p:stCondLst>
                                            <p:cond delay="0"/>
                                          </p:stCondLst>
                                        </p:cTn>
                                        <p:tgtEl>
                                          <p:spTgt spid="3">
                                            <p:txEl>
                                              <p:pRg st="14" end="14"/>
                                            </p:txEl>
                                          </p:spTgt>
                                        </p:tgtEl>
                                        <p:attrNameLst>
                                          <p:attrName>style.visibility</p:attrName>
                                        </p:attrNameLst>
                                      </p:cBhvr>
                                      <p:to>
                                        <p:strVal val="visible"/>
                                      </p:to>
                                    </p:set>
                                    <p:animEffect transition="in" filter="fade">
                                      <p:cBhvr>
                                        <p:cTn id="75" dur="250"/>
                                        <p:tgtEl>
                                          <p:spTgt spid="3">
                                            <p:txEl>
                                              <p:pRg st="14" end="14"/>
                                            </p:txEl>
                                          </p:spTgt>
                                        </p:tgtEl>
                                      </p:cBhvr>
                                    </p:animEffect>
                                  </p:childTnLst>
                                </p:cTn>
                              </p:par>
                              <p:par>
                                <p:cTn id="76" presetID="10" presetClass="entr" presetSubtype="0" fill="hold" nodeType="withEffect">
                                  <p:stCondLst>
                                    <p:cond delay="2750"/>
                                  </p:stCondLst>
                                  <p:childTnLst>
                                    <p:set>
                                      <p:cBhvr>
                                        <p:cTn id="77" dur="1" fill="hold">
                                          <p:stCondLst>
                                            <p:cond delay="0"/>
                                          </p:stCondLst>
                                        </p:cTn>
                                        <p:tgtEl>
                                          <p:spTgt spid="3">
                                            <p:txEl>
                                              <p:pRg st="15" end="15"/>
                                            </p:txEl>
                                          </p:spTgt>
                                        </p:tgtEl>
                                        <p:attrNameLst>
                                          <p:attrName>style.visibility</p:attrName>
                                        </p:attrNameLst>
                                      </p:cBhvr>
                                      <p:to>
                                        <p:strVal val="visible"/>
                                      </p:to>
                                    </p:set>
                                    <p:animEffect transition="in" filter="fade">
                                      <p:cBhvr>
                                        <p:cTn id="78" dur="250"/>
                                        <p:tgtEl>
                                          <p:spTgt spid="3">
                                            <p:txEl>
                                              <p:pRg st="15" end="15"/>
                                            </p:txEl>
                                          </p:spTgt>
                                        </p:tgtEl>
                                      </p:cBhvr>
                                    </p:animEffect>
                                  </p:childTnLst>
                                </p:cTn>
                              </p:par>
                            </p:childTnLst>
                          </p:cTn>
                        </p:par>
                        <p:par>
                          <p:cTn id="79" fill="hold">
                            <p:stCondLst>
                              <p:cond delay="3000"/>
                            </p:stCondLst>
                            <p:childTnLst>
                              <p:par>
                                <p:cTn id="80" presetID="10" presetClass="entr" presetSubtype="0" fill="hold" nodeType="afterEffect">
                                  <p:stCondLst>
                                    <p:cond delay="0"/>
                                  </p:stCondLst>
                                  <p:childTnLst>
                                    <p:set>
                                      <p:cBhvr>
                                        <p:cTn id="81" dur="1" fill="hold">
                                          <p:stCondLst>
                                            <p:cond delay="0"/>
                                          </p:stCondLst>
                                        </p:cTn>
                                        <p:tgtEl>
                                          <p:spTgt spid="4">
                                            <p:txEl>
                                              <p:pRg st="2" end="2"/>
                                            </p:txEl>
                                          </p:spTgt>
                                        </p:tgtEl>
                                        <p:attrNameLst>
                                          <p:attrName>style.visibility</p:attrName>
                                        </p:attrNameLst>
                                      </p:cBhvr>
                                      <p:to>
                                        <p:strVal val="visible"/>
                                      </p:to>
                                    </p:set>
                                    <p:animEffect transition="in" filter="fade">
                                      <p:cBhvr>
                                        <p:cTn id="82" dur="250"/>
                                        <p:tgtEl>
                                          <p:spTgt spid="4">
                                            <p:txEl>
                                              <p:pRg st="2" end="2"/>
                                            </p:txEl>
                                          </p:spTgt>
                                        </p:tgtEl>
                                      </p:cBhvr>
                                    </p:animEffect>
                                  </p:childTnLst>
                                </p:cTn>
                              </p:par>
                            </p:childTnLst>
                          </p:cTn>
                        </p:par>
                        <p:par>
                          <p:cTn id="83" fill="hold">
                            <p:stCondLst>
                              <p:cond delay="3250"/>
                            </p:stCondLst>
                            <p:childTnLst>
                              <p:par>
                                <p:cTn id="84" presetID="10" presetClass="entr" presetSubtype="0" fill="hold" nodeType="afterEffect">
                                  <p:stCondLst>
                                    <p:cond delay="0"/>
                                  </p:stCondLst>
                                  <p:childTnLst>
                                    <p:set>
                                      <p:cBhvr>
                                        <p:cTn id="85" dur="1" fill="hold">
                                          <p:stCondLst>
                                            <p:cond delay="0"/>
                                          </p:stCondLst>
                                        </p:cTn>
                                        <p:tgtEl>
                                          <p:spTgt spid="4">
                                            <p:txEl>
                                              <p:pRg st="3" end="3"/>
                                            </p:txEl>
                                          </p:spTgt>
                                        </p:tgtEl>
                                        <p:attrNameLst>
                                          <p:attrName>style.visibility</p:attrName>
                                        </p:attrNameLst>
                                      </p:cBhvr>
                                      <p:to>
                                        <p:strVal val="visible"/>
                                      </p:to>
                                    </p:set>
                                    <p:animEffect transition="in" filter="fade">
                                      <p:cBhvr>
                                        <p:cTn id="86" dur="250"/>
                                        <p:tgtEl>
                                          <p:spTgt spid="4">
                                            <p:txEl>
                                              <p:pRg st="3" end="3"/>
                                            </p:txEl>
                                          </p:spTgt>
                                        </p:tgtEl>
                                      </p:cBhvr>
                                    </p:animEffect>
                                  </p:childTnLst>
                                </p:cTn>
                              </p:par>
                            </p:childTnLst>
                          </p:cTn>
                        </p:par>
                        <p:par>
                          <p:cTn id="87" fill="hold">
                            <p:stCondLst>
                              <p:cond delay="3500"/>
                            </p:stCondLst>
                            <p:childTnLst>
                              <p:par>
                                <p:cTn id="88" presetID="10" presetClass="entr" presetSubtype="0" fill="hold" nodeType="afterEffect">
                                  <p:stCondLst>
                                    <p:cond delay="0"/>
                                  </p:stCondLst>
                                  <p:childTnLst>
                                    <p:set>
                                      <p:cBhvr>
                                        <p:cTn id="89" dur="1" fill="hold">
                                          <p:stCondLst>
                                            <p:cond delay="0"/>
                                          </p:stCondLst>
                                        </p:cTn>
                                        <p:tgtEl>
                                          <p:spTgt spid="4">
                                            <p:txEl>
                                              <p:pRg st="4" end="4"/>
                                            </p:txEl>
                                          </p:spTgt>
                                        </p:tgtEl>
                                        <p:attrNameLst>
                                          <p:attrName>style.visibility</p:attrName>
                                        </p:attrNameLst>
                                      </p:cBhvr>
                                      <p:to>
                                        <p:strVal val="visible"/>
                                      </p:to>
                                    </p:set>
                                    <p:animEffect transition="in" filter="fade">
                                      <p:cBhvr>
                                        <p:cTn id="90" dur="250"/>
                                        <p:tgtEl>
                                          <p:spTgt spid="4">
                                            <p:txEl>
                                              <p:pRg st="4" end="4"/>
                                            </p:txEl>
                                          </p:spTgt>
                                        </p:tgtEl>
                                      </p:cBhvr>
                                    </p:animEffect>
                                  </p:childTnLst>
                                </p:cTn>
                              </p:par>
                            </p:childTnLst>
                          </p:cTn>
                        </p:par>
                        <p:par>
                          <p:cTn id="91" fill="hold">
                            <p:stCondLst>
                              <p:cond delay="3750"/>
                            </p:stCondLst>
                            <p:childTnLst>
                              <p:par>
                                <p:cTn id="92" presetID="10" presetClass="entr" presetSubtype="0" fill="hold" nodeType="afterEffect">
                                  <p:stCondLst>
                                    <p:cond delay="0"/>
                                  </p:stCondLst>
                                  <p:childTnLst>
                                    <p:set>
                                      <p:cBhvr>
                                        <p:cTn id="93" dur="1" fill="hold">
                                          <p:stCondLst>
                                            <p:cond delay="0"/>
                                          </p:stCondLst>
                                        </p:cTn>
                                        <p:tgtEl>
                                          <p:spTgt spid="4">
                                            <p:txEl>
                                              <p:pRg st="5" end="5"/>
                                            </p:txEl>
                                          </p:spTgt>
                                        </p:tgtEl>
                                        <p:attrNameLst>
                                          <p:attrName>style.visibility</p:attrName>
                                        </p:attrNameLst>
                                      </p:cBhvr>
                                      <p:to>
                                        <p:strVal val="visible"/>
                                      </p:to>
                                    </p:set>
                                    <p:animEffect transition="in" filter="fade">
                                      <p:cBhvr>
                                        <p:cTn id="94" dur="250"/>
                                        <p:tgtEl>
                                          <p:spTgt spid="4">
                                            <p:txEl>
                                              <p:pRg st="5" end="5"/>
                                            </p:txEl>
                                          </p:spTgt>
                                        </p:tgtEl>
                                      </p:cBhvr>
                                    </p:animEffect>
                                  </p:childTnLst>
                                </p:cTn>
                              </p:par>
                            </p:childTnLst>
                          </p:cTn>
                        </p:par>
                        <p:par>
                          <p:cTn id="95" fill="hold">
                            <p:stCondLst>
                              <p:cond delay="4000"/>
                            </p:stCondLst>
                            <p:childTnLst>
                              <p:par>
                                <p:cTn id="96" presetID="10" presetClass="entr" presetSubtype="0" fill="hold" nodeType="afterEffect">
                                  <p:stCondLst>
                                    <p:cond delay="0"/>
                                  </p:stCondLst>
                                  <p:childTnLst>
                                    <p:set>
                                      <p:cBhvr>
                                        <p:cTn id="97" dur="1" fill="hold">
                                          <p:stCondLst>
                                            <p:cond delay="0"/>
                                          </p:stCondLst>
                                        </p:cTn>
                                        <p:tgtEl>
                                          <p:spTgt spid="4">
                                            <p:txEl>
                                              <p:pRg st="6" end="6"/>
                                            </p:txEl>
                                          </p:spTgt>
                                        </p:tgtEl>
                                        <p:attrNameLst>
                                          <p:attrName>style.visibility</p:attrName>
                                        </p:attrNameLst>
                                      </p:cBhvr>
                                      <p:to>
                                        <p:strVal val="visible"/>
                                      </p:to>
                                    </p:set>
                                    <p:animEffect transition="in" filter="fade">
                                      <p:cBhvr>
                                        <p:cTn id="98" dur="250"/>
                                        <p:tgtEl>
                                          <p:spTgt spid="4">
                                            <p:txEl>
                                              <p:pRg st="6" end="6"/>
                                            </p:txEl>
                                          </p:spTgt>
                                        </p:tgtEl>
                                      </p:cBhvr>
                                    </p:animEffect>
                                  </p:childTnLst>
                                </p:cTn>
                              </p:par>
                            </p:childTnLst>
                          </p:cTn>
                        </p:par>
                        <p:par>
                          <p:cTn id="99" fill="hold">
                            <p:stCondLst>
                              <p:cond delay="4250"/>
                            </p:stCondLst>
                            <p:childTnLst>
                              <p:par>
                                <p:cTn id="100" presetID="10" presetClass="entr" presetSubtype="0" fill="hold" nodeType="afterEffect">
                                  <p:stCondLst>
                                    <p:cond delay="0"/>
                                  </p:stCondLst>
                                  <p:childTnLst>
                                    <p:set>
                                      <p:cBhvr>
                                        <p:cTn id="101" dur="1" fill="hold">
                                          <p:stCondLst>
                                            <p:cond delay="0"/>
                                          </p:stCondLst>
                                        </p:cTn>
                                        <p:tgtEl>
                                          <p:spTgt spid="4">
                                            <p:txEl>
                                              <p:pRg st="7" end="7"/>
                                            </p:txEl>
                                          </p:spTgt>
                                        </p:tgtEl>
                                        <p:attrNameLst>
                                          <p:attrName>style.visibility</p:attrName>
                                        </p:attrNameLst>
                                      </p:cBhvr>
                                      <p:to>
                                        <p:strVal val="visible"/>
                                      </p:to>
                                    </p:set>
                                    <p:animEffect transition="in" filter="fade">
                                      <p:cBhvr>
                                        <p:cTn id="102" dur="250"/>
                                        <p:tgtEl>
                                          <p:spTgt spid="4">
                                            <p:txEl>
                                              <p:pRg st="7" end="7"/>
                                            </p:txEl>
                                          </p:spTgt>
                                        </p:tgtEl>
                                      </p:cBhvr>
                                    </p:animEffect>
                                  </p:childTnLst>
                                </p:cTn>
                              </p:par>
                            </p:childTnLst>
                          </p:cTn>
                        </p:par>
                        <p:par>
                          <p:cTn id="103" fill="hold">
                            <p:stCondLst>
                              <p:cond delay="4500"/>
                            </p:stCondLst>
                            <p:childTnLst>
                              <p:par>
                                <p:cTn id="104" presetID="10" presetClass="entr" presetSubtype="0" fill="hold" nodeType="afterEffect">
                                  <p:stCondLst>
                                    <p:cond delay="0"/>
                                  </p:stCondLst>
                                  <p:childTnLst>
                                    <p:set>
                                      <p:cBhvr>
                                        <p:cTn id="105" dur="1" fill="hold">
                                          <p:stCondLst>
                                            <p:cond delay="0"/>
                                          </p:stCondLst>
                                        </p:cTn>
                                        <p:tgtEl>
                                          <p:spTgt spid="4">
                                            <p:txEl>
                                              <p:pRg st="8" end="8"/>
                                            </p:txEl>
                                          </p:spTgt>
                                        </p:tgtEl>
                                        <p:attrNameLst>
                                          <p:attrName>style.visibility</p:attrName>
                                        </p:attrNameLst>
                                      </p:cBhvr>
                                      <p:to>
                                        <p:strVal val="visible"/>
                                      </p:to>
                                    </p:set>
                                    <p:animEffect transition="in" filter="fade">
                                      <p:cBhvr>
                                        <p:cTn id="106" dur="250"/>
                                        <p:tgtEl>
                                          <p:spTgt spid="4">
                                            <p:txEl>
                                              <p:pRg st="8" end="8"/>
                                            </p:txEl>
                                          </p:spTgt>
                                        </p:tgtEl>
                                      </p:cBhvr>
                                    </p:animEffect>
                                  </p:childTnLst>
                                </p:cTn>
                              </p:par>
                            </p:childTnLst>
                          </p:cTn>
                        </p:par>
                        <p:par>
                          <p:cTn id="107" fill="hold">
                            <p:stCondLst>
                              <p:cond delay="4750"/>
                            </p:stCondLst>
                            <p:childTnLst>
                              <p:par>
                                <p:cTn id="108" presetID="10" presetClass="entr" presetSubtype="0" fill="hold" nodeType="afterEffect">
                                  <p:stCondLst>
                                    <p:cond delay="0"/>
                                  </p:stCondLst>
                                  <p:childTnLst>
                                    <p:set>
                                      <p:cBhvr>
                                        <p:cTn id="109" dur="1" fill="hold">
                                          <p:stCondLst>
                                            <p:cond delay="0"/>
                                          </p:stCondLst>
                                        </p:cTn>
                                        <p:tgtEl>
                                          <p:spTgt spid="4">
                                            <p:txEl>
                                              <p:pRg st="9" end="9"/>
                                            </p:txEl>
                                          </p:spTgt>
                                        </p:tgtEl>
                                        <p:attrNameLst>
                                          <p:attrName>style.visibility</p:attrName>
                                        </p:attrNameLst>
                                      </p:cBhvr>
                                      <p:to>
                                        <p:strVal val="visible"/>
                                      </p:to>
                                    </p:set>
                                    <p:animEffect transition="in" filter="fade">
                                      <p:cBhvr>
                                        <p:cTn id="110" dur="250"/>
                                        <p:tgtEl>
                                          <p:spTgt spid="4">
                                            <p:txEl>
                                              <p:pRg st="9" end="9"/>
                                            </p:txEl>
                                          </p:spTgt>
                                        </p:tgtEl>
                                      </p:cBhvr>
                                    </p:animEffect>
                                  </p:childTnLst>
                                </p:cTn>
                              </p:par>
                            </p:childTnLst>
                          </p:cTn>
                        </p:par>
                        <p:par>
                          <p:cTn id="111" fill="hold">
                            <p:stCondLst>
                              <p:cond delay="5000"/>
                            </p:stCondLst>
                            <p:childTnLst>
                              <p:par>
                                <p:cTn id="112" presetID="10" presetClass="entr" presetSubtype="0" fill="hold" nodeType="afterEffect">
                                  <p:stCondLst>
                                    <p:cond delay="0"/>
                                  </p:stCondLst>
                                  <p:childTnLst>
                                    <p:set>
                                      <p:cBhvr>
                                        <p:cTn id="113" dur="1" fill="hold">
                                          <p:stCondLst>
                                            <p:cond delay="0"/>
                                          </p:stCondLst>
                                        </p:cTn>
                                        <p:tgtEl>
                                          <p:spTgt spid="4">
                                            <p:txEl>
                                              <p:pRg st="10" end="10"/>
                                            </p:txEl>
                                          </p:spTgt>
                                        </p:tgtEl>
                                        <p:attrNameLst>
                                          <p:attrName>style.visibility</p:attrName>
                                        </p:attrNameLst>
                                      </p:cBhvr>
                                      <p:to>
                                        <p:strVal val="visible"/>
                                      </p:to>
                                    </p:set>
                                    <p:animEffect transition="in" filter="fade">
                                      <p:cBhvr>
                                        <p:cTn id="114" dur="25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accent3">
                    <a:lumMod val="50000"/>
                  </a:schemeClr>
                </a:solidFill>
              </a:rPr>
              <a:t>Classical Planning Background</a:t>
            </a:r>
          </a:p>
          <a:p>
            <a:r>
              <a:rPr lang="en-US" dirty="0" smtClean="0">
                <a:solidFill>
                  <a:schemeClr val="accent3">
                    <a:lumMod val="50000"/>
                  </a:schemeClr>
                </a:solidFill>
              </a:rPr>
              <a:t>Trouble in Temporal Planning</a:t>
            </a:r>
          </a:p>
          <a:p>
            <a:r>
              <a:rPr lang="en-US" dirty="0" smtClean="0">
                <a:solidFill>
                  <a:schemeClr val="accent3">
                    <a:lumMod val="50000"/>
                  </a:schemeClr>
                </a:solidFill>
              </a:rPr>
              <a:t>The Mission</a:t>
            </a:r>
            <a:endParaRPr lang="en-US" dirty="0">
              <a:solidFill>
                <a:schemeClr val="accent3">
                  <a:lumMod val="50000"/>
                </a:schemeClr>
              </a:solidFill>
            </a:endParaRPr>
          </a:p>
          <a:p>
            <a:r>
              <a:rPr lang="en-US" dirty="0" smtClean="0">
                <a:solidFill>
                  <a:srgbClr val="C00000"/>
                </a:solidFill>
              </a:rPr>
              <a:t>Overview of Results and Challenges</a:t>
            </a:r>
          </a:p>
          <a:p>
            <a:pPr lvl="1"/>
            <a:r>
              <a:rPr lang="en-US" dirty="0" smtClean="0">
                <a:solidFill>
                  <a:srgbClr val="00B0F0"/>
                </a:solidFill>
              </a:rPr>
              <a:t>Chapter 2: Definitions</a:t>
            </a:r>
          </a:p>
          <a:p>
            <a:pPr lvl="1"/>
            <a:r>
              <a:rPr lang="en-US" dirty="0" smtClean="0">
                <a:solidFill>
                  <a:srgbClr val="00B0F0"/>
                </a:solidFill>
              </a:rPr>
              <a:t>Chapter 3: Theory</a:t>
            </a:r>
          </a:p>
          <a:p>
            <a:pPr lvl="1"/>
            <a:r>
              <a:rPr lang="en-US" dirty="0" smtClean="0">
                <a:solidFill>
                  <a:srgbClr val="00B0F0"/>
                </a:solidFill>
              </a:rPr>
              <a:t>Chapter 4: Language Analysis</a:t>
            </a:r>
          </a:p>
          <a:p>
            <a:pPr lvl="1"/>
            <a:r>
              <a:rPr lang="en-US" dirty="0" smtClean="0">
                <a:solidFill>
                  <a:srgbClr val="00B0F0"/>
                </a:solidFill>
              </a:rPr>
              <a:t>Chapter 5: Algorithm Analysis</a:t>
            </a:r>
          </a:p>
          <a:p>
            <a:r>
              <a:rPr lang="en-US" dirty="0" smtClean="0">
                <a:solidFill>
                  <a:srgbClr val="FFC000"/>
                </a:solidFill>
              </a:rPr>
              <a:t>Summary</a:t>
            </a:r>
          </a:p>
        </p:txBody>
      </p:sp>
      <p:cxnSp>
        <p:nvCxnSpPr>
          <p:cNvPr id="5" name="Elbow Connector 4"/>
          <p:cNvCxnSpPr>
            <a:stCxn id="11" idx="3"/>
            <a:endCxn id="10" idx="3"/>
          </p:cNvCxnSpPr>
          <p:nvPr/>
        </p:nvCxnSpPr>
        <p:spPr bwMode="auto">
          <a:xfrm flipV="1">
            <a:off x="5927453" y="3582297"/>
            <a:ext cx="1398494" cy="2086982"/>
          </a:xfrm>
          <a:prstGeom prst="curvedConnector3">
            <a:avLst>
              <a:gd name="adj1" fmla="val 188654"/>
            </a:avLst>
          </a:prstGeom>
          <a:solidFill>
            <a:srgbClr val="00FFFF"/>
          </a:solidFill>
          <a:ln w="57150"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ounded Rectangle 9" hidden="1"/>
          <p:cNvSpPr/>
          <p:nvPr/>
        </p:nvSpPr>
        <p:spPr bwMode="auto">
          <a:xfrm>
            <a:off x="7046248" y="3420932"/>
            <a:ext cx="279699" cy="322729"/>
          </a:xfrm>
          <a:prstGeom prst="round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11" name="Rounded Rectangle 10" hidden="1"/>
          <p:cNvSpPr/>
          <p:nvPr/>
        </p:nvSpPr>
        <p:spPr bwMode="auto">
          <a:xfrm>
            <a:off x="5647754" y="5518672"/>
            <a:ext cx="279699" cy="301214"/>
          </a:xfrm>
          <a:prstGeom prst="round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29</a:t>
            </a:fld>
            <a:endParaRPr lang="en-US"/>
          </a:p>
        </p:txBody>
      </p:sp>
    </p:spTree>
    <p:extLst>
      <p:ext uri="{BB962C8B-B14F-4D97-AF65-F5344CB8AC3E}">
        <p14:creationId xmlns:p14="http://schemas.microsoft.com/office/powerpoint/2010/main" val="2121201705"/>
      </p:ext>
    </p:extLst>
  </p:cSld>
  <p:clrMapOvr>
    <a:masterClrMapping/>
  </p:clrMapOvr>
  <mc:AlternateContent xmlns:mc="http://schemas.openxmlformats.org/markup-compatibility/2006" xmlns:p14="http://schemas.microsoft.com/office/powerpoint/2010/main">
    <mc:Choice Requires="p14">
      <p:transition spd="slow" p14:dur="2000" advTm="6585"/>
    </mc:Choice>
    <mc:Fallback xmlns="">
      <p:transition spd="slow" advTm="65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50" y="465138"/>
            <a:ext cx="7793038" cy="685800"/>
          </a:xfrm>
        </p:spPr>
        <p:txBody>
          <a:bodyPr/>
          <a:lstStyle/>
          <a:p>
            <a:r>
              <a:rPr lang="en-US" dirty="0" smtClean="0"/>
              <a:t>Applications are Hard</a:t>
            </a:r>
            <a:endParaRPr lang="en-US" dirty="0"/>
          </a:p>
        </p:txBody>
      </p:sp>
      <p:sp>
        <p:nvSpPr>
          <p:cNvPr id="3" name="Content Placeholder 2"/>
          <p:cNvSpPr>
            <a:spLocks noGrp="1"/>
          </p:cNvSpPr>
          <p:nvPr>
            <p:ph sz="half" idx="1"/>
          </p:nvPr>
        </p:nvSpPr>
        <p:spPr>
          <a:xfrm>
            <a:off x="76200" y="1371600"/>
            <a:ext cx="3930650" cy="5257800"/>
          </a:xfrm>
        </p:spPr>
        <p:txBody>
          <a:bodyPr>
            <a:noAutofit/>
          </a:bodyPr>
          <a:lstStyle/>
          <a:p>
            <a:r>
              <a:rPr lang="en-US" sz="2400" dirty="0" smtClean="0"/>
              <a:t>Robotics</a:t>
            </a:r>
          </a:p>
          <a:p>
            <a:pPr lvl="1"/>
            <a:r>
              <a:rPr lang="en-US" sz="2000" dirty="0" smtClean="0"/>
              <a:t>Sensing</a:t>
            </a:r>
          </a:p>
          <a:p>
            <a:pPr lvl="2"/>
            <a:r>
              <a:rPr lang="en-US" sz="1800" dirty="0" smtClean="0"/>
              <a:t>Vision</a:t>
            </a:r>
          </a:p>
          <a:p>
            <a:pPr lvl="2"/>
            <a:r>
              <a:rPr lang="en-US" sz="1800" dirty="0" smtClean="0"/>
              <a:t>Lasers</a:t>
            </a:r>
          </a:p>
          <a:p>
            <a:pPr lvl="2"/>
            <a:r>
              <a:rPr lang="en-US" sz="1800" dirty="0" smtClean="0"/>
              <a:t>GPS</a:t>
            </a:r>
          </a:p>
          <a:p>
            <a:pPr lvl="1"/>
            <a:r>
              <a:rPr lang="en-US" sz="2000" dirty="0" smtClean="0"/>
              <a:t>Actuation</a:t>
            </a:r>
          </a:p>
          <a:p>
            <a:pPr lvl="2"/>
            <a:r>
              <a:rPr lang="en-US" sz="1800" dirty="0" smtClean="0"/>
              <a:t>Swim</a:t>
            </a:r>
          </a:p>
          <a:p>
            <a:pPr lvl="2"/>
            <a:r>
              <a:rPr lang="en-US" sz="1800" dirty="0" smtClean="0"/>
              <a:t>Drill</a:t>
            </a:r>
          </a:p>
          <a:p>
            <a:pPr lvl="2"/>
            <a:r>
              <a:rPr lang="en-US" sz="1800" dirty="0" smtClean="0"/>
              <a:t>Carry</a:t>
            </a:r>
          </a:p>
          <a:p>
            <a:pPr lvl="1"/>
            <a:r>
              <a:rPr lang="en-US" sz="2000" dirty="0"/>
              <a:t>Safety</a:t>
            </a:r>
          </a:p>
          <a:p>
            <a:pPr lvl="2"/>
            <a:r>
              <a:rPr lang="en-US" sz="1800" dirty="0"/>
              <a:t>Human</a:t>
            </a:r>
          </a:p>
          <a:p>
            <a:pPr lvl="2"/>
            <a:r>
              <a:rPr lang="en-US" sz="1800" dirty="0"/>
              <a:t>Self</a:t>
            </a:r>
          </a:p>
          <a:p>
            <a:pPr lvl="1"/>
            <a:r>
              <a:rPr lang="en-US" sz="2000" dirty="0" smtClean="0"/>
              <a:t>Reflexes</a:t>
            </a:r>
          </a:p>
          <a:p>
            <a:pPr lvl="1"/>
            <a:r>
              <a:rPr lang="en-US" sz="2000" dirty="0" smtClean="0"/>
              <a:t>Skills</a:t>
            </a:r>
          </a:p>
        </p:txBody>
      </p:sp>
      <p:sp>
        <p:nvSpPr>
          <p:cNvPr id="4" name="Content Placeholder 3"/>
          <p:cNvSpPr>
            <a:spLocks noGrp="1"/>
          </p:cNvSpPr>
          <p:nvPr>
            <p:ph sz="half" idx="2"/>
          </p:nvPr>
        </p:nvSpPr>
        <p:spPr>
          <a:xfrm>
            <a:off x="5638800" y="1447800"/>
            <a:ext cx="3581400" cy="5334000"/>
          </a:xfrm>
        </p:spPr>
        <p:txBody>
          <a:bodyPr>
            <a:normAutofit fontScale="92500" lnSpcReduction="20000"/>
          </a:bodyPr>
          <a:lstStyle/>
          <a:p>
            <a:r>
              <a:rPr lang="en-US" dirty="0" smtClean="0"/>
              <a:t>Agency/AI</a:t>
            </a:r>
            <a:endParaRPr lang="en-US" dirty="0"/>
          </a:p>
          <a:p>
            <a:pPr lvl="1"/>
            <a:r>
              <a:rPr lang="en-US" dirty="0"/>
              <a:t>Awareness</a:t>
            </a:r>
          </a:p>
          <a:p>
            <a:pPr lvl="2"/>
            <a:r>
              <a:rPr lang="en-US" dirty="0"/>
              <a:t>Cognition</a:t>
            </a:r>
          </a:p>
          <a:p>
            <a:pPr lvl="2"/>
            <a:r>
              <a:rPr lang="en-US" dirty="0"/>
              <a:t>Memory</a:t>
            </a:r>
          </a:p>
          <a:p>
            <a:pPr lvl="1"/>
            <a:r>
              <a:rPr lang="en-US" dirty="0"/>
              <a:t>Intelligence</a:t>
            </a:r>
          </a:p>
          <a:p>
            <a:pPr lvl="2"/>
            <a:r>
              <a:rPr lang="en-US" sz="2200" dirty="0"/>
              <a:t>Planning</a:t>
            </a:r>
            <a:endParaRPr lang="en-US" dirty="0"/>
          </a:p>
          <a:p>
            <a:pPr lvl="2"/>
            <a:r>
              <a:rPr lang="en-US" dirty="0" smtClean="0"/>
              <a:t>Diagnosis</a:t>
            </a:r>
            <a:endParaRPr lang="en-US" dirty="0"/>
          </a:p>
          <a:p>
            <a:pPr lvl="2"/>
            <a:r>
              <a:rPr lang="en-US" dirty="0" smtClean="0"/>
              <a:t>Learning</a:t>
            </a:r>
            <a:endParaRPr lang="en-US" dirty="0"/>
          </a:p>
          <a:p>
            <a:pPr lvl="1"/>
            <a:r>
              <a:rPr lang="en-US" dirty="0"/>
              <a:t>Action</a:t>
            </a:r>
          </a:p>
          <a:p>
            <a:pPr lvl="2"/>
            <a:r>
              <a:rPr lang="en-US" dirty="0"/>
              <a:t>Execution</a:t>
            </a:r>
          </a:p>
          <a:p>
            <a:pPr lvl="2"/>
            <a:r>
              <a:rPr lang="en-US" dirty="0"/>
              <a:t>Monitoring</a:t>
            </a:r>
          </a:p>
          <a:p>
            <a:pPr lvl="2"/>
            <a:r>
              <a:rPr lang="en-US" dirty="0" smtClean="0"/>
              <a:t>Communication</a:t>
            </a:r>
          </a:p>
          <a:p>
            <a:pPr lvl="1"/>
            <a:r>
              <a:rPr lang="en-US" sz="2200" dirty="0" smtClean="0"/>
              <a:t>Constrained Autonomy</a:t>
            </a:r>
          </a:p>
          <a:p>
            <a:pPr lvl="2"/>
            <a:r>
              <a:rPr lang="en-US" sz="1800" dirty="0" smtClean="0"/>
              <a:t>Predictability</a:t>
            </a:r>
          </a:p>
          <a:p>
            <a:pPr lvl="2"/>
            <a:r>
              <a:rPr lang="en-US" sz="1800" dirty="0" smtClean="0"/>
              <a:t>Accountability</a:t>
            </a:r>
          </a:p>
          <a:p>
            <a:pPr lvl="2"/>
            <a:r>
              <a:rPr lang="en-US" sz="1800" dirty="0" smtClean="0"/>
              <a:t>Liability</a:t>
            </a:r>
          </a:p>
          <a:p>
            <a:pPr lvl="2"/>
            <a:r>
              <a:rPr lang="en-US" sz="1800" dirty="0" smtClean="0"/>
              <a:t>Explain-ability</a:t>
            </a:r>
            <a:endParaRPr lang="en-US" sz="1800" dirty="0"/>
          </a:p>
        </p:txBody>
      </p:sp>
      <p:sp>
        <p:nvSpPr>
          <p:cNvPr id="5" name="TextBox 4"/>
          <p:cNvSpPr txBox="1"/>
          <p:nvPr/>
        </p:nvSpPr>
        <p:spPr>
          <a:xfrm>
            <a:off x="2133600" y="3682425"/>
            <a:ext cx="3962400" cy="584775"/>
          </a:xfrm>
          <a:prstGeom prst="rect">
            <a:avLst/>
          </a:prstGeom>
          <a:noFill/>
          <a:ln w="38100">
            <a:solidFill>
              <a:srgbClr val="C00000"/>
            </a:solidFill>
          </a:ln>
        </p:spPr>
        <p:txBody>
          <a:bodyPr wrap="square" rtlCol="0">
            <a:spAutoFit/>
          </a:bodyPr>
          <a:lstStyle/>
          <a:p>
            <a:r>
              <a:rPr lang="en-US" sz="3200" b="1" i="1" dirty="0" smtClean="0">
                <a:solidFill>
                  <a:srgbClr val="C00000"/>
                </a:solidFill>
              </a:rPr>
              <a:t>Divide to Conquer</a:t>
            </a:r>
            <a:endParaRPr lang="en-US" sz="3200" b="1" i="1" dirty="0">
              <a:solidFill>
                <a:srgbClr val="C00000"/>
              </a:solidFill>
            </a:endParaRPr>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1447800"/>
            <a:ext cx="2847563" cy="2135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Wyriel\AppData\Local\Microsoft\Windows\Temporary Internet Files\Content.IE5\EJ6ESOY9\MC90007871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1296" y="4338474"/>
            <a:ext cx="913104" cy="221472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Wyriel\AppData\Local\Microsoft\Windows\Temporary Internet Files\Content.IE5\MNCKIL7D\MC90007871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6126" y="4343400"/>
            <a:ext cx="858074" cy="17078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Wyriel\AppData\Local\Microsoft\Windows\Temporary Internet Files\Content.IE5\MNCKIL7D\MC90007871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8526" y="4495800"/>
            <a:ext cx="858074" cy="17078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Wyriel\AppData\Local\Microsoft\Windows\Temporary Internet Files\Content.IE5\MNCKIL7D\MC90007871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0926" y="4648200"/>
            <a:ext cx="858074" cy="17078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Wyriel\AppData\Local\Microsoft\Windows\Temporary Internet Files\Content.IE5\MNCKIL7D\MC90007871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3326" y="4800600"/>
            <a:ext cx="858074" cy="170786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628326" y="4388137"/>
            <a:ext cx="1315274" cy="2165063"/>
            <a:chOff x="3109770" y="4495800"/>
            <a:chExt cx="1315274" cy="2165063"/>
          </a:xfrm>
        </p:grpSpPr>
        <p:pic>
          <p:nvPicPr>
            <p:cNvPr id="23" name="Picture 3" descr="C:\Users\Wyriel\AppData\Local\Microsoft\Windows\Temporary Internet Files\Content.IE5\MNCKIL7D\MC90007871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9770" y="4495800"/>
              <a:ext cx="858074" cy="17078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Wyriel\AppData\Local\Microsoft\Windows\Temporary Internet Files\Content.IE5\MNCKIL7D\MC90007871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62170" y="4648200"/>
              <a:ext cx="858074" cy="17078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Wyriel\AppData\Local\Microsoft\Windows\Temporary Internet Files\Content.IE5\MNCKIL7D\MC90007871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4570" y="4800600"/>
              <a:ext cx="858074" cy="17078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Wyriel\AppData\Local\Microsoft\Windows\Temporary Internet Files\Content.IE5\MNCKIL7D\MC90007871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6970" y="4953000"/>
              <a:ext cx="858074" cy="1707863"/>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Box 27"/>
          <p:cNvSpPr txBox="1"/>
          <p:nvPr/>
        </p:nvSpPr>
        <p:spPr>
          <a:xfrm>
            <a:off x="152400" y="6553200"/>
            <a:ext cx="8991600" cy="307777"/>
          </a:xfrm>
          <a:prstGeom prst="rect">
            <a:avLst/>
          </a:prstGeom>
          <a:noFill/>
        </p:spPr>
        <p:txBody>
          <a:bodyPr wrap="square" rtlCol="0">
            <a:spAutoFit/>
          </a:bodyPr>
          <a:lstStyle/>
          <a:p>
            <a:r>
              <a:rPr lang="en-US" sz="1400" dirty="0" smtClean="0">
                <a:solidFill>
                  <a:srgbClr val="C00000"/>
                </a:solidFill>
              </a:rPr>
              <a:t>(Annual Conference of the) Association for the Advancement of Artificial Intelligence  (AAAI)</a:t>
            </a:r>
            <a:endParaRPr lang="en-US" sz="1400" dirty="0">
              <a:solidFill>
                <a:srgbClr val="C00000"/>
              </a:solidFill>
            </a:endParaRPr>
          </a:p>
        </p:txBody>
      </p:sp>
      <p:sp>
        <p:nvSpPr>
          <p:cNvPr id="29" name="Text Box 229"/>
          <p:cNvSpPr txBox="1">
            <a:spLocks noChangeArrowheads="1"/>
          </p:cNvSpPr>
          <p:nvPr/>
        </p:nvSpPr>
        <p:spPr bwMode="auto">
          <a:xfrm>
            <a:off x="7234503" y="0"/>
            <a:ext cx="1909497"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AI Background</a:t>
            </a:r>
            <a:endParaRPr lang="en-US" b="1" i="1" dirty="0">
              <a:solidFill>
                <a:schemeClr val="hlink"/>
              </a:solidFill>
            </a:endParaRPr>
          </a:p>
        </p:txBody>
      </p:sp>
    </p:spTree>
    <p:custDataLst>
      <p:tags r:id="rId1"/>
    </p:custDataLst>
    <p:extLst>
      <p:ext uri="{BB962C8B-B14F-4D97-AF65-F5344CB8AC3E}">
        <p14:creationId xmlns:p14="http://schemas.microsoft.com/office/powerpoint/2010/main" val="1864463956"/>
      </p:ext>
    </p:extLst>
  </p:cSld>
  <p:clrMapOvr>
    <a:masterClrMapping/>
  </p:clrMapOvr>
  <mc:AlternateContent xmlns:mc="http://schemas.openxmlformats.org/markup-compatibility/2006" xmlns:p14="http://schemas.microsoft.com/office/powerpoint/2010/main">
    <mc:Choice Requires="p14">
      <p:transition spd="slow" p14:dur="2000" advTm="82890"/>
    </mc:Choice>
    <mc:Fallback xmlns="">
      <p:transition spd="slow" advTm="828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42" presetClass="exit" presetSubtype="0" fill="hold" nodeType="withEffect">
                                  <p:stCondLst>
                                    <p:cond delay="0"/>
                                  </p:stCondLst>
                                  <p:childTnLst>
                                    <p:animEffect transition="out" filter="fade">
                                      <p:cBhvr>
                                        <p:cTn id="9" dur="1000"/>
                                        <p:tgtEl>
                                          <p:spTgt spid="3074"/>
                                        </p:tgtEl>
                                      </p:cBhvr>
                                    </p:animEffect>
                                    <p:anim calcmode="lin" valueType="num">
                                      <p:cBhvr>
                                        <p:cTn id="10" dur="1000"/>
                                        <p:tgtEl>
                                          <p:spTgt spid="3074"/>
                                        </p:tgtEl>
                                        <p:attrNameLst>
                                          <p:attrName>ppt_x</p:attrName>
                                        </p:attrNameLst>
                                      </p:cBhvr>
                                      <p:tavLst>
                                        <p:tav tm="0">
                                          <p:val>
                                            <p:strVal val="ppt_x"/>
                                          </p:val>
                                        </p:tav>
                                        <p:tav tm="100000">
                                          <p:val>
                                            <p:strVal val="ppt_x"/>
                                          </p:val>
                                        </p:tav>
                                      </p:tavLst>
                                    </p:anim>
                                    <p:anim calcmode="lin" valueType="num">
                                      <p:cBhvr>
                                        <p:cTn id="11" dur="1000"/>
                                        <p:tgtEl>
                                          <p:spTgt spid="3074"/>
                                        </p:tgtEl>
                                        <p:attrNameLst>
                                          <p:attrName>ppt_y</p:attrName>
                                        </p:attrNameLst>
                                      </p:cBhvr>
                                      <p:tavLst>
                                        <p:tav tm="0">
                                          <p:val>
                                            <p:strVal val="ppt_y"/>
                                          </p:val>
                                        </p:tav>
                                        <p:tav tm="100000">
                                          <p:val>
                                            <p:strVal val="ppt_y+.1"/>
                                          </p:val>
                                        </p:tav>
                                      </p:tavLst>
                                    </p:anim>
                                    <p:set>
                                      <p:cBhvr>
                                        <p:cTn id="12" dur="1" fill="hold">
                                          <p:stCondLst>
                                            <p:cond delay="999"/>
                                          </p:stCondLst>
                                        </p:cTn>
                                        <p:tgtEl>
                                          <p:spTgt spid="3074"/>
                                        </p:tgtEl>
                                        <p:attrNameLst>
                                          <p:attrName>style.visibility</p:attrName>
                                        </p:attrNameLst>
                                      </p:cBhvr>
                                      <p:to>
                                        <p:strVal val="hidden"/>
                                      </p:to>
                                    </p:set>
                                  </p:childTnLst>
                                </p:cTn>
                              </p:par>
                              <p:par>
                                <p:cTn id="13" presetID="31" presetClass="entr" presetSubtype="0"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anim calcmode="lin" valueType="num">
                                      <p:cBhvr>
                                        <p:cTn id="15" dur="1000" fill="hold"/>
                                        <p:tgtEl>
                                          <p:spTgt spid="3075"/>
                                        </p:tgtEl>
                                        <p:attrNameLst>
                                          <p:attrName>ppt_w</p:attrName>
                                        </p:attrNameLst>
                                      </p:cBhvr>
                                      <p:tavLst>
                                        <p:tav tm="0">
                                          <p:val>
                                            <p:fltVal val="0"/>
                                          </p:val>
                                        </p:tav>
                                        <p:tav tm="100000">
                                          <p:val>
                                            <p:strVal val="#ppt_w"/>
                                          </p:val>
                                        </p:tav>
                                      </p:tavLst>
                                    </p:anim>
                                    <p:anim calcmode="lin" valueType="num">
                                      <p:cBhvr>
                                        <p:cTn id="16" dur="1000" fill="hold"/>
                                        <p:tgtEl>
                                          <p:spTgt spid="3075"/>
                                        </p:tgtEl>
                                        <p:attrNameLst>
                                          <p:attrName>ppt_h</p:attrName>
                                        </p:attrNameLst>
                                      </p:cBhvr>
                                      <p:tavLst>
                                        <p:tav tm="0">
                                          <p:val>
                                            <p:fltVal val="0"/>
                                          </p:val>
                                        </p:tav>
                                        <p:tav tm="100000">
                                          <p:val>
                                            <p:strVal val="#ppt_h"/>
                                          </p:val>
                                        </p:tav>
                                      </p:tavLst>
                                    </p:anim>
                                    <p:anim calcmode="lin" valueType="num">
                                      <p:cBhvr>
                                        <p:cTn id="17" dur="1000" fill="hold"/>
                                        <p:tgtEl>
                                          <p:spTgt spid="3075"/>
                                        </p:tgtEl>
                                        <p:attrNameLst>
                                          <p:attrName>style.rotation</p:attrName>
                                        </p:attrNameLst>
                                      </p:cBhvr>
                                      <p:tavLst>
                                        <p:tav tm="0">
                                          <p:val>
                                            <p:fltVal val="90"/>
                                          </p:val>
                                        </p:tav>
                                        <p:tav tm="100000">
                                          <p:val>
                                            <p:fltVal val="0"/>
                                          </p:val>
                                        </p:tav>
                                      </p:tavLst>
                                    </p:anim>
                                    <p:animEffect transition="in" filter="fade">
                                      <p:cBhvr>
                                        <p:cTn id="18" dur="1000"/>
                                        <p:tgtEl>
                                          <p:spTgt spid="3075"/>
                                        </p:tgtEl>
                                      </p:cBhvr>
                                    </p:animEffect>
                                  </p:childTnLst>
                                </p:cTn>
                              </p:par>
                              <p:par>
                                <p:cTn id="19" presetID="3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par>
                                <p:cTn id="25" presetID="3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ppt_w</p:attrName>
                                        </p:attrNameLst>
                                      </p:cBhvr>
                                      <p:tavLst>
                                        <p:tav tm="0">
                                          <p:val>
                                            <p:fltVal val="0"/>
                                          </p:val>
                                        </p:tav>
                                        <p:tav tm="100000">
                                          <p:val>
                                            <p:strVal val="#ppt_w"/>
                                          </p:val>
                                        </p:tav>
                                      </p:tavLst>
                                    </p:anim>
                                    <p:anim calcmode="lin" valueType="num">
                                      <p:cBhvr>
                                        <p:cTn id="28" dur="1000" fill="hold"/>
                                        <p:tgtEl>
                                          <p:spTgt spid="18"/>
                                        </p:tgtEl>
                                        <p:attrNameLst>
                                          <p:attrName>ppt_h</p:attrName>
                                        </p:attrNameLst>
                                      </p:cBhvr>
                                      <p:tavLst>
                                        <p:tav tm="0">
                                          <p:val>
                                            <p:fltVal val="0"/>
                                          </p:val>
                                        </p:tav>
                                        <p:tav tm="100000">
                                          <p:val>
                                            <p:strVal val="#ppt_h"/>
                                          </p:val>
                                        </p:tav>
                                      </p:tavLst>
                                    </p:anim>
                                    <p:anim calcmode="lin" valueType="num">
                                      <p:cBhvr>
                                        <p:cTn id="29" dur="1000" fill="hold"/>
                                        <p:tgtEl>
                                          <p:spTgt spid="18"/>
                                        </p:tgtEl>
                                        <p:attrNameLst>
                                          <p:attrName>style.rotation</p:attrName>
                                        </p:attrNameLst>
                                      </p:cBhvr>
                                      <p:tavLst>
                                        <p:tav tm="0">
                                          <p:val>
                                            <p:fltVal val="90"/>
                                          </p:val>
                                        </p:tav>
                                        <p:tav tm="100000">
                                          <p:val>
                                            <p:fltVal val="0"/>
                                          </p:val>
                                        </p:tav>
                                      </p:tavLst>
                                    </p:anim>
                                    <p:animEffect transition="in" filter="fade">
                                      <p:cBhvr>
                                        <p:cTn id="30" dur="1000"/>
                                        <p:tgtEl>
                                          <p:spTgt spid="18"/>
                                        </p:tgtEl>
                                      </p:cBhvr>
                                    </p:animEffect>
                                  </p:childTnLst>
                                </p:cTn>
                              </p:par>
                              <p:par>
                                <p:cTn id="31" presetID="3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1000" fill="hold"/>
                                        <p:tgtEl>
                                          <p:spTgt spid="19"/>
                                        </p:tgtEl>
                                        <p:attrNameLst>
                                          <p:attrName>ppt_w</p:attrName>
                                        </p:attrNameLst>
                                      </p:cBhvr>
                                      <p:tavLst>
                                        <p:tav tm="0">
                                          <p:val>
                                            <p:fltVal val="0"/>
                                          </p:val>
                                        </p:tav>
                                        <p:tav tm="100000">
                                          <p:val>
                                            <p:strVal val="#ppt_w"/>
                                          </p:val>
                                        </p:tav>
                                      </p:tavLst>
                                    </p:anim>
                                    <p:anim calcmode="lin" valueType="num">
                                      <p:cBhvr>
                                        <p:cTn id="34" dur="1000" fill="hold"/>
                                        <p:tgtEl>
                                          <p:spTgt spid="19"/>
                                        </p:tgtEl>
                                        <p:attrNameLst>
                                          <p:attrName>ppt_h</p:attrName>
                                        </p:attrNameLst>
                                      </p:cBhvr>
                                      <p:tavLst>
                                        <p:tav tm="0">
                                          <p:val>
                                            <p:fltVal val="0"/>
                                          </p:val>
                                        </p:tav>
                                        <p:tav tm="100000">
                                          <p:val>
                                            <p:strVal val="#ppt_h"/>
                                          </p:val>
                                        </p:tav>
                                      </p:tavLst>
                                    </p:anim>
                                    <p:anim calcmode="lin" valueType="num">
                                      <p:cBhvr>
                                        <p:cTn id="35" dur="1000" fill="hold"/>
                                        <p:tgtEl>
                                          <p:spTgt spid="19"/>
                                        </p:tgtEl>
                                        <p:attrNameLst>
                                          <p:attrName>style.rotation</p:attrName>
                                        </p:attrNameLst>
                                      </p:cBhvr>
                                      <p:tavLst>
                                        <p:tav tm="0">
                                          <p:val>
                                            <p:fltVal val="90"/>
                                          </p:val>
                                        </p:tav>
                                        <p:tav tm="100000">
                                          <p:val>
                                            <p:fltVal val="0"/>
                                          </p:val>
                                        </p:tav>
                                      </p:tavLst>
                                    </p:anim>
                                    <p:animEffect transition="in" filter="fade">
                                      <p:cBhvr>
                                        <p:cTn id="36" dur="1000"/>
                                        <p:tgtEl>
                                          <p:spTgt spid="19"/>
                                        </p:tgtEl>
                                      </p:cBhvr>
                                    </p:animEffect>
                                  </p:childTnLst>
                                </p:cTn>
                              </p:par>
                              <p:par>
                                <p:cTn id="37" presetID="3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fade">
                                      <p:cBhvr>
                                        <p:cTn id="45" dur="1000"/>
                                        <p:tgtEl>
                                          <p:spTgt spid="4">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0" end="0"/>
                                            </p:txEl>
                                          </p:spTgt>
                                        </p:tgtEl>
                                        <p:attrNameLst>
                                          <p:attrName>style.visibility</p:attrName>
                                        </p:attrNameLst>
                                      </p:cBhvr>
                                      <p:to>
                                        <p:strVal val="visible"/>
                                      </p:to>
                                    </p:set>
                                    <p:animEffect transition="in" filter="fade">
                                      <p:cBhvr>
                                        <p:cTn id="48" dur="1000"/>
                                        <p:tgtEl>
                                          <p:spTgt spid="3">
                                            <p:txEl>
                                              <p:pRg st="0" end="0"/>
                                            </p:txEl>
                                          </p:spTgt>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3">
                                            <p:txEl>
                                              <p:pRg st="1" end="1"/>
                                            </p:txEl>
                                          </p:spTgt>
                                        </p:tgtEl>
                                        <p:attrNameLst>
                                          <p:attrName>style.visibility</p:attrName>
                                        </p:attrNameLst>
                                      </p:cBhvr>
                                      <p:to>
                                        <p:strVal val="visible"/>
                                      </p:to>
                                    </p:set>
                                    <p:animEffect transition="in" filter="fade">
                                      <p:cBhvr>
                                        <p:cTn id="51" dur="1000"/>
                                        <p:tgtEl>
                                          <p:spTgt spid="3">
                                            <p:txEl>
                                              <p:pRg st="1" end="1"/>
                                            </p:txEl>
                                          </p:spTgt>
                                        </p:tgtEl>
                                      </p:cBhvr>
                                    </p:animEffect>
                                  </p:childTnLst>
                                </p:cTn>
                              </p:par>
                              <p:par>
                                <p:cTn id="52" presetID="10" presetClass="entr" presetSubtype="0" fill="hold" grpId="0" nodeType="withEffect">
                                  <p:stCondLst>
                                    <p:cond delay="1000"/>
                                  </p:stCondLst>
                                  <p:childTnLst>
                                    <p:set>
                                      <p:cBhvr>
                                        <p:cTn id="53" dur="1" fill="hold">
                                          <p:stCondLst>
                                            <p:cond delay="0"/>
                                          </p:stCondLst>
                                        </p:cTn>
                                        <p:tgtEl>
                                          <p:spTgt spid="3">
                                            <p:txEl>
                                              <p:pRg st="2" end="2"/>
                                            </p:txEl>
                                          </p:spTgt>
                                        </p:tgtEl>
                                        <p:attrNameLst>
                                          <p:attrName>style.visibility</p:attrName>
                                        </p:attrNameLst>
                                      </p:cBhvr>
                                      <p:to>
                                        <p:strVal val="visible"/>
                                      </p:to>
                                    </p:set>
                                    <p:animEffect transition="in" filter="fade">
                                      <p:cBhvr>
                                        <p:cTn id="54" dur="1000"/>
                                        <p:tgtEl>
                                          <p:spTgt spid="3">
                                            <p:txEl>
                                              <p:pRg st="2" end="2"/>
                                            </p:txEl>
                                          </p:spTgt>
                                        </p:tgtEl>
                                      </p:cBhvr>
                                    </p:animEffect>
                                  </p:childTnLst>
                                </p:cTn>
                              </p:par>
                              <p:par>
                                <p:cTn id="55" presetID="10" presetClass="entr" presetSubtype="0" fill="hold" grpId="0" nodeType="withEffect">
                                  <p:stCondLst>
                                    <p:cond delay="100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fade">
                                      <p:cBhvr>
                                        <p:cTn id="57" dur="1000"/>
                                        <p:tgtEl>
                                          <p:spTgt spid="3">
                                            <p:txEl>
                                              <p:pRg st="3" end="3"/>
                                            </p:txEl>
                                          </p:spTgt>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fade">
                                      <p:cBhvr>
                                        <p:cTn id="60" dur="1000"/>
                                        <p:tgtEl>
                                          <p:spTgt spid="3">
                                            <p:txEl>
                                              <p:pRg st="4" end="4"/>
                                            </p:txEl>
                                          </p:spTgt>
                                        </p:tgtEl>
                                      </p:cBhvr>
                                    </p:animEffect>
                                  </p:childTnLst>
                                </p:cTn>
                              </p:par>
                              <p:par>
                                <p:cTn id="61" presetID="10" presetClass="entr" presetSubtype="0" fill="hold" grpId="0" nodeType="withEffect">
                                  <p:stCondLst>
                                    <p:cond delay="150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fade">
                                      <p:cBhvr>
                                        <p:cTn id="63" dur="1000"/>
                                        <p:tgtEl>
                                          <p:spTgt spid="3">
                                            <p:txEl>
                                              <p:pRg st="5" end="5"/>
                                            </p:txEl>
                                          </p:spTgt>
                                        </p:tgtEl>
                                      </p:cBhvr>
                                    </p:animEffect>
                                  </p:childTnLst>
                                </p:cTn>
                              </p:par>
                              <p:par>
                                <p:cTn id="64" presetID="10" presetClass="entr" presetSubtype="0" fill="hold" grpId="0" nodeType="withEffect">
                                  <p:stCondLst>
                                    <p:cond delay="1500"/>
                                  </p:stCondLst>
                                  <p:childTnLst>
                                    <p:set>
                                      <p:cBhvr>
                                        <p:cTn id="65" dur="1" fill="hold">
                                          <p:stCondLst>
                                            <p:cond delay="0"/>
                                          </p:stCondLst>
                                        </p:cTn>
                                        <p:tgtEl>
                                          <p:spTgt spid="3">
                                            <p:txEl>
                                              <p:pRg st="6" end="6"/>
                                            </p:txEl>
                                          </p:spTgt>
                                        </p:tgtEl>
                                        <p:attrNameLst>
                                          <p:attrName>style.visibility</p:attrName>
                                        </p:attrNameLst>
                                      </p:cBhvr>
                                      <p:to>
                                        <p:strVal val="visible"/>
                                      </p:to>
                                    </p:set>
                                    <p:animEffect transition="in" filter="fade">
                                      <p:cBhvr>
                                        <p:cTn id="66" dur="1000"/>
                                        <p:tgtEl>
                                          <p:spTgt spid="3">
                                            <p:txEl>
                                              <p:pRg st="6" end="6"/>
                                            </p:txEl>
                                          </p:spTgt>
                                        </p:tgtEl>
                                      </p:cBhvr>
                                    </p:animEffect>
                                  </p:childTnLst>
                                </p:cTn>
                              </p:par>
                              <p:par>
                                <p:cTn id="67" presetID="10" presetClass="entr" presetSubtype="0" fill="hold" grpId="0" nodeType="withEffect">
                                  <p:stCondLst>
                                    <p:cond delay="1500"/>
                                  </p:stCondLst>
                                  <p:childTnLst>
                                    <p:set>
                                      <p:cBhvr>
                                        <p:cTn id="68" dur="1" fill="hold">
                                          <p:stCondLst>
                                            <p:cond delay="0"/>
                                          </p:stCondLst>
                                        </p:cTn>
                                        <p:tgtEl>
                                          <p:spTgt spid="3">
                                            <p:txEl>
                                              <p:pRg st="7" end="7"/>
                                            </p:txEl>
                                          </p:spTgt>
                                        </p:tgtEl>
                                        <p:attrNameLst>
                                          <p:attrName>style.visibility</p:attrName>
                                        </p:attrNameLst>
                                      </p:cBhvr>
                                      <p:to>
                                        <p:strVal val="visible"/>
                                      </p:to>
                                    </p:set>
                                    <p:animEffect transition="in" filter="fade">
                                      <p:cBhvr>
                                        <p:cTn id="69" dur="1000"/>
                                        <p:tgtEl>
                                          <p:spTgt spid="3">
                                            <p:txEl>
                                              <p:pRg st="7" end="7"/>
                                            </p:txEl>
                                          </p:spTgt>
                                        </p:tgtEl>
                                      </p:cBhvr>
                                    </p:animEffect>
                                  </p:childTnLst>
                                </p:cTn>
                              </p:par>
                              <p:par>
                                <p:cTn id="70" presetID="10" presetClass="entr" presetSubtype="0" fill="hold" grpId="0" nodeType="withEffect">
                                  <p:stCondLst>
                                    <p:cond delay="1500"/>
                                  </p:stCondLst>
                                  <p:childTnLst>
                                    <p:set>
                                      <p:cBhvr>
                                        <p:cTn id="71" dur="1" fill="hold">
                                          <p:stCondLst>
                                            <p:cond delay="0"/>
                                          </p:stCondLst>
                                        </p:cTn>
                                        <p:tgtEl>
                                          <p:spTgt spid="3">
                                            <p:txEl>
                                              <p:pRg st="8" end="8"/>
                                            </p:txEl>
                                          </p:spTgt>
                                        </p:tgtEl>
                                        <p:attrNameLst>
                                          <p:attrName>style.visibility</p:attrName>
                                        </p:attrNameLst>
                                      </p:cBhvr>
                                      <p:to>
                                        <p:strVal val="visible"/>
                                      </p:to>
                                    </p:set>
                                    <p:animEffect transition="in" filter="fade">
                                      <p:cBhvr>
                                        <p:cTn id="72" dur="1000"/>
                                        <p:tgtEl>
                                          <p:spTgt spid="3">
                                            <p:txEl>
                                              <p:pRg st="8" end="8"/>
                                            </p:txEl>
                                          </p:spTgt>
                                        </p:tgtEl>
                                      </p:cBhvr>
                                    </p:animEffect>
                                  </p:childTnLst>
                                </p:cTn>
                              </p:par>
                              <p:par>
                                <p:cTn id="73" presetID="10" presetClass="entr" presetSubtype="0" fill="hold" grpId="0" nodeType="withEffect">
                                  <p:stCondLst>
                                    <p:cond delay="200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fade">
                                      <p:cBhvr>
                                        <p:cTn id="75" dur="1000"/>
                                        <p:tgtEl>
                                          <p:spTgt spid="3">
                                            <p:txEl>
                                              <p:pRg st="9" end="9"/>
                                            </p:txEl>
                                          </p:spTgt>
                                        </p:tgtEl>
                                      </p:cBhvr>
                                    </p:animEffect>
                                  </p:childTnLst>
                                </p:cTn>
                              </p:par>
                              <p:par>
                                <p:cTn id="76" presetID="10" presetClass="entr" presetSubtype="0" fill="hold" grpId="0" nodeType="withEffect">
                                  <p:stCondLst>
                                    <p:cond delay="2000"/>
                                  </p:stCondLst>
                                  <p:childTnLst>
                                    <p:set>
                                      <p:cBhvr>
                                        <p:cTn id="77" dur="1" fill="hold">
                                          <p:stCondLst>
                                            <p:cond delay="0"/>
                                          </p:stCondLst>
                                        </p:cTn>
                                        <p:tgtEl>
                                          <p:spTgt spid="3">
                                            <p:txEl>
                                              <p:pRg st="10" end="10"/>
                                            </p:txEl>
                                          </p:spTgt>
                                        </p:tgtEl>
                                        <p:attrNameLst>
                                          <p:attrName>style.visibility</p:attrName>
                                        </p:attrNameLst>
                                      </p:cBhvr>
                                      <p:to>
                                        <p:strVal val="visible"/>
                                      </p:to>
                                    </p:set>
                                    <p:animEffect transition="in" filter="fade">
                                      <p:cBhvr>
                                        <p:cTn id="78" dur="1000"/>
                                        <p:tgtEl>
                                          <p:spTgt spid="3">
                                            <p:txEl>
                                              <p:pRg st="10" end="10"/>
                                            </p:txEl>
                                          </p:spTgt>
                                        </p:tgtEl>
                                      </p:cBhvr>
                                    </p:animEffect>
                                  </p:childTnLst>
                                </p:cTn>
                              </p:par>
                              <p:par>
                                <p:cTn id="79" presetID="10" presetClass="entr" presetSubtype="0" fill="hold" grpId="0" nodeType="withEffect">
                                  <p:stCondLst>
                                    <p:cond delay="2000"/>
                                  </p:stCondLst>
                                  <p:childTnLst>
                                    <p:set>
                                      <p:cBhvr>
                                        <p:cTn id="80" dur="1" fill="hold">
                                          <p:stCondLst>
                                            <p:cond delay="0"/>
                                          </p:stCondLst>
                                        </p:cTn>
                                        <p:tgtEl>
                                          <p:spTgt spid="3">
                                            <p:txEl>
                                              <p:pRg st="11" end="11"/>
                                            </p:txEl>
                                          </p:spTgt>
                                        </p:tgtEl>
                                        <p:attrNameLst>
                                          <p:attrName>style.visibility</p:attrName>
                                        </p:attrNameLst>
                                      </p:cBhvr>
                                      <p:to>
                                        <p:strVal val="visible"/>
                                      </p:to>
                                    </p:set>
                                    <p:animEffect transition="in" filter="fade">
                                      <p:cBhvr>
                                        <p:cTn id="81" dur="1000"/>
                                        <p:tgtEl>
                                          <p:spTgt spid="3">
                                            <p:txEl>
                                              <p:pRg st="11" end="11"/>
                                            </p:txEl>
                                          </p:spTgt>
                                        </p:tgtEl>
                                      </p:cBhvr>
                                    </p:animEffect>
                                  </p:childTnLst>
                                </p:cTn>
                              </p:par>
                              <p:par>
                                <p:cTn id="82" presetID="10" presetClass="entr" presetSubtype="0" fill="hold" grpId="0" nodeType="withEffect">
                                  <p:stCondLst>
                                    <p:cond delay="2500"/>
                                  </p:stCondLst>
                                  <p:childTnLst>
                                    <p:set>
                                      <p:cBhvr>
                                        <p:cTn id="83" dur="1" fill="hold">
                                          <p:stCondLst>
                                            <p:cond delay="0"/>
                                          </p:stCondLst>
                                        </p:cTn>
                                        <p:tgtEl>
                                          <p:spTgt spid="3">
                                            <p:txEl>
                                              <p:pRg st="12" end="12"/>
                                            </p:txEl>
                                          </p:spTgt>
                                        </p:tgtEl>
                                        <p:attrNameLst>
                                          <p:attrName>style.visibility</p:attrName>
                                        </p:attrNameLst>
                                      </p:cBhvr>
                                      <p:to>
                                        <p:strVal val="visible"/>
                                      </p:to>
                                    </p:set>
                                    <p:animEffect transition="in" filter="fade">
                                      <p:cBhvr>
                                        <p:cTn id="84" dur="1000"/>
                                        <p:tgtEl>
                                          <p:spTgt spid="3">
                                            <p:txEl>
                                              <p:pRg st="12" end="12"/>
                                            </p:txEl>
                                          </p:spTgt>
                                        </p:tgtEl>
                                      </p:cBhvr>
                                    </p:animEffect>
                                  </p:childTnLst>
                                </p:cTn>
                              </p:par>
                              <p:par>
                                <p:cTn id="85" presetID="10" presetClass="entr" presetSubtype="0" fill="hold" grpId="0" nodeType="withEffect">
                                  <p:stCondLst>
                                    <p:cond delay="2500"/>
                                  </p:stCondLst>
                                  <p:childTnLst>
                                    <p:set>
                                      <p:cBhvr>
                                        <p:cTn id="86" dur="1" fill="hold">
                                          <p:stCondLst>
                                            <p:cond delay="0"/>
                                          </p:stCondLst>
                                        </p:cTn>
                                        <p:tgtEl>
                                          <p:spTgt spid="3">
                                            <p:txEl>
                                              <p:pRg st="13" end="13"/>
                                            </p:txEl>
                                          </p:spTgt>
                                        </p:tgtEl>
                                        <p:attrNameLst>
                                          <p:attrName>style.visibility</p:attrName>
                                        </p:attrNameLst>
                                      </p:cBhvr>
                                      <p:to>
                                        <p:strVal val="visible"/>
                                      </p:to>
                                    </p:set>
                                    <p:animEffect transition="in" filter="fade">
                                      <p:cBhvr>
                                        <p:cTn id="87" dur="1000"/>
                                        <p:tgtEl>
                                          <p:spTgt spid="3">
                                            <p:txEl>
                                              <p:pRg st="13" end="13"/>
                                            </p:txEl>
                                          </p:spTgt>
                                        </p:tgtEl>
                                      </p:cBhvr>
                                    </p:animEffect>
                                  </p:childTnLst>
                                </p:cTn>
                              </p:par>
                              <p:par>
                                <p:cTn id="88" presetID="10" presetClass="entr" presetSubtype="0" fill="hold" grpId="0" nodeType="withEffect">
                                  <p:stCondLst>
                                    <p:cond delay="1000"/>
                                  </p:stCondLst>
                                  <p:childTnLst>
                                    <p:set>
                                      <p:cBhvr>
                                        <p:cTn id="89" dur="1" fill="hold">
                                          <p:stCondLst>
                                            <p:cond delay="0"/>
                                          </p:stCondLst>
                                        </p:cTn>
                                        <p:tgtEl>
                                          <p:spTgt spid="4">
                                            <p:txEl>
                                              <p:pRg st="1" end="1"/>
                                            </p:txEl>
                                          </p:spTgt>
                                        </p:tgtEl>
                                        <p:attrNameLst>
                                          <p:attrName>style.visibility</p:attrName>
                                        </p:attrNameLst>
                                      </p:cBhvr>
                                      <p:to>
                                        <p:strVal val="visible"/>
                                      </p:to>
                                    </p:set>
                                    <p:animEffect transition="in" filter="fade">
                                      <p:cBhvr>
                                        <p:cTn id="90" dur="1000"/>
                                        <p:tgtEl>
                                          <p:spTgt spid="4">
                                            <p:txEl>
                                              <p:pRg st="1" end="1"/>
                                            </p:txEl>
                                          </p:spTgt>
                                        </p:tgtEl>
                                      </p:cBhvr>
                                    </p:animEffect>
                                  </p:childTnLst>
                                </p:cTn>
                              </p:par>
                              <p:par>
                                <p:cTn id="91" presetID="10" presetClass="entr" presetSubtype="0" fill="hold" grpId="0" nodeType="withEffect">
                                  <p:stCondLst>
                                    <p:cond delay="1000"/>
                                  </p:stCondLst>
                                  <p:childTnLst>
                                    <p:set>
                                      <p:cBhvr>
                                        <p:cTn id="92" dur="1" fill="hold">
                                          <p:stCondLst>
                                            <p:cond delay="0"/>
                                          </p:stCondLst>
                                        </p:cTn>
                                        <p:tgtEl>
                                          <p:spTgt spid="4">
                                            <p:txEl>
                                              <p:pRg st="2" end="2"/>
                                            </p:txEl>
                                          </p:spTgt>
                                        </p:tgtEl>
                                        <p:attrNameLst>
                                          <p:attrName>style.visibility</p:attrName>
                                        </p:attrNameLst>
                                      </p:cBhvr>
                                      <p:to>
                                        <p:strVal val="visible"/>
                                      </p:to>
                                    </p:set>
                                    <p:animEffect transition="in" filter="fade">
                                      <p:cBhvr>
                                        <p:cTn id="93" dur="1000"/>
                                        <p:tgtEl>
                                          <p:spTgt spid="4">
                                            <p:txEl>
                                              <p:pRg st="2" end="2"/>
                                            </p:txEl>
                                          </p:spTgt>
                                        </p:tgtEl>
                                      </p:cBhvr>
                                    </p:animEffect>
                                  </p:childTnLst>
                                </p:cTn>
                              </p:par>
                              <p:par>
                                <p:cTn id="94" presetID="10" presetClass="entr" presetSubtype="0" fill="hold" grpId="0" nodeType="withEffect">
                                  <p:stCondLst>
                                    <p:cond delay="1000"/>
                                  </p:stCondLst>
                                  <p:childTnLst>
                                    <p:set>
                                      <p:cBhvr>
                                        <p:cTn id="95" dur="1" fill="hold">
                                          <p:stCondLst>
                                            <p:cond delay="0"/>
                                          </p:stCondLst>
                                        </p:cTn>
                                        <p:tgtEl>
                                          <p:spTgt spid="4">
                                            <p:txEl>
                                              <p:pRg st="3" end="3"/>
                                            </p:txEl>
                                          </p:spTgt>
                                        </p:tgtEl>
                                        <p:attrNameLst>
                                          <p:attrName>style.visibility</p:attrName>
                                        </p:attrNameLst>
                                      </p:cBhvr>
                                      <p:to>
                                        <p:strVal val="visible"/>
                                      </p:to>
                                    </p:set>
                                    <p:animEffect transition="in" filter="fade">
                                      <p:cBhvr>
                                        <p:cTn id="96" dur="1000"/>
                                        <p:tgtEl>
                                          <p:spTgt spid="4">
                                            <p:txEl>
                                              <p:pRg st="3" end="3"/>
                                            </p:txEl>
                                          </p:spTgt>
                                        </p:tgtEl>
                                      </p:cBhvr>
                                    </p:animEffect>
                                  </p:childTnLst>
                                </p:cTn>
                              </p:par>
                              <p:par>
                                <p:cTn id="97" presetID="10" presetClass="entr" presetSubtype="0" fill="hold" grpId="0" nodeType="withEffect">
                                  <p:stCondLst>
                                    <p:cond delay="1500"/>
                                  </p:stCondLst>
                                  <p:childTnLst>
                                    <p:set>
                                      <p:cBhvr>
                                        <p:cTn id="98" dur="1" fill="hold">
                                          <p:stCondLst>
                                            <p:cond delay="0"/>
                                          </p:stCondLst>
                                        </p:cTn>
                                        <p:tgtEl>
                                          <p:spTgt spid="4">
                                            <p:txEl>
                                              <p:pRg st="4" end="4"/>
                                            </p:txEl>
                                          </p:spTgt>
                                        </p:tgtEl>
                                        <p:attrNameLst>
                                          <p:attrName>style.visibility</p:attrName>
                                        </p:attrNameLst>
                                      </p:cBhvr>
                                      <p:to>
                                        <p:strVal val="visible"/>
                                      </p:to>
                                    </p:set>
                                    <p:animEffect transition="in" filter="fade">
                                      <p:cBhvr>
                                        <p:cTn id="99" dur="1000"/>
                                        <p:tgtEl>
                                          <p:spTgt spid="4">
                                            <p:txEl>
                                              <p:pRg st="4" end="4"/>
                                            </p:txEl>
                                          </p:spTgt>
                                        </p:tgtEl>
                                      </p:cBhvr>
                                    </p:animEffect>
                                  </p:childTnLst>
                                </p:cTn>
                              </p:par>
                              <p:par>
                                <p:cTn id="100" presetID="10" presetClass="entr" presetSubtype="0" fill="hold" grpId="0" nodeType="withEffect">
                                  <p:stCondLst>
                                    <p:cond delay="1500"/>
                                  </p:stCondLst>
                                  <p:iterate type="lt">
                                    <p:tmPct val="0"/>
                                  </p:iterate>
                                  <p:childTnLst>
                                    <p:set>
                                      <p:cBhvr>
                                        <p:cTn id="101" dur="1" fill="hold">
                                          <p:stCondLst>
                                            <p:cond delay="0"/>
                                          </p:stCondLst>
                                        </p:cTn>
                                        <p:tgtEl>
                                          <p:spTgt spid="4">
                                            <p:txEl>
                                              <p:pRg st="5" end="5"/>
                                            </p:txEl>
                                          </p:spTgt>
                                        </p:tgtEl>
                                        <p:attrNameLst>
                                          <p:attrName>style.visibility</p:attrName>
                                        </p:attrNameLst>
                                      </p:cBhvr>
                                      <p:to>
                                        <p:strVal val="visible"/>
                                      </p:to>
                                    </p:set>
                                    <p:animEffect transition="in" filter="fade">
                                      <p:cBhvr>
                                        <p:cTn id="102" dur="1000"/>
                                        <p:tgtEl>
                                          <p:spTgt spid="4">
                                            <p:txEl>
                                              <p:pRg st="5" end="5"/>
                                            </p:txEl>
                                          </p:spTgt>
                                        </p:tgtEl>
                                      </p:cBhvr>
                                    </p:animEffect>
                                  </p:childTnLst>
                                </p:cTn>
                              </p:par>
                              <p:par>
                                <p:cTn id="103" presetID="10" presetClass="entr" presetSubtype="0" fill="hold" grpId="0" nodeType="withEffect">
                                  <p:stCondLst>
                                    <p:cond delay="1500"/>
                                  </p:stCondLst>
                                  <p:childTnLst>
                                    <p:set>
                                      <p:cBhvr>
                                        <p:cTn id="104" dur="1" fill="hold">
                                          <p:stCondLst>
                                            <p:cond delay="0"/>
                                          </p:stCondLst>
                                        </p:cTn>
                                        <p:tgtEl>
                                          <p:spTgt spid="4">
                                            <p:txEl>
                                              <p:pRg st="6" end="6"/>
                                            </p:txEl>
                                          </p:spTgt>
                                        </p:tgtEl>
                                        <p:attrNameLst>
                                          <p:attrName>style.visibility</p:attrName>
                                        </p:attrNameLst>
                                      </p:cBhvr>
                                      <p:to>
                                        <p:strVal val="visible"/>
                                      </p:to>
                                    </p:set>
                                    <p:animEffect transition="in" filter="fade">
                                      <p:cBhvr>
                                        <p:cTn id="105" dur="1000"/>
                                        <p:tgtEl>
                                          <p:spTgt spid="4">
                                            <p:txEl>
                                              <p:pRg st="6" end="6"/>
                                            </p:txEl>
                                          </p:spTgt>
                                        </p:tgtEl>
                                      </p:cBhvr>
                                    </p:animEffect>
                                  </p:childTnLst>
                                </p:cTn>
                              </p:par>
                              <p:par>
                                <p:cTn id="106" presetID="10" presetClass="entr" presetSubtype="0" fill="hold" grpId="0" nodeType="withEffect">
                                  <p:stCondLst>
                                    <p:cond delay="1500"/>
                                  </p:stCondLst>
                                  <p:childTnLst>
                                    <p:set>
                                      <p:cBhvr>
                                        <p:cTn id="107" dur="1" fill="hold">
                                          <p:stCondLst>
                                            <p:cond delay="0"/>
                                          </p:stCondLst>
                                        </p:cTn>
                                        <p:tgtEl>
                                          <p:spTgt spid="4">
                                            <p:txEl>
                                              <p:pRg st="7" end="7"/>
                                            </p:txEl>
                                          </p:spTgt>
                                        </p:tgtEl>
                                        <p:attrNameLst>
                                          <p:attrName>style.visibility</p:attrName>
                                        </p:attrNameLst>
                                      </p:cBhvr>
                                      <p:to>
                                        <p:strVal val="visible"/>
                                      </p:to>
                                    </p:set>
                                    <p:animEffect transition="in" filter="fade">
                                      <p:cBhvr>
                                        <p:cTn id="108" dur="1000"/>
                                        <p:tgtEl>
                                          <p:spTgt spid="4">
                                            <p:txEl>
                                              <p:pRg st="7" end="7"/>
                                            </p:txEl>
                                          </p:spTgt>
                                        </p:tgtEl>
                                      </p:cBhvr>
                                    </p:animEffect>
                                  </p:childTnLst>
                                </p:cTn>
                              </p:par>
                              <p:par>
                                <p:cTn id="109" presetID="10" presetClass="entr" presetSubtype="0" fill="hold" grpId="0" nodeType="withEffect">
                                  <p:stCondLst>
                                    <p:cond delay="2000"/>
                                  </p:stCondLst>
                                  <p:childTnLst>
                                    <p:set>
                                      <p:cBhvr>
                                        <p:cTn id="110" dur="1" fill="hold">
                                          <p:stCondLst>
                                            <p:cond delay="0"/>
                                          </p:stCondLst>
                                        </p:cTn>
                                        <p:tgtEl>
                                          <p:spTgt spid="4">
                                            <p:txEl>
                                              <p:pRg st="8" end="8"/>
                                            </p:txEl>
                                          </p:spTgt>
                                        </p:tgtEl>
                                        <p:attrNameLst>
                                          <p:attrName>style.visibility</p:attrName>
                                        </p:attrNameLst>
                                      </p:cBhvr>
                                      <p:to>
                                        <p:strVal val="visible"/>
                                      </p:to>
                                    </p:set>
                                    <p:animEffect transition="in" filter="fade">
                                      <p:cBhvr>
                                        <p:cTn id="111" dur="1000"/>
                                        <p:tgtEl>
                                          <p:spTgt spid="4">
                                            <p:txEl>
                                              <p:pRg st="8" end="8"/>
                                            </p:txEl>
                                          </p:spTgt>
                                        </p:tgtEl>
                                      </p:cBhvr>
                                    </p:animEffect>
                                  </p:childTnLst>
                                </p:cTn>
                              </p:par>
                              <p:par>
                                <p:cTn id="112" presetID="10" presetClass="entr" presetSubtype="0" fill="hold" grpId="0" nodeType="withEffect">
                                  <p:stCondLst>
                                    <p:cond delay="2000"/>
                                  </p:stCondLst>
                                  <p:childTnLst>
                                    <p:set>
                                      <p:cBhvr>
                                        <p:cTn id="113" dur="1" fill="hold">
                                          <p:stCondLst>
                                            <p:cond delay="0"/>
                                          </p:stCondLst>
                                        </p:cTn>
                                        <p:tgtEl>
                                          <p:spTgt spid="4">
                                            <p:txEl>
                                              <p:pRg st="9" end="9"/>
                                            </p:txEl>
                                          </p:spTgt>
                                        </p:tgtEl>
                                        <p:attrNameLst>
                                          <p:attrName>style.visibility</p:attrName>
                                        </p:attrNameLst>
                                      </p:cBhvr>
                                      <p:to>
                                        <p:strVal val="visible"/>
                                      </p:to>
                                    </p:set>
                                    <p:animEffect transition="in" filter="fade">
                                      <p:cBhvr>
                                        <p:cTn id="114" dur="1000"/>
                                        <p:tgtEl>
                                          <p:spTgt spid="4">
                                            <p:txEl>
                                              <p:pRg st="9" end="9"/>
                                            </p:txEl>
                                          </p:spTgt>
                                        </p:tgtEl>
                                      </p:cBhvr>
                                    </p:animEffect>
                                  </p:childTnLst>
                                </p:cTn>
                              </p:par>
                              <p:par>
                                <p:cTn id="115" presetID="10" presetClass="entr" presetSubtype="0" fill="hold" grpId="0" nodeType="withEffect">
                                  <p:stCondLst>
                                    <p:cond delay="2000"/>
                                  </p:stCondLst>
                                  <p:childTnLst>
                                    <p:set>
                                      <p:cBhvr>
                                        <p:cTn id="116" dur="1" fill="hold">
                                          <p:stCondLst>
                                            <p:cond delay="0"/>
                                          </p:stCondLst>
                                        </p:cTn>
                                        <p:tgtEl>
                                          <p:spTgt spid="4">
                                            <p:txEl>
                                              <p:pRg st="10" end="10"/>
                                            </p:txEl>
                                          </p:spTgt>
                                        </p:tgtEl>
                                        <p:attrNameLst>
                                          <p:attrName>style.visibility</p:attrName>
                                        </p:attrNameLst>
                                      </p:cBhvr>
                                      <p:to>
                                        <p:strVal val="visible"/>
                                      </p:to>
                                    </p:set>
                                    <p:animEffect transition="in" filter="fade">
                                      <p:cBhvr>
                                        <p:cTn id="117" dur="1000"/>
                                        <p:tgtEl>
                                          <p:spTgt spid="4">
                                            <p:txEl>
                                              <p:pRg st="10" end="10"/>
                                            </p:txEl>
                                          </p:spTgt>
                                        </p:tgtEl>
                                      </p:cBhvr>
                                    </p:animEffect>
                                  </p:childTnLst>
                                </p:cTn>
                              </p:par>
                              <p:par>
                                <p:cTn id="118" presetID="10" presetClass="entr" presetSubtype="0" fill="hold" grpId="0" nodeType="withEffect">
                                  <p:stCondLst>
                                    <p:cond delay="2000"/>
                                  </p:stCondLst>
                                  <p:childTnLst>
                                    <p:set>
                                      <p:cBhvr>
                                        <p:cTn id="119" dur="1" fill="hold">
                                          <p:stCondLst>
                                            <p:cond delay="0"/>
                                          </p:stCondLst>
                                        </p:cTn>
                                        <p:tgtEl>
                                          <p:spTgt spid="4">
                                            <p:txEl>
                                              <p:pRg st="11" end="11"/>
                                            </p:txEl>
                                          </p:spTgt>
                                        </p:tgtEl>
                                        <p:attrNameLst>
                                          <p:attrName>style.visibility</p:attrName>
                                        </p:attrNameLst>
                                      </p:cBhvr>
                                      <p:to>
                                        <p:strVal val="visible"/>
                                      </p:to>
                                    </p:set>
                                    <p:animEffect transition="in" filter="fade">
                                      <p:cBhvr>
                                        <p:cTn id="120" dur="1000"/>
                                        <p:tgtEl>
                                          <p:spTgt spid="4">
                                            <p:txEl>
                                              <p:pRg st="11" end="11"/>
                                            </p:txEl>
                                          </p:spTgt>
                                        </p:tgtEl>
                                      </p:cBhvr>
                                    </p:animEffect>
                                  </p:childTnLst>
                                </p:cTn>
                              </p:par>
                              <p:par>
                                <p:cTn id="121" presetID="10" presetClass="entr" presetSubtype="0" fill="hold" grpId="0" nodeType="withEffect">
                                  <p:stCondLst>
                                    <p:cond delay="2500"/>
                                  </p:stCondLst>
                                  <p:childTnLst>
                                    <p:set>
                                      <p:cBhvr>
                                        <p:cTn id="122" dur="1" fill="hold">
                                          <p:stCondLst>
                                            <p:cond delay="0"/>
                                          </p:stCondLst>
                                        </p:cTn>
                                        <p:tgtEl>
                                          <p:spTgt spid="4">
                                            <p:txEl>
                                              <p:pRg st="12" end="12"/>
                                            </p:txEl>
                                          </p:spTgt>
                                        </p:tgtEl>
                                        <p:attrNameLst>
                                          <p:attrName>style.visibility</p:attrName>
                                        </p:attrNameLst>
                                      </p:cBhvr>
                                      <p:to>
                                        <p:strVal val="visible"/>
                                      </p:to>
                                    </p:set>
                                    <p:animEffect transition="in" filter="fade">
                                      <p:cBhvr>
                                        <p:cTn id="123" dur="1000"/>
                                        <p:tgtEl>
                                          <p:spTgt spid="4">
                                            <p:txEl>
                                              <p:pRg st="12" end="12"/>
                                            </p:txEl>
                                          </p:spTgt>
                                        </p:tgtEl>
                                      </p:cBhvr>
                                    </p:animEffect>
                                  </p:childTnLst>
                                </p:cTn>
                              </p:par>
                              <p:par>
                                <p:cTn id="124" presetID="10" presetClass="entr" presetSubtype="0" fill="hold" grpId="0" nodeType="withEffect">
                                  <p:stCondLst>
                                    <p:cond delay="2500"/>
                                  </p:stCondLst>
                                  <p:childTnLst>
                                    <p:set>
                                      <p:cBhvr>
                                        <p:cTn id="125" dur="1" fill="hold">
                                          <p:stCondLst>
                                            <p:cond delay="0"/>
                                          </p:stCondLst>
                                        </p:cTn>
                                        <p:tgtEl>
                                          <p:spTgt spid="4">
                                            <p:txEl>
                                              <p:pRg st="13" end="13"/>
                                            </p:txEl>
                                          </p:spTgt>
                                        </p:tgtEl>
                                        <p:attrNameLst>
                                          <p:attrName>style.visibility</p:attrName>
                                        </p:attrNameLst>
                                      </p:cBhvr>
                                      <p:to>
                                        <p:strVal val="visible"/>
                                      </p:to>
                                    </p:set>
                                    <p:animEffect transition="in" filter="fade">
                                      <p:cBhvr>
                                        <p:cTn id="126" dur="1000"/>
                                        <p:tgtEl>
                                          <p:spTgt spid="4">
                                            <p:txEl>
                                              <p:pRg st="13" end="13"/>
                                            </p:txEl>
                                          </p:spTgt>
                                        </p:tgtEl>
                                      </p:cBhvr>
                                    </p:animEffect>
                                  </p:childTnLst>
                                </p:cTn>
                              </p:par>
                              <p:par>
                                <p:cTn id="127" presetID="10" presetClass="entr" presetSubtype="0" fill="hold" grpId="0" nodeType="withEffect">
                                  <p:stCondLst>
                                    <p:cond delay="2500"/>
                                  </p:stCondLst>
                                  <p:childTnLst>
                                    <p:set>
                                      <p:cBhvr>
                                        <p:cTn id="128" dur="1" fill="hold">
                                          <p:stCondLst>
                                            <p:cond delay="0"/>
                                          </p:stCondLst>
                                        </p:cTn>
                                        <p:tgtEl>
                                          <p:spTgt spid="4">
                                            <p:txEl>
                                              <p:pRg st="14" end="14"/>
                                            </p:txEl>
                                          </p:spTgt>
                                        </p:tgtEl>
                                        <p:attrNameLst>
                                          <p:attrName>style.visibility</p:attrName>
                                        </p:attrNameLst>
                                      </p:cBhvr>
                                      <p:to>
                                        <p:strVal val="visible"/>
                                      </p:to>
                                    </p:set>
                                    <p:animEffect transition="in" filter="fade">
                                      <p:cBhvr>
                                        <p:cTn id="129" dur="1000"/>
                                        <p:tgtEl>
                                          <p:spTgt spid="4">
                                            <p:txEl>
                                              <p:pRg st="14" end="14"/>
                                            </p:txEl>
                                          </p:spTgt>
                                        </p:tgtEl>
                                      </p:cBhvr>
                                    </p:animEffect>
                                  </p:childTnLst>
                                </p:cTn>
                              </p:par>
                              <p:par>
                                <p:cTn id="130" presetID="10" presetClass="entr" presetSubtype="0" fill="hold" grpId="0" nodeType="withEffect">
                                  <p:stCondLst>
                                    <p:cond delay="2500"/>
                                  </p:stCondLst>
                                  <p:childTnLst>
                                    <p:set>
                                      <p:cBhvr>
                                        <p:cTn id="131" dur="1" fill="hold">
                                          <p:stCondLst>
                                            <p:cond delay="0"/>
                                          </p:stCondLst>
                                        </p:cTn>
                                        <p:tgtEl>
                                          <p:spTgt spid="4">
                                            <p:txEl>
                                              <p:pRg st="15" end="15"/>
                                            </p:txEl>
                                          </p:spTgt>
                                        </p:tgtEl>
                                        <p:attrNameLst>
                                          <p:attrName>style.visibility</p:attrName>
                                        </p:attrNameLst>
                                      </p:cBhvr>
                                      <p:to>
                                        <p:strVal val="visible"/>
                                      </p:to>
                                    </p:set>
                                    <p:animEffect transition="in" filter="fade">
                                      <p:cBhvr>
                                        <p:cTn id="132" dur="1000"/>
                                        <p:tgtEl>
                                          <p:spTgt spid="4">
                                            <p:txEl>
                                              <p:pRg st="15" end="15"/>
                                            </p:txEl>
                                          </p:spTgt>
                                        </p:tgtEl>
                                      </p:cBhvr>
                                    </p:animEffect>
                                  </p:childTnLst>
                                </p:cTn>
                              </p:par>
                              <p:par>
                                <p:cTn id="133" presetID="10" presetClass="entr" presetSubtype="0" fill="hold" grpId="0" nodeType="withEffect">
                                  <p:stCondLst>
                                    <p:cond delay="2500"/>
                                  </p:stCondLst>
                                  <p:childTnLst>
                                    <p:set>
                                      <p:cBhvr>
                                        <p:cTn id="134" dur="1" fill="hold">
                                          <p:stCondLst>
                                            <p:cond delay="0"/>
                                          </p:stCondLst>
                                        </p:cTn>
                                        <p:tgtEl>
                                          <p:spTgt spid="4">
                                            <p:txEl>
                                              <p:pRg st="16" end="16"/>
                                            </p:txEl>
                                          </p:spTgt>
                                        </p:tgtEl>
                                        <p:attrNameLst>
                                          <p:attrName>style.visibility</p:attrName>
                                        </p:attrNameLst>
                                      </p:cBhvr>
                                      <p:to>
                                        <p:strVal val="visible"/>
                                      </p:to>
                                    </p:set>
                                    <p:animEffect transition="in" filter="fade">
                                      <p:cBhvr>
                                        <p:cTn id="135" dur="1000"/>
                                        <p:tgtEl>
                                          <p:spTgt spid="4">
                                            <p:txEl>
                                              <p:pRg st="16" end="16"/>
                                            </p:txEl>
                                          </p:spTgt>
                                        </p:tgtEl>
                                      </p:cBhvr>
                                    </p:animEffect>
                                  </p:childTnLst>
                                </p:cTn>
                              </p:par>
                            </p:childTnLst>
                          </p:cTn>
                        </p:par>
                        <p:par>
                          <p:cTn id="136" fill="hold">
                            <p:stCondLst>
                              <p:cond delay="3500"/>
                            </p:stCondLst>
                            <p:childTnLst>
                              <p:par>
                                <p:cTn id="137" presetID="16" presetClass="emph" presetSubtype="0" fill="hold" nodeType="afterEffect">
                                  <p:stCondLst>
                                    <p:cond delay="0"/>
                                  </p:stCondLst>
                                  <p:iterate type="lt">
                                    <p:tmPct val="4000"/>
                                  </p:iterate>
                                  <p:childTnLst>
                                    <p:set>
                                      <p:cBhvr override="childStyle">
                                        <p:cTn id="138" dur="500" fill="hold"/>
                                        <p:tgtEl>
                                          <p:spTgt spid="4">
                                            <p:txEl>
                                              <p:pRg st="5" end="5"/>
                                            </p:txEl>
                                          </p:spTgt>
                                        </p:tgtEl>
                                        <p:attrNameLst>
                                          <p:attrName>style.color</p:attrName>
                                        </p:attrNameLst>
                                      </p:cBhvr>
                                      <p:to>
                                        <p:clrVal>
                                          <a:schemeClr val="accent2"/>
                                        </p:clrVal>
                                      </p:to>
                                    </p:set>
                                    <p:set>
                                      <p:cBhvr>
                                        <p:cTn id="139" dur="500" fill="hold"/>
                                        <p:tgtEl>
                                          <p:spTgt spid="4">
                                            <p:txEl>
                                              <p:pRg st="5" end="5"/>
                                            </p:txEl>
                                          </p:spTgt>
                                        </p:tgtEl>
                                        <p:attrNameLst>
                                          <p:attrName>fillcolor</p:attrName>
                                        </p:attrNameLst>
                                      </p:cBhvr>
                                      <p:to>
                                        <p:clrVal>
                                          <a:schemeClr val="accent2"/>
                                        </p:clrVal>
                                      </p:to>
                                    </p:set>
                                    <p:set>
                                      <p:cBhvr>
                                        <p:cTn id="140" dur="500" fill="hold"/>
                                        <p:tgtEl>
                                          <p:spTgt spid="4">
                                            <p:txEl>
                                              <p:pRg st="5" end="5"/>
                                            </p:txEl>
                                          </p:spTgt>
                                        </p:tgtEl>
                                        <p:attrNameLst>
                                          <p:attrName>fill.type</p:attrName>
                                        </p:attrNameLst>
                                      </p:cBhvr>
                                      <p:to>
                                        <p:strVal val="solid"/>
                                      </p:to>
                                    </p:set>
                                  </p:childTnLst>
                                </p:cTn>
                              </p:par>
                              <p:par>
                                <p:cTn id="141" presetID="15" presetClass="emph" presetSubtype="0" nodeType="withEffect">
                                  <p:stCondLst>
                                    <p:cond delay="0"/>
                                  </p:stCondLst>
                                  <p:iterate type="lt">
                                    <p:tmAbs val="25"/>
                                  </p:iterate>
                                  <p:childTnLst>
                                    <p:set>
                                      <p:cBhvr override="childStyle">
                                        <p:cTn id="142" dur="indefinite"/>
                                        <p:tgtEl>
                                          <p:spTgt spid="4">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advAuto="500"/>
      <p:bldP spid="4" grpId="0" build="p"/>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6517" y="1524000"/>
            <a:ext cx="4130937" cy="4641912"/>
          </a:xfrm>
        </p:spPr>
        <p:txBody>
          <a:bodyPr>
            <a:normAutofit fontScale="92500" lnSpcReduction="20000"/>
          </a:bodyPr>
          <a:lstStyle/>
          <a:p>
            <a:pPr marL="0" indent="0" algn="ctr">
              <a:buNone/>
            </a:pPr>
            <a:r>
              <a:rPr lang="en-US" sz="3900" u="sng" dirty="0" smtClean="0"/>
              <a:t>Theory</a:t>
            </a:r>
          </a:p>
          <a:p>
            <a:r>
              <a:rPr lang="en-US" dirty="0" smtClean="0"/>
              <a:t>Natural </a:t>
            </a:r>
            <a:r>
              <a:rPr lang="en-US" sz="1600" dirty="0" smtClean="0"/>
              <a:t>(LTL)</a:t>
            </a:r>
          </a:p>
          <a:p>
            <a:r>
              <a:rPr lang="en-US" dirty="0" smtClean="0"/>
              <a:t>Integer </a:t>
            </a:r>
            <a:r>
              <a:rPr lang="en-US" sz="1600" dirty="0" smtClean="0"/>
              <a:t>(VHPOP)</a:t>
            </a:r>
          </a:p>
          <a:p>
            <a:r>
              <a:rPr lang="en-US" dirty="0" smtClean="0"/>
              <a:t>Rational </a:t>
            </a:r>
            <a:r>
              <a:rPr lang="en-US" sz="1600" dirty="0" smtClean="0"/>
              <a:t>(TGP)</a:t>
            </a:r>
          </a:p>
          <a:p>
            <a:r>
              <a:rPr lang="en-US" dirty="0" smtClean="0"/>
              <a:t>Real </a:t>
            </a:r>
            <a:r>
              <a:rPr lang="en-US" sz="1600" dirty="0" smtClean="0"/>
              <a:t>(ZENO)</a:t>
            </a:r>
          </a:p>
          <a:p>
            <a:r>
              <a:rPr lang="en-US" dirty="0" err="1" smtClean="0"/>
              <a:t>Hyperreal</a:t>
            </a:r>
            <a:r>
              <a:rPr lang="en-US" dirty="0" smtClean="0"/>
              <a:t> </a:t>
            </a:r>
            <a:r>
              <a:rPr lang="en-US" sz="1600" dirty="0" smtClean="0"/>
              <a:t>(OPTOP)</a:t>
            </a:r>
          </a:p>
          <a:p>
            <a:r>
              <a:rPr lang="en-US" dirty="0" smtClean="0"/>
              <a:t>Real + Real’ </a:t>
            </a:r>
            <a:r>
              <a:rPr lang="en-US" sz="1600" dirty="0" smtClean="0"/>
              <a:t>(COLIN)</a:t>
            </a:r>
          </a:p>
          <a:p>
            <a:r>
              <a:rPr lang="en-US" dirty="0" smtClean="0">
                <a:solidFill>
                  <a:srgbClr val="C00000"/>
                </a:solidFill>
              </a:rPr>
              <a:t>Locally Finite Tree </a:t>
            </a:r>
            <a:r>
              <a:rPr lang="en-US" sz="1600" dirty="0" smtClean="0">
                <a:solidFill>
                  <a:srgbClr val="C00000"/>
                </a:solidFill>
              </a:rPr>
              <a:t>(CTL)</a:t>
            </a:r>
            <a:endParaRPr lang="en-US" dirty="0" smtClean="0"/>
          </a:p>
          <a:p>
            <a:r>
              <a:rPr lang="en-US" dirty="0" smtClean="0"/>
              <a:t>Symbolic Algebra </a:t>
            </a:r>
            <a:r>
              <a:rPr lang="en-US" sz="1600" dirty="0" smtClean="0"/>
              <a:t>(Allen)</a:t>
            </a:r>
          </a:p>
          <a:p>
            <a:pPr lvl="1"/>
            <a:r>
              <a:rPr lang="en-US" dirty="0" smtClean="0"/>
              <a:t>Two versions</a:t>
            </a:r>
          </a:p>
          <a:p>
            <a:r>
              <a:rPr lang="en-US" dirty="0" smtClean="0"/>
              <a:t>…</a:t>
            </a:r>
          </a:p>
        </p:txBody>
      </p:sp>
      <p:sp>
        <p:nvSpPr>
          <p:cNvPr id="4" name="Content Placeholder 3"/>
          <p:cNvSpPr>
            <a:spLocks noGrp="1"/>
          </p:cNvSpPr>
          <p:nvPr>
            <p:ph sz="half" idx="2"/>
          </p:nvPr>
        </p:nvSpPr>
        <p:spPr>
          <a:xfrm>
            <a:off x="4528968" y="1524000"/>
            <a:ext cx="4496697" cy="4608513"/>
          </a:xfrm>
        </p:spPr>
        <p:txBody>
          <a:bodyPr>
            <a:normAutofit fontScale="92500" lnSpcReduction="20000"/>
          </a:bodyPr>
          <a:lstStyle/>
          <a:p>
            <a:pPr marL="0" indent="0" algn="ctr">
              <a:buNone/>
            </a:pPr>
            <a:r>
              <a:rPr lang="en-US" sz="3900" u="sng" dirty="0" smtClean="0"/>
              <a:t>Practice</a:t>
            </a:r>
          </a:p>
          <a:p>
            <a:r>
              <a:rPr lang="en-US" dirty="0" smtClean="0"/>
              <a:t>Bounded</a:t>
            </a:r>
          </a:p>
          <a:p>
            <a:pPr lvl="1"/>
            <a:r>
              <a:rPr lang="en-US" dirty="0"/>
              <a:t>u</a:t>
            </a:r>
            <a:r>
              <a:rPr lang="en-US" dirty="0" smtClean="0"/>
              <a:t>int32, int32</a:t>
            </a:r>
          </a:p>
          <a:p>
            <a:pPr lvl="1"/>
            <a:r>
              <a:rPr lang="en-US" dirty="0" smtClean="0"/>
              <a:t>float</a:t>
            </a:r>
          </a:p>
          <a:p>
            <a:pPr lvl="1"/>
            <a:r>
              <a:rPr lang="en-US" dirty="0" smtClean="0"/>
              <a:t>double</a:t>
            </a:r>
          </a:p>
          <a:p>
            <a:pPr lvl="1"/>
            <a:r>
              <a:rPr lang="en-US" dirty="0" smtClean="0">
                <a:solidFill>
                  <a:srgbClr val="C00000"/>
                </a:solidFill>
              </a:rPr>
              <a:t>fixed-point </a:t>
            </a:r>
            <a:r>
              <a:rPr lang="en-US" sz="1600" dirty="0">
                <a:solidFill>
                  <a:srgbClr val="C00000"/>
                </a:solidFill>
              </a:rPr>
              <a:t>(</a:t>
            </a:r>
            <a:r>
              <a:rPr lang="en-US" sz="1600" dirty="0" err="1">
                <a:solidFill>
                  <a:srgbClr val="C00000"/>
                </a:solidFill>
              </a:rPr>
              <a:t>TALplanner</a:t>
            </a:r>
            <a:r>
              <a:rPr lang="en-US" sz="1600" dirty="0" smtClean="0">
                <a:solidFill>
                  <a:srgbClr val="C00000"/>
                </a:solidFill>
              </a:rPr>
              <a:t>)</a:t>
            </a:r>
          </a:p>
          <a:p>
            <a:pPr lvl="1"/>
            <a:r>
              <a:rPr lang="en-US" sz="1600" dirty="0" smtClean="0"/>
              <a:t>…</a:t>
            </a:r>
            <a:endParaRPr lang="en-US" dirty="0"/>
          </a:p>
          <a:p>
            <a:r>
              <a:rPr lang="en-US" dirty="0" smtClean="0"/>
              <a:t>`Unbounded’</a:t>
            </a:r>
          </a:p>
          <a:p>
            <a:pPr lvl="1"/>
            <a:r>
              <a:rPr lang="en-US" dirty="0" err="1" smtClean="0"/>
              <a:t>BigDecimal</a:t>
            </a:r>
            <a:endParaRPr lang="en-US" dirty="0" smtClean="0"/>
          </a:p>
          <a:p>
            <a:pPr lvl="1"/>
            <a:r>
              <a:rPr lang="en-US" dirty="0" smtClean="0"/>
              <a:t>Rational </a:t>
            </a:r>
            <a:r>
              <a:rPr lang="en-US" sz="1400" dirty="0" smtClean="0"/>
              <a:t>(Scheme)</a:t>
            </a:r>
          </a:p>
          <a:p>
            <a:pPr lvl="1"/>
            <a:r>
              <a:rPr lang="en-US" dirty="0"/>
              <a:t>A</a:t>
            </a:r>
            <a:r>
              <a:rPr lang="en-US" dirty="0" smtClean="0"/>
              <a:t>lgebraic </a:t>
            </a:r>
            <a:r>
              <a:rPr lang="en-US" sz="1400" dirty="0" smtClean="0"/>
              <a:t>(</a:t>
            </a:r>
            <a:r>
              <a:rPr lang="en-US" sz="1400" dirty="0" err="1" smtClean="0"/>
              <a:t>Mathworks</a:t>
            </a:r>
            <a:r>
              <a:rPr lang="en-US" sz="1400" dirty="0" smtClean="0"/>
              <a:t>)</a:t>
            </a:r>
          </a:p>
          <a:p>
            <a:pPr lvl="1"/>
            <a:r>
              <a:rPr lang="en-US" dirty="0" smtClean="0"/>
              <a:t>…</a:t>
            </a:r>
          </a:p>
          <a:p>
            <a:endParaRPr lang="en-US" dirty="0"/>
          </a:p>
        </p:txBody>
      </p:sp>
      <p:sp>
        <p:nvSpPr>
          <p:cNvPr id="2" name="Title 1"/>
          <p:cNvSpPr>
            <a:spLocks noGrp="1"/>
          </p:cNvSpPr>
          <p:nvPr>
            <p:ph type="title"/>
          </p:nvPr>
        </p:nvSpPr>
        <p:spPr/>
        <p:txBody>
          <a:bodyPr>
            <a:noAutofit/>
          </a:bodyPr>
          <a:lstStyle/>
          <a:p>
            <a:r>
              <a:rPr lang="en-US" sz="2800" dirty="0" smtClean="0"/>
              <a:t>What is Time?</a:t>
            </a:r>
            <a:endParaRPr lang="en-US" sz="2800" dirty="0"/>
          </a:p>
        </p:txBody>
      </p:sp>
      <p:sp>
        <p:nvSpPr>
          <p:cNvPr id="21" name="TextBox 20"/>
          <p:cNvSpPr txBox="1"/>
          <p:nvPr/>
        </p:nvSpPr>
        <p:spPr>
          <a:xfrm>
            <a:off x="152400" y="6165912"/>
            <a:ext cx="8991600" cy="692497"/>
          </a:xfrm>
          <a:prstGeom prst="rect">
            <a:avLst/>
          </a:prstGeom>
          <a:noFill/>
        </p:spPr>
        <p:txBody>
          <a:bodyPr wrap="square" tIns="0" bIns="0" rtlCol="0">
            <a:spAutoFit/>
          </a:bodyPr>
          <a:lstStyle/>
          <a:p>
            <a:r>
              <a:rPr lang="en-US" sz="1400" i="1" dirty="0">
                <a:solidFill>
                  <a:srgbClr val="C00000"/>
                </a:solidFill>
                <a:hlinkClick r:id="rId4"/>
              </a:rPr>
              <a:t>Time and Time Again: The Many Ways to Represent </a:t>
            </a:r>
            <a:r>
              <a:rPr lang="en-US" sz="1400" i="1" dirty="0" smtClean="0">
                <a:solidFill>
                  <a:srgbClr val="C00000"/>
                </a:solidFill>
                <a:hlinkClick r:id="rId4"/>
              </a:rPr>
              <a:t>Time.</a:t>
            </a:r>
            <a:r>
              <a:rPr lang="en-US" sz="1400" dirty="0" smtClean="0">
                <a:solidFill>
                  <a:srgbClr val="C00000"/>
                </a:solidFill>
              </a:rPr>
              <a:t> James F. Allen. 1991.</a:t>
            </a:r>
          </a:p>
          <a:p>
            <a:endParaRPr lang="en-US" sz="300" dirty="0" smtClean="0">
              <a:solidFill>
                <a:srgbClr val="C00000"/>
              </a:solidFill>
            </a:endParaRPr>
          </a:p>
          <a:p>
            <a:r>
              <a:rPr lang="en-US" sz="1400" i="1" dirty="0">
                <a:hlinkClick r:id="rId5" tooltip="Link to Article"/>
              </a:rPr>
              <a:t>A temporal logic-based planning and execution monitoring framework for unmanned aircraft systems</a:t>
            </a:r>
            <a:r>
              <a:rPr lang="en-US" sz="1400" i="1" dirty="0"/>
              <a:t>.</a:t>
            </a:r>
            <a:r>
              <a:rPr lang="en-US" sz="1400" dirty="0"/>
              <a:t> </a:t>
            </a:r>
          </a:p>
          <a:p>
            <a:r>
              <a:rPr lang="en-US" sz="1400" dirty="0">
                <a:solidFill>
                  <a:srgbClr val="C00000"/>
                </a:solidFill>
              </a:rPr>
              <a:t>Patrick Doherty, Jonas </a:t>
            </a:r>
            <a:r>
              <a:rPr lang="en-US" sz="1400" dirty="0" err="1">
                <a:solidFill>
                  <a:srgbClr val="C00000"/>
                </a:solidFill>
              </a:rPr>
              <a:t>Kvarnström</a:t>
            </a:r>
            <a:r>
              <a:rPr lang="en-US" sz="1400" dirty="0">
                <a:solidFill>
                  <a:srgbClr val="C00000"/>
                </a:solidFill>
              </a:rPr>
              <a:t>, and Fredrik </a:t>
            </a:r>
            <a:r>
              <a:rPr lang="en-US" sz="1400" dirty="0" err="1">
                <a:solidFill>
                  <a:srgbClr val="C00000"/>
                </a:solidFill>
              </a:rPr>
              <a:t>Heintz</a:t>
            </a:r>
            <a:r>
              <a:rPr lang="en-US" sz="1400" dirty="0">
                <a:solidFill>
                  <a:srgbClr val="C00000"/>
                </a:solidFill>
              </a:rPr>
              <a:t>. 2009</a:t>
            </a:r>
            <a:r>
              <a:rPr lang="en-US" sz="1400" dirty="0" smtClean="0">
                <a:solidFill>
                  <a:srgbClr val="C00000"/>
                </a:solidFill>
              </a:rPr>
              <a:t>.</a:t>
            </a:r>
            <a:endParaRPr lang="en-US" sz="1400" dirty="0">
              <a:solidFill>
                <a:srgbClr val="C00000"/>
              </a:solidFill>
            </a:endParaRPr>
          </a:p>
        </p:txBody>
      </p:sp>
      <p:sp>
        <p:nvSpPr>
          <p:cNvPr id="22" name="Text Box 229"/>
          <p:cNvSpPr txBox="1">
            <a:spLocks noChangeArrowheads="1"/>
          </p:cNvSpPr>
          <p:nvPr/>
        </p:nvSpPr>
        <p:spPr bwMode="auto">
          <a:xfrm>
            <a:off x="6400800" y="0"/>
            <a:ext cx="2728632"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2: Definitions</a:t>
            </a:r>
            <a:endParaRPr lang="en-US" b="1" i="1" dirty="0">
              <a:solidFill>
                <a:schemeClr val="hlink"/>
              </a:solidFill>
            </a:endParaRPr>
          </a:p>
        </p:txBody>
      </p:sp>
    </p:spTree>
    <p:custDataLst>
      <p:tags r:id="rId1"/>
    </p:custDataLst>
    <p:extLst>
      <p:ext uri="{BB962C8B-B14F-4D97-AF65-F5344CB8AC3E}">
        <p14:creationId xmlns:p14="http://schemas.microsoft.com/office/powerpoint/2010/main" val="2710202125"/>
      </p:ext>
    </p:extLst>
  </p:cSld>
  <p:clrMapOvr>
    <a:masterClrMapping/>
  </p:clrMapOvr>
  <mc:AlternateContent xmlns:mc="http://schemas.openxmlformats.org/markup-compatibility/2006" xmlns:p14="http://schemas.microsoft.com/office/powerpoint/2010/main">
    <mc:Choice Requires="p14">
      <p:transition spd="slow" p14:dur="2000" advTm="58141"/>
    </mc:Choice>
    <mc:Fallback xmlns="">
      <p:transition spd="slow" advTm="5814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Mini-Overview: Machinery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154" y="1524000"/>
                <a:ext cx="8914278" cy="5192713"/>
              </a:xfrm>
            </p:spPr>
            <p:txBody>
              <a:bodyPr>
                <a:normAutofit fontScale="62500" lnSpcReduction="20000"/>
              </a:bodyPr>
              <a:lstStyle/>
              <a:p>
                <a:r>
                  <a:rPr lang="en-US" sz="2600" dirty="0" smtClean="0"/>
                  <a:t>Sequential Planning Machinery: </a:t>
                </a:r>
                <a:r>
                  <a:rPr lang="en-US" sz="2600" i="1" dirty="0" smtClean="0">
                    <a:solidFill>
                      <a:srgbClr val="C00000"/>
                    </a:solidFill>
                  </a:rPr>
                  <a:t>Fluent, Actions, Initial, Goal, States, Effects, Result  </a:t>
                </a:r>
                <a:r>
                  <a:rPr lang="en-US" sz="2000" dirty="0" smtClean="0"/>
                  <a:t>(</a:t>
                </a:r>
                <a:r>
                  <a:rPr lang="en-US" sz="2000" dirty="0"/>
                  <a:t>standard)</a:t>
                </a:r>
                <a:endParaRPr lang="en-US" sz="2000" dirty="0" smtClean="0">
                  <a:solidFill>
                    <a:srgbClr val="C00000"/>
                  </a:solidFill>
                </a:endParaRPr>
              </a:p>
              <a:p>
                <a:pPr lvl="1"/>
                <a:endParaRPr lang="en-US" dirty="0" smtClean="0"/>
              </a:p>
              <a:p>
                <a:r>
                  <a:rPr lang="en-US" sz="3700" dirty="0" smtClean="0"/>
                  <a:t>All:</a:t>
                </a:r>
                <a:r>
                  <a:rPr lang="en-US" sz="3700" i="1" dirty="0" smtClean="0">
                    <a:solidFill>
                      <a:srgbClr val="C00000"/>
                    </a:solidFill>
                  </a:rPr>
                  <a:t> Time </a:t>
                </a:r>
                <a:r>
                  <a:rPr lang="en-US" sz="3700" dirty="0" smtClean="0">
                    <a:solidFill>
                      <a:schemeClr val="tx1"/>
                    </a:solidFill>
                  </a:rPr>
                  <a:t> </a:t>
                </a:r>
                <a14:m>
                  <m:oMath xmlns:m="http://schemas.openxmlformats.org/officeDocument/2006/math">
                    <m:r>
                      <a:rPr lang="en-US" sz="3700" i="1" smtClean="0">
                        <a:solidFill>
                          <a:srgbClr val="C00000"/>
                        </a:solidFill>
                        <a:latin typeface="Cambria Math"/>
                      </a:rPr>
                      <m:t>∈</m:t>
                    </m:r>
                  </m:oMath>
                </a14:m>
                <a:r>
                  <a:rPr lang="en-US" sz="3700" dirty="0">
                    <a:solidFill>
                      <a:srgbClr val="C00000"/>
                    </a:solidFill>
                  </a:rPr>
                  <a:t> </a:t>
                </a:r>
                <a:r>
                  <a:rPr lang="en-US" sz="3700" dirty="0" smtClean="0">
                    <a:solidFill>
                      <a:srgbClr val="C00000"/>
                    </a:solidFill>
                  </a:rPr>
                  <a:t>Rational</a:t>
                </a:r>
                <a:endParaRPr lang="en-US" sz="3700" dirty="0">
                  <a:solidFill>
                    <a:srgbClr val="C00000"/>
                  </a:solidFill>
                </a:endParaRPr>
              </a:p>
              <a:p>
                <a:pPr lvl="1"/>
                <a:r>
                  <a:rPr lang="en-US" sz="2900" dirty="0" smtClean="0">
                    <a:solidFill>
                      <a:srgbClr val="FFC000"/>
                    </a:solidFill>
                  </a:rPr>
                  <a:t>Corollary: </a:t>
                </a:r>
                <a:r>
                  <a:rPr lang="en-US" sz="2900" i="1" dirty="0" smtClean="0">
                    <a:solidFill>
                      <a:srgbClr val="FFC000"/>
                    </a:solidFill>
                  </a:rPr>
                  <a:t>Time</a:t>
                </a:r>
                <a:r>
                  <a:rPr lang="en-US" sz="2900" dirty="0" smtClean="0">
                    <a:solidFill>
                      <a:srgbClr val="FFC000"/>
                    </a:solidFill>
                  </a:rPr>
                  <a:t>  </a:t>
                </a:r>
                <a14:m>
                  <m:oMath xmlns:m="http://schemas.openxmlformats.org/officeDocument/2006/math">
                    <m:r>
                      <a:rPr lang="en-US" sz="2900" i="1">
                        <a:solidFill>
                          <a:srgbClr val="FFC000"/>
                        </a:solidFill>
                        <a:latin typeface="Cambria Math"/>
                      </a:rPr>
                      <m:t>∈</m:t>
                    </m:r>
                  </m:oMath>
                </a14:m>
                <a:r>
                  <a:rPr lang="en-US" sz="2900" dirty="0">
                    <a:solidFill>
                      <a:srgbClr val="FFC000"/>
                    </a:solidFill>
                  </a:rPr>
                  <a:t> </a:t>
                </a:r>
                <a:r>
                  <a:rPr lang="en-US" sz="2900" dirty="0" smtClean="0">
                    <a:solidFill>
                      <a:srgbClr val="FFC000"/>
                    </a:solidFill>
                  </a:rPr>
                  <a:t>Integer</a:t>
                </a:r>
                <a:endParaRPr lang="en-US" sz="2900" dirty="0">
                  <a:solidFill>
                    <a:srgbClr val="FFC000"/>
                  </a:solidFill>
                </a:endParaRPr>
              </a:p>
              <a:p>
                <a:r>
                  <a:rPr lang="en-US" sz="3700" dirty="0" smtClean="0"/>
                  <a:t>CTP: </a:t>
                </a:r>
                <a:r>
                  <a:rPr lang="en-US" sz="3700" i="1" dirty="0" smtClean="0">
                    <a:solidFill>
                      <a:srgbClr val="C00000"/>
                    </a:solidFill>
                  </a:rPr>
                  <a:t>Locks</a:t>
                </a:r>
              </a:p>
              <a:p>
                <a:pPr lvl="1"/>
                <a:r>
                  <a:rPr lang="en-US" sz="2200" dirty="0" smtClean="0"/>
                  <a:t>Implement Mutual Exclusions</a:t>
                </a:r>
              </a:p>
              <a:p>
                <a:r>
                  <a:rPr lang="en-US" sz="3700" dirty="0" smtClean="0"/>
                  <a:t>ITP: </a:t>
                </a:r>
                <a:r>
                  <a:rPr lang="en-US" sz="3700" i="1" dirty="0" smtClean="0">
                    <a:solidFill>
                      <a:srgbClr val="C00000"/>
                    </a:solidFill>
                  </a:rPr>
                  <a:t>Compound Actions</a:t>
                </a:r>
              </a:p>
              <a:p>
                <a:pPr lvl="1"/>
                <a:r>
                  <a:rPr lang="en-US" sz="3200" i="1" dirty="0" smtClean="0">
                    <a:solidFill>
                      <a:srgbClr val="C00000"/>
                    </a:solidFill>
                  </a:rPr>
                  <a:t>Promises</a:t>
                </a:r>
              </a:p>
              <a:p>
                <a:pPr lvl="1"/>
                <a:r>
                  <a:rPr lang="en-US" sz="2200" dirty="0" smtClean="0"/>
                  <a:t>Reuse CTP Machinery</a:t>
                </a:r>
              </a:p>
              <a:p>
                <a:r>
                  <a:rPr lang="en-US" sz="3700" dirty="0" smtClean="0"/>
                  <a:t>All: </a:t>
                </a:r>
                <a:r>
                  <a:rPr lang="en-US" sz="3700" i="1" dirty="0" smtClean="0">
                    <a:solidFill>
                      <a:srgbClr val="C00000"/>
                    </a:solidFill>
                  </a:rPr>
                  <a:t>Situations</a:t>
                </a:r>
              </a:p>
              <a:p>
                <a:pPr lvl="1"/>
                <a:r>
                  <a:rPr lang="en-US" sz="2200" dirty="0" smtClean="0"/>
                  <a:t>Prerequisite for Reduction</a:t>
                </a:r>
              </a:p>
              <a:p>
                <a:r>
                  <a:rPr lang="en-US" sz="3700" dirty="0" smtClean="0"/>
                  <a:t>All: </a:t>
                </a:r>
                <a:r>
                  <a:rPr lang="en-US" sz="3700" i="1" dirty="0" smtClean="0">
                    <a:solidFill>
                      <a:srgbClr val="C00000"/>
                    </a:solidFill>
                  </a:rPr>
                  <a:t>Plans</a:t>
                </a:r>
              </a:p>
              <a:p>
                <a:pPr lvl="1"/>
                <a:r>
                  <a:rPr lang="en-US" sz="2200" dirty="0" smtClean="0"/>
                  <a:t>Sequences for consistency</a:t>
                </a:r>
                <a:r>
                  <a:rPr lang="en-US" sz="2200" dirty="0"/>
                  <a:t> (not </a:t>
                </a:r>
                <a:r>
                  <a:rPr lang="en-US" sz="2200" dirty="0" smtClean="0"/>
                  <a:t>sets!) </a:t>
                </a:r>
              </a:p>
              <a:p>
                <a:pPr lvl="1"/>
                <a:r>
                  <a:rPr lang="en-US" sz="2200" dirty="0" smtClean="0"/>
                  <a:t>(</a:t>
                </a:r>
                <a:r>
                  <a:rPr lang="en-US" sz="2200" dirty="0" err="1" smtClean="0"/>
                  <a:t>Deordering</a:t>
                </a:r>
                <a:r>
                  <a:rPr lang="en-US" sz="2200" dirty="0" smtClean="0"/>
                  <a:t> for efficiency: sorted </a:t>
                </a:r>
                <a:r>
                  <a:rPr lang="en-US" sz="2200" dirty="0"/>
                  <a:t>sequence = set)</a:t>
                </a:r>
                <a:endParaRPr lang="en-US" sz="2200" dirty="0" smtClean="0"/>
              </a:p>
              <a:p>
                <a:r>
                  <a:rPr lang="en-US" sz="3700" dirty="0" smtClean="0"/>
                  <a:t>All:</a:t>
                </a:r>
                <a:r>
                  <a:rPr lang="en-US" sz="3700" i="1" dirty="0" smtClean="0">
                    <a:solidFill>
                      <a:srgbClr val="C00000"/>
                    </a:solidFill>
                  </a:rPr>
                  <a:t> Executions</a:t>
                </a:r>
              </a:p>
              <a:p>
                <a:pPr lvl="1"/>
                <a:r>
                  <a:rPr lang="en-US" sz="2200" dirty="0" smtClean="0"/>
                  <a:t>Formal Semantics: Composition of Situation Transition Functions</a:t>
                </a:r>
              </a:p>
              <a:p>
                <a:r>
                  <a:rPr lang="en-US" sz="3700" dirty="0" smtClean="0"/>
                  <a:t>All: </a:t>
                </a:r>
                <a:r>
                  <a:rPr lang="en-US" sz="3700" i="1" dirty="0" smtClean="0">
                    <a:solidFill>
                      <a:srgbClr val="C00000"/>
                    </a:solidFill>
                  </a:rPr>
                  <a:t>Behaviors</a:t>
                </a:r>
              </a:p>
              <a:p>
                <a:pPr lvl="1"/>
                <a:r>
                  <a:rPr lang="en-US" sz="2200" dirty="0" smtClean="0"/>
                  <a:t>Natural Semantics: Gantt Charts + Timelines</a:t>
                </a:r>
                <a:endParaRPr 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154" y="1524000"/>
                <a:ext cx="8914278" cy="5192713"/>
              </a:xfrm>
              <a:blipFill rotWithShape="1">
                <a:blip r:embed="rId6"/>
                <a:stretch>
                  <a:fillRect l="-752" t="-1291"/>
                </a:stretch>
              </a:blipFill>
            </p:spPr>
            <p:txBody>
              <a:bodyPr/>
              <a:lstStyle/>
              <a:p>
                <a:r>
                  <a:rPr lang="en-US">
                    <a:noFill/>
                  </a:rPr>
                  <a:t> </a:t>
                </a:r>
              </a:p>
            </p:txBody>
          </p:sp>
        </mc:Fallback>
      </mc:AlternateContent>
      <p:sp>
        <p:nvSpPr>
          <p:cNvPr id="4" name="Text Box 229"/>
          <p:cNvSpPr txBox="1">
            <a:spLocks noChangeArrowheads="1"/>
          </p:cNvSpPr>
          <p:nvPr/>
        </p:nvSpPr>
        <p:spPr bwMode="auto">
          <a:xfrm>
            <a:off x="6400800" y="0"/>
            <a:ext cx="2728632"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2: Definitions</a:t>
            </a:r>
            <a:endParaRPr lang="en-US" b="1" i="1" dirty="0">
              <a:solidFill>
                <a:schemeClr val="hlink"/>
              </a:solidFill>
            </a:endParaRPr>
          </a:p>
        </p:txBody>
      </p:sp>
      <p:sp>
        <p:nvSpPr>
          <p:cNvPr id="5" name="Slide Number Placeholder 4"/>
          <p:cNvSpPr>
            <a:spLocks noGrp="1"/>
          </p:cNvSpPr>
          <p:nvPr>
            <p:ph type="sldNum" sz="quarter" idx="12"/>
          </p:nvPr>
        </p:nvSpPr>
        <p:spPr/>
        <p:txBody>
          <a:bodyPr/>
          <a:lstStyle/>
          <a:p>
            <a:pPr>
              <a:defRPr/>
            </a:pPr>
            <a:fld id="{C07EA18F-6F2D-4CB7-BDC6-85F2DFCC4B00}" type="slidenum">
              <a:rPr lang="en-US" smtClean="0"/>
              <a:pPr>
                <a:defRPr/>
              </a:pPr>
              <a:t>31</a:t>
            </a:fld>
            <a:endParaRPr lang="en-US"/>
          </a:p>
        </p:txBody>
      </p:sp>
    </p:spTree>
    <p:extLst>
      <p:ext uri="{BB962C8B-B14F-4D97-AF65-F5344CB8AC3E}">
        <p14:creationId xmlns:p14="http://schemas.microsoft.com/office/powerpoint/2010/main" val="1413947432"/>
      </p:ext>
    </p:extLst>
  </p:cSld>
  <p:clrMapOvr>
    <a:masterClrMapping/>
  </p:clrMapOvr>
  <mc:AlternateContent xmlns:mc="http://schemas.openxmlformats.org/markup-compatibility/2006" xmlns:p14="http://schemas.microsoft.com/office/powerpoint/2010/main">
    <mc:Choice Requires="p14">
      <p:transition spd="slow" p14:dur="2000" advTm="120918"/>
    </mc:Choice>
    <mc:Fallback xmlns="">
      <p:transition spd="slow" advTm="120918"/>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CTP Machinery: Locks</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A </a:t>
            </a:r>
            <a:r>
              <a:rPr lang="en-US" b="1" dirty="0" smtClean="0">
                <a:solidFill>
                  <a:srgbClr val="C00000"/>
                </a:solidFill>
              </a:rPr>
              <a:t>write-lock</a:t>
            </a:r>
            <a:r>
              <a:rPr lang="en-US" dirty="0" smtClean="0"/>
              <a:t> is an interval </a:t>
            </a:r>
          </a:p>
          <a:p>
            <a:pPr lvl="1"/>
            <a:r>
              <a:rPr lang="en-US" dirty="0" smtClean="0"/>
              <a:t>along a </a:t>
            </a:r>
            <a:r>
              <a:rPr lang="en-US" dirty="0" err="1" smtClean="0"/>
              <a:t>fluent’s</a:t>
            </a:r>
            <a:r>
              <a:rPr lang="en-US" dirty="0" smtClean="0"/>
              <a:t> timeline </a:t>
            </a:r>
          </a:p>
          <a:p>
            <a:pPr lvl="1"/>
            <a:r>
              <a:rPr lang="en-US" dirty="0" smtClean="0"/>
              <a:t>disjoint from all other locks</a:t>
            </a:r>
          </a:p>
          <a:p>
            <a:r>
              <a:rPr lang="en-US" dirty="0" smtClean="0"/>
              <a:t>A </a:t>
            </a:r>
            <a:r>
              <a:rPr lang="en-US" b="1" dirty="0" smtClean="0">
                <a:solidFill>
                  <a:srgbClr val="C00000"/>
                </a:solidFill>
              </a:rPr>
              <a:t>read-lock</a:t>
            </a:r>
            <a:r>
              <a:rPr lang="en-US" dirty="0" smtClean="0"/>
              <a:t> is an interval </a:t>
            </a:r>
          </a:p>
          <a:p>
            <a:pPr lvl="1"/>
            <a:r>
              <a:rPr lang="en-US" dirty="0" smtClean="0"/>
              <a:t>along a </a:t>
            </a:r>
            <a:r>
              <a:rPr lang="en-US" dirty="0" err="1" smtClean="0"/>
              <a:t>fluent’s</a:t>
            </a:r>
            <a:r>
              <a:rPr lang="en-US" dirty="0" smtClean="0"/>
              <a:t> timeline </a:t>
            </a:r>
          </a:p>
          <a:p>
            <a:pPr lvl="1"/>
            <a:r>
              <a:rPr lang="en-US" dirty="0" smtClean="0"/>
              <a:t>concurrent with at most other read-locks</a:t>
            </a:r>
          </a:p>
          <a:p>
            <a:pPr lvl="1"/>
            <a:endParaRPr lang="en-US" dirty="0" smtClean="0"/>
          </a:p>
          <a:p>
            <a:r>
              <a:rPr lang="en-US" dirty="0" smtClean="0"/>
              <a:t>Effects:</a:t>
            </a:r>
          </a:p>
          <a:p>
            <a:pPr lvl="1"/>
            <a:r>
              <a:rPr lang="en-US" b="1" dirty="0" smtClean="0">
                <a:solidFill>
                  <a:srgbClr val="C00000"/>
                </a:solidFill>
              </a:rPr>
              <a:t>Depend</a:t>
            </a:r>
            <a:r>
              <a:rPr lang="en-US" dirty="0" smtClean="0"/>
              <a:t> on certain </a:t>
            </a:r>
            <a:r>
              <a:rPr lang="en-US" dirty="0" err="1" smtClean="0"/>
              <a:t>fluents</a:t>
            </a:r>
            <a:endParaRPr lang="en-US" dirty="0" smtClean="0"/>
          </a:p>
          <a:p>
            <a:pPr lvl="1"/>
            <a:r>
              <a:rPr lang="en-US" b="1" dirty="0" smtClean="0">
                <a:solidFill>
                  <a:srgbClr val="C00000"/>
                </a:solidFill>
              </a:rPr>
              <a:t>Write</a:t>
            </a:r>
            <a:r>
              <a:rPr lang="en-US" b="1" dirty="0" smtClean="0"/>
              <a:t> </a:t>
            </a:r>
            <a:r>
              <a:rPr lang="en-US" dirty="0" smtClean="0"/>
              <a:t>to certain </a:t>
            </a:r>
            <a:r>
              <a:rPr lang="en-US" dirty="0" err="1" smtClean="0"/>
              <a:t>fluents</a:t>
            </a:r>
            <a:endParaRPr lang="en-US" dirty="0" smtClean="0"/>
          </a:p>
          <a:p>
            <a:pPr lvl="1"/>
            <a:r>
              <a:rPr lang="en-US" i="1" dirty="0" smtClean="0">
                <a:solidFill>
                  <a:srgbClr val="C00000"/>
                </a:solidFill>
              </a:rPr>
              <a:t>Acquire write-locks </a:t>
            </a:r>
            <a:r>
              <a:rPr lang="en-US" dirty="0" smtClean="0"/>
              <a:t>on the </a:t>
            </a:r>
            <a:r>
              <a:rPr lang="en-US" dirty="0" err="1" smtClean="0"/>
              <a:t>fluents</a:t>
            </a:r>
            <a:r>
              <a:rPr lang="en-US" dirty="0" smtClean="0"/>
              <a:t> written to</a:t>
            </a:r>
          </a:p>
          <a:p>
            <a:pPr lvl="1"/>
            <a:r>
              <a:rPr lang="en-US" i="1" dirty="0" smtClean="0">
                <a:solidFill>
                  <a:srgbClr val="C00000"/>
                </a:solidFill>
              </a:rPr>
              <a:t>Acquire read-locks </a:t>
            </a:r>
            <a:r>
              <a:rPr lang="en-US" dirty="0" smtClean="0"/>
              <a:t>on the rest</a:t>
            </a:r>
          </a:p>
          <a:p>
            <a:pPr lvl="2"/>
            <a:r>
              <a:rPr lang="en-US" sz="2800" dirty="0" smtClean="0"/>
              <a:t>(</a:t>
            </a:r>
            <a:r>
              <a:rPr lang="en-US" sz="2800" dirty="0" err="1" smtClean="0"/>
              <a:t>fluents</a:t>
            </a:r>
            <a:r>
              <a:rPr lang="en-US" sz="2800" dirty="0" smtClean="0"/>
              <a:t> depended on but not written to)</a:t>
            </a:r>
          </a:p>
        </p:txBody>
      </p:sp>
      <p:pic>
        <p:nvPicPr>
          <p:cNvPr id="13314" name="Picture 2" descr="C:\Users\Wyriel\AppData\Local\Microsoft\Windows\Temporary Internet Files\Content.IE5\M0ECF5DS\MC90043157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451386"/>
            <a:ext cx="1904762" cy="191746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29"/>
          <p:cNvSpPr txBox="1">
            <a:spLocks noChangeArrowheads="1"/>
          </p:cNvSpPr>
          <p:nvPr/>
        </p:nvSpPr>
        <p:spPr bwMode="auto">
          <a:xfrm>
            <a:off x="6400800" y="0"/>
            <a:ext cx="2728632"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2: Definitions</a:t>
            </a:r>
            <a:endParaRPr lang="en-US" b="1" i="1" dirty="0">
              <a:solidFill>
                <a:schemeClr val="hlink"/>
              </a:solidFill>
            </a:endParaRPr>
          </a:p>
        </p:txBody>
      </p:sp>
      <p:sp>
        <p:nvSpPr>
          <p:cNvPr id="2" name="Slide Number Placeholder 1"/>
          <p:cNvSpPr>
            <a:spLocks noGrp="1"/>
          </p:cNvSpPr>
          <p:nvPr>
            <p:ph type="sldNum" sz="quarter" idx="12"/>
          </p:nvPr>
        </p:nvSpPr>
        <p:spPr/>
        <p:txBody>
          <a:bodyPr/>
          <a:lstStyle/>
          <a:p>
            <a:pPr>
              <a:defRPr/>
            </a:pPr>
            <a:fld id="{C07EA18F-6F2D-4CB7-BDC6-85F2DFCC4B00}" type="slidenum">
              <a:rPr lang="en-US" smtClean="0"/>
              <a:pPr>
                <a:defRPr/>
              </a:pPr>
              <a:t>32</a:t>
            </a:fld>
            <a:endParaRPr lang="en-US"/>
          </a:p>
        </p:txBody>
      </p:sp>
    </p:spTree>
    <p:extLst>
      <p:ext uri="{BB962C8B-B14F-4D97-AF65-F5344CB8AC3E}">
        <p14:creationId xmlns:p14="http://schemas.microsoft.com/office/powerpoint/2010/main" val="3593184228"/>
      </p:ext>
    </p:extLst>
  </p:cSld>
  <p:clrMapOvr>
    <a:masterClrMapping/>
  </p:clrMapOvr>
  <mc:AlternateContent xmlns:mc="http://schemas.openxmlformats.org/markup-compatibility/2006" xmlns:p14="http://schemas.microsoft.com/office/powerpoint/2010/main">
    <mc:Choice Requires="p14">
      <p:transition spd="slow" p14:dur="2000" advTm="31536"/>
    </mc:Choice>
    <mc:Fallback xmlns="">
      <p:transition spd="slow" advTm="31536"/>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ITP Machinery: Compound Actions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A </a:t>
                </a:r>
                <a:r>
                  <a:rPr lang="en-US" b="1" dirty="0" smtClean="0">
                    <a:solidFill>
                      <a:srgbClr val="C00000"/>
                    </a:solidFill>
                  </a:rPr>
                  <a:t>compound</a:t>
                </a:r>
                <a:r>
                  <a:rPr lang="en-US" dirty="0" smtClean="0"/>
                  <a:t> action </a:t>
                </a:r>
                <a14:m>
                  <m:oMath xmlns:m="http://schemas.openxmlformats.org/officeDocument/2006/math">
                    <m:r>
                      <a:rPr lang="en-US" i="1">
                        <a:latin typeface="Cambria Math"/>
                      </a:rPr>
                      <m:t>𝛼</m:t>
                    </m:r>
                  </m:oMath>
                </a14:m>
                <a:r>
                  <a:rPr lang="en-US" dirty="0" smtClean="0"/>
                  <a:t> </a:t>
                </a:r>
              </a:p>
              <a:p>
                <a:pPr lvl="1"/>
                <a:r>
                  <a:rPr lang="en-US" sz="2600" dirty="0" smtClean="0"/>
                  <a:t>consists of parts (CTP-actions)</a:t>
                </a:r>
              </a:p>
              <a:p>
                <a:pPr lvl="1"/>
                <a:r>
                  <a:rPr lang="en-US" sz="2600" dirty="0" smtClean="0"/>
                  <a:t>(abuse: say </a:t>
                </a:r>
                <a:r>
                  <a:rPr lang="en-US" sz="2600" b="1" dirty="0" smtClean="0"/>
                  <a:t>effect</a:t>
                </a:r>
                <a:r>
                  <a:rPr lang="en-US" sz="2600" dirty="0" smtClean="0"/>
                  <a:t>)</a:t>
                </a:r>
                <a:endParaRPr lang="en-US" sz="2600" dirty="0"/>
              </a:p>
              <a:p>
                <a:pPr lvl="1"/>
                <a:r>
                  <a:rPr lang="en-US" sz="2600" dirty="0" smtClean="0"/>
                  <a:t>totally-ordered: </a:t>
                </a:r>
                <a:r>
                  <a:rPr lang="en-US" sz="2600" dirty="0" smtClean="0">
                    <a:solidFill>
                      <a:srgbClr val="C00000"/>
                    </a:solidFill>
                  </a:rPr>
                  <a:t>all-</a:t>
                </a:r>
                <a14:m>
                  <m:oMath xmlns:m="http://schemas.openxmlformats.org/officeDocument/2006/math">
                    <m:r>
                      <a:rPr lang="en-US" sz="2600" b="0" i="1" smtClean="0">
                        <a:solidFill>
                          <a:srgbClr val="C00000"/>
                        </a:solidFill>
                        <a:latin typeface="Cambria Math"/>
                      </a:rPr>
                      <m:t>𝛼</m:t>
                    </m:r>
                  </m:oMath>
                </a14:m>
                <a:r>
                  <a:rPr lang="en-US" sz="2600" dirty="0" smtClean="0">
                    <a:solidFill>
                      <a:srgbClr val="C00000"/>
                    </a:solidFill>
                  </a:rPr>
                  <a:t>, </a:t>
                </a:r>
                <a:r>
                  <a:rPr lang="en-US" sz="2600" dirty="0" err="1" smtClean="0">
                    <a:solidFill>
                      <a:srgbClr val="C00000"/>
                    </a:solidFill>
                  </a:rPr>
                  <a:t>bgn</a:t>
                </a:r>
                <a:r>
                  <a:rPr lang="en-US" sz="2600" dirty="0" smtClean="0">
                    <a:solidFill>
                      <a:srgbClr val="C00000"/>
                    </a:solidFill>
                  </a:rPr>
                  <a:t>-</a:t>
                </a:r>
                <a14:m>
                  <m:oMath xmlns:m="http://schemas.openxmlformats.org/officeDocument/2006/math">
                    <m:r>
                      <a:rPr lang="en-US" sz="2600" i="1">
                        <a:solidFill>
                          <a:srgbClr val="C00000"/>
                        </a:solidFill>
                        <a:latin typeface="Cambria Math"/>
                      </a:rPr>
                      <m:t>𝛼</m:t>
                    </m:r>
                  </m:oMath>
                </a14:m>
                <a:r>
                  <a:rPr lang="en-US" sz="2600" dirty="0" smtClean="0">
                    <a:solidFill>
                      <a:srgbClr val="C00000"/>
                    </a:solidFill>
                  </a:rPr>
                  <a:t>, fin-</a:t>
                </a:r>
                <a14:m>
                  <m:oMath xmlns:m="http://schemas.openxmlformats.org/officeDocument/2006/math">
                    <m:r>
                      <a:rPr lang="en-US" sz="2600" i="1">
                        <a:solidFill>
                          <a:srgbClr val="C00000"/>
                        </a:solidFill>
                        <a:latin typeface="Cambria Math"/>
                      </a:rPr>
                      <m:t>𝛼</m:t>
                    </m:r>
                  </m:oMath>
                </a14:m>
                <a:r>
                  <a:rPr lang="en-US" sz="2600" dirty="0" smtClean="0">
                    <a:solidFill>
                      <a:srgbClr val="C00000"/>
                    </a:solidFill>
                  </a:rPr>
                  <a:t> </a:t>
                </a:r>
                <a:endParaRPr lang="en-US" sz="2600" dirty="0" smtClean="0"/>
              </a:p>
              <a:p>
                <a:pPr lvl="1"/>
                <a:endParaRPr lang="en-US" sz="2400" dirty="0" smtClean="0"/>
              </a:p>
              <a:p>
                <a:r>
                  <a:rPr lang="en-US" dirty="0" smtClean="0"/>
                  <a:t>A </a:t>
                </a:r>
                <a:r>
                  <a:rPr lang="en-US" b="1" dirty="0" smtClean="0">
                    <a:solidFill>
                      <a:srgbClr val="C00000"/>
                    </a:solidFill>
                  </a:rPr>
                  <a:t>promised</a:t>
                </a:r>
                <a:r>
                  <a:rPr lang="en-US" dirty="0" smtClean="0">
                    <a:solidFill>
                      <a:srgbClr val="C00000"/>
                    </a:solidFill>
                  </a:rPr>
                  <a:t> </a:t>
                </a:r>
                <a:r>
                  <a:rPr lang="en-US" dirty="0" smtClean="0"/>
                  <a:t>start-time is</a:t>
                </a:r>
              </a:p>
              <a:p>
                <a:pPr lvl="1"/>
                <a:r>
                  <a:rPr lang="en-US" sz="2600" dirty="0" smtClean="0"/>
                  <a:t>a promise to start an effect at a time</a:t>
                </a:r>
              </a:p>
              <a:p>
                <a:pPr lvl="1"/>
                <a:r>
                  <a:rPr lang="en-US" sz="2200" dirty="0" smtClean="0"/>
                  <a:t>An </a:t>
                </a:r>
                <a:r>
                  <a:rPr lang="en-US" sz="2200" i="1" dirty="0" smtClean="0"/>
                  <a:t>obligation</a:t>
                </a:r>
                <a:r>
                  <a:rPr lang="en-US" sz="2200" dirty="0" smtClean="0"/>
                  <a:t> collects promises</a:t>
                </a:r>
              </a:p>
              <a:p>
                <a:pPr lvl="1"/>
                <a:r>
                  <a:rPr lang="en-US" sz="2200" dirty="0" smtClean="0"/>
                  <a:t>A </a:t>
                </a:r>
                <a:r>
                  <a:rPr lang="en-US" sz="2200" i="1" dirty="0" smtClean="0"/>
                  <a:t>debt</a:t>
                </a:r>
                <a:r>
                  <a:rPr lang="en-US" sz="2200" dirty="0" smtClean="0"/>
                  <a:t>  collects obligations</a:t>
                </a:r>
                <a:endParaRPr lang="en-US" sz="2400" dirty="0"/>
              </a:p>
              <a:p>
                <a:pPr lvl="1"/>
                <a:r>
                  <a:rPr lang="en-US" sz="2600" i="1" dirty="0" smtClean="0">
                    <a:solidFill>
                      <a:srgbClr val="C00000"/>
                    </a:solidFill>
                  </a:rPr>
                  <a:t>force </a:t>
                </a:r>
                <a:r>
                  <a:rPr lang="en-US" sz="2600" i="1" dirty="0">
                    <a:solidFill>
                      <a:srgbClr val="C00000"/>
                    </a:solidFill>
                  </a:rPr>
                  <a:t>promise = </a:t>
                </a:r>
                <a:r>
                  <a:rPr lang="en-US" sz="2600" i="1" dirty="0" smtClean="0">
                    <a:solidFill>
                      <a:srgbClr val="C00000"/>
                    </a:solidFill>
                  </a:rPr>
                  <a:t>actual</a:t>
                </a:r>
              </a:p>
              <a:p>
                <a:pPr lvl="1"/>
                <a:endParaRPr lang="en-US" sz="3500" dirty="0" smtClean="0"/>
              </a:p>
              <a:p>
                <a:r>
                  <a:rPr lang="en-US" dirty="0" smtClean="0"/>
                  <a:t>An </a:t>
                </a:r>
                <a:r>
                  <a:rPr lang="en-US" b="1" dirty="0" smtClean="0">
                    <a:solidFill>
                      <a:srgbClr val="C00000"/>
                    </a:solidFill>
                  </a:rPr>
                  <a:t>actual</a:t>
                </a:r>
                <a:r>
                  <a:rPr lang="en-US" dirty="0" smtClean="0">
                    <a:solidFill>
                      <a:srgbClr val="C00000"/>
                    </a:solidFill>
                  </a:rPr>
                  <a:t> </a:t>
                </a:r>
                <a:r>
                  <a:rPr lang="en-US" dirty="0" smtClean="0"/>
                  <a:t>start-time is</a:t>
                </a:r>
              </a:p>
              <a:p>
                <a:pPr lvl="1"/>
                <a:r>
                  <a:rPr lang="en-US" sz="2600" dirty="0" smtClean="0"/>
                  <a:t>the time an effect actually starts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11"/>
                <a:stretch>
                  <a:fillRect l="-1472" t="-3404"/>
                </a:stretch>
              </a:blipFill>
            </p:spPr>
            <p:txBody>
              <a:bodyPr/>
              <a:lstStyle/>
              <a:p>
                <a:r>
                  <a:rPr lang="en-US">
                    <a:noFill/>
                  </a:rPr>
                  <a:t> </a:t>
                </a:r>
              </a:p>
            </p:txBody>
          </p:sp>
        </mc:Fallback>
      </mc:AlternateContent>
      <p:pic>
        <p:nvPicPr>
          <p:cNvPr id="15362" name="Picture 2" descr="C:\Users\Wyriel\AppData\Local\Microsoft\Windows\Temporary Internet Files\Content.IE5\M0ECF5DS\MC900056796[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76520" y="1417113"/>
            <a:ext cx="3652912" cy="1091197"/>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C:\Users\Wyriel\AppData\Local\Microsoft\Windows\Temporary Internet Files\Content.IE5\M0ECF5DS\MC900016775[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15343" y="5213874"/>
            <a:ext cx="1255471" cy="1423721"/>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29"/>
          <p:cNvSpPr txBox="1">
            <a:spLocks noChangeArrowheads="1"/>
          </p:cNvSpPr>
          <p:nvPr/>
        </p:nvSpPr>
        <p:spPr bwMode="auto">
          <a:xfrm>
            <a:off x="6400800" y="0"/>
            <a:ext cx="2728632"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2: Definitions</a:t>
            </a:r>
            <a:endParaRPr lang="en-US" b="1" i="1" dirty="0">
              <a:solidFill>
                <a:schemeClr val="hlink"/>
              </a:solidFill>
            </a:endParaRPr>
          </a:p>
        </p:txBody>
      </p:sp>
      <p:pic>
        <p:nvPicPr>
          <p:cNvPr id="10" name="Picture 3" descr="C:\Users\Wyriel\AppData\Local\Microsoft\Windows\Temporary Internet Files\Content.IE5\M0ECF5DS\MC900233924[1].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00800" y="3778640"/>
            <a:ext cx="1349881" cy="1056023"/>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bwMode="auto">
          <a:xfrm>
            <a:off x="6271611" y="3011794"/>
            <a:ext cx="533400"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err="1" smtClean="0">
                <a:latin typeface="Tahoma" pitchFamily="34" charset="0"/>
              </a:rPr>
              <a:t>bgn</a:t>
            </a:r>
            <a:r>
              <a:rPr lang="en-US" sz="1400" dirty="0" smtClean="0">
                <a:latin typeface="Tahoma" pitchFamily="34" charset="0"/>
              </a:rPr>
              <a:t>-A</a:t>
            </a:r>
          </a:p>
        </p:txBody>
      </p:sp>
      <p:sp>
        <p:nvSpPr>
          <p:cNvPr id="13" name="Rounded Rectangle 12"/>
          <p:cNvSpPr/>
          <p:nvPr/>
        </p:nvSpPr>
        <p:spPr bwMode="auto">
          <a:xfrm>
            <a:off x="8394453" y="3011794"/>
            <a:ext cx="533400"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fin-A</a:t>
            </a:r>
          </a:p>
        </p:txBody>
      </p:sp>
      <p:sp>
        <p:nvSpPr>
          <p:cNvPr id="14" name="Rounded Rectangle 13"/>
          <p:cNvSpPr/>
          <p:nvPr/>
        </p:nvSpPr>
        <p:spPr bwMode="auto">
          <a:xfrm>
            <a:off x="6273399" y="2712358"/>
            <a:ext cx="2654454"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all-A</a:t>
            </a:r>
          </a:p>
        </p:txBody>
      </p:sp>
      <p:cxnSp>
        <p:nvCxnSpPr>
          <p:cNvPr id="6" name="Straight Connector 5"/>
          <p:cNvCxnSpPr>
            <a:stCxn id="12" idx="3"/>
            <a:endCxn id="13" idx="1"/>
          </p:cNvCxnSpPr>
          <p:nvPr/>
        </p:nvCxnSpPr>
        <p:spPr bwMode="auto">
          <a:xfrm>
            <a:off x="6805011" y="3147525"/>
            <a:ext cx="1589442" cy="0"/>
          </a:xfrm>
          <a:prstGeom prst="line">
            <a:avLst/>
          </a:prstGeom>
          <a:solidFill>
            <a:srgbClr val="00FFFF"/>
          </a:solidFill>
          <a:ln w="28575" cap="flat" cmpd="sng" algn="ctr">
            <a:solidFill>
              <a:srgbClr val="C0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7441506" y="3018429"/>
            <a:ext cx="322524" cy="369332"/>
          </a:xfrm>
          <a:prstGeom prst="rect">
            <a:avLst/>
          </a:prstGeom>
          <a:solidFill>
            <a:schemeClr val="bg1"/>
          </a:solidFill>
        </p:spPr>
        <p:txBody>
          <a:bodyPr wrap="none" rtlCol="0">
            <a:spAutoFit/>
          </a:bodyPr>
          <a:lstStyle/>
          <a:p>
            <a:r>
              <a:rPr lang="en-US" dirty="0" smtClean="0"/>
              <a:t>A</a:t>
            </a:r>
            <a:endParaRPr lang="en-US" dirty="0"/>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33</a:t>
            </a:fld>
            <a:endParaRPr lang="en-US"/>
          </a:p>
        </p:txBody>
      </p:sp>
    </p:spTree>
    <p:extLst>
      <p:ext uri="{BB962C8B-B14F-4D97-AF65-F5344CB8AC3E}">
        <p14:creationId xmlns:p14="http://schemas.microsoft.com/office/powerpoint/2010/main" val="546605046"/>
      </p:ext>
    </p:extLst>
  </p:cSld>
  <p:clrMapOvr>
    <a:masterClrMapping/>
  </p:clrMapOvr>
  <mc:AlternateContent xmlns:mc="http://schemas.openxmlformats.org/markup-compatibility/2006" xmlns:p14="http://schemas.microsoft.com/office/powerpoint/2010/main">
    <mc:Choice Requires="p14">
      <p:transition spd="slow" p14:dur="2000" advTm="97640"/>
    </mc:Choice>
    <mc:Fallback xmlns="">
      <p:transition spd="slow" advTm="9764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52400" y="1524000"/>
            <a:ext cx="3810000" cy="4608513"/>
          </a:xfrm>
        </p:spPr>
        <p:txBody>
          <a:bodyPr/>
          <a:lstStyle/>
          <a:p>
            <a:pPr marL="0" indent="0" algn="r">
              <a:buNone/>
            </a:pPr>
            <a:r>
              <a:rPr lang="en-US" dirty="0" smtClean="0"/>
              <a:t>A </a:t>
            </a:r>
            <a:r>
              <a:rPr lang="en-US" b="1" dirty="0" smtClean="0">
                <a:solidFill>
                  <a:srgbClr val="C00000"/>
                </a:solidFill>
              </a:rPr>
              <a:t>SP-situation</a:t>
            </a:r>
            <a:r>
              <a:rPr lang="en-US" dirty="0" smtClean="0"/>
              <a:t>:</a:t>
            </a:r>
          </a:p>
          <a:p>
            <a:pPr marL="0" indent="0" algn="r">
              <a:buNone/>
            </a:pPr>
            <a:endParaRPr lang="en-US" sz="4400" dirty="0" smtClean="0"/>
          </a:p>
          <a:p>
            <a:pPr marL="0" indent="0" algn="r">
              <a:buNone/>
            </a:pPr>
            <a:endParaRPr lang="en-US" sz="900" dirty="0" smtClean="0"/>
          </a:p>
          <a:p>
            <a:pPr marL="0" indent="0" algn="r">
              <a:buNone/>
            </a:pPr>
            <a:r>
              <a:rPr lang="en-US" dirty="0" smtClean="0"/>
              <a:t>A </a:t>
            </a:r>
            <a:r>
              <a:rPr lang="en-US" b="1" dirty="0" smtClean="0">
                <a:solidFill>
                  <a:srgbClr val="C00000"/>
                </a:solidFill>
              </a:rPr>
              <a:t>CTP-situation</a:t>
            </a:r>
            <a:r>
              <a:rPr lang="en-US" dirty="0" smtClean="0"/>
              <a:t>:</a:t>
            </a:r>
          </a:p>
          <a:p>
            <a:pPr marL="0" indent="0" algn="r">
              <a:buNone/>
            </a:pPr>
            <a:endParaRPr lang="en-US" sz="4400" dirty="0" smtClean="0"/>
          </a:p>
          <a:p>
            <a:pPr marL="0" indent="0" algn="r">
              <a:buNone/>
            </a:pPr>
            <a:endParaRPr lang="en-US" sz="1400" dirty="0"/>
          </a:p>
          <a:p>
            <a:pPr marL="0" indent="0" algn="r">
              <a:buNone/>
            </a:pPr>
            <a:r>
              <a:rPr lang="en-US" dirty="0" smtClean="0"/>
              <a:t>An </a:t>
            </a:r>
            <a:r>
              <a:rPr lang="en-US" b="1" dirty="0" smtClean="0">
                <a:solidFill>
                  <a:srgbClr val="C00000"/>
                </a:solidFill>
              </a:rPr>
              <a:t>ITP-situation</a:t>
            </a:r>
            <a:r>
              <a:rPr lang="en-US" dirty="0" smtClean="0"/>
              <a:t>:</a:t>
            </a:r>
            <a:endParaRPr lang="en-US" dirty="0"/>
          </a:p>
        </p:txBody>
      </p:sp>
      <p:sp>
        <p:nvSpPr>
          <p:cNvPr id="3" name="Title 2"/>
          <p:cNvSpPr>
            <a:spLocks noGrp="1"/>
          </p:cNvSpPr>
          <p:nvPr>
            <p:ph type="title"/>
          </p:nvPr>
        </p:nvSpPr>
        <p:spPr/>
        <p:txBody>
          <a:bodyPr/>
          <a:lstStyle/>
          <a:p>
            <a:r>
              <a:rPr lang="en-US" dirty="0" smtClean="0"/>
              <a:t>Formal Semantics (1/3): Situations</a:t>
            </a:r>
            <a:endParaRPr lang="en-US" dirty="0"/>
          </a:p>
        </p:txBody>
      </p:sp>
      <p:sp>
        <p:nvSpPr>
          <p:cNvPr id="4" name="Rectangle 3"/>
          <p:cNvSpPr/>
          <p:nvPr/>
        </p:nvSpPr>
        <p:spPr bwMode="auto">
          <a:xfrm>
            <a:off x="4114800" y="1600200"/>
            <a:ext cx="1981200" cy="1295400"/>
          </a:xfrm>
          <a:prstGeom prst="rect">
            <a:avLst/>
          </a:prstGeom>
          <a:solidFill>
            <a:schemeClr val="accent2">
              <a:lumMod val="60000"/>
              <a:lumOff val="40000"/>
            </a:schemeClr>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solidFill>
                  <a:srgbClr val="C00000"/>
                </a:solidFill>
                <a:latin typeface="Tahoma" pitchFamily="34" charset="0"/>
              </a:rPr>
              <a:t>match-exists=T</a:t>
            </a:r>
          </a:p>
          <a:p>
            <a:pPr marL="0" marR="0" indent="0" algn="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solidFill>
                  <a:srgbClr val="C00000"/>
                </a:solidFill>
                <a:latin typeface="Tahoma" pitchFamily="34" charset="0"/>
              </a:rPr>
              <a:t>light=F</a:t>
            </a:r>
          </a:p>
          <a:p>
            <a:pPr marL="0" marR="0" indent="0" algn="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solidFill>
                  <a:srgbClr val="C00000"/>
                </a:solidFill>
                <a:latin typeface="Tahoma" pitchFamily="34" charset="0"/>
              </a:rPr>
              <a:t>fuse-fixed=F</a:t>
            </a:r>
          </a:p>
        </p:txBody>
      </p:sp>
      <p:sp>
        <p:nvSpPr>
          <p:cNvPr id="5" name="Rectangle 4"/>
          <p:cNvSpPr/>
          <p:nvPr/>
        </p:nvSpPr>
        <p:spPr bwMode="auto">
          <a:xfrm>
            <a:off x="4114800" y="3124200"/>
            <a:ext cx="2895600" cy="1295400"/>
          </a:xfrm>
          <a:prstGeom prst="rect">
            <a:avLst/>
          </a:prstGeom>
          <a:solidFill>
            <a:schemeClr val="accent2">
              <a:lumMod val="60000"/>
              <a:lumOff val="40000"/>
            </a:schemeClr>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match-exists=T,</a:t>
            </a:r>
            <a:r>
              <a:rPr lang="en-US" sz="2000" dirty="0" smtClean="0">
                <a:solidFill>
                  <a:srgbClr val="C00000"/>
                </a:solidFill>
                <a:latin typeface="Tahoma" pitchFamily="34" charset="0"/>
              </a:rPr>
              <a:t>-inf,0,W</a:t>
            </a:r>
          </a:p>
          <a:p>
            <a:pPr marL="0" marR="0" indent="0" algn="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light=F,</a:t>
            </a:r>
            <a:r>
              <a:rPr lang="en-US" sz="2000" dirty="0" smtClean="0">
                <a:solidFill>
                  <a:srgbClr val="C00000"/>
                </a:solidFill>
                <a:latin typeface="Tahoma" pitchFamily="34" charset="0"/>
              </a:rPr>
              <a:t>-inf,0,W</a:t>
            </a:r>
          </a:p>
          <a:p>
            <a:pPr marL="0" marR="0" indent="0" algn="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fuse-fixed=F,</a:t>
            </a:r>
            <a:r>
              <a:rPr lang="en-US" sz="2000" dirty="0" smtClean="0">
                <a:solidFill>
                  <a:srgbClr val="C00000"/>
                </a:solidFill>
                <a:latin typeface="Tahoma" pitchFamily="34" charset="0"/>
              </a:rPr>
              <a:t>-inf,0,W</a:t>
            </a:r>
          </a:p>
        </p:txBody>
      </p:sp>
      <p:sp>
        <p:nvSpPr>
          <p:cNvPr id="6" name="Rectangle 5"/>
          <p:cNvSpPr/>
          <p:nvPr/>
        </p:nvSpPr>
        <p:spPr bwMode="auto">
          <a:xfrm>
            <a:off x="4114800" y="4800600"/>
            <a:ext cx="2971800" cy="1905000"/>
          </a:xfrm>
          <a:prstGeom prst="rect">
            <a:avLst/>
          </a:prstGeom>
          <a:solidFill>
            <a:schemeClr val="accent2">
              <a:lumMod val="60000"/>
              <a:lumOff val="40000"/>
            </a:schemeClr>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match-exists=T,-inf,0,W</a:t>
            </a:r>
          </a:p>
          <a:p>
            <a:pPr marL="0" marR="0" indent="0" algn="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light=F,-inf,0,W</a:t>
            </a:r>
          </a:p>
          <a:p>
            <a:pPr marL="0" marR="0" indent="0" algn="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fuse-fixed=F,-inf,0,W</a:t>
            </a:r>
          </a:p>
          <a:p>
            <a:pPr marL="0" marR="0" indent="0" algn="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solidFill>
                  <a:srgbClr val="C00000"/>
                </a:solidFill>
                <a:latin typeface="Tahoma" pitchFamily="34" charset="0"/>
              </a:rPr>
              <a:t>light-match={}</a:t>
            </a:r>
          </a:p>
          <a:p>
            <a:pPr marL="0" marR="0" indent="0" algn="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solidFill>
                  <a:srgbClr val="C00000"/>
                </a:solidFill>
                <a:latin typeface="Tahoma" pitchFamily="34" charset="0"/>
              </a:rPr>
              <a:t>fix-fuse={}</a:t>
            </a:r>
          </a:p>
        </p:txBody>
      </p:sp>
      <p:pic>
        <p:nvPicPr>
          <p:cNvPr id="14338" name="Picture 2" descr="C:\Users\Wyriel\AppData\Local\Microsoft\Windows\Temporary Internet Files\Content.IE5\2WBVJOV4\MC9000184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0103" y="1398044"/>
            <a:ext cx="980908" cy="1592132"/>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29"/>
          <p:cNvSpPr txBox="1">
            <a:spLocks noChangeArrowheads="1"/>
          </p:cNvSpPr>
          <p:nvPr/>
        </p:nvSpPr>
        <p:spPr bwMode="auto">
          <a:xfrm>
            <a:off x="6400800" y="0"/>
            <a:ext cx="2728632"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2: Definitions</a:t>
            </a:r>
            <a:endParaRPr lang="en-US" b="1" i="1" dirty="0">
              <a:solidFill>
                <a:schemeClr val="hlink"/>
              </a:solidFill>
            </a:endParaRPr>
          </a:p>
        </p:txBody>
      </p:sp>
      <p:pic>
        <p:nvPicPr>
          <p:cNvPr id="10" name="Picture 2" descr="C:\Users\Wyriel\AppData\Local\Microsoft\Windows\Temporary Internet Files\Content.IE5\M0ECF5DS\MC90043157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483" y="3124200"/>
            <a:ext cx="1264824" cy="1273256"/>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Wyriel\AppData\Local\Microsoft\Windows\Temporary Internet Files\Content.IE5\M0ECF5DS\MC90023392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5616" y="4800600"/>
            <a:ext cx="1349881" cy="105602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pPr>
              <a:defRPr/>
            </a:pPr>
            <a:fld id="{C07EA18F-6F2D-4CB7-BDC6-85F2DFCC4B00}" type="slidenum">
              <a:rPr lang="en-US" smtClean="0"/>
              <a:pPr>
                <a:defRPr/>
              </a:pPr>
              <a:t>34</a:t>
            </a:fld>
            <a:endParaRPr lang="en-US"/>
          </a:p>
        </p:txBody>
      </p:sp>
    </p:spTree>
    <p:extLst>
      <p:ext uri="{BB962C8B-B14F-4D97-AF65-F5344CB8AC3E}">
        <p14:creationId xmlns:p14="http://schemas.microsoft.com/office/powerpoint/2010/main" val="438768654"/>
      </p:ext>
    </p:extLst>
  </p:cSld>
  <p:clrMapOvr>
    <a:masterClrMapping/>
  </p:clrMapOvr>
  <mc:AlternateContent xmlns:mc="http://schemas.openxmlformats.org/markup-compatibility/2006" xmlns:p14="http://schemas.microsoft.com/office/powerpoint/2010/main">
    <mc:Choice Requires="p14">
      <p:transition spd="slow" p14:dur="2000" advTm="68276"/>
    </mc:Choice>
    <mc:Fallback xmlns="">
      <p:transition spd="slow" advTm="68276"/>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half" idx="2"/>
          </p:nvPr>
        </p:nvSpPr>
        <p:spPr>
          <a:xfrm>
            <a:off x="228600" y="1792287"/>
            <a:ext cx="3810000" cy="4909727"/>
          </a:xfrm>
        </p:spPr>
        <p:txBody>
          <a:bodyPr/>
          <a:lstStyle/>
          <a:p>
            <a:pPr marL="0" indent="0">
              <a:buNone/>
            </a:pPr>
            <a:r>
              <a:rPr lang="en-US" sz="2000" dirty="0" smtClean="0"/>
              <a:t>An </a:t>
            </a:r>
            <a:r>
              <a:rPr lang="en-US" sz="2000" b="1" dirty="0" smtClean="0">
                <a:solidFill>
                  <a:srgbClr val="C00000"/>
                </a:solidFill>
              </a:rPr>
              <a:t>action-sequence</a:t>
            </a:r>
            <a:r>
              <a:rPr lang="en-US" sz="2000" dirty="0" smtClean="0"/>
              <a:t>:</a:t>
            </a:r>
          </a:p>
          <a:p>
            <a:pPr marL="457200" lvl="1" indent="0">
              <a:buNone/>
            </a:pPr>
            <a:endParaRPr lang="en-US" sz="1400" dirty="0" smtClean="0"/>
          </a:p>
          <a:p>
            <a:pPr marL="457200" lvl="1" indent="0">
              <a:buNone/>
            </a:pPr>
            <a:r>
              <a:rPr lang="en-US" sz="1800" dirty="0" smtClean="0"/>
              <a:t>Its diagram:</a:t>
            </a:r>
          </a:p>
          <a:p>
            <a:pPr marL="0" indent="0">
              <a:buNone/>
            </a:pPr>
            <a:endParaRPr lang="en-US" sz="2800" dirty="0" smtClean="0"/>
          </a:p>
          <a:p>
            <a:pPr marL="0" indent="0">
              <a:buNone/>
            </a:pPr>
            <a:r>
              <a:rPr lang="en-US" sz="2000" dirty="0" smtClean="0"/>
              <a:t>An </a:t>
            </a:r>
            <a:r>
              <a:rPr lang="en-US" sz="2000" b="1" dirty="0" smtClean="0">
                <a:solidFill>
                  <a:srgbClr val="C00000"/>
                </a:solidFill>
              </a:rPr>
              <a:t>action-schedule</a:t>
            </a:r>
            <a:r>
              <a:rPr lang="en-US" sz="2000" dirty="0" smtClean="0"/>
              <a:t>:</a:t>
            </a:r>
          </a:p>
          <a:p>
            <a:pPr marL="457200" lvl="1" indent="0">
              <a:buNone/>
            </a:pPr>
            <a:endParaRPr lang="en-US" sz="1800" dirty="0" smtClean="0"/>
          </a:p>
          <a:p>
            <a:pPr marL="457200" lvl="1" indent="0">
              <a:buNone/>
            </a:pPr>
            <a:r>
              <a:rPr lang="en-US" sz="1800" dirty="0" smtClean="0"/>
              <a:t>Its diagram:</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dirty="0"/>
          </a:p>
          <a:p>
            <a:pPr marL="0" indent="0">
              <a:buNone/>
            </a:pPr>
            <a:r>
              <a:rPr lang="en-US" sz="2000" dirty="0" smtClean="0"/>
              <a:t>An </a:t>
            </a:r>
            <a:r>
              <a:rPr lang="en-US" sz="2000" b="1" dirty="0" smtClean="0">
                <a:solidFill>
                  <a:srgbClr val="C00000"/>
                </a:solidFill>
              </a:rPr>
              <a:t>effect-schedule</a:t>
            </a:r>
            <a:r>
              <a:rPr lang="en-US" sz="2000" dirty="0" smtClean="0"/>
              <a:t>:</a:t>
            </a:r>
          </a:p>
          <a:p>
            <a:pPr marL="457200" lvl="1" indent="0">
              <a:buNone/>
            </a:pPr>
            <a:r>
              <a:rPr lang="en-US" sz="1800" dirty="0" smtClean="0"/>
              <a:t>(similar diagram)</a:t>
            </a:r>
            <a:endParaRPr lang="en-US" sz="1800" dirty="0"/>
          </a:p>
        </p:txBody>
      </p:sp>
      <p:sp>
        <p:nvSpPr>
          <p:cNvPr id="45" name="Title 44"/>
          <p:cNvSpPr>
            <a:spLocks noGrp="1"/>
          </p:cNvSpPr>
          <p:nvPr>
            <p:ph type="title"/>
          </p:nvPr>
        </p:nvSpPr>
        <p:spPr/>
        <p:txBody>
          <a:bodyPr/>
          <a:lstStyle/>
          <a:p>
            <a:r>
              <a:rPr lang="en-US" dirty="0"/>
              <a:t>Formal Semantics </a:t>
            </a:r>
            <a:r>
              <a:rPr lang="en-US" dirty="0" smtClean="0"/>
              <a:t>(2/3): Plans</a:t>
            </a:r>
            <a:endParaRPr lang="en-US" dirty="0"/>
          </a:p>
        </p:txBody>
      </p:sp>
      <p:sp>
        <p:nvSpPr>
          <p:cNvPr id="4" name="Rounded Rectangle 3"/>
          <p:cNvSpPr/>
          <p:nvPr/>
        </p:nvSpPr>
        <p:spPr bwMode="auto">
          <a:xfrm>
            <a:off x="2895600" y="6019800"/>
            <a:ext cx="762000" cy="271462"/>
          </a:xfrm>
          <a:prstGeom prst="roundRect">
            <a:avLst/>
          </a:prstGeom>
          <a:solidFill>
            <a:srgbClr val="FFFF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bgn-A,1</a:t>
            </a:r>
          </a:p>
        </p:txBody>
      </p:sp>
      <p:sp>
        <p:nvSpPr>
          <p:cNvPr id="5" name="Rounded Rectangle 4"/>
          <p:cNvSpPr/>
          <p:nvPr/>
        </p:nvSpPr>
        <p:spPr bwMode="auto">
          <a:xfrm>
            <a:off x="5943600" y="6019800"/>
            <a:ext cx="762000" cy="271462"/>
          </a:xfrm>
          <a:prstGeom prst="roundRect">
            <a:avLst/>
          </a:prstGeom>
          <a:solidFill>
            <a:srgbClr val="FFFF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fin-A,9</a:t>
            </a:r>
          </a:p>
        </p:txBody>
      </p:sp>
      <p:sp>
        <p:nvSpPr>
          <p:cNvPr id="6" name="Rounded Rectangle 5"/>
          <p:cNvSpPr/>
          <p:nvPr/>
        </p:nvSpPr>
        <p:spPr bwMode="auto">
          <a:xfrm>
            <a:off x="3649134" y="6019800"/>
            <a:ext cx="762000" cy="271462"/>
          </a:xfrm>
          <a:prstGeom prst="roundRect">
            <a:avLst/>
          </a:prstGeom>
          <a:solidFill>
            <a:srgbClr val="00B0F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bgn-B,0</a:t>
            </a:r>
          </a:p>
        </p:txBody>
      </p:sp>
      <p:sp>
        <p:nvSpPr>
          <p:cNvPr id="7" name="Rounded Rectangle 6"/>
          <p:cNvSpPr/>
          <p:nvPr/>
        </p:nvSpPr>
        <p:spPr bwMode="auto">
          <a:xfrm>
            <a:off x="6705600" y="6019800"/>
            <a:ext cx="762000" cy="271462"/>
          </a:xfrm>
          <a:prstGeom prst="roundRect">
            <a:avLst/>
          </a:prstGeom>
          <a:solidFill>
            <a:srgbClr val="00B0F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fin-B,8</a:t>
            </a:r>
          </a:p>
        </p:txBody>
      </p:sp>
      <p:sp>
        <p:nvSpPr>
          <p:cNvPr id="8" name="Rounded Rectangle 7"/>
          <p:cNvSpPr/>
          <p:nvPr/>
        </p:nvSpPr>
        <p:spPr bwMode="auto">
          <a:xfrm>
            <a:off x="4419600" y="6019800"/>
            <a:ext cx="762000" cy="271462"/>
          </a:xfrm>
          <a:prstGeom prst="roundRect">
            <a:avLst/>
          </a:prstGeom>
          <a:solidFill>
            <a:srgbClr val="66FF33"/>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bgn-C,7</a:t>
            </a:r>
          </a:p>
        </p:txBody>
      </p:sp>
      <p:sp>
        <p:nvSpPr>
          <p:cNvPr id="9" name="Rounded Rectangle 8"/>
          <p:cNvSpPr/>
          <p:nvPr/>
        </p:nvSpPr>
        <p:spPr bwMode="auto">
          <a:xfrm>
            <a:off x="8229600" y="6019800"/>
            <a:ext cx="762000" cy="271462"/>
          </a:xfrm>
          <a:prstGeom prst="roundRect">
            <a:avLst/>
          </a:prstGeom>
          <a:solidFill>
            <a:srgbClr val="66FF33"/>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fin-C,24</a:t>
            </a:r>
          </a:p>
        </p:txBody>
      </p:sp>
      <p:sp>
        <p:nvSpPr>
          <p:cNvPr id="10" name="Rounded Rectangle 9"/>
          <p:cNvSpPr/>
          <p:nvPr/>
        </p:nvSpPr>
        <p:spPr bwMode="auto">
          <a:xfrm>
            <a:off x="5181600" y="6019800"/>
            <a:ext cx="762000" cy="271462"/>
          </a:xfrm>
          <a:prstGeom prst="round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bgn-D,7</a:t>
            </a:r>
          </a:p>
        </p:txBody>
      </p:sp>
      <p:sp>
        <p:nvSpPr>
          <p:cNvPr id="11" name="Rounded Rectangle 10"/>
          <p:cNvSpPr/>
          <p:nvPr/>
        </p:nvSpPr>
        <p:spPr bwMode="auto">
          <a:xfrm>
            <a:off x="7467600" y="6019800"/>
            <a:ext cx="762000" cy="271462"/>
          </a:xfrm>
          <a:prstGeom prst="round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fin-D,16</a:t>
            </a:r>
          </a:p>
        </p:txBody>
      </p:sp>
      <p:sp>
        <p:nvSpPr>
          <p:cNvPr id="13" name="Rectangle 87"/>
          <p:cNvSpPr>
            <a:spLocks noChangeArrowheads="1"/>
          </p:cNvSpPr>
          <p:nvPr/>
        </p:nvSpPr>
        <p:spPr bwMode="auto">
          <a:xfrm>
            <a:off x="3383610" y="4049358"/>
            <a:ext cx="1630362" cy="304800"/>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t>A</a:t>
            </a:r>
          </a:p>
        </p:txBody>
      </p:sp>
      <p:sp>
        <p:nvSpPr>
          <p:cNvPr id="16" name="Rectangle 93"/>
          <p:cNvSpPr>
            <a:spLocks noChangeArrowheads="1"/>
          </p:cNvSpPr>
          <p:nvPr/>
        </p:nvSpPr>
        <p:spPr bwMode="auto">
          <a:xfrm>
            <a:off x="3258991" y="4451874"/>
            <a:ext cx="1630363" cy="304800"/>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t>B</a:t>
            </a:r>
          </a:p>
        </p:txBody>
      </p:sp>
      <p:sp>
        <p:nvSpPr>
          <p:cNvPr id="19" name="Rectangle 96"/>
          <p:cNvSpPr>
            <a:spLocks noChangeArrowheads="1"/>
          </p:cNvSpPr>
          <p:nvPr/>
        </p:nvSpPr>
        <p:spPr bwMode="auto">
          <a:xfrm>
            <a:off x="4634559" y="4837456"/>
            <a:ext cx="1827213" cy="273050"/>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C</a:t>
            </a:r>
            <a:endParaRPr lang="en-US" dirty="0"/>
          </a:p>
        </p:txBody>
      </p:sp>
      <p:sp>
        <p:nvSpPr>
          <p:cNvPr id="22" name="Rectangle 99"/>
          <p:cNvSpPr>
            <a:spLocks noChangeArrowheads="1"/>
          </p:cNvSpPr>
          <p:nvPr/>
        </p:nvSpPr>
        <p:spPr bwMode="auto">
          <a:xfrm>
            <a:off x="4618684" y="5197475"/>
            <a:ext cx="1157288" cy="288925"/>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t>D</a:t>
            </a:r>
          </a:p>
        </p:txBody>
      </p:sp>
      <p:sp>
        <p:nvSpPr>
          <p:cNvPr id="25" name="Rounded Rectangle 24"/>
          <p:cNvSpPr/>
          <p:nvPr/>
        </p:nvSpPr>
        <p:spPr bwMode="auto">
          <a:xfrm>
            <a:off x="2971800" y="3319632"/>
            <a:ext cx="762000" cy="271462"/>
          </a:xfrm>
          <a:prstGeom prst="roundRect">
            <a:avLst/>
          </a:prstGeom>
          <a:solidFill>
            <a:srgbClr val="FFFF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A,1</a:t>
            </a:r>
          </a:p>
        </p:txBody>
      </p:sp>
      <p:sp>
        <p:nvSpPr>
          <p:cNvPr id="26" name="Rounded Rectangle 25"/>
          <p:cNvSpPr/>
          <p:nvPr/>
        </p:nvSpPr>
        <p:spPr bwMode="auto">
          <a:xfrm>
            <a:off x="3725334" y="3319632"/>
            <a:ext cx="762000" cy="271462"/>
          </a:xfrm>
          <a:prstGeom prst="roundRect">
            <a:avLst/>
          </a:prstGeom>
          <a:solidFill>
            <a:srgbClr val="00B0F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B,0</a:t>
            </a:r>
          </a:p>
        </p:txBody>
      </p:sp>
      <p:sp>
        <p:nvSpPr>
          <p:cNvPr id="27" name="Rounded Rectangle 26"/>
          <p:cNvSpPr/>
          <p:nvPr/>
        </p:nvSpPr>
        <p:spPr bwMode="auto">
          <a:xfrm>
            <a:off x="4495800" y="3319632"/>
            <a:ext cx="762000" cy="271462"/>
          </a:xfrm>
          <a:prstGeom prst="roundRect">
            <a:avLst/>
          </a:prstGeom>
          <a:solidFill>
            <a:srgbClr val="66FF33"/>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C,7</a:t>
            </a:r>
          </a:p>
        </p:txBody>
      </p:sp>
      <p:sp>
        <p:nvSpPr>
          <p:cNvPr id="28" name="Rounded Rectangle 27"/>
          <p:cNvSpPr/>
          <p:nvPr/>
        </p:nvSpPr>
        <p:spPr bwMode="auto">
          <a:xfrm>
            <a:off x="5257800" y="3319632"/>
            <a:ext cx="762000" cy="271462"/>
          </a:xfrm>
          <a:prstGeom prst="round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D,7</a:t>
            </a:r>
          </a:p>
        </p:txBody>
      </p:sp>
      <p:sp>
        <p:nvSpPr>
          <p:cNvPr id="29" name="Rounded Rectangle 28"/>
          <p:cNvSpPr/>
          <p:nvPr/>
        </p:nvSpPr>
        <p:spPr bwMode="auto">
          <a:xfrm>
            <a:off x="2994210" y="1857291"/>
            <a:ext cx="762000" cy="271462"/>
          </a:xfrm>
          <a:prstGeom prst="roundRect">
            <a:avLst/>
          </a:prstGeom>
          <a:solidFill>
            <a:srgbClr val="FFFF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A</a:t>
            </a:r>
          </a:p>
        </p:txBody>
      </p:sp>
      <p:sp>
        <p:nvSpPr>
          <p:cNvPr id="30" name="Rounded Rectangle 29"/>
          <p:cNvSpPr/>
          <p:nvPr/>
        </p:nvSpPr>
        <p:spPr bwMode="auto">
          <a:xfrm>
            <a:off x="3747744" y="1857291"/>
            <a:ext cx="762000" cy="271462"/>
          </a:xfrm>
          <a:prstGeom prst="roundRect">
            <a:avLst/>
          </a:prstGeom>
          <a:solidFill>
            <a:srgbClr val="00B0F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B</a:t>
            </a:r>
          </a:p>
        </p:txBody>
      </p:sp>
      <p:sp>
        <p:nvSpPr>
          <p:cNvPr id="31" name="Rounded Rectangle 30"/>
          <p:cNvSpPr/>
          <p:nvPr/>
        </p:nvSpPr>
        <p:spPr bwMode="auto">
          <a:xfrm>
            <a:off x="4518210" y="1857291"/>
            <a:ext cx="762000" cy="271462"/>
          </a:xfrm>
          <a:prstGeom prst="roundRect">
            <a:avLst/>
          </a:prstGeom>
          <a:solidFill>
            <a:srgbClr val="66FF33"/>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C</a:t>
            </a:r>
          </a:p>
        </p:txBody>
      </p:sp>
      <p:sp>
        <p:nvSpPr>
          <p:cNvPr id="32" name="Rounded Rectangle 31"/>
          <p:cNvSpPr/>
          <p:nvPr/>
        </p:nvSpPr>
        <p:spPr bwMode="auto">
          <a:xfrm>
            <a:off x="5280210" y="1857291"/>
            <a:ext cx="762000" cy="271462"/>
          </a:xfrm>
          <a:prstGeom prst="round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D</a:t>
            </a:r>
          </a:p>
        </p:txBody>
      </p:sp>
      <p:sp>
        <p:nvSpPr>
          <p:cNvPr id="34" name="Rectangle 87"/>
          <p:cNvSpPr>
            <a:spLocks noChangeArrowheads="1"/>
          </p:cNvSpPr>
          <p:nvPr/>
        </p:nvSpPr>
        <p:spPr bwMode="auto">
          <a:xfrm>
            <a:off x="2819400" y="2439293"/>
            <a:ext cx="1630362" cy="304800"/>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t>A</a:t>
            </a:r>
          </a:p>
        </p:txBody>
      </p:sp>
      <p:sp>
        <p:nvSpPr>
          <p:cNvPr id="37" name="Rectangle 93"/>
          <p:cNvSpPr>
            <a:spLocks noChangeArrowheads="1"/>
          </p:cNvSpPr>
          <p:nvPr/>
        </p:nvSpPr>
        <p:spPr bwMode="auto">
          <a:xfrm>
            <a:off x="4451874" y="2439293"/>
            <a:ext cx="1630363" cy="304800"/>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t>B</a:t>
            </a:r>
          </a:p>
        </p:txBody>
      </p:sp>
      <p:sp>
        <p:nvSpPr>
          <p:cNvPr id="40" name="Rectangle 96"/>
          <p:cNvSpPr>
            <a:spLocks noChangeArrowheads="1"/>
          </p:cNvSpPr>
          <p:nvPr/>
        </p:nvSpPr>
        <p:spPr bwMode="auto">
          <a:xfrm>
            <a:off x="6084348" y="2438400"/>
            <a:ext cx="1827213" cy="299683"/>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C</a:t>
            </a:r>
            <a:endParaRPr lang="en-US" dirty="0"/>
          </a:p>
        </p:txBody>
      </p:sp>
      <p:sp>
        <p:nvSpPr>
          <p:cNvPr id="43" name="Rectangle 99"/>
          <p:cNvSpPr>
            <a:spLocks noChangeArrowheads="1"/>
          </p:cNvSpPr>
          <p:nvPr/>
        </p:nvSpPr>
        <p:spPr bwMode="auto">
          <a:xfrm>
            <a:off x="7918524" y="2439293"/>
            <a:ext cx="1157288" cy="304800"/>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t>D</a:t>
            </a:r>
          </a:p>
        </p:txBody>
      </p:sp>
      <p:sp>
        <p:nvSpPr>
          <p:cNvPr id="48" name="Text Box 229"/>
          <p:cNvSpPr txBox="1">
            <a:spLocks noChangeArrowheads="1"/>
          </p:cNvSpPr>
          <p:nvPr/>
        </p:nvSpPr>
        <p:spPr bwMode="auto">
          <a:xfrm>
            <a:off x="6400800" y="0"/>
            <a:ext cx="2728632"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2: Definitions</a:t>
            </a:r>
            <a:endParaRPr lang="en-US" b="1" i="1" dirty="0">
              <a:solidFill>
                <a:schemeClr val="hlink"/>
              </a:solidFill>
            </a:endParaRPr>
          </a:p>
        </p:txBody>
      </p:sp>
      <p:sp>
        <p:nvSpPr>
          <p:cNvPr id="50" name="Rectangle 49"/>
          <p:cNvSpPr/>
          <p:nvPr/>
        </p:nvSpPr>
        <p:spPr bwMode="auto">
          <a:xfrm>
            <a:off x="6342043" y="3476690"/>
            <a:ext cx="2589213" cy="1148911"/>
          </a:xfrm>
          <a:prstGeom prst="rect">
            <a:avLst/>
          </a:prstGeom>
          <a:solidFill>
            <a:schemeClr val="accent2">
              <a:lumMod val="40000"/>
              <a:lumOff val="60000"/>
            </a:schemeClr>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err="1" smtClean="0">
                <a:solidFill>
                  <a:srgbClr val="C00000"/>
                </a:solidFill>
                <a:latin typeface="Tahoma" pitchFamily="34" charset="0"/>
              </a:rPr>
              <a:t>Deordering</a:t>
            </a:r>
            <a:r>
              <a:rPr lang="en-US" sz="2000" dirty="0" smtClean="0">
                <a:solidFill>
                  <a:srgbClr val="C00000"/>
                </a:solidFill>
                <a:latin typeface="Tahoma" pitchFamily="34" charset="0"/>
              </a:rPr>
              <a:t> fixes spurious ordering of C and D</a:t>
            </a:r>
          </a:p>
        </p:txBody>
      </p:sp>
      <p:cxnSp>
        <p:nvCxnSpPr>
          <p:cNvPr id="52" name="Straight Arrow Connector 51"/>
          <p:cNvCxnSpPr>
            <a:stCxn id="50" idx="1"/>
            <a:endCxn id="27" idx="2"/>
          </p:cNvCxnSpPr>
          <p:nvPr/>
        </p:nvCxnSpPr>
        <p:spPr bwMode="auto">
          <a:xfrm flipH="1" flipV="1">
            <a:off x="4876800" y="3591094"/>
            <a:ext cx="1465243" cy="460052"/>
          </a:xfrm>
          <a:prstGeom prst="straightConnector1">
            <a:avLst/>
          </a:prstGeom>
          <a:solidFill>
            <a:srgbClr val="00FFFF"/>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53"/>
          <p:cNvCxnSpPr>
            <a:stCxn id="50" idx="1"/>
            <a:endCxn id="28" idx="2"/>
          </p:cNvCxnSpPr>
          <p:nvPr/>
        </p:nvCxnSpPr>
        <p:spPr bwMode="auto">
          <a:xfrm flipH="1" flipV="1">
            <a:off x="5638800" y="3591094"/>
            <a:ext cx="703243" cy="460052"/>
          </a:xfrm>
          <a:prstGeom prst="straightConnector1">
            <a:avLst/>
          </a:prstGeom>
          <a:solidFill>
            <a:srgbClr val="00FFFF"/>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ectangle 55"/>
          <p:cNvSpPr/>
          <p:nvPr/>
        </p:nvSpPr>
        <p:spPr bwMode="auto">
          <a:xfrm>
            <a:off x="385034" y="4659629"/>
            <a:ext cx="2065468" cy="1016345"/>
          </a:xfrm>
          <a:prstGeom prst="rect">
            <a:avLst/>
          </a:prstGeom>
          <a:solidFill>
            <a:schemeClr val="accent2">
              <a:lumMod val="40000"/>
              <a:lumOff val="60000"/>
            </a:schemeClr>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err="1" smtClean="0">
                <a:solidFill>
                  <a:srgbClr val="C00000"/>
                </a:solidFill>
                <a:latin typeface="Tahoma" pitchFamily="34" charset="0"/>
              </a:rPr>
              <a:t>Deordering</a:t>
            </a:r>
            <a:r>
              <a:rPr lang="en-US" sz="2000" dirty="0" smtClean="0">
                <a:solidFill>
                  <a:srgbClr val="C00000"/>
                </a:solidFill>
                <a:latin typeface="Tahoma" pitchFamily="34" charset="0"/>
              </a:rPr>
              <a:t> justifies merging all-A with </a:t>
            </a:r>
            <a:r>
              <a:rPr lang="en-US" sz="2000" dirty="0" err="1" smtClean="0">
                <a:solidFill>
                  <a:srgbClr val="C00000"/>
                </a:solidFill>
                <a:latin typeface="Tahoma" pitchFamily="34" charset="0"/>
              </a:rPr>
              <a:t>bgn</a:t>
            </a:r>
            <a:r>
              <a:rPr lang="en-US" sz="2000" dirty="0" smtClean="0">
                <a:solidFill>
                  <a:srgbClr val="C00000"/>
                </a:solidFill>
                <a:latin typeface="Tahoma" pitchFamily="34" charset="0"/>
              </a:rPr>
              <a:t>-A</a:t>
            </a:r>
          </a:p>
        </p:txBody>
      </p:sp>
      <p:cxnSp>
        <p:nvCxnSpPr>
          <p:cNvPr id="58" name="Straight Arrow Connector 57"/>
          <p:cNvCxnSpPr>
            <a:stCxn id="56" idx="3"/>
            <a:endCxn id="4" idx="0"/>
          </p:cNvCxnSpPr>
          <p:nvPr/>
        </p:nvCxnSpPr>
        <p:spPr bwMode="auto">
          <a:xfrm>
            <a:off x="2450502" y="5167802"/>
            <a:ext cx="826098" cy="851998"/>
          </a:xfrm>
          <a:prstGeom prst="straightConnector1">
            <a:avLst/>
          </a:prstGeom>
          <a:solidFill>
            <a:srgbClr val="00FFFF"/>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Slide Number Placeholder 2"/>
          <p:cNvSpPr>
            <a:spLocks noGrp="1"/>
          </p:cNvSpPr>
          <p:nvPr>
            <p:ph type="sldNum" sz="quarter" idx="12"/>
          </p:nvPr>
        </p:nvSpPr>
        <p:spPr/>
        <p:txBody>
          <a:bodyPr/>
          <a:lstStyle/>
          <a:p>
            <a:pPr>
              <a:defRPr/>
            </a:pPr>
            <a:fld id="{C07EA18F-6F2D-4CB7-BDC6-85F2DFCC4B00}" type="slidenum">
              <a:rPr lang="en-US" smtClean="0"/>
              <a:pPr>
                <a:defRPr/>
              </a:pPr>
              <a:t>35</a:t>
            </a:fld>
            <a:endParaRPr lang="en-US"/>
          </a:p>
        </p:txBody>
      </p:sp>
    </p:spTree>
    <p:custDataLst>
      <p:tags r:id="rId1"/>
    </p:custDataLst>
    <p:extLst>
      <p:ext uri="{BB962C8B-B14F-4D97-AF65-F5344CB8AC3E}">
        <p14:creationId xmlns:p14="http://schemas.microsoft.com/office/powerpoint/2010/main" val="2334157553"/>
      </p:ext>
    </p:extLst>
  </p:cSld>
  <p:clrMapOvr>
    <a:masterClrMapping/>
  </p:clrMapOvr>
  <mc:AlternateContent xmlns:mc="http://schemas.openxmlformats.org/markup-compatibility/2006" xmlns:p14="http://schemas.microsoft.com/office/powerpoint/2010/main">
    <mc:Choice Requires="p14">
      <p:transition spd="slow" p14:dur="2000" advTm="36207"/>
    </mc:Choice>
    <mc:Fallback xmlns="">
      <p:transition spd="slow" advTm="362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000" fill="hold"/>
                                        <p:tgtEl>
                                          <p:spTgt spid="50"/>
                                        </p:tgtEl>
                                        <p:attrNameLst>
                                          <p:attrName>ppt_x</p:attrName>
                                        </p:attrNameLst>
                                      </p:cBhvr>
                                      <p:tavLst>
                                        <p:tav tm="0">
                                          <p:val>
                                            <p:strVal val="#ppt_x"/>
                                          </p:val>
                                        </p:tav>
                                        <p:tav tm="100000">
                                          <p:val>
                                            <p:strVal val="#ppt_x"/>
                                          </p:val>
                                        </p:tav>
                                      </p:tavLst>
                                    </p:anim>
                                    <p:anim calcmode="lin" valueType="num">
                                      <p:cBhvr additive="base">
                                        <p:cTn id="8" dur="1000" fill="hold"/>
                                        <p:tgtEl>
                                          <p:spTgt spid="5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2"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right)">
                                      <p:cBhvr>
                                        <p:cTn id="12" dur="500"/>
                                        <p:tgtEl>
                                          <p:spTgt spid="52"/>
                                        </p:tgtEl>
                                      </p:cBhvr>
                                    </p:animEffect>
                                  </p:childTnLst>
                                </p:cTn>
                              </p:par>
                              <p:par>
                                <p:cTn id="13" presetID="22" presetClass="entr" presetSubtype="2"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right)">
                                      <p:cBhvr>
                                        <p:cTn id="15" dur="500"/>
                                        <p:tgtEl>
                                          <p:spTgt spid="54"/>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1000" fill="hold"/>
                                        <p:tgtEl>
                                          <p:spTgt spid="56"/>
                                        </p:tgtEl>
                                        <p:attrNameLst>
                                          <p:attrName>ppt_x</p:attrName>
                                        </p:attrNameLst>
                                      </p:cBhvr>
                                      <p:tavLst>
                                        <p:tav tm="0">
                                          <p:val>
                                            <p:strVal val="#ppt_x"/>
                                          </p:val>
                                        </p:tav>
                                        <p:tav tm="100000">
                                          <p:val>
                                            <p:strVal val="#ppt_x"/>
                                          </p:val>
                                        </p:tav>
                                      </p:tavLst>
                                    </p:anim>
                                    <p:anim calcmode="lin" valueType="num">
                                      <p:cBhvr additive="base">
                                        <p:cTn id="20" dur="1000" fill="hold"/>
                                        <p:tgtEl>
                                          <p:spTgt spid="56"/>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2" presetClass="entr" presetSubtype="1" fill="hold"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Formal Semantics </a:t>
            </a:r>
            <a:r>
              <a:rPr lang="en-US" dirty="0" smtClean="0"/>
              <a:t>(3/3): Executions</a:t>
            </a:r>
            <a:endParaRPr lang="en-US" dirty="0"/>
          </a:p>
        </p:txBody>
      </p:sp>
      <p:sp>
        <p:nvSpPr>
          <p:cNvPr id="4" name="Content Placeholder 3"/>
          <p:cNvSpPr>
            <a:spLocks noGrp="1"/>
          </p:cNvSpPr>
          <p:nvPr>
            <p:ph idx="1"/>
          </p:nvPr>
        </p:nvSpPr>
        <p:spPr/>
        <p:txBody>
          <a:bodyPr>
            <a:normAutofit/>
          </a:bodyPr>
          <a:lstStyle/>
          <a:p>
            <a:r>
              <a:rPr lang="en-US" dirty="0" smtClean="0"/>
              <a:t>An </a:t>
            </a:r>
            <a:r>
              <a:rPr lang="en-US" b="1" dirty="0" smtClean="0">
                <a:solidFill>
                  <a:srgbClr val="C00000"/>
                </a:solidFill>
              </a:rPr>
              <a:t>execution</a:t>
            </a:r>
            <a:r>
              <a:rPr lang="en-US" dirty="0" smtClean="0"/>
              <a:t> is a situation-sequence</a:t>
            </a:r>
          </a:p>
          <a:p>
            <a:pPr lvl="1"/>
            <a:r>
              <a:rPr lang="en-US" dirty="0" smtClean="0"/>
              <a:t>formed by applying transition functions</a:t>
            </a:r>
          </a:p>
          <a:p>
            <a:pPr lvl="1"/>
            <a:r>
              <a:rPr lang="en-US" dirty="0">
                <a:solidFill>
                  <a:srgbClr val="C00000"/>
                </a:solidFill>
              </a:rPr>
              <a:t>S</a:t>
            </a:r>
            <a:r>
              <a:rPr lang="en-US" baseline="-25000" dirty="0">
                <a:solidFill>
                  <a:srgbClr val="C00000"/>
                </a:solidFill>
              </a:rPr>
              <a:t>0</a:t>
            </a:r>
            <a:r>
              <a:rPr lang="en-US" dirty="0">
                <a:solidFill>
                  <a:srgbClr val="C00000"/>
                </a:solidFill>
              </a:rPr>
              <a:t>, S</a:t>
            </a:r>
            <a:r>
              <a:rPr lang="en-US" baseline="-25000" dirty="0">
                <a:solidFill>
                  <a:srgbClr val="C00000"/>
                </a:solidFill>
              </a:rPr>
              <a:t>1</a:t>
            </a:r>
            <a:r>
              <a:rPr lang="en-US" dirty="0">
                <a:solidFill>
                  <a:srgbClr val="C00000"/>
                </a:solidFill>
              </a:rPr>
              <a:t>, S</a:t>
            </a:r>
            <a:r>
              <a:rPr lang="en-US" baseline="-25000" dirty="0">
                <a:solidFill>
                  <a:srgbClr val="C00000"/>
                </a:solidFill>
              </a:rPr>
              <a:t>2</a:t>
            </a:r>
            <a:r>
              <a:rPr lang="en-US" dirty="0">
                <a:solidFill>
                  <a:srgbClr val="C00000"/>
                </a:solidFill>
              </a:rPr>
              <a:t>, …, </a:t>
            </a:r>
            <a:r>
              <a:rPr lang="en-US" dirty="0" err="1">
                <a:solidFill>
                  <a:srgbClr val="C00000"/>
                </a:solidFill>
              </a:rPr>
              <a:t>S</a:t>
            </a:r>
            <a:r>
              <a:rPr lang="en-US" baseline="-25000" dirty="0" err="1">
                <a:solidFill>
                  <a:srgbClr val="C00000"/>
                </a:solidFill>
              </a:rPr>
              <a:t>n</a:t>
            </a:r>
            <a:endParaRPr lang="en-US" baseline="-25000" dirty="0">
              <a:solidFill>
                <a:srgbClr val="C00000"/>
              </a:solidFill>
            </a:endParaRPr>
          </a:p>
          <a:p>
            <a:pPr lvl="1"/>
            <a:r>
              <a:rPr lang="en-US" sz="2400" dirty="0" smtClean="0"/>
              <a:t>ITP: dispatch-times must be </a:t>
            </a:r>
            <a:r>
              <a:rPr lang="en-US" sz="2400" u="sng" dirty="0" smtClean="0"/>
              <a:t>actual</a:t>
            </a:r>
            <a:endParaRPr lang="en-US" u="sng" dirty="0" smtClean="0"/>
          </a:p>
          <a:p>
            <a:endParaRPr lang="en-US" dirty="0" smtClean="0"/>
          </a:p>
          <a:p>
            <a:r>
              <a:rPr lang="en-US" dirty="0" smtClean="0">
                <a:solidFill>
                  <a:srgbClr val="00B050"/>
                </a:solidFill>
              </a:rPr>
              <a:t>The Good: STRIPS-like</a:t>
            </a:r>
          </a:p>
          <a:p>
            <a:r>
              <a:rPr lang="en-US" dirty="0" smtClean="0"/>
              <a:t>The Bad: STRIPS-like</a:t>
            </a:r>
          </a:p>
          <a:p>
            <a:pPr lvl="1"/>
            <a:r>
              <a:rPr lang="en-US" sz="3600" dirty="0">
                <a:solidFill>
                  <a:srgbClr val="FF0000"/>
                </a:solidFill>
              </a:rPr>
              <a:t>Temporal??</a:t>
            </a:r>
            <a:endParaRPr lang="en-US" sz="3600" dirty="0" smtClean="0"/>
          </a:p>
        </p:txBody>
      </p:sp>
      <p:sp>
        <p:nvSpPr>
          <p:cNvPr id="5" name="Film"/>
          <p:cNvSpPr>
            <a:spLocks noEditPoints="1" noChangeArrowheads="1"/>
          </p:cNvSpPr>
          <p:nvPr/>
        </p:nvSpPr>
        <p:spPr bwMode="auto">
          <a:xfrm rot="16200000">
            <a:off x="7243763" y="2052638"/>
            <a:ext cx="981075" cy="20574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Text Box 229"/>
          <p:cNvSpPr txBox="1">
            <a:spLocks noChangeArrowheads="1"/>
          </p:cNvSpPr>
          <p:nvPr/>
        </p:nvSpPr>
        <p:spPr bwMode="auto">
          <a:xfrm>
            <a:off x="6400800" y="0"/>
            <a:ext cx="2728632"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2: Definitions</a:t>
            </a:r>
            <a:endParaRPr lang="en-US" b="1" i="1" dirty="0">
              <a:solidFill>
                <a:schemeClr val="hlink"/>
              </a:solidFill>
            </a:endParaRPr>
          </a:p>
        </p:txBody>
      </p:sp>
      <p:sp>
        <p:nvSpPr>
          <p:cNvPr id="2" name="Slide Number Placeholder 1"/>
          <p:cNvSpPr>
            <a:spLocks noGrp="1"/>
          </p:cNvSpPr>
          <p:nvPr>
            <p:ph type="sldNum" sz="quarter" idx="12"/>
          </p:nvPr>
        </p:nvSpPr>
        <p:spPr/>
        <p:txBody>
          <a:bodyPr/>
          <a:lstStyle/>
          <a:p>
            <a:pPr>
              <a:defRPr/>
            </a:pPr>
            <a:fld id="{C07EA18F-6F2D-4CB7-BDC6-85F2DFCC4B00}" type="slidenum">
              <a:rPr lang="en-US" smtClean="0"/>
              <a:pPr>
                <a:defRPr/>
              </a:pPr>
              <a:t>36</a:t>
            </a:fld>
            <a:endParaRPr lang="en-US"/>
          </a:p>
        </p:txBody>
      </p:sp>
    </p:spTree>
    <p:custDataLst>
      <p:tags r:id="rId1"/>
    </p:custDataLst>
    <p:extLst>
      <p:ext uri="{BB962C8B-B14F-4D97-AF65-F5344CB8AC3E}">
        <p14:creationId xmlns:p14="http://schemas.microsoft.com/office/powerpoint/2010/main" val="54508510"/>
      </p:ext>
    </p:extLst>
  </p:cSld>
  <p:clrMapOvr>
    <a:masterClrMapping/>
  </p:clrMapOvr>
  <mc:AlternateContent xmlns:mc="http://schemas.openxmlformats.org/markup-compatibility/2006" xmlns:p14="http://schemas.microsoft.com/office/powerpoint/2010/main">
    <mc:Choice Requires="p14">
      <p:transition spd="slow" p14:dur="2000" advTm="42614"/>
    </mc:Choice>
    <mc:Fallback xmlns="">
      <p:transition spd="slow" advTm="426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1000"/>
                                        <p:tgtEl>
                                          <p:spTgt spid="4">
                                            <p:txEl>
                                              <p:pRg st="6" end="6"/>
                                            </p:txEl>
                                          </p:spTgt>
                                        </p:tgtEl>
                                      </p:cBhvr>
                                    </p:animEffect>
                                    <p:anim calcmode="lin" valueType="num">
                                      <p:cBhvr>
                                        <p:cTn id="1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1000"/>
                                        <p:tgtEl>
                                          <p:spTgt spid="4">
                                            <p:txEl>
                                              <p:pRg st="7" end="7"/>
                                            </p:txEl>
                                          </p:spTgt>
                                        </p:tgtEl>
                                      </p:cBhvr>
                                    </p:animEffect>
                                    <p:anim calcmode="lin" valueType="num">
                                      <p:cBhvr>
                                        <p:cTn id="1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 </a:t>
            </a:r>
            <a:r>
              <a:rPr lang="en-US" b="1" dirty="0">
                <a:solidFill>
                  <a:srgbClr val="C00000"/>
                </a:solidFill>
              </a:rPr>
              <a:t>behavior</a:t>
            </a:r>
            <a:r>
              <a:rPr lang="en-US" dirty="0"/>
              <a:t> collects fluent timelines</a:t>
            </a:r>
          </a:p>
          <a:p>
            <a:r>
              <a:rPr lang="en-US" dirty="0"/>
              <a:t>A fluent </a:t>
            </a:r>
            <a:r>
              <a:rPr lang="en-US" b="1" dirty="0">
                <a:solidFill>
                  <a:srgbClr val="C00000"/>
                </a:solidFill>
              </a:rPr>
              <a:t>timeline</a:t>
            </a:r>
            <a:r>
              <a:rPr lang="en-US" dirty="0"/>
              <a:t> assigns </a:t>
            </a:r>
          </a:p>
          <a:p>
            <a:pPr lvl="1"/>
            <a:r>
              <a:rPr lang="en-US" dirty="0"/>
              <a:t>per time point</a:t>
            </a:r>
          </a:p>
          <a:p>
            <a:pPr lvl="1"/>
            <a:r>
              <a:rPr lang="en-US" dirty="0"/>
              <a:t>values to </a:t>
            </a:r>
            <a:r>
              <a:rPr lang="en-US" dirty="0" err="1"/>
              <a:t>fluents</a:t>
            </a:r>
            <a:endParaRPr lang="en-US" dirty="0"/>
          </a:p>
          <a:p>
            <a:pPr lvl="1"/>
            <a:r>
              <a:rPr lang="en-US" dirty="0">
                <a:solidFill>
                  <a:srgbClr val="C00000"/>
                </a:solidFill>
              </a:rPr>
              <a:t>f(t) = </a:t>
            </a:r>
            <a:r>
              <a:rPr lang="en-US" dirty="0" smtClean="0">
                <a:solidFill>
                  <a:srgbClr val="C00000"/>
                </a:solidFill>
              </a:rPr>
              <a:t>v</a:t>
            </a:r>
          </a:p>
          <a:p>
            <a:pPr lvl="1"/>
            <a:endParaRPr lang="en-US" sz="1400" dirty="0">
              <a:solidFill>
                <a:srgbClr val="C00000"/>
              </a:solidFill>
            </a:endParaRPr>
          </a:p>
          <a:p>
            <a:r>
              <a:rPr lang="en-US" sz="2400" dirty="0" smtClean="0"/>
              <a:t>Prop.: </a:t>
            </a:r>
            <a:r>
              <a:rPr lang="en-US" sz="2400" i="1" dirty="0" smtClean="0"/>
              <a:t>Behavior-Equivalence implies Result-Equivalence</a:t>
            </a:r>
          </a:p>
          <a:p>
            <a:pPr lvl="1"/>
            <a:r>
              <a:rPr lang="en-US" sz="2000" i="1" dirty="0" smtClean="0"/>
              <a:t>…implies Solution-Equivalence</a:t>
            </a:r>
          </a:p>
          <a:p>
            <a:pPr lvl="1"/>
            <a:r>
              <a:rPr lang="en-US" sz="1800" dirty="0" smtClean="0"/>
              <a:t>Meta-meaning: </a:t>
            </a:r>
            <a:r>
              <a:rPr lang="en-US" sz="1800" i="1" dirty="0" smtClean="0"/>
              <a:t>Formal meaning is (logically) isomorphic to natural meaning</a:t>
            </a:r>
          </a:p>
          <a:p>
            <a:pPr lvl="1"/>
            <a:endParaRPr lang="en-US" sz="2000" i="1" dirty="0" smtClean="0"/>
          </a:p>
          <a:p>
            <a:r>
              <a:rPr lang="en-US" dirty="0" smtClean="0"/>
              <a:t>Translation: </a:t>
            </a:r>
            <a:r>
              <a:rPr lang="en-US" u="sng" dirty="0" smtClean="0">
                <a:solidFill>
                  <a:srgbClr val="00B050"/>
                </a:solidFill>
              </a:rPr>
              <a:t>Temporal</a:t>
            </a:r>
            <a:endParaRPr lang="en-US" dirty="0" smtClean="0"/>
          </a:p>
          <a:p>
            <a:pPr lvl="1"/>
            <a:endParaRPr lang="en-US" sz="2400" i="1" dirty="0">
              <a:solidFill>
                <a:srgbClr val="C00000"/>
              </a:solidFill>
            </a:endParaRPr>
          </a:p>
        </p:txBody>
      </p:sp>
      <p:pic>
        <p:nvPicPr>
          <p:cNvPr id="4" name="Picture 2" descr="C:\Users\Wyriel\AppData\Local\Microsoft\Windows\Temporary Internet Files\Content.IE5\C0QO4ZVP\MC9000536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0821" y="2417369"/>
            <a:ext cx="1720901" cy="171267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a:spLocks noGrp="1"/>
          </p:cNvSpPr>
          <p:nvPr>
            <p:ph type="title"/>
          </p:nvPr>
        </p:nvSpPr>
        <p:spPr>
          <a:xfrm>
            <a:off x="436208" y="465138"/>
            <a:ext cx="7793038" cy="685800"/>
          </a:xfrm>
        </p:spPr>
        <p:txBody>
          <a:bodyPr/>
          <a:lstStyle/>
          <a:p>
            <a:r>
              <a:rPr lang="en-US" dirty="0" smtClean="0"/>
              <a:t>Natural Semantics: Behaviors</a:t>
            </a:r>
            <a:endParaRPr lang="en-US" dirty="0"/>
          </a:p>
        </p:txBody>
      </p:sp>
      <p:sp>
        <p:nvSpPr>
          <p:cNvPr id="6" name="Text Box 229"/>
          <p:cNvSpPr txBox="1">
            <a:spLocks noChangeArrowheads="1"/>
          </p:cNvSpPr>
          <p:nvPr/>
        </p:nvSpPr>
        <p:spPr bwMode="auto">
          <a:xfrm>
            <a:off x="6400800" y="0"/>
            <a:ext cx="2728632"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2: Definitions</a:t>
            </a:r>
            <a:endParaRPr lang="en-US" b="1" i="1" dirty="0">
              <a:solidFill>
                <a:schemeClr val="hlink"/>
              </a:solidFill>
            </a:endParaRPr>
          </a:p>
        </p:txBody>
      </p:sp>
      <p:sp>
        <p:nvSpPr>
          <p:cNvPr id="2" name="Slide Number Placeholder 1"/>
          <p:cNvSpPr>
            <a:spLocks noGrp="1"/>
          </p:cNvSpPr>
          <p:nvPr>
            <p:ph type="sldNum" sz="quarter" idx="12"/>
          </p:nvPr>
        </p:nvSpPr>
        <p:spPr/>
        <p:txBody>
          <a:bodyPr/>
          <a:lstStyle/>
          <a:p>
            <a:pPr>
              <a:defRPr/>
            </a:pPr>
            <a:fld id="{C07EA18F-6F2D-4CB7-BDC6-85F2DFCC4B00}" type="slidenum">
              <a:rPr lang="en-US" smtClean="0"/>
              <a:pPr>
                <a:defRPr/>
              </a:pPr>
              <a:t>37</a:t>
            </a:fld>
            <a:endParaRPr lang="en-US"/>
          </a:p>
        </p:txBody>
      </p:sp>
    </p:spTree>
    <p:extLst>
      <p:ext uri="{BB962C8B-B14F-4D97-AF65-F5344CB8AC3E}">
        <p14:creationId xmlns:p14="http://schemas.microsoft.com/office/powerpoint/2010/main" val="21301005"/>
      </p:ext>
    </p:extLst>
  </p:cSld>
  <p:clrMapOvr>
    <a:masterClrMapping/>
  </p:clrMapOvr>
  <mc:AlternateContent xmlns:mc="http://schemas.openxmlformats.org/markup-compatibility/2006" xmlns:p14="http://schemas.microsoft.com/office/powerpoint/2010/main">
    <mc:Choice Requires="p14">
      <p:transition spd="slow" p14:dur="2000" advTm="43335"/>
    </mc:Choice>
    <mc:Fallback xmlns="">
      <p:transition spd="slow" advTm="43335"/>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610600" cy="693738"/>
          </a:xfrm>
        </p:spPr>
        <p:txBody>
          <a:bodyPr>
            <a:noAutofit/>
          </a:bodyPr>
          <a:lstStyle/>
          <a:p>
            <a:r>
              <a:rPr lang="en-US" sz="2800" dirty="0" smtClean="0"/>
              <a:t>What is Time? How </a:t>
            </a:r>
            <a:r>
              <a:rPr lang="en-US" sz="2800" i="1" dirty="0" smtClean="0"/>
              <a:t>should</a:t>
            </a:r>
            <a:r>
              <a:rPr lang="en-US" sz="2800" dirty="0" smtClean="0"/>
              <a:t> Time be defined?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3375" y="1447800"/>
                <a:ext cx="8699500" cy="5192713"/>
              </a:xfrm>
            </p:spPr>
            <p:txBody>
              <a:bodyPr>
                <a:normAutofit fontScale="70000" lnSpcReduction="20000"/>
              </a:bodyPr>
              <a:lstStyle/>
              <a:p>
                <a:r>
                  <a:rPr lang="en-US" dirty="0" smtClean="0"/>
                  <a:t>A unit radius wheel revolves once per second for 2 seconds.</a:t>
                </a:r>
              </a:p>
              <a:p>
                <a:r>
                  <a:rPr lang="en-US" dirty="0" smtClean="0"/>
                  <a:t>How far has the wheel rolled?</a:t>
                </a:r>
              </a:p>
              <a:p>
                <a:pPr lvl="1"/>
                <a:r>
                  <a:rPr lang="en-US" dirty="0" smtClean="0"/>
                  <a:t>Linear velocity: </a:t>
                </a:r>
                <a14:m>
                  <m:oMath xmlns:m="http://schemas.openxmlformats.org/officeDocument/2006/math">
                    <m:r>
                      <a:rPr lang="en-US" b="0" i="1" smtClean="0">
                        <a:latin typeface="Cambria Math"/>
                      </a:rPr>
                      <m:t>𝑣</m:t>
                    </m:r>
                    <m:r>
                      <a:rPr lang="en-US" b="0" i="1" smtClean="0">
                        <a:latin typeface="Cambria Math"/>
                      </a:rPr>
                      <m:t>=2</m:t>
                    </m:r>
                    <m:r>
                      <a:rPr lang="en-US" b="0" i="1" smtClean="0">
                        <a:latin typeface="Cambria Math"/>
                      </a:rPr>
                      <m:t>𝜋</m:t>
                    </m:r>
                    <m:r>
                      <a:rPr lang="en-US" b="0" i="1" smtClean="0">
                        <a:latin typeface="Cambria Math"/>
                      </a:rPr>
                      <m:t>𝑚</m:t>
                    </m:r>
                    <m:r>
                      <a:rPr lang="en-US" b="0" i="1" smtClean="0">
                        <a:latin typeface="Cambria Math"/>
                      </a:rPr>
                      <m:t>/</m:t>
                    </m:r>
                    <m:r>
                      <a:rPr lang="en-US" b="0" i="1" smtClean="0">
                        <a:latin typeface="Cambria Math"/>
                      </a:rPr>
                      <m:t>𝑠</m:t>
                    </m:r>
                  </m:oMath>
                </a14:m>
                <a:endParaRPr lang="en-US" dirty="0" smtClean="0"/>
              </a:p>
              <a:p>
                <a:pPr lvl="1"/>
                <a:r>
                  <a:rPr lang="en-US" dirty="0" smtClean="0"/>
                  <a:t>Distance: </a:t>
                </a:r>
                <a14:m>
                  <m:oMath xmlns:m="http://schemas.openxmlformats.org/officeDocument/2006/math">
                    <m:r>
                      <a:rPr lang="en-US" b="0" i="1" smtClean="0">
                        <a:latin typeface="Cambria Math"/>
                      </a:rPr>
                      <m:t>𝑑</m:t>
                    </m:r>
                    <m:r>
                      <a:rPr lang="en-US" b="0" i="1" smtClean="0">
                        <a:latin typeface="Cambria Math"/>
                      </a:rPr>
                      <m:t>=</m:t>
                    </m:r>
                    <m:r>
                      <a:rPr lang="en-US" b="0" i="1" smtClean="0">
                        <a:latin typeface="Cambria Math"/>
                      </a:rPr>
                      <m:t>𝑣𝑡</m:t>
                    </m:r>
                    <m:r>
                      <a:rPr lang="en-US" b="0" i="1" smtClean="0">
                        <a:latin typeface="Cambria Math"/>
                      </a:rPr>
                      <m:t>=4</m:t>
                    </m:r>
                    <m:r>
                      <a:rPr lang="en-US" b="0" i="1" smtClean="0">
                        <a:latin typeface="Cambria Math"/>
                      </a:rPr>
                      <m:t>𝜋</m:t>
                    </m:r>
                    <m:r>
                      <a:rPr lang="en-US" b="0" i="1" smtClean="0">
                        <a:latin typeface="Cambria Math"/>
                      </a:rPr>
                      <m:t>𝑚</m:t>
                    </m:r>
                  </m:oMath>
                </a14:m>
                <a:endParaRPr lang="en-US" dirty="0" smtClean="0"/>
              </a:p>
              <a:p>
                <a:pPr marL="342900" lvl="1" indent="-342900">
                  <a:buClr>
                    <a:srgbClr val="A50021"/>
                  </a:buClr>
                </a:pPr>
                <a:r>
                  <a:rPr lang="en-US" dirty="0" smtClean="0"/>
                  <a:t>Is </a:t>
                </a:r>
                <a14:m>
                  <m:oMath xmlns:m="http://schemas.openxmlformats.org/officeDocument/2006/math">
                    <m:r>
                      <a:rPr lang="en-US" b="0" i="0" smtClean="0">
                        <a:solidFill>
                          <a:srgbClr val="FFC000"/>
                        </a:solidFill>
                        <a:latin typeface="Cambria Math"/>
                      </a:rPr>
                      <m:t>1</m:t>
                    </m:r>
                    <m:r>
                      <m:rPr>
                        <m:lit/>
                      </m:rPr>
                      <a:rPr lang="en-US" b="0" i="1" smtClean="0">
                        <a:solidFill>
                          <a:srgbClr val="FFC000"/>
                        </a:solidFill>
                        <a:latin typeface="Cambria Math"/>
                      </a:rPr>
                      <m:t>/</m:t>
                    </m:r>
                    <m:r>
                      <a:rPr lang="en-US" b="0" i="1" smtClean="0">
                        <a:solidFill>
                          <a:srgbClr val="FFC000"/>
                        </a:solidFill>
                        <a:latin typeface="Cambria Math"/>
                      </a:rPr>
                      <m:t>2</m:t>
                    </m:r>
                    <m:r>
                      <a:rPr lang="en-US" b="0" i="1" smtClean="0">
                        <a:solidFill>
                          <a:srgbClr val="FFC000"/>
                        </a:solidFill>
                        <a:latin typeface="Cambria Math"/>
                      </a:rPr>
                      <m:t>𝑠</m:t>
                    </m:r>
                    <m:r>
                      <a:rPr lang="en-US" b="0" i="1" smtClean="0">
                        <a:solidFill>
                          <a:srgbClr val="FFC000"/>
                        </a:solidFill>
                        <a:latin typeface="Cambria Math"/>
                      </a:rPr>
                      <m:t>=</m:t>
                    </m:r>
                    <m:r>
                      <a:rPr lang="en-US" b="0" i="1" smtClean="0">
                        <a:solidFill>
                          <a:srgbClr val="FFC000"/>
                        </a:solidFill>
                        <a:latin typeface="Cambria Math"/>
                      </a:rPr>
                      <m:t>𝑣</m:t>
                    </m:r>
                    <m:r>
                      <m:rPr>
                        <m:lit/>
                      </m:rPr>
                      <a:rPr lang="en-US" b="0" i="1" smtClean="0">
                        <a:solidFill>
                          <a:srgbClr val="FFC000"/>
                        </a:solidFill>
                        <a:latin typeface="Cambria Math"/>
                      </a:rPr>
                      <m:t>/</m:t>
                    </m:r>
                    <m:r>
                      <a:rPr lang="en-US" b="0" i="1" smtClean="0">
                        <a:solidFill>
                          <a:srgbClr val="FFC000"/>
                        </a:solidFill>
                        <a:latin typeface="Cambria Math"/>
                      </a:rPr>
                      <m:t>𝑑</m:t>
                    </m:r>
                  </m:oMath>
                </a14:m>
                <a:r>
                  <a:rPr lang="en-US" dirty="0" smtClean="0">
                    <a:solidFill>
                      <a:srgbClr val="FFC000"/>
                    </a:solidFill>
                  </a:rPr>
                  <a:t> </a:t>
                </a:r>
                <a:r>
                  <a:rPr lang="en-US" dirty="0" smtClean="0"/>
                  <a:t>true on a computer? </a:t>
                </a:r>
                <a:r>
                  <a:rPr lang="en-US" dirty="0" smtClean="0">
                    <a:solidFill>
                      <a:srgbClr val="FF0000"/>
                    </a:solidFill>
                  </a:rPr>
                  <a:t>(usually no)</a:t>
                </a:r>
                <a:endParaRPr lang="en-US" sz="1600" dirty="0" smtClean="0"/>
              </a:p>
              <a:p>
                <a:r>
                  <a:rPr lang="en-US" sz="2900" dirty="0" smtClean="0">
                    <a:solidFill>
                      <a:schemeClr val="tx1"/>
                    </a:solidFill>
                  </a:rPr>
                  <a:t>Is </a:t>
                </a:r>
                <a14:m>
                  <m:oMath xmlns:m="http://schemas.openxmlformats.org/officeDocument/2006/math">
                    <m:d>
                      <m:dPr>
                        <m:ctrlPr>
                          <a:rPr lang="en-US" sz="2900" b="0" i="1" smtClean="0">
                            <a:solidFill>
                              <a:srgbClr val="FFC000"/>
                            </a:solidFill>
                            <a:latin typeface="Cambria Math"/>
                          </a:rPr>
                        </m:ctrlPr>
                      </m:dPr>
                      <m:e>
                        <m:r>
                          <a:rPr lang="en-US" sz="2900" b="0" i="1" smtClean="0">
                            <a:solidFill>
                              <a:srgbClr val="FFC000"/>
                            </a:solidFill>
                            <a:latin typeface="Cambria Math"/>
                          </a:rPr>
                          <m:t>𝑣</m:t>
                        </m:r>
                        <m:r>
                          <m:rPr>
                            <m:lit/>
                          </m:rPr>
                          <a:rPr lang="en-US" sz="2900" b="0" i="1" smtClean="0">
                            <a:solidFill>
                              <a:srgbClr val="FFC000"/>
                            </a:solidFill>
                            <a:latin typeface="Cambria Math"/>
                          </a:rPr>
                          <m:t>/</m:t>
                        </m:r>
                        <m:r>
                          <a:rPr lang="en-US" sz="2900" b="0" i="1" smtClean="0">
                            <a:solidFill>
                              <a:srgbClr val="FFC000"/>
                            </a:solidFill>
                            <a:latin typeface="Cambria Math"/>
                          </a:rPr>
                          <m:t>𝑑</m:t>
                        </m:r>
                        <m:r>
                          <a:rPr lang="en-US" sz="2900" b="0" i="1" smtClean="0">
                            <a:solidFill>
                              <a:srgbClr val="FFC000"/>
                            </a:solidFill>
                            <a:latin typeface="Cambria Math"/>
                          </a:rPr>
                          <m:t>−</m:t>
                        </m:r>
                        <m:r>
                          <m:rPr>
                            <m:sty m:val="p"/>
                          </m:rPr>
                          <a:rPr lang="en-US" sz="2900" b="0" i="1" smtClean="0">
                            <a:solidFill>
                              <a:srgbClr val="FFC000"/>
                            </a:solidFill>
                            <a:latin typeface="Cambria Math"/>
                          </a:rPr>
                          <m:t>ε</m:t>
                        </m:r>
                        <m:r>
                          <a:rPr lang="en-US" sz="2900" b="0" i="1" smtClean="0">
                            <a:solidFill>
                              <a:srgbClr val="FFC000"/>
                            </a:solidFill>
                            <a:latin typeface="Cambria Math"/>
                          </a:rPr>
                          <m:t>𝑠</m:t>
                        </m:r>
                      </m:e>
                    </m:d>
                    <m:r>
                      <a:rPr lang="en-US" sz="2900" b="0" i="1" smtClean="0">
                        <a:solidFill>
                          <a:srgbClr val="FFC000"/>
                        </a:solidFill>
                        <a:latin typeface="Cambria Math"/>
                      </a:rPr>
                      <m:t>≤1</m:t>
                    </m:r>
                    <m:r>
                      <m:rPr>
                        <m:lit/>
                      </m:rPr>
                      <a:rPr lang="en-US" sz="2900" b="0" i="1" smtClean="0">
                        <a:solidFill>
                          <a:srgbClr val="FFC000"/>
                        </a:solidFill>
                        <a:latin typeface="Cambria Math"/>
                      </a:rPr>
                      <m:t>/</m:t>
                    </m:r>
                    <m:r>
                      <a:rPr lang="en-US" sz="2900" b="0" i="1" smtClean="0">
                        <a:solidFill>
                          <a:srgbClr val="FFC000"/>
                        </a:solidFill>
                        <a:latin typeface="Cambria Math"/>
                      </a:rPr>
                      <m:t>2</m:t>
                    </m:r>
                    <m:r>
                      <a:rPr lang="en-US" sz="2900" b="0" i="1" smtClean="0">
                        <a:solidFill>
                          <a:srgbClr val="FFC000"/>
                        </a:solidFill>
                        <a:latin typeface="Cambria Math"/>
                      </a:rPr>
                      <m:t>𝑠</m:t>
                    </m:r>
                    <m:r>
                      <a:rPr lang="en-US" sz="2900" b="0" i="1" smtClean="0">
                        <a:solidFill>
                          <a:srgbClr val="FFC000"/>
                        </a:solidFill>
                        <a:latin typeface="Cambria Math"/>
                      </a:rPr>
                      <m:t>≤</m:t>
                    </m:r>
                    <m:d>
                      <m:dPr>
                        <m:ctrlPr>
                          <a:rPr lang="en-US" sz="2900" b="0" i="1" smtClean="0">
                            <a:solidFill>
                              <a:srgbClr val="FFC000"/>
                            </a:solidFill>
                            <a:latin typeface="Cambria Math"/>
                          </a:rPr>
                        </m:ctrlPr>
                      </m:dPr>
                      <m:e>
                        <m:r>
                          <a:rPr lang="en-US" sz="2900" b="0" i="1" smtClean="0">
                            <a:solidFill>
                              <a:srgbClr val="FFC000"/>
                            </a:solidFill>
                            <a:latin typeface="Cambria Math"/>
                          </a:rPr>
                          <m:t>𝑣</m:t>
                        </m:r>
                        <m:r>
                          <m:rPr>
                            <m:lit/>
                          </m:rPr>
                          <a:rPr lang="en-US" sz="2900" b="0" i="1" smtClean="0">
                            <a:solidFill>
                              <a:srgbClr val="FFC000"/>
                            </a:solidFill>
                            <a:latin typeface="Cambria Math"/>
                          </a:rPr>
                          <m:t>/</m:t>
                        </m:r>
                        <m:r>
                          <a:rPr lang="en-US" sz="2900" b="0" i="1" smtClean="0">
                            <a:solidFill>
                              <a:srgbClr val="FFC000"/>
                            </a:solidFill>
                            <a:latin typeface="Cambria Math"/>
                          </a:rPr>
                          <m:t>𝑑</m:t>
                        </m:r>
                        <m:r>
                          <a:rPr lang="en-US" sz="2900" b="0" i="1" smtClean="0">
                            <a:solidFill>
                              <a:srgbClr val="FFC000"/>
                            </a:solidFill>
                            <a:latin typeface="Cambria Math"/>
                          </a:rPr>
                          <m:t>+</m:t>
                        </m:r>
                        <m:r>
                          <a:rPr lang="en-US" sz="2900" b="0" i="1" smtClean="0">
                            <a:solidFill>
                              <a:srgbClr val="FFC000"/>
                            </a:solidFill>
                            <a:latin typeface="Cambria Math"/>
                          </a:rPr>
                          <m:t>𝜀</m:t>
                        </m:r>
                        <m:r>
                          <a:rPr lang="en-US" sz="2900" b="0" i="1" smtClean="0">
                            <a:solidFill>
                              <a:srgbClr val="FFC000"/>
                            </a:solidFill>
                            <a:latin typeface="Cambria Math"/>
                          </a:rPr>
                          <m:t>𝑠</m:t>
                        </m:r>
                      </m:e>
                    </m:d>
                  </m:oMath>
                </a14:m>
                <a:r>
                  <a:rPr lang="en-US" sz="2900" b="0" i="1" dirty="0" smtClean="0">
                    <a:solidFill>
                      <a:schemeClr val="tx1"/>
                    </a:solidFill>
                    <a:latin typeface="Cambria Math"/>
                  </a:rPr>
                  <a:t> </a:t>
                </a:r>
                <a:r>
                  <a:rPr lang="en-US" sz="2900" b="0" dirty="0" smtClean="0">
                    <a:solidFill>
                      <a:schemeClr val="tx1"/>
                    </a:solidFill>
                    <a:latin typeface="Cambria Math"/>
                  </a:rPr>
                  <a:t>true? </a:t>
                </a:r>
                <a:r>
                  <a:rPr lang="en-US" sz="2900" b="0" dirty="0" smtClean="0">
                    <a:solidFill>
                      <a:srgbClr val="00B050"/>
                    </a:solidFill>
                    <a:latin typeface="Cambria Math"/>
                  </a:rPr>
                  <a:t>(yes…</a:t>
                </a:r>
                <a:r>
                  <a:rPr lang="en-US" sz="2900" b="0" dirty="0" smtClean="0">
                    <a:solidFill>
                      <a:srgbClr val="FF0000"/>
                    </a:solidFill>
                    <a:latin typeface="Cambria Math"/>
                  </a:rPr>
                  <a:t>not transitive</a:t>
                </a:r>
                <a:r>
                  <a:rPr lang="en-US" sz="2900" b="0" dirty="0" smtClean="0">
                    <a:solidFill>
                      <a:srgbClr val="00B050"/>
                    </a:solidFill>
                    <a:latin typeface="Cambria Math"/>
                  </a:rPr>
                  <a:t>)</a:t>
                </a:r>
              </a:p>
              <a:p>
                <a:pPr marL="457200" lvl="1" indent="0">
                  <a:buNone/>
                </a:pPr>
                <a:endParaRPr lang="en-US" sz="1600" b="0" dirty="0" smtClean="0">
                  <a:latin typeface="Cambria Math"/>
                </a:endParaRPr>
              </a:p>
              <a:p>
                <a:r>
                  <a:rPr lang="en-US" sz="2600" dirty="0" smtClean="0">
                    <a:solidFill>
                      <a:srgbClr val="C00000"/>
                    </a:solidFill>
                  </a:rPr>
                  <a:t>(Reachability Heuristic) </a:t>
                </a:r>
                <a:r>
                  <a:rPr lang="en-US" sz="2600" dirty="0" smtClean="0"/>
                  <a:t>compute displacement by summation: </a:t>
                </a:r>
                <a14:m>
                  <m:oMath xmlns:m="http://schemas.openxmlformats.org/officeDocument/2006/math">
                    <m:r>
                      <a:rPr lang="en-US" sz="2900" b="0" i="1" smtClean="0">
                        <a:solidFill>
                          <a:srgbClr val="FFC000"/>
                        </a:solidFill>
                        <a:latin typeface="Cambria Math"/>
                      </a:rPr>
                      <m:t>ℓ=</m:t>
                    </m:r>
                    <m:sSub>
                      <m:sSubPr>
                        <m:ctrlPr>
                          <a:rPr lang="en-US" sz="2900" b="0" i="1" smtClean="0">
                            <a:solidFill>
                              <a:srgbClr val="FFC000"/>
                            </a:solidFill>
                            <a:latin typeface="Cambria Math"/>
                          </a:rPr>
                        </m:ctrlPr>
                      </m:sSubPr>
                      <m:e>
                        <m:r>
                          <a:rPr lang="en-US" sz="2900" b="0" i="1" smtClean="0">
                            <a:solidFill>
                              <a:srgbClr val="FFC000"/>
                            </a:solidFill>
                            <a:latin typeface="Cambria Math"/>
                          </a:rPr>
                          <m:t>ℓ</m:t>
                        </m:r>
                      </m:e>
                      <m:sub>
                        <m:r>
                          <a:rPr lang="en-US" sz="2900" b="0" i="1" smtClean="0">
                            <a:solidFill>
                              <a:srgbClr val="FFC000"/>
                            </a:solidFill>
                            <a:latin typeface="Cambria Math"/>
                          </a:rPr>
                          <m:t>0</m:t>
                        </m:r>
                      </m:sub>
                    </m:sSub>
                    <m:r>
                      <a:rPr lang="en-US" sz="2900" b="0" i="1" smtClean="0">
                        <a:solidFill>
                          <a:srgbClr val="FFC000"/>
                        </a:solidFill>
                        <a:latin typeface="Cambria Math"/>
                      </a:rPr>
                      <m:t>+</m:t>
                    </m:r>
                    <m:nary>
                      <m:naryPr>
                        <m:chr m:val="∑"/>
                        <m:supHide m:val="on"/>
                        <m:ctrlPr>
                          <a:rPr lang="en-US" sz="2900" b="0" i="1" smtClean="0">
                            <a:solidFill>
                              <a:srgbClr val="FFC000"/>
                            </a:solidFill>
                            <a:latin typeface="Cambria Math"/>
                          </a:rPr>
                        </m:ctrlPr>
                      </m:naryPr>
                      <m:sub>
                        <m:r>
                          <a:rPr lang="en-US" sz="2900" b="0" i="1" smtClean="0">
                            <a:solidFill>
                              <a:srgbClr val="FFC000"/>
                            </a:solidFill>
                            <a:latin typeface="Cambria Math"/>
                          </a:rPr>
                          <m:t>𝑡</m:t>
                        </m:r>
                      </m:sub>
                      <m:sup/>
                      <m:e>
                        <m:r>
                          <a:rPr lang="en-US" sz="2900" b="0" i="1" smtClean="0">
                            <a:solidFill>
                              <a:srgbClr val="FFC000"/>
                            </a:solidFill>
                            <a:latin typeface="Cambria Math"/>
                          </a:rPr>
                          <m:t>𝑣𝑡</m:t>
                        </m:r>
                      </m:e>
                    </m:nary>
                  </m:oMath>
                </a14:m>
                <a:endParaRPr lang="en-US" sz="2900" dirty="0" smtClean="0"/>
              </a:p>
              <a:p>
                <a:r>
                  <a:rPr lang="en-US" sz="2600" dirty="0" smtClean="0">
                    <a:solidFill>
                      <a:srgbClr val="C00000"/>
                    </a:solidFill>
                  </a:rPr>
                  <a:t>(Relaxed Plan) </a:t>
                </a:r>
                <a:r>
                  <a:rPr lang="en-US" sz="2600" dirty="0" smtClean="0"/>
                  <a:t>compute initial location by subtraction: </a:t>
                </a:r>
                <a14:m>
                  <m:oMath xmlns:m="http://schemas.openxmlformats.org/officeDocument/2006/math">
                    <m:acc>
                      <m:accPr>
                        <m:chr m:val="̂"/>
                        <m:ctrlPr>
                          <a:rPr lang="en-US" sz="2900" b="0" i="1" dirty="0" smtClean="0">
                            <a:solidFill>
                              <a:srgbClr val="FFC000"/>
                            </a:solidFill>
                            <a:latin typeface="Cambria Math"/>
                          </a:rPr>
                        </m:ctrlPr>
                      </m:accPr>
                      <m:e>
                        <m:r>
                          <a:rPr lang="en-US" sz="2900" b="0" i="1" dirty="0" smtClean="0">
                            <a:solidFill>
                              <a:srgbClr val="FFC000"/>
                            </a:solidFill>
                            <a:latin typeface="Cambria Math"/>
                          </a:rPr>
                          <m:t>ℓ</m:t>
                        </m:r>
                      </m:e>
                    </m:acc>
                    <m:r>
                      <a:rPr lang="en-US" sz="2900" i="1">
                        <a:solidFill>
                          <a:srgbClr val="FFC000"/>
                        </a:solidFill>
                        <a:latin typeface="Cambria Math"/>
                      </a:rPr>
                      <m:t>=</m:t>
                    </m:r>
                    <m:r>
                      <a:rPr lang="en-US" sz="2900" b="0" i="1" smtClean="0">
                        <a:solidFill>
                          <a:srgbClr val="FFC000"/>
                        </a:solidFill>
                        <a:latin typeface="Cambria Math"/>
                      </a:rPr>
                      <m:t>ℓ+</m:t>
                    </m:r>
                    <m:nary>
                      <m:naryPr>
                        <m:chr m:val="∑"/>
                        <m:supHide m:val="on"/>
                        <m:ctrlPr>
                          <a:rPr lang="en-US" sz="2900" i="1">
                            <a:solidFill>
                              <a:srgbClr val="FFC000"/>
                            </a:solidFill>
                            <a:latin typeface="Cambria Math"/>
                          </a:rPr>
                        </m:ctrlPr>
                      </m:naryPr>
                      <m:sub>
                        <m:r>
                          <a:rPr lang="en-US" sz="2900" i="1">
                            <a:solidFill>
                              <a:srgbClr val="FFC000"/>
                            </a:solidFill>
                            <a:latin typeface="Cambria Math"/>
                          </a:rPr>
                          <m:t>𝑡</m:t>
                        </m:r>
                      </m:sub>
                      <m:sup/>
                      <m:e>
                        <m:r>
                          <a:rPr lang="en-US" sz="2900" b="0" i="1" smtClean="0">
                            <a:solidFill>
                              <a:srgbClr val="FFC000"/>
                            </a:solidFill>
                            <a:latin typeface="Cambria Math"/>
                          </a:rPr>
                          <m:t>−</m:t>
                        </m:r>
                        <m:r>
                          <a:rPr lang="en-US" sz="2900" b="0" i="1" smtClean="0">
                            <a:solidFill>
                              <a:srgbClr val="FFC000"/>
                            </a:solidFill>
                            <a:latin typeface="Cambria Math"/>
                          </a:rPr>
                          <m:t>𝑣𝑡</m:t>
                        </m:r>
                      </m:e>
                    </m:nary>
                  </m:oMath>
                </a14:m>
                <a:endParaRPr lang="en-US" sz="2900" dirty="0" smtClean="0"/>
              </a:p>
              <a:p>
                <a:r>
                  <a:rPr lang="en-US" sz="2600" dirty="0" smtClean="0">
                    <a:solidFill>
                      <a:srgbClr val="C00000"/>
                    </a:solidFill>
                  </a:rPr>
                  <a:t>Are we close to where we started?</a:t>
                </a:r>
              </a:p>
              <a:p>
                <a:pPr lvl="1"/>
                <a:r>
                  <a:rPr lang="en-US" sz="2500" dirty="0" smtClean="0"/>
                  <a:t>Is </a:t>
                </a:r>
                <a14:m>
                  <m:oMath xmlns:m="http://schemas.openxmlformats.org/officeDocument/2006/math">
                    <m:acc>
                      <m:accPr>
                        <m:chr m:val="̂"/>
                        <m:ctrlPr>
                          <a:rPr lang="en-US" sz="2500" b="0" i="1" smtClean="0">
                            <a:solidFill>
                              <a:srgbClr val="FFC000"/>
                            </a:solidFill>
                            <a:latin typeface="Cambria Math"/>
                          </a:rPr>
                        </m:ctrlPr>
                      </m:accPr>
                      <m:e>
                        <m:r>
                          <a:rPr lang="en-US" sz="2500" b="0" i="1" smtClean="0">
                            <a:solidFill>
                              <a:srgbClr val="FFC000"/>
                            </a:solidFill>
                            <a:latin typeface="Cambria Math"/>
                          </a:rPr>
                          <m:t>ℓ</m:t>
                        </m:r>
                      </m:e>
                    </m:acc>
                    <m:r>
                      <a:rPr lang="en-US" sz="2500" b="0" i="1" dirty="0" smtClean="0">
                        <a:solidFill>
                          <a:srgbClr val="FFC000"/>
                        </a:solidFill>
                        <a:latin typeface="Cambria Math"/>
                      </a:rPr>
                      <m:t>−</m:t>
                    </m:r>
                    <m:r>
                      <a:rPr lang="en-US" sz="2500" b="0" i="1" dirty="0" smtClean="0">
                        <a:solidFill>
                          <a:srgbClr val="FFC000"/>
                        </a:solidFill>
                        <a:latin typeface="Cambria Math"/>
                      </a:rPr>
                      <m:t>𝜀</m:t>
                    </m:r>
                    <m:r>
                      <a:rPr lang="en-US" sz="2500" b="0" i="1" dirty="0" smtClean="0">
                        <a:solidFill>
                          <a:srgbClr val="FFC000"/>
                        </a:solidFill>
                        <a:latin typeface="Cambria Math"/>
                      </a:rPr>
                      <m:t>𝑚</m:t>
                    </m:r>
                    <m:r>
                      <a:rPr lang="en-US" sz="2500" b="0" i="1" dirty="0" smtClean="0">
                        <a:solidFill>
                          <a:srgbClr val="FFC000"/>
                        </a:solidFill>
                        <a:latin typeface="Cambria Math"/>
                      </a:rPr>
                      <m:t>≤</m:t>
                    </m:r>
                    <m:sSub>
                      <m:sSubPr>
                        <m:ctrlPr>
                          <a:rPr lang="en-US" sz="2500" b="0" i="1" dirty="0" smtClean="0">
                            <a:solidFill>
                              <a:srgbClr val="FFC000"/>
                            </a:solidFill>
                            <a:latin typeface="Cambria Math"/>
                          </a:rPr>
                        </m:ctrlPr>
                      </m:sSubPr>
                      <m:e>
                        <m:r>
                          <a:rPr lang="en-US" sz="2500" b="0" i="1" dirty="0" smtClean="0">
                            <a:solidFill>
                              <a:srgbClr val="FFC000"/>
                            </a:solidFill>
                            <a:latin typeface="Cambria Math"/>
                          </a:rPr>
                          <m:t>ℓ</m:t>
                        </m:r>
                      </m:e>
                      <m:sub>
                        <m:r>
                          <a:rPr lang="en-US" sz="2500" b="0" i="1" dirty="0" smtClean="0">
                            <a:solidFill>
                              <a:srgbClr val="FFC000"/>
                            </a:solidFill>
                            <a:latin typeface="Cambria Math"/>
                          </a:rPr>
                          <m:t>0</m:t>
                        </m:r>
                      </m:sub>
                    </m:sSub>
                    <m:r>
                      <a:rPr lang="en-US" sz="2500" b="0" i="1" dirty="0" smtClean="0">
                        <a:solidFill>
                          <a:srgbClr val="FFC000"/>
                        </a:solidFill>
                        <a:latin typeface="Cambria Math"/>
                      </a:rPr>
                      <m:t>≤</m:t>
                    </m:r>
                    <m:acc>
                      <m:accPr>
                        <m:chr m:val="̂"/>
                        <m:ctrlPr>
                          <a:rPr lang="en-US" sz="2500" b="0" i="1" dirty="0" smtClean="0">
                            <a:solidFill>
                              <a:srgbClr val="FFC000"/>
                            </a:solidFill>
                            <a:latin typeface="Cambria Math"/>
                          </a:rPr>
                        </m:ctrlPr>
                      </m:accPr>
                      <m:e>
                        <m:r>
                          <a:rPr lang="en-US" sz="2500" b="0" i="1" dirty="0" smtClean="0">
                            <a:solidFill>
                              <a:srgbClr val="FFC000"/>
                            </a:solidFill>
                            <a:latin typeface="Cambria Math"/>
                          </a:rPr>
                          <m:t>ℓ</m:t>
                        </m:r>
                      </m:e>
                    </m:acc>
                    <m:r>
                      <a:rPr lang="en-US" sz="2500" b="0" i="1" dirty="0" smtClean="0">
                        <a:solidFill>
                          <a:srgbClr val="FFC000"/>
                        </a:solidFill>
                        <a:latin typeface="Cambria Math"/>
                      </a:rPr>
                      <m:t>+</m:t>
                    </m:r>
                    <m:r>
                      <a:rPr lang="en-US" sz="2500" b="0" i="1" dirty="0" smtClean="0">
                        <a:solidFill>
                          <a:srgbClr val="FFC000"/>
                        </a:solidFill>
                        <a:latin typeface="Cambria Math"/>
                      </a:rPr>
                      <m:t>𝜀</m:t>
                    </m:r>
                    <m:r>
                      <a:rPr lang="en-US" sz="2500" b="0" i="1" dirty="0" smtClean="0">
                        <a:solidFill>
                          <a:srgbClr val="FFC000"/>
                        </a:solidFill>
                        <a:latin typeface="Cambria Math"/>
                      </a:rPr>
                      <m:t>𝑚</m:t>
                    </m:r>
                    <m:r>
                      <a:rPr lang="en-US" sz="2500" b="0" i="1" dirty="0" smtClean="0">
                        <a:solidFill>
                          <a:srgbClr val="FFC000"/>
                        </a:solidFill>
                        <a:latin typeface="Cambria Math"/>
                      </a:rPr>
                      <m:t> </m:t>
                    </m:r>
                  </m:oMath>
                </a14:m>
                <a:r>
                  <a:rPr lang="en-US" sz="2500" dirty="0" smtClean="0"/>
                  <a:t>true?  </a:t>
                </a:r>
                <a:r>
                  <a:rPr lang="en-US" sz="2500" dirty="0" smtClean="0">
                    <a:solidFill>
                      <a:srgbClr val="FF0000"/>
                    </a:solidFill>
                  </a:rPr>
                  <a:t>(no)</a:t>
                </a:r>
                <a:endParaRPr lang="en-US" sz="1600" dirty="0" smtClean="0"/>
              </a:p>
              <a:p>
                <a:endParaRPr lang="en-US" sz="1600" dirty="0" smtClean="0">
                  <a:solidFill>
                    <a:srgbClr val="C00000"/>
                  </a:solidFill>
                </a:endParaRPr>
              </a:p>
              <a:p>
                <a:r>
                  <a:rPr lang="en-US" dirty="0" smtClean="0">
                    <a:solidFill>
                      <a:srgbClr val="C00000"/>
                    </a:solidFill>
                  </a:rPr>
                  <a:t>Time </a:t>
                </a:r>
                <a14:m>
                  <m:oMath xmlns:m="http://schemas.openxmlformats.org/officeDocument/2006/math">
                    <m:r>
                      <a:rPr lang="en-US" b="0" i="1" smtClean="0">
                        <a:solidFill>
                          <a:srgbClr val="C00000"/>
                        </a:solidFill>
                        <a:latin typeface="Cambria Math"/>
                      </a:rPr>
                      <m:t>∈</m:t>
                    </m:r>
                  </m:oMath>
                </a14:m>
                <a:r>
                  <a:rPr lang="en-US" dirty="0" smtClean="0">
                    <a:solidFill>
                      <a:srgbClr val="C00000"/>
                    </a:solidFill>
                  </a:rPr>
                  <a:t> Fixed Point</a:t>
                </a:r>
                <a:endParaRPr lang="en-US" dirty="0">
                  <a:solidFill>
                    <a:srgbClr val="C00000"/>
                  </a:solidFill>
                </a:endParaRPr>
              </a:p>
              <a:p>
                <a:pPr lvl="1"/>
                <a:r>
                  <a:rPr lang="en-US" dirty="0"/>
                  <a:t>Computationally significant: </a:t>
                </a:r>
                <a:r>
                  <a:rPr lang="en-US" i="1" dirty="0" err="1"/>
                  <a:t>TALplanner</a:t>
                </a:r>
                <a:endParaRPr lang="en-US" i="1" dirty="0"/>
              </a:p>
              <a:p>
                <a:pPr lvl="1"/>
                <a:r>
                  <a:rPr lang="en-US" u="sng" dirty="0">
                    <a:solidFill>
                      <a:srgbClr val="00B050"/>
                    </a:solidFill>
                  </a:rPr>
                  <a:t>Machine Provable</a:t>
                </a:r>
                <a:r>
                  <a:rPr lang="en-US" dirty="0">
                    <a:solidFill>
                      <a:srgbClr val="00B050"/>
                    </a:solidFill>
                  </a:rPr>
                  <a:t>:</a:t>
                </a:r>
                <a:r>
                  <a:rPr lang="en-US" dirty="0"/>
                  <a:t> </a:t>
                </a:r>
                <a14:m>
                  <m:oMath xmlns:m="http://schemas.openxmlformats.org/officeDocument/2006/math">
                    <m:nary>
                      <m:naryPr>
                        <m:chr m:val="∑"/>
                        <m:supHide m:val="on"/>
                        <m:ctrlPr>
                          <a:rPr lang="en-US" i="1">
                            <a:latin typeface="Cambria Math"/>
                          </a:rPr>
                        </m:ctrlPr>
                      </m:naryPr>
                      <m:sub>
                        <m:r>
                          <a:rPr lang="en-US" i="1">
                            <a:latin typeface="Cambria Math"/>
                          </a:rPr>
                          <m:t>𝑡</m:t>
                        </m:r>
                      </m:sub>
                      <m:sup/>
                      <m:e>
                        <m:r>
                          <a:rPr lang="en-US" i="1">
                            <a:latin typeface="Cambria Math"/>
                          </a:rPr>
                          <m:t>𝑣𝑡</m:t>
                        </m:r>
                        <m:r>
                          <a:rPr lang="en-US" i="1">
                            <a:latin typeface="Cambria Math"/>
                          </a:rPr>
                          <m:t>+</m:t>
                        </m:r>
                        <m:nary>
                          <m:naryPr>
                            <m:chr m:val="∑"/>
                            <m:supHide m:val="on"/>
                            <m:ctrlPr>
                              <a:rPr lang="en-US" i="1">
                                <a:latin typeface="Cambria Math"/>
                              </a:rPr>
                            </m:ctrlPr>
                          </m:naryPr>
                          <m:sub>
                            <m:r>
                              <a:rPr lang="en-US" i="1">
                                <a:latin typeface="Cambria Math"/>
                              </a:rPr>
                              <m:t>𝑡</m:t>
                            </m:r>
                          </m:sub>
                          <m:sup/>
                          <m:e>
                            <m:r>
                              <a:rPr lang="en-US" i="1">
                                <a:latin typeface="Cambria Math"/>
                              </a:rPr>
                              <m:t>−</m:t>
                            </m:r>
                            <m:r>
                              <a:rPr lang="en-US" i="1">
                                <a:latin typeface="Cambria Math"/>
                              </a:rPr>
                              <m:t>𝑣𝑡</m:t>
                            </m:r>
                            <m:r>
                              <a:rPr lang="en-US" i="1">
                                <a:latin typeface="Cambria Math"/>
                              </a:rPr>
                              <m:t>=0</m:t>
                            </m:r>
                          </m:e>
                        </m:nary>
                      </m:e>
                    </m:nary>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3375" y="1447800"/>
                <a:ext cx="8699500" cy="5192713"/>
              </a:xfrm>
              <a:blipFill rotWithShape="1">
                <a:blip r:embed="rId8"/>
                <a:stretch>
                  <a:fillRect l="-771" t="-1880" r="-2172"/>
                </a:stretch>
              </a:blipFill>
            </p:spPr>
            <p:txBody>
              <a:bodyPr/>
              <a:lstStyle/>
              <a:p>
                <a:r>
                  <a:rPr lang="en-US">
                    <a:noFill/>
                  </a:rPr>
                  <a:t> </a:t>
                </a:r>
              </a:p>
            </p:txBody>
          </p:sp>
        </mc:Fallback>
      </mc:AlternateContent>
      <p:pic>
        <p:nvPicPr>
          <p:cNvPr id="9218" name="Picture 2" descr="C:\Users\Wyriel\AppData\Local\Microsoft\Windows\Temporary Internet Files\Content.IE5\821PUKV8\MC900233472[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56110" y="4355112"/>
            <a:ext cx="1284083" cy="70192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9218" idx="3"/>
          </p:cNvCxnSpPr>
          <p:nvPr/>
        </p:nvCxnSpPr>
        <p:spPr bwMode="auto">
          <a:xfrm flipV="1">
            <a:off x="6340193" y="4706073"/>
            <a:ext cx="2602117" cy="1"/>
          </a:xfrm>
          <a:prstGeom prst="straightConnector1">
            <a:avLst/>
          </a:prstGeom>
          <a:solidFill>
            <a:srgbClr val="00FFFF"/>
          </a:solidFill>
          <a:ln w="28575" cap="flat" cmpd="sng" algn="ctr">
            <a:solidFill>
              <a:srgbClr val="00B050"/>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Freeform 10"/>
          <p:cNvSpPr/>
          <p:nvPr/>
        </p:nvSpPr>
        <p:spPr bwMode="auto">
          <a:xfrm>
            <a:off x="8412496" y="4281601"/>
            <a:ext cx="494852" cy="408791"/>
          </a:xfrm>
          <a:custGeom>
            <a:avLst/>
            <a:gdLst>
              <a:gd name="connsiteX0" fmla="*/ 494852 w 494852"/>
              <a:gd name="connsiteY0" fmla="*/ 408791 h 408791"/>
              <a:gd name="connsiteX1" fmla="*/ 236668 w 494852"/>
              <a:gd name="connsiteY1" fmla="*/ 0 h 408791"/>
              <a:gd name="connsiteX2" fmla="*/ 0 w 494852"/>
              <a:gd name="connsiteY2" fmla="*/ 408791 h 408791"/>
            </a:gdLst>
            <a:ahLst/>
            <a:cxnLst>
              <a:cxn ang="0">
                <a:pos x="connsiteX0" y="connsiteY0"/>
              </a:cxn>
              <a:cxn ang="0">
                <a:pos x="connsiteX1" y="connsiteY1"/>
              </a:cxn>
              <a:cxn ang="0">
                <a:pos x="connsiteX2" y="connsiteY2"/>
              </a:cxn>
            </a:cxnLst>
            <a:rect l="l" t="t" r="r" b="b"/>
            <a:pathLst>
              <a:path w="494852" h="408791">
                <a:moveTo>
                  <a:pt x="494852" y="408791"/>
                </a:moveTo>
                <a:cubicBezTo>
                  <a:pt x="406997" y="204395"/>
                  <a:pt x="319143" y="0"/>
                  <a:pt x="236668" y="0"/>
                </a:cubicBezTo>
                <a:cubicBezTo>
                  <a:pt x="154193" y="0"/>
                  <a:pt x="77096" y="204395"/>
                  <a:pt x="0" y="408791"/>
                </a:cubicBezTo>
              </a:path>
            </a:pathLst>
          </a:custGeom>
          <a:noFill/>
          <a:ln w="25400" cap="flat" cmpd="sng" algn="ctr">
            <a:solidFill>
              <a:srgbClr val="FF0000"/>
            </a:solidFill>
            <a:prstDash val="sysDot"/>
            <a:round/>
            <a:headEnd type="none" w="med" len="med"/>
            <a:tailEnd type="arrow" w="lg" len="med"/>
          </a:ln>
          <a:effectLst/>
          <a:extLst/>
        </p:spPr>
        <p:txBody>
          <a:bodyPr rtlCol="0" anchor="ctr"/>
          <a:lstStyle/>
          <a:p>
            <a:pPr algn="ctr"/>
            <a:endParaRPr lang="en-US"/>
          </a:p>
        </p:txBody>
      </p:sp>
      <p:sp>
        <p:nvSpPr>
          <p:cNvPr id="13" name="Freeform 12"/>
          <p:cNvSpPr/>
          <p:nvPr/>
        </p:nvSpPr>
        <p:spPr bwMode="auto">
          <a:xfrm>
            <a:off x="7951710" y="4278912"/>
            <a:ext cx="494852" cy="408791"/>
          </a:xfrm>
          <a:custGeom>
            <a:avLst/>
            <a:gdLst>
              <a:gd name="connsiteX0" fmla="*/ 494852 w 494852"/>
              <a:gd name="connsiteY0" fmla="*/ 408791 h 408791"/>
              <a:gd name="connsiteX1" fmla="*/ 236668 w 494852"/>
              <a:gd name="connsiteY1" fmla="*/ 0 h 408791"/>
              <a:gd name="connsiteX2" fmla="*/ 0 w 494852"/>
              <a:gd name="connsiteY2" fmla="*/ 408791 h 408791"/>
            </a:gdLst>
            <a:ahLst/>
            <a:cxnLst>
              <a:cxn ang="0">
                <a:pos x="connsiteX0" y="connsiteY0"/>
              </a:cxn>
              <a:cxn ang="0">
                <a:pos x="connsiteX1" y="connsiteY1"/>
              </a:cxn>
              <a:cxn ang="0">
                <a:pos x="connsiteX2" y="connsiteY2"/>
              </a:cxn>
            </a:cxnLst>
            <a:rect l="l" t="t" r="r" b="b"/>
            <a:pathLst>
              <a:path w="494852" h="408791">
                <a:moveTo>
                  <a:pt x="494852" y="408791"/>
                </a:moveTo>
                <a:cubicBezTo>
                  <a:pt x="406997" y="204395"/>
                  <a:pt x="319143" y="0"/>
                  <a:pt x="236668" y="0"/>
                </a:cubicBezTo>
                <a:cubicBezTo>
                  <a:pt x="154193" y="0"/>
                  <a:pt x="77096" y="204395"/>
                  <a:pt x="0" y="408791"/>
                </a:cubicBezTo>
              </a:path>
            </a:pathLst>
          </a:custGeom>
          <a:noFill/>
          <a:ln w="25400" cap="flat" cmpd="sng" algn="ctr">
            <a:solidFill>
              <a:srgbClr val="FF0000"/>
            </a:solidFill>
            <a:prstDash val="sysDot"/>
            <a:round/>
            <a:headEnd type="none" w="med" len="med"/>
            <a:tailEnd type="arrow" w="lg" len="med"/>
          </a:ln>
          <a:effectLst/>
          <a:extLst/>
        </p:spPr>
        <p:txBody>
          <a:bodyPr rtlCol="0" anchor="ctr"/>
          <a:lstStyle/>
          <a:p>
            <a:pPr algn="ctr"/>
            <a:endParaRPr lang="en-US"/>
          </a:p>
        </p:txBody>
      </p:sp>
      <p:sp>
        <p:nvSpPr>
          <p:cNvPr id="14" name="Freeform 13"/>
          <p:cNvSpPr/>
          <p:nvPr/>
        </p:nvSpPr>
        <p:spPr bwMode="auto">
          <a:xfrm>
            <a:off x="7494510" y="4278912"/>
            <a:ext cx="494852" cy="408791"/>
          </a:xfrm>
          <a:custGeom>
            <a:avLst/>
            <a:gdLst>
              <a:gd name="connsiteX0" fmla="*/ 494852 w 494852"/>
              <a:gd name="connsiteY0" fmla="*/ 408791 h 408791"/>
              <a:gd name="connsiteX1" fmla="*/ 236668 w 494852"/>
              <a:gd name="connsiteY1" fmla="*/ 0 h 408791"/>
              <a:gd name="connsiteX2" fmla="*/ 0 w 494852"/>
              <a:gd name="connsiteY2" fmla="*/ 408791 h 408791"/>
            </a:gdLst>
            <a:ahLst/>
            <a:cxnLst>
              <a:cxn ang="0">
                <a:pos x="connsiteX0" y="connsiteY0"/>
              </a:cxn>
              <a:cxn ang="0">
                <a:pos x="connsiteX1" y="connsiteY1"/>
              </a:cxn>
              <a:cxn ang="0">
                <a:pos x="connsiteX2" y="connsiteY2"/>
              </a:cxn>
            </a:cxnLst>
            <a:rect l="l" t="t" r="r" b="b"/>
            <a:pathLst>
              <a:path w="494852" h="408791">
                <a:moveTo>
                  <a:pt x="494852" y="408791"/>
                </a:moveTo>
                <a:cubicBezTo>
                  <a:pt x="406997" y="204395"/>
                  <a:pt x="319143" y="0"/>
                  <a:pt x="236668" y="0"/>
                </a:cubicBezTo>
                <a:cubicBezTo>
                  <a:pt x="154193" y="0"/>
                  <a:pt x="77096" y="204395"/>
                  <a:pt x="0" y="408791"/>
                </a:cubicBezTo>
              </a:path>
            </a:pathLst>
          </a:custGeom>
          <a:noFill/>
          <a:ln w="25400" cap="flat" cmpd="sng" algn="ctr">
            <a:solidFill>
              <a:srgbClr val="FF0000"/>
            </a:solidFill>
            <a:prstDash val="sysDot"/>
            <a:round/>
            <a:headEnd type="none" w="med" len="med"/>
            <a:tailEnd type="arrow" w="lg" len="med"/>
          </a:ln>
          <a:effectLst/>
          <a:extLst/>
        </p:spPr>
        <p:txBody>
          <a:bodyPr rtlCol="0" anchor="ctr"/>
          <a:lstStyle/>
          <a:p>
            <a:pPr algn="ctr"/>
            <a:endParaRPr lang="en-US"/>
          </a:p>
        </p:txBody>
      </p:sp>
      <p:sp>
        <p:nvSpPr>
          <p:cNvPr id="15" name="Freeform 14"/>
          <p:cNvSpPr/>
          <p:nvPr/>
        </p:nvSpPr>
        <p:spPr bwMode="auto">
          <a:xfrm>
            <a:off x="7037310" y="4278912"/>
            <a:ext cx="494852" cy="408791"/>
          </a:xfrm>
          <a:custGeom>
            <a:avLst/>
            <a:gdLst>
              <a:gd name="connsiteX0" fmla="*/ 494852 w 494852"/>
              <a:gd name="connsiteY0" fmla="*/ 408791 h 408791"/>
              <a:gd name="connsiteX1" fmla="*/ 236668 w 494852"/>
              <a:gd name="connsiteY1" fmla="*/ 0 h 408791"/>
              <a:gd name="connsiteX2" fmla="*/ 0 w 494852"/>
              <a:gd name="connsiteY2" fmla="*/ 408791 h 408791"/>
            </a:gdLst>
            <a:ahLst/>
            <a:cxnLst>
              <a:cxn ang="0">
                <a:pos x="connsiteX0" y="connsiteY0"/>
              </a:cxn>
              <a:cxn ang="0">
                <a:pos x="connsiteX1" y="connsiteY1"/>
              </a:cxn>
              <a:cxn ang="0">
                <a:pos x="connsiteX2" y="connsiteY2"/>
              </a:cxn>
            </a:cxnLst>
            <a:rect l="l" t="t" r="r" b="b"/>
            <a:pathLst>
              <a:path w="494852" h="408791">
                <a:moveTo>
                  <a:pt x="494852" y="408791"/>
                </a:moveTo>
                <a:cubicBezTo>
                  <a:pt x="406997" y="204395"/>
                  <a:pt x="319143" y="0"/>
                  <a:pt x="236668" y="0"/>
                </a:cubicBezTo>
                <a:cubicBezTo>
                  <a:pt x="154193" y="0"/>
                  <a:pt x="77096" y="204395"/>
                  <a:pt x="0" y="408791"/>
                </a:cubicBezTo>
              </a:path>
            </a:pathLst>
          </a:custGeom>
          <a:noFill/>
          <a:ln w="25400" cap="flat" cmpd="sng" algn="ctr">
            <a:solidFill>
              <a:srgbClr val="FF0000"/>
            </a:solidFill>
            <a:prstDash val="sysDot"/>
            <a:round/>
            <a:headEnd type="none" w="med" len="med"/>
            <a:tailEnd type="arrow" w="lg" len="med"/>
          </a:ln>
          <a:effectLst/>
          <a:extLst/>
        </p:spPr>
        <p:txBody>
          <a:bodyPr rtlCol="0" anchor="ctr"/>
          <a:lstStyle/>
          <a:p>
            <a:pPr algn="ctr"/>
            <a:endParaRPr lang="en-US"/>
          </a:p>
        </p:txBody>
      </p:sp>
      <p:sp>
        <p:nvSpPr>
          <p:cNvPr id="16" name="Freeform 15"/>
          <p:cNvSpPr/>
          <p:nvPr/>
        </p:nvSpPr>
        <p:spPr bwMode="auto">
          <a:xfrm>
            <a:off x="6580110" y="4278912"/>
            <a:ext cx="494852" cy="408791"/>
          </a:xfrm>
          <a:custGeom>
            <a:avLst/>
            <a:gdLst>
              <a:gd name="connsiteX0" fmla="*/ 494852 w 494852"/>
              <a:gd name="connsiteY0" fmla="*/ 408791 h 408791"/>
              <a:gd name="connsiteX1" fmla="*/ 236668 w 494852"/>
              <a:gd name="connsiteY1" fmla="*/ 0 h 408791"/>
              <a:gd name="connsiteX2" fmla="*/ 0 w 494852"/>
              <a:gd name="connsiteY2" fmla="*/ 408791 h 408791"/>
            </a:gdLst>
            <a:ahLst/>
            <a:cxnLst>
              <a:cxn ang="0">
                <a:pos x="connsiteX0" y="connsiteY0"/>
              </a:cxn>
              <a:cxn ang="0">
                <a:pos x="connsiteX1" y="connsiteY1"/>
              </a:cxn>
              <a:cxn ang="0">
                <a:pos x="connsiteX2" y="connsiteY2"/>
              </a:cxn>
            </a:cxnLst>
            <a:rect l="l" t="t" r="r" b="b"/>
            <a:pathLst>
              <a:path w="494852" h="408791">
                <a:moveTo>
                  <a:pt x="494852" y="408791"/>
                </a:moveTo>
                <a:cubicBezTo>
                  <a:pt x="406997" y="204395"/>
                  <a:pt x="319143" y="0"/>
                  <a:pt x="236668" y="0"/>
                </a:cubicBezTo>
                <a:cubicBezTo>
                  <a:pt x="154193" y="0"/>
                  <a:pt x="77096" y="204395"/>
                  <a:pt x="0" y="408791"/>
                </a:cubicBezTo>
              </a:path>
            </a:pathLst>
          </a:custGeom>
          <a:noFill/>
          <a:ln w="25400" cap="flat" cmpd="sng" algn="ctr">
            <a:solidFill>
              <a:srgbClr val="FF0000"/>
            </a:solidFill>
            <a:prstDash val="sysDot"/>
            <a:round/>
            <a:headEnd type="none" w="med" len="med"/>
            <a:tailEnd type="arrow" w="lg" len="med"/>
          </a:ln>
          <a:effectLst/>
          <a:extLst/>
        </p:spPr>
        <p:txBody>
          <a:bodyPr rtlCol="0" anchor="ctr"/>
          <a:lstStyle/>
          <a:p>
            <a:pPr algn="ctr"/>
            <a:endParaRPr lang="en-US"/>
          </a:p>
        </p:txBody>
      </p:sp>
      <p:sp>
        <p:nvSpPr>
          <p:cNvPr id="18" name="Oval 17"/>
          <p:cNvSpPr/>
          <p:nvPr/>
        </p:nvSpPr>
        <p:spPr bwMode="auto">
          <a:xfrm>
            <a:off x="6526320" y="4398144"/>
            <a:ext cx="152400" cy="549523"/>
          </a:xfrm>
          <a:prstGeom prst="ellipse">
            <a:avLst/>
          </a:prstGeom>
          <a:noFill/>
          <a:ln w="38100" cap="flat" cmpd="sng" algn="ctr">
            <a:solidFill>
              <a:srgbClr val="FF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1400" i="1" dirty="0" smtClean="0">
              <a:latin typeface="Tahoma" pitchFamily="34" charset="0"/>
            </a:endParaRPr>
          </a:p>
        </p:txBody>
      </p:sp>
      <p:sp>
        <p:nvSpPr>
          <p:cNvPr id="19" name="Oval 18"/>
          <p:cNvSpPr/>
          <p:nvPr/>
        </p:nvSpPr>
        <p:spPr bwMode="auto">
          <a:xfrm>
            <a:off x="6275310" y="4404431"/>
            <a:ext cx="152400" cy="549523"/>
          </a:xfrm>
          <a:prstGeom prst="ellipse">
            <a:avLst/>
          </a:prstGeom>
          <a:noFill/>
          <a:ln w="38100" cap="flat" cmpd="sng" algn="ctr">
            <a:solidFill>
              <a:srgbClr val="FF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1400" i="1" dirty="0" smtClean="0">
              <a:latin typeface="Tahoma" pitchFamily="34" charset="0"/>
            </a:endParaRPr>
          </a:p>
        </p:txBody>
      </p:sp>
      <p:sp>
        <p:nvSpPr>
          <p:cNvPr id="20" name="Oval 19"/>
          <p:cNvSpPr/>
          <p:nvPr/>
        </p:nvSpPr>
        <p:spPr bwMode="auto">
          <a:xfrm>
            <a:off x="8789910" y="4415189"/>
            <a:ext cx="152400" cy="549523"/>
          </a:xfrm>
          <a:prstGeom prst="ellipse">
            <a:avLst/>
          </a:prstGeom>
          <a:noFill/>
          <a:ln w="38100" cap="flat" cmpd="sng" algn="ctr">
            <a:solidFill>
              <a:srgbClr val="00B05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1400" i="1" dirty="0" smtClean="0">
              <a:latin typeface="Tahoma" pitchFamily="34" charset="0"/>
            </a:endParaRPr>
          </a:p>
        </p:txBody>
      </p:sp>
      <p:sp>
        <p:nvSpPr>
          <p:cNvPr id="21" name="TextBox 20"/>
          <p:cNvSpPr txBox="1"/>
          <p:nvPr/>
        </p:nvSpPr>
        <p:spPr>
          <a:xfrm>
            <a:off x="152400" y="6165912"/>
            <a:ext cx="8991600" cy="692497"/>
          </a:xfrm>
          <a:prstGeom prst="rect">
            <a:avLst/>
          </a:prstGeom>
          <a:noFill/>
        </p:spPr>
        <p:txBody>
          <a:bodyPr wrap="square" tIns="0" bIns="0" rtlCol="0">
            <a:spAutoFit/>
          </a:bodyPr>
          <a:lstStyle/>
          <a:p>
            <a:r>
              <a:rPr lang="en-US" sz="1400" i="1" dirty="0">
                <a:solidFill>
                  <a:srgbClr val="C00000"/>
                </a:solidFill>
                <a:hlinkClick r:id="rId10"/>
              </a:rPr>
              <a:t>Time and Time Again: The Many Ways to Represent </a:t>
            </a:r>
            <a:r>
              <a:rPr lang="en-US" sz="1400" i="1" dirty="0" smtClean="0">
                <a:solidFill>
                  <a:srgbClr val="C00000"/>
                </a:solidFill>
                <a:hlinkClick r:id="rId10"/>
              </a:rPr>
              <a:t>Time.</a:t>
            </a:r>
            <a:r>
              <a:rPr lang="en-US" sz="1400" dirty="0" smtClean="0">
                <a:solidFill>
                  <a:srgbClr val="C00000"/>
                </a:solidFill>
              </a:rPr>
              <a:t> James F. Allen. 1991.</a:t>
            </a:r>
          </a:p>
          <a:p>
            <a:endParaRPr lang="en-US" sz="300" dirty="0" smtClean="0">
              <a:solidFill>
                <a:srgbClr val="C00000"/>
              </a:solidFill>
            </a:endParaRPr>
          </a:p>
          <a:p>
            <a:r>
              <a:rPr lang="en-US" sz="1400" i="1" dirty="0">
                <a:hlinkClick r:id="rId11" tooltip="Link to Article"/>
              </a:rPr>
              <a:t>A temporal logic-based planning and execution monitoring framework for unmanned aircraft systems</a:t>
            </a:r>
            <a:r>
              <a:rPr lang="en-US" sz="1400" i="1" dirty="0"/>
              <a:t>.</a:t>
            </a:r>
            <a:r>
              <a:rPr lang="en-US" sz="1400" dirty="0"/>
              <a:t> </a:t>
            </a:r>
          </a:p>
          <a:p>
            <a:r>
              <a:rPr lang="en-US" sz="1400" dirty="0">
                <a:solidFill>
                  <a:srgbClr val="C00000"/>
                </a:solidFill>
              </a:rPr>
              <a:t>Patrick Doherty, Jonas </a:t>
            </a:r>
            <a:r>
              <a:rPr lang="en-US" sz="1400" dirty="0" err="1">
                <a:solidFill>
                  <a:srgbClr val="C00000"/>
                </a:solidFill>
              </a:rPr>
              <a:t>Kvarnström</a:t>
            </a:r>
            <a:r>
              <a:rPr lang="en-US" sz="1400" dirty="0">
                <a:solidFill>
                  <a:srgbClr val="C00000"/>
                </a:solidFill>
              </a:rPr>
              <a:t>, and Fredrik </a:t>
            </a:r>
            <a:r>
              <a:rPr lang="en-US" sz="1400" dirty="0" err="1">
                <a:solidFill>
                  <a:srgbClr val="C00000"/>
                </a:solidFill>
              </a:rPr>
              <a:t>Heintz</a:t>
            </a:r>
            <a:r>
              <a:rPr lang="en-US" sz="1400" dirty="0">
                <a:solidFill>
                  <a:srgbClr val="C00000"/>
                </a:solidFill>
              </a:rPr>
              <a:t>. 2009</a:t>
            </a:r>
            <a:r>
              <a:rPr lang="en-US" sz="1400" dirty="0" smtClean="0">
                <a:solidFill>
                  <a:srgbClr val="C00000"/>
                </a:solidFill>
              </a:rPr>
              <a:t>.</a:t>
            </a:r>
            <a:endParaRPr lang="en-US" sz="1400" dirty="0">
              <a:solidFill>
                <a:srgbClr val="C00000"/>
              </a:solidFill>
            </a:endParaRPr>
          </a:p>
        </p:txBody>
      </p:sp>
      <p:sp>
        <p:nvSpPr>
          <p:cNvPr id="22" name="Text Box 229"/>
          <p:cNvSpPr txBox="1">
            <a:spLocks noChangeArrowheads="1"/>
          </p:cNvSpPr>
          <p:nvPr/>
        </p:nvSpPr>
        <p:spPr bwMode="auto">
          <a:xfrm>
            <a:off x="6400800" y="0"/>
            <a:ext cx="2728632"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2: Definitions</a:t>
            </a:r>
            <a:endParaRPr lang="en-US" b="1" i="1" dirty="0">
              <a:solidFill>
                <a:schemeClr val="hlink"/>
              </a:solidFill>
            </a:endParaRP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38</a:t>
            </a:fld>
            <a:endParaRPr lang="en-US"/>
          </a:p>
        </p:txBody>
      </p:sp>
    </p:spTree>
    <p:custDataLst>
      <p:tags r:id="rId1"/>
    </p:custDataLst>
    <p:extLst>
      <p:ext uri="{BB962C8B-B14F-4D97-AF65-F5344CB8AC3E}">
        <p14:creationId xmlns:p14="http://schemas.microsoft.com/office/powerpoint/2010/main" val="2140645774"/>
      </p:ext>
    </p:extLst>
  </p:cSld>
  <p:clrMapOvr>
    <a:masterClrMapping/>
  </p:clrMapOvr>
  <mc:AlternateContent xmlns:mc="http://schemas.openxmlformats.org/markup-compatibility/2006" xmlns:p14="http://schemas.microsoft.com/office/powerpoint/2010/main">
    <mc:Choice Requires="p14">
      <p:transition spd="slow" p14:dur="2000" advTm="219550"/>
    </mc:Choice>
    <mc:Fallback xmlns="">
      <p:transition spd="slow" advTm="2195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Effect transition="in" filter="fade">
                                      <p:cBhvr>
                                        <p:cTn id="7" dur="2000"/>
                                        <p:tgtEl>
                                          <p:spTgt spid="3">
                                            <p:txEl>
                                              <p:pRg st="13" end="1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2" end="12"/>
                                            </p:txEl>
                                          </p:spTgt>
                                        </p:tgtEl>
                                        <p:attrNameLst>
                                          <p:attrName>style.visibility</p:attrName>
                                        </p:attrNameLst>
                                      </p:cBhvr>
                                      <p:to>
                                        <p:strVal val="visible"/>
                                      </p:to>
                                    </p:set>
                                    <p:animEffect transition="in" filter="fade">
                                      <p:cBhvr>
                                        <p:cTn id="10" dur="2000"/>
                                        <p:tgtEl>
                                          <p:spTgt spid="3">
                                            <p:txEl>
                                              <p:pRg st="12" end="1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4" end="14"/>
                                            </p:txEl>
                                          </p:spTgt>
                                        </p:tgtEl>
                                        <p:attrNameLst>
                                          <p:attrName>style.visibility</p:attrName>
                                        </p:attrNameLst>
                                      </p:cBhvr>
                                      <p:to>
                                        <p:strVal val="visible"/>
                                      </p:to>
                                    </p:set>
                                    <p:animEffect transition="in" filter="fade">
                                      <p:cBhvr>
                                        <p:cTn id="13"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Time </a:t>
                </a:r>
                <a14:m>
                  <m:oMath xmlns:m="http://schemas.openxmlformats.org/officeDocument/2006/math">
                    <m:r>
                      <a:rPr lang="en-US" b="0" i="1" dirty="0" smtClean="0">
                        <a:latin typeface="Cambria Math"/>
                      </a:rPr>
                      <m:t>∈</m:t>
                    </m:r>
                  </m:oMath>
                </a14:m>
                <a:r>
                  <a:rPr lang="en-US" dirty="0" smtClean="0"/>
                  <a:t> Fixed Point</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4"/>
                <a:stretch>
                  <a:fillRect l="-2426" t="-7080" b="-327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3375" y="1447801"/>
                <a:ext cx="8699500" cy="4886979"/>
              </a:xfrm>
            </p:spPr>
            <p:txBody>
              <a:bodyPr>
                <a:normAutofit fontScale="70000" lnSpcReduction="20000"/>
              </a:bodyPr>
              <a:lstStyle/>
              <a:p>
                <a:r>
                  <a:rPr lang="en-US" dirty="0" smtClean="0"/>
                  <a:t>Several suppliers manufacture screws, nuts, washers, springs, …</a:t>
                </a:r>
              </a:p>
              <a:p>
                <a:r>
                  <a:rPr lang="en-US" dirty="0" smtClean="0"/>
                  <a:t>Rube Goldberg assembles a machine:</a:t>
                </a:r>
              </a:p>
              <a:p>
                <a:pPr lvl="1"/>
                <a:r>
                  <a:rPr lang="en-US" sz="3200" dirty="0"/>
                  <a:t>Two tiny wheels roll on parallel tracks </a:t>
                </a:r>
                <a:endParaRPr lang="en-US" sz="3200" dirty="0" smtClean="0"/>
              </a:p>
              <a:p>
                <a:pPr lvl="1"/>
                <a:r>
                  <a:rPr lang="en-US" sz="3200" dirty="0" smtClean="0"/>
                  <a:t>of </a:t>
                </a:r>
                <a:r>
                  <a:rPr lang="en-US" sz="3200" dirty="0"/>
                  <a:t>a see-saw </a:t>
                </a:r>
                <a:endParaRPr lang="en-US" sz="3200" dirty="0" smtClean="0"/>
              </a:p>
              <a:p>
                <a:pPr lvl="1"/>
                <a:r>
                  <a:rPr lang="en-US" sz="3200" dirty="0" smtClean="0"/>
                  <a:t>in </a:t>
                </a:r>
                <a:r>
                  <a:rPr lang="en-US" sz="3200" dirty="0"/>
                  <a:t>opposite directions </a:t>
                </a:r>
                <a:endParaRPr lang="en-US" sz="3200" dirty="0" smtClean="0"/>
              </a:p>
              <a:p>
                <a:pPr lvl="1"/>
                <a:r>
                  <a:rPr lang="en-US" sz="3200" dirty="0" smtClean="0"/>
                  <a:t>for </a:t>
                </a:r>
                <a:r>
                  <a:rPr lang="en-US" sz="3200" dirty="0"/>
                  <a:t>several </a:t>
                </a:r>
                <a:r>
                  <a:rPr lang="en-US" sz="3200" dirty="0" smtClean="0">
                    <a:solidFill>
                      <a:srgbClr val="C00000"/>
                    </a:solidFill>
                  </a:rPr>
                  <a:t>thousand</a:t>
                </a:r>
                <a:r>
                  <a:rPr lang="en-US" sz="3200" dirty="0" smtClean="0"/>
                  <a:t> revolutions</a:t>
                </a:r>
              </a:p>
              <a:p>
                <a:pPr lvl="1"/>
                <a:endParaRPr lang="en-US" sz="1400" dirty="0" smtClean="0"/>
              </a:p>
              <a:p>
                <a14:m>
                  <m:oMath xmlns:m="http://schemas.openxmlformats.org/officeDocument/2006/math">
                    <m:r>
                      <a:rPr lang="en-US" b="0" i="1" smtClean="0">
                        <a:latin typeface="Cambria Math"/>
                      </a:rPr>
                      <m:t>𝑘</m:t>
                    </m:r>
                    <m:r>
                      <a:rPr lang="en-US" b="0" i="1" smtClean="0">
                        <a:latin typeface="Cambria Math"/>
                      </a:rPr>
                      <m:t>∗3.14</m:t>
                    </m:r>
                    <m:acc>
                      <m:accPr>
                        <m:chr m:val="̂"/>
                        <m:ctrlPr>
                          <a:rPr lang="en-US" i="1">
                            <a:latin typeface="Cambria Math"/>
                          </a:rPr>
                        </m:ctrlPr>
                      </m:accPr>
                      <m:e>
                        <m:r>
                          <a:rPr lang="en-US" i="1">
                            <a:latin typeface="Cambria Math"/>
                          </a:rPr>
                          <m:t>=</m:t>
                        </m:r>
                      </m:e>
                    </m:acc>
                    <m:r>
                      <a:rPr lang="en-US" b="0" i="1" smtClean="0">
                        <a:latin typeface="Cambria Math"/>
                      </a:rPr>
                      <m:t>𝑘</m:t>
                    </m:r>
                    <m:r>
                      <a:rPr lang="en-US" b="0" i="1" smtClean="0">
                        <a:latin typeface="Cambria Math"/>
                      </a:rPr>
                      <m:t>∗</m:t>
                    </m:r>
                    <m:r>
                      <a:rPr lang="en-US" i="1">
                        <a:latin typeface="Cambria Math"/>
                      </a:rPr>
                      <m:t>𝜋</m:t>
                    </m:r>
                    <m:r>
                      <a:rPr lang="en-US" i="1">
                        <a:latin typeface="Cambria Math"/>
                      </a:rPr>
                      <m:t>?</m:t>
                    </m:r>
                  </m:oMath>
                </a14:m>
                <a:endParaRPr lang="en-US" dirty="0" smtClean="0">
                  <a:solidFill>
                    <a:srgbClr val="C00000"/>
                  </a:solidFill>
                </a:endParaRPr>
              </a:p>
              <a:p>
                <a:endParaRPr lang="en-US" sz="1700" dirty="0"/>
              </a:p>
              <a:p>
                <a:r>
                  <a:rPr lang="en-US" dirty="0" smtClean="0"/>
                  <a:t>Sufficient precision ensures </a:t>
                </a:r>
                <a:r>
                  <a:rPr lang="en-US" dirty="0" smtClean="0">
                    <a:solidFill>
                      <a:srgbClr val="00B050"/>
                    </a:solidFill>
                  </a:rPr>
                  <a:t>sound</a:t>
                </a:r>
                <a:r>
                  <a:rPr lang="en-US" dirty="0" smtClean="0"/>
                  <a:t> conclusions</a:t>
                </a:r>
              </a:p>
              <a:p>
                <a:pPr lvl="1"/>
                <a:r>
                  <a:rPr lang="en-US" dirty="0" smtClean="0"/>
                  <a:t>computationally</a:t>
                </a:r>
                <a:r>
                  <a:rPr lang="en-US" dirty="0" smtClean="0">
                    <a:solidFill>
                      <a:srgbClr val="FF0000"/>
                    </a:solidFill>
                  </a:rPr>
                  <a:t> wasteful</a:t>
                </a:r>
                <a:endParaRPr lang="en-US" dirty="0" smtClean="0"/>
              </a:p>
              <a:p>
                <a:pPr lvl="1"/>
                <a:r>
                  <a:rPr lang="en-US" dirty="0" smtClean="0">
                    <a:solidFill>
                      <a:srgbClr val="C00000"/>
                    </a:solidFill>
                  </a:rPr>
                  <a:t>minor detail</a:t>
                </a:r>
              </a:p>
              <a:p>
                <a:endParaRPr lang="en-US" sz="1900" dirty="0"/>
              </a:p>
              <a:p>
                <a:r>
                  <a:rPr lang="en-US" i="1" dirty="0" err="1" smtClean="0">
                    <a:solidFill>
                      <a:srgbClr val="C00000"/>
                    </a:solidFill>
                  </a:rPr>
                  <a:t>Metasolution</a:t>
                </a:r>
                <a:r>
                  <a:rPr lang="en-US" i="1" dirty="0" smtClean="0">
                    <a:solidFill>
                      <a:srgbClr val="C00000"/>
                    </a:solidFill>
                  </a:rPr>
                  <a:t>: </a:t>
                </a:r>
                <a:r>
                  <a:rPr lang="en-US" dirty="0" smtClean="0">
                    <a:solidFill>
                      <a:srgbClr val="C00000"/>
                    </a:solidFill>
                  </a:rPr>
                  <a:t>define away engineering details</a:t>
                </a:r>
              </a:p>
              <a:p>
                <a:pPr lvl="1"/>
                <a:r>
                  <a:rPr lang="en-US" dirty="0" smtClean="0"/>
                  <a:t>Computationally significant: </a:t>
                </a:r>
                <a:r>
                  <a:rPr lang="en-US" i="1" dirty="0" err="1"/>
                  <a:t>TALplanner</a:t>
                </a:r>
                <a:endParaRPr lang="en-US" i="1" dirty="0" smtClean="0"/>
              </a:p>
              <a:p>
                <a:pPr lvl="1"/>
                <a:r>
                  <a:rPr lang="en-US" u="sng" dirty="0" smtClean="0">
                    <a:solidFill>
                      <a:srgbClr val="00B050"/>
                    </a:solidFill>
                  </a:rPr>
                  <a:t>Machine Provable</a:t>
                </a:r>
                <a:r>
                  <a:rPr lang="en-US" dirty="0" smtClean="0">
                    <a:solidFill>
                      <a:srgbClr val="00B050"/>
                    </a:solidFill>
                  </a:rPr>
                  <a:t>:</a:t>
                </a:r>
                <a:r>
                  <a:rPr lang="en-US" dirty="0" smtClean="0"/>
                  <a:t> </a:t>
                </a:r>
                <a14:m>
                  <m:oMath xmlns:m="http://schemas.openxmlformats.org/officeDocument/2006/math">
                    <m:nary>
                      <m:naryPr>
                        <m:chr m:val="∑"/>
                        <m:supHide m:val="on"/>
                        <m:ctrlPr>
                          <a:rPr lang="en-US" i="1">
                            <a:latin typeface="Cambria Math"/>
                          </a:rPr>
                        </m:ctrlPr>
                      </m:naryPr>
                      <m:sub>
                        <m:r>
                          <a:rPr lang="en-US" i="1">
                            <a:latin typeface="Cambria Math"/>
                          </a:rPr>
                          <m:t>𝑡</m:t>
                        </m:r>
                      </m:sub>
                      <m:sup/>
                      <m:e>
                        <m:r>
                          <a:rPr lang="en-US" i="1">
                            <a:latin typeface="Cambria Math"/>
                          </a:rPr>
                          <m:t>𝑣𝑡</m:t>
                        </m:r>
                        <m:r>
                          <a:rPr lang="en-US" b="0" i="1" smtClean="0">
                            <a:latin typeface="Cambria Math"/>
                          </a:rPr>
                          <m:t>+</m:t>
                        </m:r>
                        <m:nary>
                          <m:naryPr>
                            <m:chr m:val="∑"/>
                            <m:supHide m:val="on"/>
                            <m:ctrlPr>
                              <a:rPr lang="en-US" b="0" i="1" smtClean="0">
                                <a:latin typeface="Cambria Math"/>
                              </a:rPr>
                            </m:ctrlPr>
                          </m:naryPr>
                          <m:sub>
                            <m:r>
                              <a:rPr lang="en-US" b="0" i="1" smtClean="0">
                                <a:latin typeface="Cambria Math"/>
                              </a:rPr>
                              <m:t>𝑡</m:t>
                            </m:r>
                          </m:sub>
                          <m:sup/>
                          <m:e>
                            <m:r>
                              <a:rPr lang="en-US" b="0" i="1" smtClean="0">
                                <a:latin typeface="Cambria Math"/>
                              </a:rPr>
                              <m:t>−</m:t>
                            </m:r>
                            <m:r>
                              <a:rPr lang="en-US" b="0" i="1" smtClean="0">
                                <a:latin typeface="Cambria Math"/>
                              </a:rPr>
                              <m:t>𝑣𝑡</m:t>
                            </m:r>
                            <m:r>
                              <a:rPr lang="en-US" b="0" i="1" smtClean="0">
                                <a:latin typeface="Cambria Math"/>
                              </a:rPr>
                              <m:t>=0</m:t>
                            </m:r>
                          </m:e>
                        </m:nary>
                      </m:e>
                    </m:nary>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3375" y="1447801"/>
                <a:ext cx="8699500" cy="4886979"/>
              </a:xfrm>
              <a:blipFill rotWithShape="1">
                <a:blip r:embed="rId11"/>
                <a:stretch>
                  <a:fillRect l="-771" t="-1998" b="-14732"/>
                </a:stretch>
              </a:blipFill>
            </p:spPr>
            <p:txBody>
              <a:bodyPr/>
              <a:lstStyle/>
              <a:p>
                <a:r>
                  <a:rPr lang="en-US">
                    <a:noFill/>
                  </a:rPr>
                  <a:t> </a:t>
                </a:r>
              </a:p>
            </p:txBody>
          </p:sp>
        </mc:Fallback>
      </mc:AlternateContent>
      <p:sp>
        <p:nvSpPr>
          <p:cNvPr id="4" name="TextBox 3"/>
          <p:cNvSpPr txBox="1"/>
          <p:nvPr/>
        </p:nvSpPr>
        <p:spPr>
          <a:xfrm>
            <a:off x="152400" y="6334780"/>
            <a:ext cx="8991600" cy="523220"/>
          </a:xfrm>
          <a:prstGeom prst="rect">
            <a:avLst/>
          </a:prstGeom>
          <a:noFill/>
        </p:spPr>
        <p:txBody>
          <a:bodyPr wrap="square" rtlCol="0">
            <a:spAutoFit/>
          </a:bodyPr>
          <a:lstStyle/>
          <a:p>
            <a:r>
              <a:rPr lang="en-US" sz="1400" i="1" dirty="0">
                <a:hlinkClick r:id="rId12" tooltip="Link to Article"/>
              </a:rPr>
              <a:t>A temporal logic-based planning and execution monitoring framework for unmanned aircraft </a:t>
            </a:r>
            <a:r>
              <a:rPr lang="en-US" sz="1400" i="1" dirty="0" smtClean="0">
                <a:hlinkClick r:id="rId12" tooltip="Link to Article"/>
              </a:rPr>
              <a:t>systems</a:t>
            </a:r>
            <a:r>
              <a:rPr lang="en-US" sz="1400" i="1" dirty="0" smtClean="0"/>
              <a:t>.</a:t>
            </a:r>
            <a:r>
              <a:rPr lang="en-US" sz="1400" dirty="0" smtClean="0"/>
              <a:t> </a:t>
            </a:r>
            <a:endParaRPr lang="en-US" sz="1400" dirty="0"/>
          </a:p>
          <a:p>
            <a:r>
              <a:rPr lang="en-US" sz="1400" dirty="0">
                <a:solidFill>
                  <a:srgbClr val="C00000"/>
                </a:solidFill>
              </a:rPr>
              <a:t>Patrick Doherty, Jonas </a:t>
            </a:r>
            <a:r>
              <a:rPr lang="en-US" sz="1400" dirty="0" err="1" smtClean="0">
                <a:solidFill>
                  <a:srgbClr val="C00000"/>
                </a:solidFill>
              </a:rPr>
              <a:t>Kvarnström</a:t>
            </a:r>
            <a:r>
              <a:rPr lang="en-US" sz="1400" dirty="0" smtClean="0">
                <a:solidFill>
                  <a:srgbClr val="C00000"/>
                </a:solidFill>
              </a:rPr>
              <a:t>, </a:t>
            </a:r>
            <a:r>
              <a:rPr lang="en-US" sz="1400" dirty="0">
                <a:solidFill>
                  <a:srgbClr val="C00000"/>
                </a:solidFill>
              </a:rPr>
              <a:t>and Fredrik </a:t>
            </a:r>
            <a:r>
              <a:rPr lang="en-US" sz="1400" dirty="0" err="1" smtClean="0">
                <a:solidFill>
                  <a:srgbClr val="C00000"/>
                </a:solidFill>
              </a:rPr>
              <a:t>Heintz</a:t>
            </a:r>
            <a:r>
              <a:rPr lang="en-US" sz="1400" dirty="0" smtClean="0">
                <a:solidFill>
                  <a:srgbClr val="C00000"/>
                </a:solidFill>
              </a:rPr>
              <a:t>. 2009.</a:t>
            </a:r>
            <a:endParaRPr lang="en-US" sz="1400" dirty="0">
              <a:solidFill>
                <a:srgbClr val="C00000"/>
              </a:solidFill>
            </a:endParaRPr>
          </a:p>
        </p:txBody>
      </p:sp>
      <p:pic>
        <p:nvPicPr>
          <p:cNvPr id="12290" name="Picture 2" descr="C:\Users\Wyriel\AppData\Local\Microsoft\Windows\Temporary Internet Files\Content.IE5\2WBVJOV4\MC900233812[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43025" y="1919610"/>
            <a:ext cx="1539089" cy="1477224"/>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Wyriel\AppData\Local\Microsoft\Windows\Temporary Internet Files\Content.IE5\C0QO4ZVP\MC900432595[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67828" y="3282086"/>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Wyriel\AppData\Local\Microsoft\Windows\Temporary Internet Files\Content.IE5\Z7OT5L9S\MC900388924[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48983" y="4120286"/>
            <a:ext cx="1637690" cy="1823314"/>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C:\Users\Wyriel\AppData\Local\Microsoft\Windows\Temporary Internet Files\Content.IE5\C0QO4ZVP\MC900280116[1].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34958" y="3043589"/>
            <a:ext cx="903427" cy="643738"/>
          </a:xfrm>
          <a:prstGeom prst="rect">
            <a:avLst/>
          </a:prstGeom>
          <a:solidFill>
            <a:schemeClr val="accent1">
              <a:lumMod val="60000"/>
              <a:lumOff val="40000"/>
            </a:schemeClr>
          </a:solidFill>
        </p:spPr>
      </p:pic>
      <p:sp>
        <p:nvSpPr>
          <p:cNvPr id="11" name="Text Box 229"/>
          <p:cNvSpPr txBox="1">
            <a:spLocks noChangeArrowheads="1"/>
          </p:cNvSpPr>
          <p:nvPr/>
        </p:nvSpPr>
        <p:spPr bwMode="auto">
          <a:xfrm>
            <a:off x="6400800" y="0"/>
            <a:ext cx="2728632"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2: Definitions</a:t>
            </a:r>
            <a:endParaRPr lang="en-US" b="1" i="1" dirty="0">
              <a:solidFill>
                <a:schemeClr val="hlink"/>
              </a:solidFill>
            </a:endParaRPr>
          </a:p>
        </p:txBody>
      </p:sp>
      <p:sp>
        <p:nvSpPr>
          <p:cNvPr id="5" name="Slide Number Placeholder 4"/>
          <p:cNvSpPr>
            <a:spLocks noGrp="1"/>
          </p:cNvSpPr>
          <p:nvPr>
            <p:ph type="sldNum" sz="quarter" idx="12"/>
          </p:nvPr>
        </p:nvSpPr>
        <p:spPr/>
        <p:txBody>
          <a:bodyPr/>
          <a:lstStyle/>
          <a:p>
            <a:pPr>
              <a:defRPr/>
            </a:pPr>
            <a:fld id="{C07EA18F-6F2D-4CB7-BDC6-85F2DFCC4B00}" type="slidenum">
              <a:rPr lang="en-US" smtClean="0"/>
              <a:pPr>
                <a:defRPr/>
              </a:pPr>
              <a:t>39</a:t>
            </a:fld>
            <a:endParaRPr lang="en-US"/>
          </a:p>
        </p:txBody>
      </p:sp>
    </p:spTree>
    <p:custDataLst>
      <p:tags r:id="rId1"/>
    </p:custDataLst>
    <p:extLst>
      <p:ext uri="{BB962C8B-B14F-4D97-AF65-F5344CB8AC3E}">
        <p14:creationId xmlns:p14="http://schemas.microsoft.com/office/powerpoint/2010/main" val="3651131462"/>
      </p:ext>
    </p:extLst>
  </p:cSld>
  <p:clrMapOvr>
    <a:masterClrMapping/>
  </p:clrMapOvr>
  <mc:AlternateContent xmlns:mc="http://schemas.openxmlformats.org/markup-compatibility/2006" xmlns:p14="http://schemas.microsoft.com/office/powerpoint/2010/main">
    <mc:Choice Requires="p14">
      <p:transition spd="slow" p14:dur="2000" advTm="147807"/>
    </mc:Choice>
    <mc:Fallback xmlns="">
      <p:transition spd="slow" advTm="1478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4" end="1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a:xfrm>
            <a:off x="457200" y="457200"/>
            <a:ext cx="7793038" cy="685800"/>
          </a:xfrm>
        </p:spPr>
        <p:txBody>
          <a:bodyPr/>
          <a:lstStyle/>
          <a:p>
            <a:r>
              <a:rPr lang="en-US" dirty="0" smtClean="0"/>
              <a:t>Simplify To Succeed</a:t>
            </a:r>
            <a:endParaRPr lang="en-US" dirty="0"/>
          </a:p>
        </p:txBody>
      </p:sp>
      <p:sp>
        <p:nvSpPr>
          <p:cNvPr id="32" name="Text Placeholder 31"/>
          <p:cNvSpPr>
            <a:spLocks noGrp="1"/>
          </p:cNvSpPr>
          <p:nvPr>
            <p:ph type="body" sz="half" idx="2"/>
          </p:nvPr>
        </p:nvSpPr>
        <p:spPr>
          <a:xfrm>
            <a:off x="5105401" y="1393638"/>
            <a:ext cx="4038600" cy="2006573"/>
          </a:xfrm>
        </p:spPr>
        <p:txBody>
          <a:bodyPr>
            <a:normAutofit fontScale="70000" lnSpcReduction="20000"/>
          </a:bodyPr>
          <a:lstStyle/>
          <a:p>
            <a:r>
              <a:rPr lang="en-US" dirty="0" smtClean="0"/>
              <a:t>Philosophy:</a:t>
            </a:r>
          </a:p>
          <a:p>
            <a:r>
              <a:rPr lang="en-US" dirty="0" smtClean="0"/>
              <a:t>Practical </a:t>
            </a:r>
            <a:r>
              <a:rPr lang="en-US" dirty="0" err="1" smtClean="0"/>
              <a:t>iff</a:t>
            </a:r>
            <a:r>
              <a:rPr lang="en-US" dirty="0" smtClean="0"/>
              <a:t> Engineered</a:t>
            </a:r>
            <a:endParaRPr lang="en-US" dirty="0"/>
          </a:p>
          <a:p>
            <a:pPr lvl="1"/>
            <a:r>
              <a:rPr lang="en-US" dirty="0" smtClean="0"/>
              <a:t>Unrealistic =&gt; Feasible</a:t>
            </a:r>
          </a:p>
          <a:p>
            <a:pPr lvl="1"/>
            <a:r>
              <a:rPr lang="en-US" dirty="0" smtClean="0"/>
              <a:t>Realistic =&gt; Infeasible</a:t>
            </a:r>
          </a:p>
          <a:p>
            <a:r>
              <a:rPr lang="en-US" dirty="0">
                <a:solidFill>
                  <a:srgbClr val="C00000"/>
                </a:solidFill>
              </a:rPr>
              <a:t>Simplest Sufficient = Best </a:t>
            </a:r>
            <a:endParaRPr lang="en-US" dirty="0" smtClean="0">
              <a:solidFill>
                <a:srgbClr val="C00000"/>
              </a:solidFill>
            </a:endParaRPr>
          </a:p>
          <a:p>
            <a:pPr lvl="1"/>
            <a:r>
              <a:rPr lang="en-US" dirty="0" smtClean="0"/>
              <a:t>Ockham/KISS/…</a:t>
            </a:r>
          </a:p>
        </p:txBody>
      </p:sp>
      <p:sp>
        <p:nvSpPr>
          <p:cNvPr id="5" name="AutoShape 19"/>
          <p:cNvSpPr>
            <a:spLocks noChangeArrowheads="1"/>
          </p:cNvSpPr>
          <p:nvPr/>
        </p:nvSpPr>
        <p:spPr bwMode="auto">
          <a:xfrm rot="19616091">
            <a:off x="1158066" y="2922176"/>
            <a:ext cx="3032489" cy="609600"/>
          </a:xfrm>
          <a:prstGeom prst="notchedRightArrow">
            <a:avLst>
              <a:gd name="adj1" fmla="val 50000"/>
              <a:gd name="adj2" fmla="val 131250"/>
            </a:avLst>
          </a:prstGeom>
          <a:solidFill>
            <a:srgbClr val="C00000"/>
          </a:solidFill>
          <a:ln w="9525">
            <a:solidFill>
              <a:schemeClr val="tx1"/>
            </a:solidFill>
            <a:miter lim="800000"/>
            <a:headEnd/>
            <a:tailEnd/>
          </a:ln>
          <a:effectLst/>
        </p:spPr>
        <p:txBody>
          <a:bodyPr wrap="none" lIns="91432" tIns="45716" rIns="91432" bIns="45716" anchor="ctr"/>
          <a:lstStyle/>
          <a:p>
            <a:pPr algn="ctr"/>
            <a:r>
              <a:rPr lang="en-US" sz="1800" dirty="0" smtClean="0">
                <a:solidFill>
                  <a:schemeClr val="accent3"/>
                </a:solidFill>
                <a:latin typeface="Arial" pitchFamily="34" charset="0"/>
              </a:rPr>
              <a:t>Uncertainty</a:t>
            </a:r>
          </a:p>
        </p:txBody>
      </p:sp>
      <p:sp>
        <p:nvSpPr>
          <p:cNvPr id="6" name="Text Box 29"/>
          <p:cNvSpPr txBox="1">
            <a:spLocks noChangeArrowheads="1"/>
          </p:cNvSpPr>
          <p:nvPr/>
        </p:nvSpPr>
        <p:spPr bwMode="auto">
          <a:xfrm>
            <a:off x="662367" y="3388681"/>
            <a:ext cx="712037" cy="307768"/>
          </a:xfrm>
          <a:prstGeom prst="rect">
            <a:avLst/>
          </a:prstGeom>
          <a:noFill/>
          <a:ln w="9525">
            <a:noFill/>
            <a:miter lim="800000"/>
            <a:headEnd/>
            <a:tailEnd/>
          </a:ln>
          <a:effectLst/>
        </p:spPr>
        <p:txBody>
          <a:bodyPr wrap="none" lIns="91432" tIns="45716" rIns="91432" bIns="45716">
            <a:spAutoFit/>
          </a:bodyPr>
          <a:lstStyle/>
          <a:p>
            <a:r>
              <a:rPr lang="en-US" sz="1400" dirty="0" smtClean="0">
                <a:solidFill>
                  <a:srgbClr val="0070C0"/>
                </a:solidFill>
                <a:latin typeface="Arial" pitchFamily="34" charset="0"/>
              </a:rPr>
              <a:t>Cheap</a:t>
            </a:r>
          </a:p>
        </p:txBody>
      </p:sp>
      <p:sp>
        <p:nvSpPr>
          <p:cNvPr id="7" name="Text Box 31"/>
          <p:cNvSpPr txBox="1">
            <a:spLocks noChangeArrowheads="1"/>
          </p:cNvSpPr>
          <p:nvPr/>
        </p:nvSpPr>
        <p:spPr bwMode="auto">
          <a:xfrm>
            <a:off x="813655" y="3016243"/>
            <a:ext cx="532502" cy="307768"/>
          </a:xfrm>
          <a:prstGeom prst="rect">
            <a:avLst/>
          </a:prstGeom>
          <a:noFill/>
          <a:ln w="9525">
            <a:noFill/>
            <a:miter lim="800000"/>
            <a:headEnd/>
            <a:tailEnd/>
          </a:ln>
          <a:effectLst/>
        </p:spPr>
        <p:txBody>
          <a:bodyPr wrap="none" lIns="91432" tIns="45716" rIns="91432" bIns="45716">
            <a:spAutoFit/>
          </a:bodyPr>
          <a:lstStyle/>
          <a:p>
            <a:r>
              <a:rPr lang="en-US" sz="1400" dirty="0" smtClean="0">
                <a:solidFill>
                  <a:srgbClr val="0070C0"/>
                </a:solidFill>
                <a:latin typeface="Arial" pitchFamily="34" charset="0"/>
              </a:rPr>
              <a:t>Fast</a:t>
            </a:r>
          </a:p>
        </p:txBody>
      </p:sp>
      <p:sp>
        <p:nvSpPr>
          <p:cNvPr id="8" name="Text Box 33"/>
          <p:cNvSpPr txBox="1">
            <a:spLocks noChangeArrowheads="1"/>
          </p:cNvSpPr>
          <p:nvPr/>
        </p:nvSpPr>
        <p:spPr bwMode="auto">
          <a:xfrm>
            <a:off x="746656" y="2583678"/>
            <a:ext cx="603034" cy="307768"/>
          </a:xfrm>
          <a:prstGeom prst="rect">
            <a:avLst/>
          </a:prstGeom>
          <a:noFill/>
          <a:ln w="9525">
            <a:noFill/>
            <a:miter lim="800000"/>
            <a:headEnd/>
            <a:tailEnd/>
          </a:ln>
          <a:effectLst/>
        </p:spPr>
        <p:txBody>
          <a:bodyPr wrap="none" lIns="91432" tIns="45716" rIns="91432" bIns="45716">
            <a:spAutoFit/>
          </a:bodyPr>
          <a:lstStyle/>
          <a:p>
            <a:r>
              <a:rPr lang="en-US" sz="1400" dirty="0" smtClean="0">
                <a:solidFill>
                  <a:srgbClr val="0070C0"/>
                </a:solidFill>
                <a:latin typeface="Arial" pitchFamily="34" charset="0"/>
              </a:rPr>
              <a:t>Profit</a:t>
            </a:r>
          </a:p>
        </p:txBody>
      </p:sp>
      <p:sp>
        <p:nvSpPr>
          <p:cNvPr id="9" name="Text Box 12"/>
          <p:cNvSpPr txBox="1">
            <a:spLocks noChangeArrowheads="1"/>
          </p:cNvSpPr>
          <p:nvPr/>
        </p:nvSpPr>
        <p:spPr bwMode="auto">
          <a:xfrm rot="18867947">
            <a:off x="1901895" y="5213217"/>
            <a:ext cx="1149658" cy="307768"/>
          </a:xfrm>
          <a:prstGeom prst="rect">
            <a:avLst/>
          </a:prstGeom>
          <a:noFill/>
          <a:ln w="9525">
            <a:noFill/>
            <a:miter lim="800000"/>
            <a:headEnd/>
            <a:tailEnd/>
          </a:ln>
          <a:effectLst/>
        </p:spPr>
        <p:txBody>
          <a:bodyPr wrap="none" lIns="91432" tIns="45716" rIns="91432" bIns="45716">
            <a:spAutoFit/>
          </a:bodyPr>
          <a:lstStyle/>
          <a:p>
            <a:r>
              <a:rPr lang="en-US" sz="1400" dirty="0" smtClean="0">
                <a:solidFill>
                  <a:srgbClr val="D26611"/>
                </a:solidFill>
                <a:latin typeface="Arial" pitchFamily="34" charset="0"/>
              </a:rPr>
              <a:t>Compounds</a:t>
            </a:r>
          </a:p>
        </p:txBody>
      </p:sp>
      <p:sp>
        <p:nvSpPr>
          <p:cNvPr id="10" name="Text Box 6"/>
          <p:cNvSpPr txBox="1">
            <a:spLocks noChangeArrowheads="1"/>
          </p:cNvSpPr>
          <p:nvPr/>
        </p:nvSpPr>
        <p:spPr bwMode="auto">
          <a:xfrm rot="3179550">
            <a:off x="395069" y="4020044"/>
            <a:ext cx="1295531" cy="461657"/>
          </a:xfrm>
          <a:prstGeom prst="rect">
            <a:avLst/>
          </a:prstGeom>
          <a:noFill/>
          <a:ln w="9525">
            <a:noFill/>
            <a:miter lim="800000"/>
            <a:headEnd/>
            <a:tailEnd/>
          </a:ln>
          <a:effectLst/>
        </p:spPr>
        <p:txBody>
          <a:bodyPr wrap="none" lIns="91432" tIns="45716" rIns="91432" bIns="45716">
            <a:spAutoFit/>
          </a:bodyPr>
          <a:lstStyle/>
          <a:p>
            <a:r>
              <a:rPr lang="en-US" sz="2400" dirty="0" smtClean="0">
                <a:solidFill>
                  <a:srgbClr val="FF0000"/>
                </a:solidFill>
                <a:latin typeface="Arial" pitchFamily="34" charset="0"/>
              </a:rPr>
              <a:t>STRIPS</a:t>
            </a:r>
            <a:endParaRPr lang="en-US" sz="1800" dirty="0" smtClean="0">
              <a:solidFill>
                <a:srgbClr val="FF0000"/>
              </a:solidFill>
              <a:latin typeface="Arial" pitchFamily="34" charset="0"/>
            </a:endParaRPr>
          </a:p>
        </p:txBody>
      </p:sp>
      <p:sp>
        <p:nvSpPr>
          <p:cNvPr id="11" name="Text Box 8"/>
          <p:cNvSpPr txBox="1">
            <a:spLocks noChangeArrowheads="1"/>
          </p:cNvSpPr>
          <p:nvPr/>
        </p:nvSpPr>
        <p:spPr bwMode="auto">
          <a:xfrm rot="18867947">
            <a:off x="1583100" y="4899841"/>
            <a:ext cx="981343" cy="307768"/>
          </a:xfrm>
          <a:prstGeom prst="rect">
            <a:avLst/>
          </a:prstGeom>
          <a:noFill/>
          <a:ln w="9525">
            <a:noFill/>
            <a:miter lim="800000"/>
            <a:headEnd/>
            <a:tailEnd/>
          </a:ln>
          <a:effectLst/>
        </p:spPr>
        <p:txBody>
          <a:bodyPr wrap="none" lIns="91432" tIns="45716" rIns="91432" bIns="45716">
            <a:spAutoFit/>
          </a:bodyPr>
          <a:lstStyle/>
          <a:p>
            <a:r>
              <a:rPr lang="en-US" sz="1400" dirty="0" smtClean="0">
                <a:solidFill>
                  <a:srgbClr val="D26611"/>
                </a:solidFill>
                <a:latin typeface="Arial" pitchFamily="34" charset="0"/>
              </a:rPr>
              <a:t>Deadlines</a:t>
            </a:r>
          </a:p>
        </p:txBody>
      </p:sp>
      <p:sp>
        <p:nvSpPr>
          <p:cNvPr id="12" name="Text Box 9"/>
          <p:cNvSpPr txBox="1">
            <a:spLocks noChangeArrowheads="1"/>
          </p:cNvSpPr>
          <p:nvPr/>
        </p:nvSpPr>
        <p:spPr bwMode="auto">
          <a:xfrm rot="18867947">
            <a:off x="1149162" y="4620788"/>
            <a:ext cx="950885" cy="307768"/>
          </a:xfrm>
          <a:prstGeom prst="rect">
            <a:avLst/>
          </a:prstGeom>
          <a:noFill/>
          <a:ln w="9525">
            <a:noFill/>
            <a:miter lim="800000"/>
            <a:headEnd/>
            <a:tailEnd/>
          </a:ln>
          <a:effectLst/>
        </p:spPr>
        <p:txBody>
          <a:bodyPr wrap="none" lIns="91432" tIns="45716" rIns="91432" bIns="45716">
            <a:spAutoFit/>
          </a:bodyPr>
          <a:lstStyle/>
          <a:p>
            <a:r>
              <a:rPr lang="en-US" sz="1400" dirty="0" smtClean="0">
                <a:solidFill>
                  <a:srgbClr val="D26611"/>
                </a:solidFill>
                <a:latin typeface="Arial" pitchFamily="34" charset="0"/>
              </a:rPr>
              <a:t>Durations</a:t>
            </a:r>
          </a:p>
        </p:txBody>
      </p:sp>
      <p:sp>
        <p:nvSpPr>
          <p:cNvPr id="13" name="Text Box 14"/>
          <p:cNvSpPr txBox="1">
            <a:spLocks noChangeArrowheads="1"/>
          </p:cNvSpPr>
          <p:nvPr/>
        </p:nvSpPr>
        <p:spPr bwMode="auto">
          <a:xfrm rot="3102751">
            <a:off x="2164665" y="3810770"/>
            <a:ext cx="841882" cy="307768"/>
          </a:xfrm>
          <a:prstGeom prst="rect">
            <a:avLst/>
          </a:prstGeom>
          <a:noFill/>
          <a:ln w="9525">
            <a:noFill/>
            <a:miter lim="800000"/>
            <a:headEnd/>
            <a:tailEnd/>
          </a:ln>
          <a:effectLst/>
        </p:spPr>
        <p:txBody>
          <a:bodyPr wrap="none" lIns="91432" tIns="45716" rIns="91432" bIns="45716">
            <a:spAutoFit/>
          </a:bodyPr>
          <a:lstStyle/>
          <a:p>
            <a:r>
              <a:rPr lang="en-US" sz="1400" dirty="0" smtClean="0">
                <a:solidFill>
                  <a:srgbClr val="C00000"/>
                </a:solidFill>
                <a:latin typeface="Arial" pitchFamily="34" charset="0"/>
              </a:rPr>
              <a:t>Boolean</a:t>
            </a:r>
          </a:p>
        </p:txBody>
      </p:sp>
      <p:sp>
        <p:nvSpPr>
          <p:cNvPr id="14" name="Text Box 18"/>
          <p:cNvSpPr txBox="1">
            <a:spLocks noChangeArrowheads="1"/>
          </p:cNvSpPr>
          <p:nvPr/>
        </p:nvSpPr>
        <p:spPr bwMode="auto">
          <a:xfrm rot="3102751">
            <a:off x="2555291" y="3575680"/>
            <a:ext cx="922031" cy="307768"/>
          </a:xfrm>
          <a:prstGeom prst="rect">
            <a:avLst/>
          </a:prstGeom>
          <a:noFill/>
          <a:ln w="9525">
            <a:noFill/>
            <a:miter lim="800000"/>
            <a:headEnd/>
            <a:tailEnd/>
          </a:ln>
          <a:effectLst/>
        </p:spPr>
        <p:txBody>
          <a:bodyPr wrap="none" lIns="91432" tIns="45716" rIns="91432" bIns="45716">
            <a:spAutoFit/>
          </a:bodyPr>
          <a:lstStyle/>
          <a:p>
            <a:r>
              <a:rPr lang="en-US" sz="1400" dirty="0" smtClean="0">
                <a:solidFill>
                  <a:srgbClr val="C00000"/>
                </a:solidFill>
                <a:latin typeface="Arial" pitchFamily="34" charset="0"/>
              </a:rPr>
              <a:t>Bayesian</a:t>
            </a:r>
          </a:p>
        </p:txBody>
      </p:sp>
      <p:sp>
        <p:nvSpPr>
          <p:cNvPr id="15" name="AutoShape 19"/>
          <p:cNvSpPr>
            <a:spLocks noChangeArrowheads="1"/>
          </p:cNvSpPr>
          <p:nvPr/>
        </p:nvSpPr>
        <p:spPr bwMode="auto">
          <a:xfrm rot="2007837">
            <a:off x="1241783" y="4363417"/>
            <a:ext cx="3032489" cy="609600"/>
          </a:xfrm>
          <a:prstGeom prst="notchedRightArrow">
            <a:avLst>
              <a:gd name="adj1" fmla="val 50000"/>
              <a:gd name="adj2" fmla="val 131250"/>
            </a:avLst>
          </a:prstGeom>
          <a:solidFill>
            <a:schemeClr val="accent2"/>
          </a:solidFill>
          <a:ln w="9525">
            <a:solidFill>
              <a:schemeClr val="tx1"/>
            </a:solidFill>
            <a:miter lim="800000"/>
            <a:headEnd/>
            <a:tailEnd/>
          </a:ln>
          <a:effectLst/>
        </p:spPr>
        <p:txBody>
          <a:bodyPr wrap="none" lIns="91432" tIns="45716" rIns="91432" bIns="45716" anchor="ctr"/>
          <a:lstStyle/>
          <a:p>
            <a:pPr algn="ctr"/>
            <a:r>
              <a:rPr lang="en-US" sz="1800" dirty="0" smtClean="0">
                <a:solidFill>
                  <a:srgbClr val="C00000"/>
                </a:solidFill>
                <a:latin typeface="Arial" pitchFamily="34" charset="0"/>
              </a:rPr>
              <a:t>Time</a:t>
            </a:r>
          </a:p>
        </p:txBody>
      </p:sp>
      <p:sp>
        <p:nvSpPr>
          <p:cNvPr id="16" name="AutoShape 19"/>
          <p:cNvSpPr>
            <a:spLocks noChangeArrowheads="1"/>
          </p:cNvSpPr>
          <p:nvPr/>
        </p:nvSpPr>
        <p:spPr bwMode="auto">
          <a:xfrm rot="16200000">
            <a:off x="318390" y="2372984"/>
            <a:ext cx="2689049" cy="686282"/>
          </a:xfrm>
          <a:prstGeom prst="notchedRightArrow">
            <a:avLst>
              <a:gd name="adj1" fmla="val 50000"/>
              <a:gd name="adj2" fmla="val 131250"/>
            </a:avLst>
          </a:prstGeom>
          <a:solidFill>
            <a:srgbClr val="0070C0"/>
          </a:solidFill>
          <a:ln w="9525">
            <a:solidFill>
              <a:schemeClr val="tx1"/>
            </a:solidFill>
            <a:miter lim="800000"/>
            <a:headEnd/>
            <a:tailEnd/>
          </a:ln>
          <a:effectLst/>
        </p:spPr>
        <p:txBody>
          <a:bodyPr wrap="none" lIns="91432" tIns="45716" rIns="91432" bIns="45716" anchor="ctr"/>
          <a:lstStyle/>
          <a:p>
            <a:pPr algn="ctr"/>
            <a:r>
              <a:rPr lang="en-US" sz="1800" dirty="0" smtClean="0">
                <a:solidFill>
                  <a:schemeClr val="accent3"/>
                </a:solidFill>
                <a:latin typeface="Arial" pitchFamily="34" charset="0"/>
              </a:rPr>
              <a:t>Quality</a:t>
            </a:r>
          </a:p>
        </p:txBody>
      </p:sp>
      <p:sp>
        <p:nvSpPr>
          <p:cNvPr id="17" name="Text Box 33"/>
          <p:cNvSpPr txBox="1">
            <a:spLocks noChangeArrowheads="1"/>
          </p:cNvSpPr>
          <p:nvPr/>
        </p:nvSpPr>
        <p:spPr bwMode="auto">
          <a:xfrm>
            <a:off x="255556" y="2186840"/>
            <a:ext cx="1139719" cy="307768"/>
          </a:xfrm>
          <a:prstGeom prst="rect">
            <a:avLst/>
          </a:prstGeom>
          <a:noFill/>
          <a:ln w="9525">
            <a:noFill/>
            <a:miter lim="800000"/>
            <a:headEnd/>
            <a:tailEnd/>
          </a:ln>
          <a:effectLst/>
        </p:spPr>
        <p:txBody>
          <a:bodyPr wrap="none" lIns="91432" tIns="45716" rIns="91432" bIns="45716">
            <a:spAutoFit/>
          </a:bodyPr>
          <a:lstStyle/>
          <a:p>
            <a:r>
              <a:rPr lang="en-US" sz="1400" dirty="0" smtClean="0">
                <a:solidFill>
                  <a:srgbClr val="0070C0"/>
                </a:solidFill>
                <a:latin typeface="Arial" pitchFamily="34" charset="0"/>
              </a:rPr>
              <a:t>Profit / Time</a:t>
            </a:r>
          </a:p>
        </p:txBody>
      </p:sp>
      <p:sp>
        <p:nvSpPr>
          <p:cNvPr id="18" name="Text Box 18"/>
          <p:cNvSpPr txBox="1">
            <a:spLocks noChangeArrowheads="1"/>
          </p:cNvSpPr>
          <p:nvPr/>
        </p:nvSpPr>
        <p:spPr bwMode="auto">
          <a:xfrm rot="3102751">
            <a:off x="2939444" y="3324534"/>
            <a:ext cx="931649" cy="307768"/>
          </a:xfrm>
          <a:prstGeom prst="rect">
            <a:avLst/>
          </a:prstGeom>
          <a:noFill/>
          <a:ln w="9525">
            <a:noFill/>
            <a:miter lim="800000"/>
            <a:headEnd/>
            <a:tailEnd/>
          </a:ln>
          <a:effectLst/>
        </p:spPr>
        <p:txBody>
          <a:bodyPr wrap="none" lIns="91432" tIns="45716" rIns="91432" bIns="45716">
            <a:spAutoFit/>
          </a:bodyPr>
          <a:lstStyle/>
          <a:p>
            <a:r>
              <a:rPr lang="en-US" sz="1400" dirty="0" err="1" smtClean="0">
                <a:solidFill>
                  <a:srgbClr val="C00000"/>
                </a:solidFill>
                <a:latin typeface="Arial" pitchFamily="34" charset="0"/>
              </a:rPr>
              <a:t>Knightian</a:t>
            </a:r>
            <a:endParaRPr lang="en-US" sz="1400" dirty="0" smtClean="0">
              <a:solidFill>
                <a:srgbClr val="C00000"/>
              </a:solidFill>
              <a:latin typeface="Arial" pitchFamily="34" charset="0"/>
            </a:endParaRPr>
          </a:p>
        </p:txBody>
      </p:sp>
      <p:sp>
        <p:nvSpPr>
          <p:cNvPr id="33" name="TextBox 32"/>
          <p:cNvSpPr txBox="1"/>
          <p:nvPr/>
        </p:nvSpPr>
        <p:spPr>
          <a:xfrm>
            <a:off x="4336328" y="3500735"/>
            <a:ext cx="4502872" cy="461665"/>
          </a:xfrm>
          <a:prstGeom prst="rect">
            <a:avLst/>
          </a:prstGeom>
          <a:solidFill>
            <a:srgbClr val="FFC000">
              <a:alpha val="50000"/>
            </a:srgbClr>
          </a:solidFill>
          <a:ln>
            <a:solidFill>
              <a:schemeClr val="tx1"/>
            </a:solidFill>
          </a:ln>
        </p:spPr>
        <p:txBody>
          <a:bodyPr wrap="square" rtlCol="0">
            <a:spAutoFit/>
          </a:bodyPr>
          <a:lstStyle/>
          <a:p>
            <a:r>
              <a:rPr lang="en-US" sz="2400" dirty="0"/>
              <a:t>When is </a:t>
            </a:r>
            <a:r>
              <a:rPr lang="en-US" sz="2400" i="1" dirty="0"/>
              <a:t>Time</a:t>
            </a:r>
            <a:r>
              <a:rPr lang="en-US" sz="2400" dirty="0"/>
              <a:t> </a:t>
            </a:r>
            <a:r>
              <a:rPr lang="en-US" sz="2400" dirty="0" smtClean="0"/>
              <a:t>really necessary?</a:t>
            </a:r>
          </a:p>
        </p:txBody>
      </p:sp>
      <p:sp>
        <p:nvSpPr>
          <p:cNvPr id="34" name="TextBox 33"/>
          <p:cNvSpPr txBox="1"/>
          <p:nvPr/>
        </p:nvSpPr>
        <p:spPr>
          <a:xfrm>
            <a:off x="152401" y="5880714"/>
            <a:ext cx="8839200" cy="477054"/>
          </a:xfrm>
          <a:prstGeom prst="rect">
            <a:avLst/>
          </a:prstGeom>
          <a:solidFill>
            <a:srgbClr val="FFC000"/>
          </a:solidFill>
          <a:ln>
            <a:solidFill>
              <a:schemeClr val="tx1"/>
            </a:solidFill>
          </a:ln>
        </p:spPr>
        <p:txBody>
          <a:bodyPr wrap="square" rtlCol="0">
            <a:spAutoFit/>
          </a:bodyPr>
          <a:lstStyle/>
          <a:p>
            <a:r>
              <a:rPr lang="en-US" sz="2500" b="1" dirty="0" smtClean="0"/>
              <a:t>What are </a:t>
            </a:r>
            <a:r>
              <a:rPr lang="en-US" sz="2500" b="1" i="1" dirty="0" smtClean="0"/>
              <a:t>Least</a:t>
            </a:r>
            <a:r>
              <a:rPr lang="en-US" sz="2500" b="1" dirty="0" smtClean="0"/>
              <a:t> Temporal kinds of Temporal Planning?</a:t>
            </a:r>
            <a:endParaRPr lang="en-US" sz="2500" b="1" dirty="0"/>
          </a:p>
        </p:txBody>
      </p:sp>
      <p:sp>
        <p:nvSpPr>
          <p:cNvPr id="35" name="TextBox 34"/>
          <p:cNvSpPr txBox="1"/>
          <p:nvPr/>
        </p:nvSpPr>
        <p:spPr>
          <a:xfrm>
            <a:off x="4648201" y="4114800"/>
            <a:ext cx="4038599" cy="646331"/>
          </a:xfrm>
          <a:prstGeom prst="rect">
            <a:avLst/>
          </a:prstGeom>
          <a:solidFill>
            <a:srgbClr val="FFC000">
              <a:alpha val="50000"/>
            </a:srgbClr>
          </a:solidFill>
          <a:ln>
            <a:solidFill>
              <a:schemeClr val="tx1"/>
            </a:solidFill>
          </a:ln>
        </p:spPr>
        <p:txBody>
          <a:bodyPr wrap="square" rtlCol="0">
            <a:spAutoFit/>
          </a:bodyPr>
          <a:lstStyle/>
          <a:p>
            <a:pPr algn="ctr"/>
            <a:r>
              <a:rPr lang="en-US" dirty="0"/>
              <a:t>How can Classical Planning Technique be made Temporal</a:t>
            </a:r>
            <a:r>
              <a:rPr lang="en-US" dirty="0" smtClean="0"/>
              <a:t>?</a:t>
            </a:r>
            <a:endParaRPr lang="en-US" dirty="0"/>
          </a:p>
        </p:txBody>
      </p:sp>
      <p:sp>
        <p:nvSpPr>
          <p:cNvPr id="36" name="TextBox 35"/>
          <p:cNvSpPr txBox="1"/>
          <p:nvPr/>
        </p:nvSpPr>
        <p:spPr>
          <a:xfrm>
            <a:off x="4572001" y="4916269"/>
            <a:ext cx="4267199" cy="646331"/>
          </a:xfrm>
          <a:prstGeom prst="rect">
            <a:avLst/>
          </a:prstGeom>
          <a:solidFill>
            <a:srgbClr val="FFC000">
              <a:alpha val="50000"/>
            </a:srgbClr>
          </a:solidFill>
          <a:ln>
            <a:solidFill>
              <a:schemeClr val="tx1"/>
            </a:solidFill>
          </a:ln>
        </p:spPr>
        <p:txBody>
          <a:bodyPr wrap="square" rtlCol="0">
            <a:spAutoFit/>
          </a:bodyPr>
          <a:lstStyle/>
          <a:p>
            <a:pPr algn="ctr"/>
            <a:r>
              <a:rPr lang="en-US" dirty="0" smtClean="0"/>
              <a:t>How should we write Temporal Planning Problems to assist leveraging?</a:t>
            </a:r>
            <a:endParaRPr lang="en-US" dirty="0"/>
          </a:p>
        </p:txBody>
      </p:sp>
      <p:sp>
        <p:nvSpPr>
          <p:cNvPr id="37" name="TextBox 36"/>
          <p:cNvSpPr txBox="1"/>
          <p:nvPr/>
        </p:nvSpPr>
        <p:spPr>
          <a:xfrm>
            <a:off x="152400" y="6550223"/>
            <a:ext cx="8991600" cy="307777"/>
          </a:xfrm>
          <a:prstGeom prst="rect">
            <a:avLst/>
          </a:prstGeom>
          <a:noFill/>
        </p:spPr>
        <p:txBody>
          <a:bodyPr wrap="square" rtlCol="0">
            <a:spAutoFit/>
          </a:bodyPr>
          <a:lstStyle/>
          <a:p>
            <a:r>
              <a:rPr lang="en-US" sz="1400" i="1" dirty="0" smtClean="0">
                <a:hlinkClick r:id="rId4"/>
              </a:rPr>
              <a:t>Artificial </a:t>
            </a:r>
            <a:r>
              <a:rPr lang="en-US" sz="1400" i="1" dirty="0">
                <a:hlinkClick r:id="rId4"/>
              </a:rPr>
              <a:t>Intelligence: A Modern </a:t>
            </a:r>
            <a:r>
              <a:rPr lang="en-US" sz="1400" i="1" dirty="0" smtClean="0">
                <a:hlinkClick r:id="rId4"/>
              </a:rPr>
              <a:t>Approach</a:t>
            </a:r>
            <a:r>
              <a:rPr lang="en-US" sz="1400" i="1" dirty="0" smtClean="0"/>
              <a:t>. </a:t>
            </a:r>
            <a:r>
              <a:rPr lang="en-US" sz="1400" dirty="0">
                <a:solidFill>
                  <a:srgbClr val="C00000"/>
                </a:solidFill>
              </a:rPr>
              <a:t>Stuart J. Russell, Peter Norvig. 2003. </a:t>
            </a:r>
          </a:p>
        </p:txBody>
      </p:sp>
      <p:sp>
        <p:nvSpPr>
          <p:cNvPr id="38" name="Text Box 229"/>
          <p:cNvSpPr txBox="1">
            <a:spLocks noChangeArrowheads="1"/>
          </p:cNvSpPr>
          <p:nvPr/>
        </p:nvSpPr>
        <p:spPr bwMode="auto">
          <a:xfrm>
            <a:off x="7467600" y="0"/>
            <a:ext cx="1678665"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Thesis Scope</a:t>
            </a:r>
            <a:endParaRPr lang="en-US" b="1" i="1" dirty="0">
              <a:solidFill>
                <a:schemeClr val="hlink"/>
              </a:solidFill>
            </a:endParaRPr>
          </a:p>
        </p:txBody>
      </p:sp>
      <p:sp>
        <p:nvSpPr>
          <p:cNvPr id="3" name="Slide Number Placeholder 2"/>
          <p:cNvSpPr>
            <a:spLocks noGrp="1"/>
          </p:cNvSpPr>
          <p:nvPr>
            <p:ph type="sldNum" sz="quarter" idx="12"/>
          </p:nvPr>
        </p:nvSpPr>
        <p:spPr/>
        <p:txBody>
          <a:bodyPr/>
          <a:lstStyle/>
          <a:p>
            <a:pPr>
              <a:defRPr/>
            </a:pPr>
            <a:fld id="{C07EA18F-6F2D-4CB7-BDC6-85F2DFCC4B00}" type="slidenum">
              <a:rPr lang="en-US" smtClean="0"/>
              <a:pPr>
                <a:defRPr/>
              </a:pPr>
              <a:t>4</a:t>
            </a:fld>
            <a:endParaRPr lang="en-US"/>
          </a:p>
        </p:txBody>
      </p:sp>
    </p:spTree>
    <p:custDataLst>
      <p:tags r:id="rId1"/>
    </p:custDataLst>
    <p:extLst>
      <p:ext uri="{BB962C8B-B14F-4D97-AF65-F5344CB8AC3E}">
        <p14:creationId xmlns:p14="http://schemas.microsoft.com/office/powerpoint/2010/main" val="1755392614"/>
      </p:ext>
    </p:extLst>
  </p:cSld>
  <p:clrMapOvr>
    <a:masterClrMapping/>
  </p:clrMapOvr>
  <mc:AlternateContent xmlns:mc="http://schemas.openxmlformats.org/markup-compatibility/2006" xmlns:p14="http://schemas.microsoft.com/office/powerpoint/2010/main">
    <mc:Choice Requires="p14">
      <p:transition spd="slow" p14:dur="2000" advTm="65394"/>
    </mc:Choice>
    <mc:Fallback xmlns="">
      <p:transition spd="slow" advTm="653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0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par>
                                <p:cTn id="20" presetID="22" presetClass="entr" presetSubtype="8" fill="hold" grpId="0" nodeType="with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par>
                                <p:cTn id="23" presetID="22" presetClass="entr" presetSubtype="8" fill="hold" grpId="0" nodeType="withEffect">
                                  <p:stCondLst>
                                    <p:cond delay="1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1000"/>
                                        <p:tgtEl>
                                          <p:spTgt spid="18"/>
                                        </p:tgtEl>
                                      </p:cBhvr>
                                    </p:animEffect>
                                  </p:childTnLst>
                                </p:cTn>
                              </p:par>
                              <p:par>
                                <p:cTn id="26" presetID="22" presetClass="entr" presetSubtype="8" fill="hold" grpId="0" nodeType="withEffect">
                                  <p:stCondLst>
                                    <p:cond delay="100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1000"/>
                                        <p:tgtEl>
                                          <p:spTgt spid="14"/>
                                        </p:tgtEl>
                                      </p:cBhvr>
                                    </p:animEffect>
                                  </p:childTnLst>
                                </p:cTn>
                              </p:par>
                              <p:par>
                                <p:cTn id="29" presetID="22" presetClass="entr" presetSubtype="8" fill="hold" grpId="0" nodeType="withEffect">
                                  <p:stCondLst>
                                    <p:cond delay="100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1000"/>
                                        <p:tgtEl>
                                          <p:spTgt spid="13"/>
                                        </p:tgtEl>
                                      </p:cBhvr>
                                    </p:animEffect>
                                  </p:childTnLst>
                                </p:cTn>
                              </p:par>
                              <p:par>
                                <p:cTn id="32" presetID="22" presetClass="entr" presetSubtype="8" fill="hold" grpId="0" nodeType="withEffect">
                                  <p:stCondLst>
                                    <p:cond delay="200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22" presetClass="entr" presetSubtype="8" fill="hold" grpId="0" nodeType="withEffect">
                                  <p:stCondLst>
                                    <p:cond delay="200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par>
                                <p:cTn id="38" presetID="22" presetClass="entr" presetSubtype="8" fill="hold" grpId="0" nodeType="withEffect">
                                  <p:stCondLst>
                                    <p:cond delay="200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par>
                                <p:cTn id="41" presetID="22" presetClass="entr" presetSubtype="8" fill="hold" grpId="0" nodeType="withEffect">
                                  <p:stCondLst>
                                    <p:cond delay="200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childTnLst>
                                </p:cTn>
                              </p:par>
                              <p:par>
                                <p:cTn id="47" presetID="10" presetClass="entr" presetSubtype="0" fill="hold" grpId="0" nodeType="withEffect">
                                  <p:stCondLst>
                                    <p:cond delay="350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2000"/>
                                        <p:tgtEl>
                                          <p:spTgt spid="35"/>
                                        </p:tgtEl>
                                      </p:cBhvr>
                                    </p:animEffect>
                                  </p:childTnLst>
                                </p:cTn>
                              </p:par>
                              <p:par>
                                <p:cTn id="50" presetID="10" presetClass="entr" presetSubtype="0" fill="hold" grpId="0"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2000"/>
                                        <p:tgtEl>
                                          <p:spTgt spid="36"/>
                                        </p:tgtEl>
                                      </p:cBhvr>
                                    </p:animEffect>
                                  </p:childTnLst>
                                </p:cTn>
                              </p:par>
                              <p:par>
                                <p:cTn id="53" presetID="10" presetClass="entr" presetSubtype="0" fill="hold" grpId="0" nodeType="withEffect">
                                  <p:stCondLst>
                                    <p:cond delay="650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1" grpId="0"/>
      <p:bldP spid="12" grpId="0"/>
      <p:bldP spid="13" grpId="0"/>
      <p:bldP spid="14" grpId="0"/>
      <p:bldP spid="15" grpId="0" animBg="1"/>
      <p:bldP spid="16" grpId="0" animBg="1"/>
      <p:bldP spid="17" grpId="0"/>
      <p:bldP spid="18" grpId="0"/>
      <p:bldP spid="33" grpId="0" animBg="1"/>
      <p:bldP spid="34" grpId="0" animBg="1"/>
      <p:bldP spid="35"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ln>
            <a:solidFill>
              <a:schemeClr val="accent3">
                <a:lumMod val="50000"/>
              </a:schemeClr>
            </a:solidFill>
          </a:ln>
        </p:spPr>
        <p:txBody>
          <a:bodyPr/>
          <a:lstStyle/>
          <a:p>
            <a:r>
              <a:rPr lang="en-US" dirty="0" smtClean="0">
                <a:solidFill>
                  <a:schemeClr val="accent3">
                    <a:lumMod val="50000"/>
                  </a:schemeClr>
                </a:solidFill>
              </a:rPr>
              <a:t>Classical Planning Background</a:t>
            </a:r>
          </a:p>
          <a:p>
            <a:r>
              <a:rPr lang="en-US" dirty="0" smtClean="0">
                <a:solidFill>
                  <a:schemeClr val="accent3">
                    <a:lumMod val="50000"/>
                  </a:schemeClr>
                </a:solidFill>
              </a:rPr>
              <a:t>Trouble in Temporal Planning</a:t>
            </a:r>
          </a:p>
          <a:p>
            <a:r>
              <a:rPr lang="en-US" dirty="0" smtClean="0">
                <a:solidFill>
                  <a:schemeClr val="accent3">
                    <a:lumMod val="50000"/>
                  </a:schemeClr>
                </a:solidFill>
              </a:rPr>
              <a:t>The Mission</a:t>
            </a:r>
            <a:endParaRPr lang="en-US" dirty="0">
              <a:solidFill>
                <a:schemeClr val="accent3">
                  <a:lumMod val="50000"/>
                </a:schemeClr>
              </a:solidFill>
            </a:endParaRPr>
          </a:p>
          <a:p>
            <a:r>
              <a:rPr lang="en-US" dirty="0" smtClean="0">
                <a:solidFill>
                  <a:srgbClr val="C00000"/>
                </a:solidFill>
              </a:rPr>
              <a:t>Overview of Results and Challenges</a:t>
            </a:r>
          </a:p>
          <a:p>
            <a:pPr lvl="1"/>
            <a:r>
              <a:rPr lang="en-US" dirty="0" smtClean="0">
                <a:solidFill>
                  <a:schemeClr val="accent3">
                    <a:lumMod val="50000"/>
                  </a:schemeClr>
                </a:solidFill>
              </a:rPr>
              <a:t>Chapter 2: Definitions</a:t>
            </a:r>
          </a:p>
          <a:p>
            <a:pPr lvl="1"/>
            <a:r>
              <a:rPr lang="en-US" dirty="0" smtClean="0">
                <a:solidFill>
                  <a:srgbClr val="C00000"/>
                </a:solidFill>
              </a:rPr>
              <a:t>Chapter 3: Theory</a:t>
            </a:r>
          </a:p>
          <a:p>
            <a:pPr lvl="1"/>
            <a:r>
              <a:rPr lang="en-US" dirty="0" smtClean="0">
                <a:solidFill>
                  <a:srgbClr val="00B0F0"/>
                </a:solidFill>
              </a:rPr>
              <a:t>Chapter 4: Language Analysis</a:t>
            </a:r>
          </a:p>
          <a:p>
            <a:pPr lvl="1"/>
            <a:r>
              <a:rPr lang="en-US" dirty="0" smtClean="0">
                <a:solidFill>
                  <a:srgbClr val="00B0F0"/>
                </a:solidFill>
              </a:rPr>
              <a:t>Chapter 5: Algorithm Analysis</a:t>
            </a:r>
          </a:p>
          <a:p>
            <a:r>
              <a:rPr lang="en-US" dirty="0" smtClean="0">
                <a:solidFill>
                  <a:srgbClr val="FFC000"/>
                </a:solidFill>
              </a:rPr>
              <a:t>Summary</a:t>
            </a:r>
          </a:p>
        </p:txBody>
      </p:sp>
      <p:cxnSp>
        <p:nvCxnSpPr>
          <p:cNvPr id="5" name="Elbow Connector 4"/>
          <p:cNvCxnSpPr>
            <a:stCxn id="11" idx="3"/>
            <a:endCxn id="10" idx="3"/>
          </p:cNvCxnSpPr>
          <p:nvPr/>
        </p:nvCxnSpPr>
        <p:spPr bwMode="auto">
          <a:xfrm flipV="1">
            <a:off x="5927453" y="3582297"/>
            <a:ext cx="1398494" cy="2086982"/>
          </a:xfrm>
          <a:prstGeom prst="curvedConnector3">
            <a:avLst>
              <a:gd name="adj1" fmla="val 188654"/>
            </a:avLst>
          </a:prstGeom>
          <a:solidFill>
            <a:srgbClr val="00FFFF"/>
          </a:solidFill>
          <a:ln w="57150" cap="flat" cmpd="sng" algn="ctr">
            <a:solidFill>
              <a:schemeClr val="accent3">
                <a:lumMod val="50000"/>
              </a:schemeClr>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ounded Rectangle 9" hidden="1"/>
          <p:cNvSpPr/>
          <p:nvPr/>
        </p:nvSpPr>
        <p:spPr bwMode="auto">
          <a:xfrm>
            <a:off x="7046248" y="3420932"/>
            <a:ext cx="279699" cy="322729"/>
          </a:xfrm>
          <a:prstGeom prst="round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11" name="Rounded Rectangle 10" hidden="1"/>
          <p:cNvSpPr/>
          <p:nvPr/>
        </p:nvSpPr>
        <p:spPr bwMode="auto">
          <a:xfrm>
            <a:off x="5647754" y="5518672"/>
            <a:ext cx="279699" cy="301214"/>
          </a:xfrm>
          <a:prstGeom prst="round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40</a:t>
            </a:fld>
            <a:endParaRPr lang="en-US"/>
          </a:p>
        </p:txBody>
      </p:sp>
    </p:spTree>
    <p:extLst>
      <p:ext uri="{BB962C8B-B14F-4D97-AF65-F5344CB8AC3E}">
        <p14:creationId xmlns:p14="http://schemas.microsoft.com/office/powerpoint/2010/main" val="2246344469"/>
      </p:ext>
    </p:extLst>
  </p:cSld>
  <p:clrMapOvr>
    <a:masterClrMapping/>
  </p:clrMapOvr>
  <mc:AlternateContent xmlns:mc="http://schemas.openxmlformats.org/markup-compatibility/2006" xmlns:p14="http://schemas.microsoft.com/office/powerpoint/2010/main">
    <mc:Choice Requires="p14">
      <p:transition spd="slow" p14:dur="2000" advTm="4417"/>
    </mc:Choice>
    <mc:Fallback xmlns="">
      <p:transition spd="slow" advTm="4417"/>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Reductions and Equivalences</a:t>
            </a:r>
            <a:endParaRPr lang="en-US" dirty="0"/>
          </a:p>
        </p:txBody>
      </p:sp>
      <p:sp>
        <p:nvSpPr>
          <p:cNvPr id="3" name="Content Placeholder 2"/>
          <p:cNvSpPr>
            <a:spLocks noGrp="1"/>
          </p:cNvSpPr>
          <p:nvPr>
            <p:ph idx="1"/>
          </p:nvPr>
        </p:nvSpPr>
        <p:spPr/>
        <p:txBody>
          <a:bodyPr>
            <a:normAutofit/>
          </a:bodyPr>
          <a:lstStyle/>
          <a:p>
            <a:r>
              <a:rPr lang="en-US" sz="2000" dirty="0" smtClean="0"/>
              <a:t>An </a:t>
            </a:r>
            <a:r>
              <a:rPr lang="en-US" sz="2000" b="1" dirty="0" smtClean="0">
                <a:solidFill>
                  <a:srgbClr val="C00000"/>
                </a:solidFill>
              </a:rPr>
              <a:t>equivalence relation</a:t>
            </a:r>
            <a:r>
              <a:rPr lang="en-US" sz="2000" dirty="0" smtClean="0">
                <a:solidFill>
                  <a:srgbClr val="C00000"/>
                </a:solidFill>
              </a:rPr>
              <a:t> ~ </a:t>
            </a:r>
            <a:r>
              <a:rPr lang="en-US" sz="2000" dirty="0" smtClean="0"/>
              <a:t>is</a:t>
            </a:r>
          </a:p>
          <a:p>
            <a:pPr lvl="1"/>
            <a:r>
              <a:rPr lang="en-US" sz="2000" i="1" dirty="0" smtClean="0"/>
              <a:t>Reflexive, Symmetric, Transitive</a:t>
            </a:r>
          </a:p>
          <a:p>
            <a:r>
              <a:rPr lang="en-US" sz="2000" dirty="0" smtClean="0"/>
              <a:t>A </a:t>
            </a:r>
            <a:r>
              <a:rPr lang="en-US" sz="2000" b="1" dirty="0" smtClean="0">
                <a:solidFill>
                  <a:srgbClr val="C00000"/>
                </a:solidFill>
              </a:rPr>
              <a:t>partial order</a:t>
            </a:r>
            <a:r>
              <a:rPr lang="en-US" sz="2000" dirty="0" smtClean="0">
                <a:solidFill>
                  <a:srgbClr val="C00000"/>
                </a:solidFill>
              </a:rPr>
              <a:t> &lt; </a:t>
            </a:r>
            <a:r>
              <a:rPr lang="en-US" sz="2000" dirty="0" smtClean="0"/>
              <a:t>is </a:t>
            </a:r>
          </a:p>
          <a:p>
            <a:pPr lvl="1"/>
            <a:r>
              <a:rPr lang="en-US" sz="2000" i="1" dirty="0" smtClean="0"/>
              <a:t>(Irreflexive), Asymmetric, Transitive</a:t>
            </a:r>
          </a:p>
          <a:p>
            <a:pPr lvl="1"/>
            <a:endParaRPr lang="en-US" sz="2400" dirty="0" smtClean="0"/>
          </a:p>
          <a:p>
            <a:r>
              <a:rPr lang="en-US" sz="2400" dirty="0" smtClean="0"/>
              <a:t>An </a:t>
            </a:r>
            <a:r>
              <a:rPr lang="en-US" sz="2400" b="1" dirty="0" smtClean="0">
                <a:solidFill>
                  <a:srgbClr val="C00000"/>
                </a:solidFill>
              </a:rPr>
              <a:t>equivalence reduction</a:t>
            </a:r>
            <a:r>
              <a:rPr lang="en-US" sz="2400" dirty="0" smtClean="0">
                <a:solidFill>
                  <a:srgbClr val="C00000"/>
                </a:solidFill>
              </a:rPr>
              <a:t> </a:t>
            </a:r>
            <a:r>
              <a:rPr lang="en-US" sz="2400" dirty="0" smtClean="0"/>
              <a:t>is ~ </a:t>
            </a:r>
            <a:r>
              <a:rPr lang="en-US" sz="2400" dirty="0" err="1" smtClean="0"/>
              <a:t>s.t.</a:t>
            </a:r>
            <a:endParaRPr lang="en-US" sz="2400" dirty="0" smtClean="0"/>
          </a:p>
          <a:p>
            <a:pPr lvl="1"/>
            <a:r>
              <a:rPr lang="en-US" sz="2400" i="1" dirty="0" smtClean="0"/>
              <a:t>If X ~ Y then </a:t>
            </a:r>
          </a:p>
          <a:p>
            <a:pPr lvl="2"/>
            <a:r>
              <a:rPr lang="en-US" sz="2800" i="1" dirty="0" smtClean="0"/>
              <a:t>Y solves </a:t>
            </a:r>
            <a:r>
              <a:rPr lang="en-US" sz="2800" i="1" dirty="0" err="1" smtClean="0">
                <a:solidFill>
                  <a:srgbClr val="C00000"/>
                </a:solidFill>
              </a:rPr>
              <a:t>iff</a:t>
            </a:r>
            <a:r>
              <a:rPr lang="en-US" sz="2800" i="1" dirty="0" smtClean="0"/>
              <a:t> X solves</a:t>
            </a:r>
          </a:p>
          <a:p>
            <a:pPr lvl="2"/>
            <a:endParaRPr lang="en-US" sz="2000" dirty="0" smtClean="0"/>
          </a:p>
          <a:p>
            <a:r>
              <a:rPr lang="en-US" sz="2400" dirty="0" smtClean="0"/>
              <a:t>A </a:t>
            </a:r>
            <a:r>
              <a:rPr lang="en-US" sz="2400" b="1" dirty="0" smtClean="0">
                <a:solidFill>
                  <a:srgbClr val="C00000"/>
                </a:solidFill>
              </a:rPr>
              <a:t>dominance reduction</a:t>
            </a:r>
            <a:r>
              <a:rPr lang="en-US" sz="2400" dirty="0" smtClean="0">
                <a:solidFill>
                  <a:srgbClr val="C00000"/>
                </a:solidFill>
              </a:rPr>
              <a:t> </a:t>
            </a:r>
            <a:r>
              <a:rPr lang="en-US" sz="2400" dirty="0" smtClean="0"/>
              <a:t>is (~,&lt;) </a:t>
            </a:r>
            <a:r>
              <a:rPr lang="en-US" sz="2400" dirty="0" err="1" smtClean="0"/>
              <a:t>s.t.</a:t>
            </a:r>
            <a:endParaRPr lang="en-US" sz="2400" dirty="0" smtClean="0"/>
          </a:p>
          <a:p>
            <a:pPr lvl="1"/>
            <a:r>
              <a:rPr lang="en-US" sz="2400" i="1" dirty="0" smtClean="0"/>
              <a:t>If X ~ Y and X &lt; Y then</a:t>
            </a:r>
          </a:p>
          <a:p>
            <a:pPr lvl="2"/>
            <a:r>
              <a:rPr lang="en-US" sz="2800" i="1" dirty="0" smtClean="0"/>
              <a:t>Y solves </a:t>
            </a:r>
            <a:r>
              <a:rPr lang="en-US" sz="2800" i="1" dirty="0" smtClean="0">
                <a:solidFill>
                  <a:srgbClr val="C00000"/>
                </a:solidFill>
              </a:rPr>
              <a:t>implies</a:t>
            </a:r>
            <a:r>
              <a:rPr lang="en-US" sz="2800" i="1" dirty="0" smtClean="0"/>
              <a:t> X solves</a:t>
            </a:r>
          </a:p>
        </p:txBody>
      </p:sp>
      <p:sp>
        <p:nvSpPr>
          <p:cNvPr id="6" name="Text Box 229"/>
          <p:cNvSpPr txBox="1">
            <a:spLocks noChangeArrowheads="1"/>
          </p:cNvSpPr>
          <p:nvPr/>
        </p:nvSpPr>
        <p:spPr bwMode="auto">
          <a:xfrm>
            <a:off x="6873827" y="0"/>
            <a:ext cx="2270173"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3: Theory</a:t>
            </a:r>
            <a:endParaRPr lang="en-US" b="1" i="1" dirty="0">
              <a:solidFill>
                <a:schemeClr val="hlink"/>
              </a:solidFill>
            </a:endParaRPr>
          </a:p>
        </p:txBody>
      </p:sp>
      <p:sp>
        <p:nvSpPr>
          <p:cNvPr id="4" name="Rectangle 3"/>
          <p:cNvSpPr/>
          <p:nvPr/>
        </p:nvSpPr>
        <p:spPr bwMode="auto">
          <a:xfrm>
            <a:off x="6960217" y="3334918"/>
            <a:ext cx="839097" cy="731520"/>
          </a:xfrm>
          <a:prstGeom prst="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11" name="Rectangle 10"/>
          <p:cNvSpPr/>
          <p:nvPr/>
        </p:nvSpPr>
        <p:spPr bwMode="auto">
          <a:xfrm>
            <a:off x="7801129" y="3336706"/>
            <a:ext cx="839097" cy="731520"/>
          </a:xfrm>
          <a:prstGeom prst="rect">
            <a:avLst/>
          </a:prstGeom>
          <a:solidFill>
            <a:schemeClr val="accent2">
              <a:lumMod val="20000"/>
              <a:lumOff val="80000"/>
            </a:schemeClr>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15" name="Rectangle 14"/>
          <p:cNvSpPr/>
          <p:nvPr/>
        </p:nvSpPr>
        <p:spPr bwMode="auto">
          <a:xfrm>
            <a:off x="6962005" y="4068250"/>
            <a:ext cx="839097" cy="731520"/>
          </a:xfrm>
          <a:prstGeom prst="rect">
            <a:avLst/>
          </a:prstGeom>
          <a:solidFill>
            <a:schemeClr val="accent2">
              <a:lumMod val="20000"/>
              <a:lumOff val="80000"/>
            </a:schemeClr>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16" name="Rectangle 15"/>
          <p:cNvSpPr/>
          <p:nvPr/>
        </p:nvSpPr>
        <p:spPr bwMode="auto">
          <a:xfrm>
            <a:off x="7802917" y="4070038"/>
            <a:ext cx="839097" cy="731520"/>
          </a:xfrm>
          <a:prstGeom prst="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17" name="Rectangle 16"/>
          <p:cNvSpPr/>
          <p:nvPr/>
        </p:nvSpPr>
        <p:spPr bwMode="auto">
          <a:xfrm>
            <a:off x="6459788" y="5187020"/>
            <a:ext cx="839097" cy="731520"/>
          </a:xfrm>
          <a:prstGeom prst="rect">
            <a:avLst/>
          </a:prstGeom>
          <a:gradFill flip="none" rotWithShape="1">
            <a:gsLst>
              <a:gs pos="0">
                <a:srgbClr val="FFC000"/>
              </a:gs>
              <a:gs pos="39000">
                <a:schemeClr val="accent2">
                  <a:lumMod val="20000"/>
                  <a:lumOff val="80000"/>
                </a:schemeClr>
              </a:gs>
            </a:gsLst>
            <a:path path="shape">
              <a:fillToRect l="50000" t="50000" r="50000" b="50000"/>
            </a:path>
            <a:tileRect/>
          </a:gra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18" name="Rectangle 17"/>
          <p:cNvSpPr/>
          <p:nvPr/>
        </p:nvSpPr>
        <p:spPr bwMode="auto">
          <a:xfrm>
            <a:off x="7300700" y="5188808"/>
            <a:ext cx="839097" cy="731520"/>
          </a:xfrm>
          <a:prstGeom prst="rect">
            <a:avLst/>
          </a:prstGeom>
          <a:solidFill>
            <a:schemeClr val="accent2">
              <a:lumMod val="20000"/>
              <a:lumOff val="80000"/>
            </a:schemeClr>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19" name="Rectangle 18"/>
          <p:cNvSpPr/>
          <p:nvPr/>
        </p:nvSpPr>
        <p:spPr bwMode="auto">
          <a:xfrm>
            <a:off x="6461576" y="5920352"/>
            <a:ext cx="839097" cy="731520"/>
          </a:xfrm>
          <a:prstGeom prst="rect">
            <a:avLst/>
          </a:prstGeom>
          <a:solidFill>
            <a:schemeClr val="accent2">
              <a:lumMod val="20000"/>
              <a:lumOff val="80000"/>
            </a:schemeClr>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20" name="Rectangle 19"/>
          <p:cNvSpPr/>
          <p:nvPr/>
        </p:nvSpPr>
        <p:spPr bwMode="auto">
          <a:xfrm>
            <a:off x="7302488" y="5922140"/>
            <a:ext cx="839097" cy="731520"/>
          </a:xfrm>
          <a:prstGeom prst="rect">
            <a:avLst/>
          </a:prstGeom>
          <a:gradFill>
            <a:gsLst>
              <a:gs pos="0">
                <a:srgbClr val="FFC000"/>
              </a:gs>
              <a:gs pos="39000">
                <a:schemeClr val="accent2">
                  <a:lumMod val="20000"/>
                  <a:lumOff val="80000"/>
                </a:schemeClr>
              </a:gs>
            </a:gsLst>
            <a:path path="shape">
              <a:fillToRect l="50000" t="50000" r="50000" b="50000"/>
            </a:path>
          </a:gra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5" name="Rectangle 4"/>
          <p:cNvSpPr/>
          <p:nvPr/>
        </p:nvSpPr>
        <p:spPr bwMode="auto">
          <a:xfrm>
            <a:off x="5684704" y="1553380"/>
            <a:ext cx="3330851" cy="1190081"/>
          </a:xfrm>
          <a:prstGeom prst="rect">
            <a:avLst/>
          </a:prstGeom>
          <a:solidFill>
            <a:schemeClr val="bg1"/>
          </a:solidFill>
          <a:ln w="38100" cap="flat" cmpd="sng" algn="ctr">
            <a:solidFill>
              <a:schemeClr val="tx1"/>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solidFill>
                  <a:srgbClr val="C00000"/>
                </a:solidFill>
                <a:latin typeface="Tahoma" pitchFamily="34" charset="0"/>
              </a:rPr>
              <a:t>A </a:t>
            </a:r>
            <a:r>
              <a:rPr lang="en-US" sz="2000" b="1" dirty="0" smtClean="0">
                <a:solidFill>
                  <a:srgbClr val="C00000"/>
                </a:solidFill>
                <a:latin typeface="Tahoma" pitchFamily="34" charset="0"/>
              </a:rPr>
              <a:t>compilation</a:t>
            </a:r>
            <a:r>
              <a:rPr lang="en-US" sz="2000" dirty="0" smtClean="0">
                <a:solidFill>
                  <a:srgbClr val="C00000"/>
                </a:solidFill>
                <a:latin typeface="Tahoma" pitchFamily="34" charset="0"/>
              </a:rPr>
              <a:t> is </a:t>
            </a:r>
          </a:p>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solidFill>
                  <a:srgbClr val="C00000"/>
                </a:solidFill>
                <a:latin typeface="Tahoma" pitchFamily="34" charset="0"/>
              </a:rPr>
              <a:t>a reduction </a:t>
            </a:r>
          </a:p>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solidFill>
                  <a:srgbClr val="C00000"/>
                </a:solidFill>
                <a:latin typeface="Tahoma" pitchFamily="34" charset="0"/>
              </a:rPr>
              <a:t>between languages</a:t>
            </a:r>
          </a:p>
        </p:txBody>
      </p:sp>
      <p:sp>
        <p:nvSpPr>
          <p:cNvPr id="7" name="Slide Number Placeholder 6"/>
          <p:cNvSpPr>
            <a:spLocks noGrp="1"/>
          </p:cNvSpPr>
          <p:nvPr>
            <p:ph type="sldNum" sz="quarter" idx="12"/>
          </p:nvPr>
        </p:nvSpPr>
        <p:spPr/>
        <p:txBody>
          <a:bodyPr/>
          <a:lstStyle/>
          <a:p>
            <a:pPr>
              <a:defRPr/>
            </a:pPr>
            <a:fld id="{C07EA18F-6F2D-4CB7-BDC6-85F2DFCC4B00}" type="slidenum">
              <a:rPr lang="en-US" smtClean="0"/>
              <a:pPr>
                <a:defRPr/>
              </a:pPr>
              <a:t>41</a:t>
            </a:fld>
            <a:endParaRPr lang="en-US"/>
          </a:p>
        </p:txBody>
      </p:sp>
    </p:spTree>
    <p:extLst>
      <p:ext uri="{BB962C8B-B14F-4D97-AF65-F5344CB8AC3E}">
        <p14:creationId xmlns:p14="http://schemas.microsoft.com/office/powerpoint/2010/main" val="142979773"/>
      </p:ext>
    </p:extLst>
  </p:cSld>
  <p:clrMapOvr>
    <a:masterClrMapping/>
  </p:clrMapOvr>
  <mc:AlternateContent xmlns:mc="http://schemas.openxmlformats.org/markup-compatibility/2006" xmlns:p14="http://schemas.microsoft.com/office/powerpoint/2010/main">
    <mc:Choice Requires="p14">
      <p:transition spd="slow" p14:dur="2000" advTm="125887"/>
    </mc:Choice>
    <mc:Fallback xmlns="">
      <p:transition spd="slow" advTm="125887"/>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5625" y="1338014"/>
            <a:ext cx="5708301" cy="5519986"/>
          </a:xfrm>
          <a:prstGeom prst="rect">
            <a:avLst/>
          </a:prstGeom>
        </p:spPr>
      </p:pic>
      <p:sp>
        <p:nvSpPr>
          <p:cNvPr id="2" name="Title 1"/>
          <p:cNvSpPr>
            <a:spLocks noGrp="1"/>
          </p:cNvSpPr>
          <p:nvPr>
            <p:ph type="title"/>
          </p:nvPr>
        </p:nvSpPr>
        <p:spPr/>
        <p:txBody>
          <a:bodyPr/>
          <a:lstStyle/>
          <a:p>
            <a:r>
              <a:rPr lang="en-US" dirty="0" smtClean="0"/>
              <a:t>CTP: Rescheduling, Reduction</a:t>
            </a:r>
            <a:endParaRPr lang="en-US" dirty="0"/>
          </a:p>
        </p:txBody>
      </p:sp>
      <p:sp>
        <p:nvSpPr>
          <p:cNvPr id="3" name="Content Placeholder 2"/>
          <p:cNvSpPr>
            <a:spLocks noGrp="1"/>
          </p:cNvSpPr>
          <p:nvPr>
            <p:ph idx="1"/>
          </p:nvPr>
        </p:nvSpPr>
        <p:spPr>
          <a:xfrm>
            <a:off x="333375" y="1459452"/>
            <a:ext cx="8699500" cy="5192713"/>
          </a:xfrm>
        </p:spPr>
        <p:txBody>
          <a:bodyPr>
            <a:normAutofit/>
          </a:bodyPr>
          <a:lstStyle/>
          <a:p>
            <a:r>
              <a:rPr lang="en-US" sz="2400" b="1" dirty="0" smtClean="0"/>
              <a:t>First-Fit</a:t>
            </a:r>
            <a:r>
              <a:rPr lang="en-US" sz="2400" dirty="0" smtClean="0"/>
              <a:t>/Left-Shifted: start every action at EST</a:t>
            </a:r>
            <a:endParaRPr lang="en-US" sz="2600" dirty="0" smtClean="0"/>
          </a:p>
          <a:p>
            <a:endParaRPr lang="en-US" dirty="0" smtClean="0"/>
          </a:p>
          <a:p>
            <a:r>
              <a:rPr lang="en-US" sz="2400" dirty="0" smtClean="0"/>
              <a:t>Rescheduling Theorem: </a:t>
            </a:r>
          </a:p>
          <a:p>
            <a:r>
              <a:rPr lang="en-US" sz="2800" i="1" dirty="0" smtClean="0">
                <a:solidFill>
                  <a:srgbClr val="C00000"/>
                </a:solidFill>
              </a:rPr>
              <a:t>First-Fit is a dominance reduction of CTP</a:t>
            </a:r>
          </a:p>
          <a:p>
            <a:endParaRPr lang="en-US" sz="4000" dirty="0" smtClean="0"/>
          </a:p>
          <a:p>
            <a:r>
              <a:rPr lang="en-US" sz="2400" dirty="0" smtClean="0"/>
              <a:t>Reduction Theorem: </a:t>
            </a:r>
          </a:p>
          <a:p>
            <a:r>
              <a:rPr lang="en-US" sz="2800" i="1" dirty="0" smtClean="0">
                <a:solidFill>
                  <a:srgbClr val="C00000"/>
                </a:solidFill>
              </a:rPr>
              <a:t>CTP compiles to state-space…</a:t>
            </a:r>
          </a:p>
          <a:p>
            <a:pPr lvl="1"/>
            <a:r>
              <a:rPr lang="en-US" i="1" dirty="0" smtClean="0"/>
              <a:t>…</a:t>
            </a:r>
            <a:r>
              <a:rPr lang="en-US" sz="2400" i="1" dirty="0" smtClean="0"/>
              <a:t>for the </a:t>
            </a:r>
            <a:r>
              <a:rPr lang="en-US" sz="2400" i="1" dirty="0" smtClean="0">
                <a:solidFill>
                  <a:srgbClr val="C00000"/>
                </a:solidFill>
              </a:rPr>
              <a:t>multi-objective </a:t>
            </a:r>
            <a:r>
              <a:rPr lang="en-US" sz="2400" i="1" dirty="0" smtClean="0"/>
              <a:t>path problem</a:t>
            </a:r>
          </a:p>
          <a:p>
            <a:pPr lvl="1"/>
            <a:r>
              <a:rPr lang="en-US" sz="2400" dirty="0" smtClean="0"/>
              <a:t>Classical planners easily adapted</a:t>
            </a:r>
          </a:p>
          <a:p>
            <a:pPr lvl="1"/>
            <a:r>
              <a:rPr lang="en-US" sz="2400" dirty="0" smtClean="0"/>
              <a:t>High quality hard</a:t>
            </a:r>
          </a:p>
        </p:txBody>
      </p:sp>
      <p:sp>
        <p:nvSpPr>
          <p:cNvPr id="6" name="Text Box 229"/>
          <p:cNvSpPr txBox="1">
            <a:spLocks noChangeArrowheads="1"/>
          </p:cNvSpPr>
          <p:nvPr/>
        </p:nvSpPr>
        <p:spPr bwMode="auto">
          <a:xfrm>
            <a:off x="6873827" y="0"/>
            <a:ext cx="2270173"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3: Theory</a:t>
            </a:r>
            <a:endParaRPr lang="en-US" b="1" i="1" dirty="0">
              <a:solidFill>
                <a:schemeClr val="hlink"/>
              </a:solidFill>
            </a:endParaRPr>
          </a:p>
        </p:txBody>
      </p:sp>
      <p:sp>
        <p:nvSpPr>
          <p:cNvPr id="7" name="Rectangle 87"/>
          <p:cNvSpPr>
            <a:spLocks noChangeArrowheads="1"/>
          </p:cNvSpPr>
          <p:nvPr/>
        </p:nvSpPr>
        <p:spPr bwMode="auto">
          <a:xfrm>
            <a:off x="5915460" y="1869197"/>
            <a:ext cx="1630362" cy="304800"/>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t>A</a:t>
            </a:r>
          </a:p>
        </p:txBody>
      </p:sp>
      <p:sp>
        <p:nvSpPr>
          <p:cNvPr id="8" name="Rectangle 93"/>
          <p:cNvSpPr>
            <a:spLocks noChangeArrowheads="1"/>
          </p:cNvSpPr>
          <p:nvPr/>
        </p:nvSpPr>
        <p:spPr bwMode="auto">
          <a:xfrm>
            <a:off x="5773634" y="2274711"/>
            <a:ext cx="1630363" cy="304800"/>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t>B</a:t>
            </a:r>
          </a:p>
        </p:txBody>
      </p:sp>
      <p:sp>
        <p:nvSpPr>
          <p:cNvPr id="9" name="Rectangle 96"/>
          <p:cNvSpPr>
            <a:spLocks noChangeArrowheads="1"/>
          </p:cNvSpPr>
          <p:nvPr/>
        </p:nvSpPr>
        <p:spPr bwMode="auto">
          <a:xfrm>
            <a:off x="7149202" y="2660293"/>
            <a:ext cx="1827213" cy="273050"/>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C</a:t>
            </a:r>
            <a:endParaRPr lang="en-US" dirty="0"/>
          </a:p>
        </p:txBody>
      </p:sp>
      <p:sp>
        <p:nvSpPr>
          <p:cNvPr id="12" name="Rectangle 11"/>
          <p:cNvSpPr/>
          <p:nvPr/>
        </p:nvSpPr>
        <p:spPr bwMode="auto">
          <a:xfrm>
            <a:off x="5846818" y="3458624"/>
            <a:ext cx="839097" cy="731520"/>
          </a:xfrm>
          <a:prstGeom prst="rect">
            <a:avLst/>
          </a:prstGeom>
          <a:gradFill flip="none" rotWithShape="1">
            <a:gsLst>
              <a:gs pos="0">
                <a:srgbClr val="FFC000"/>
              </a:gs>
              <a:gs pos="39000">
                <a:schemeClr val="accent2">
                  <a:lumMod val="20000"/>
                  <a:lumOff val="80000"/>
                </a:schemeClr>
              </a:gs>
            </a:gsLst>
            <a:path path="shape">
              <a:fillToRect l="50000" t="50000" r="50000" b="50000"/>
            </a:path>
            <a:tileRect/>
          </a:gra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err="1" smtClean="0">
                <a:latin typeface="Tahoma" pitchFamily="34" charset="0"/>
              </a:rPr>
              <a:t>a,b</a:t>
            </a:r>
            <a:endParaRPr lang="en-US" sz="2000" dirty="0" smtClean="0">
              <a:latin typeface="Tahoma" pitchFamily="34" charset="0"/>
            </a:endParaRPr>
          </a:p>
        </p:txBody>
      </p:sp>
      <p:sp>
        <p:nvSpPr>
          <p:cNvPr id="13" name="Rectangle 12"/>
          <p:cNvSpPr/>
          <p:nvPr/>
        </p:nvSpPr>
        <p:spPr bwMode="auto">
          <a:xfrm>
            <a:off x="6687730" y="3460412"/>
            <a:ext cx="839097" cy="731520"/>
          </a:xfrm>
          <a:prstGeom prst="rect">
            <a:avLst/>
          </a:prstGeom>
          <a:solidFill>
            <a:schemeClr val="accent2">
              <a:lumMod val="20000"/>
              <a:lumOff val="80000"/>
            </a:schemeClr>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b</a:t>
            </a:r>
          </a:p>
        </p:txBody>
      </p:sp>
      <p:sp>
        <p:nvSpPr>
          <p:cNvPr id="14" name="Rectangle 13"/>
          <p:cNvSpPr/>
          <p:nvPr/>
        </p:nvSpPr>
        <p:spPr bwMode="auto">
          <a:xfrm>
            <a:off x="5848606" y="4191956"/>
            <a:ext cx="839097" cy="731520"/>
          </a:xfrm>
          <a:prstGeom prst="rect">
            <a:avLst/>
          </a:prstGeom>
          <a:solidFill>
            <a:schemeClr val="accent2">
              <a:lumMod val="20000"/>
              <a:lumOff val="80000"/>
            </a:schemeClr>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a</a:t>
            </a:r>
          </a:p>
        </p:txBody>
      </p:sp>
      <p:sp>
        <p:nvSpPr>
          <p:cNvPr id="15" name="Rectangle 14"/>
          <p:cNvSpPr/>
          <p:nvPr/>
        </p:nvSpPr>
        <p:spPr bwMode="auto">
          <a:xfrm>
            <a:off x="6678760" y="4193744"/>
            <a:ext cx="839097" cy="731520"/>
          </a:xfrm>
          <a:prstGeom prst="rect">
            <a:avLst/>
          </a:prstGeom>
          <a:gradFill>
            <a:gsLst>
              <a:gs pos="0">
                <a:srgbClr val="FFC000"/>
              </a:gs>
              <a:gs pos="39000">
                <a:schemeClr val="accent2">
                  <a:lumMod val="20000"/>
                  <a:lumOff val="80000"/>
                </a:schemeClr>
              </a:gs>
            </a:gsLst>
            <a:path path="shape">
              <a:fillToRect l="50000" t="50000" r="50000" b="50000"/>
            </a:path>
          </a:gra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err="1" smtClean="0">
                <a:latin typeface="Tahoma" pitchFamily="34" charset="0"/>
              </a:rPr>
              <a:t>b,a</a:t>
            </a:r>
            <a:endParaRPr lang="en-US" sz="2000" dirty="0" smtClean="0">
              <a:latin typeface="Tahoma" pitchFamily="34" charset="0"/>
            </a:endParaRPr>
          </a:p>
        </p:txBody>
      </p:sp>
      <p:pic>
        <p:nvPicPr>
          <p:cNvPr id="16" name="Picture 1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54786" y="4650803"/>
            <a:ext cx="2193457" cy="2076830"/>
          </a:xfrm>
          <a:prstGeom prst="rect">
            <a:avLst/>
          </a:prstGeom>
        </p:spPr>
      </p:pic>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42</a:t>
            </a:fld>
            <a:endParaRPr lang="en-US"/>
          </a:p>
        </p:txBody>
      </p:sp>
    </p:spTree>
    <p:custDataLst>
      <p:tags r:id="rId1"/>
    </p:custDataLst>
    <p:extLst>
      <p:ext uri="{BB962C8B-B14F-4D97-AF65-F5344CB8AC3E}">
        <p14:creationId xmlns:p14="http://schemas.microsoft.com/office/powerpoint/2010/main" val="1966330598"/>
      </p:ext>
    </p:extLst>
  </p:cSld>
  <p:clrMapOvr>
    <a:masterClrMapping/>
  </p:clrMapOvr>
  <mc:AlternateContent xmlns:mc="http://schemas.openxmlformats.org/markup-compatibility/2006" xmlns:p14="http://schemas.microsoft.com/office/powerpoint/2010/main">
    <mc:Choice Requires="p14">
      <p:transition spd="slow" p14:dur="2000" advTm="329750"/>
    </mc:Choice>
    <mc:Fallback xmlns="">
      <p:transition spd="slow" advTm="3297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7"/>
                                        </p:tgtEl>
                                        <p:attrNameLst>
                                          <p:attrName>ppt_w</p:attrName>
                                        </p:attrNameLst>
                                      </p:cBhvr>
                                      <p:tavLst>
                                        <p:tav tm="0">
                                          <p:val>
                                            <p:strVal val="ppt_w"/>
                                          </p:val>
                                        </p:tav>
                                        <p:tav tm="100000">
                                          <p:val>
                                            <p:fltVal val="0"/>
                                          </p:val>
                                        </p:tav>
                                      </p:tavLst>
                                    </p:anim>
                                    <p:anim calcmode="lin" valueType="num">
                                      <p:cBhvr>
                                        <p:cTn id="7" dur="1000"/>
                                        <p:tgtEl>
                                          <p:spTgt spid="17"/>
                                        </p:tgtEl>
                                        <p:attrNameLst>
                                          <p:attrName>ppt_h</p:attrName>
                                        </p:attrNameLst>
                                      </p:cBhvr>
                                      <p:tavLst>
                                        <p:tav tm="0">
                                          <p:val>
                                            <p:strVal val="ppt_h"/>
                                          </p:val>
                                        </p:tav>
                                        <p:tav tm="100000">
                                          <p:val>
                                            <p:fltVal val="0"/>
                                          </p:val>
                                        </p:tav>
                                      </p:tavLst>
                                    </p:anim>
                                    <p:anim calcmode="lin" valueType="num">
                                      <p:cBhvr>
                                        <p:cTn id="8" dur="1000"/>
                                        <p:tgtEl>
                                          <p:spTgt spid="17"/>
                                        </p:tgtEl>
                                        <p:attrNameLst>
                                          <p:attrName>style.rotation</p:attrName>
                                        </p:attrNameLst>
                                      </p:cBhvr>
                                      <p:tavLst>
                                        <p:tav tm="0">
                                          <p:val>
                                            <p:fltVal val="0"/>
                                          </p:val>
                                        </p:tav>
                                        <p:tav tm="100000">
                                          <p:val>
                                            <p:fltVal val="90"/>
                                          </p:val>
                                        </p:tav>
                                      </p:tavLst>
                                    </p:anim>
                                    <p:animEffect transition="out" filter="fade">
                                      <p:cBhvr>
                                        <p:cTn id="9" dur="1000"/>
                                        <p:tgtEl>
                                          <p:spTgt spid="17"/>
                                        </p:tgtEl>
                                      </p:cBhvr>
                                    </p:animEffect>
                                    <p:set>
                                      <p:cBhvr>
                                        <p:cTn id="10" dur="1" fill="hold">
                                          <p:stCondLst>
                                            <p:cond delay="999"/>
                                          </p:stCondLst>
                                        </p:cTn>
                                        <p:tgtEl>
                                          <p:spTgt spid="17"/>
                                        </p:tgtEl>
                                        <p:attrNameLst>
                                          <p:attrName>style.visibility</p:attrName>
                                        </p:attrNameLst>
                                      </p:cBhvr>
                                      <p:to>
                                        <p:strVal val="hidden"/>
                                      </p:to>
                                    </p:se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6" end="6"/>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7" end="7"/>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8" end="8"/>
                                            </p:tx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9" end="9"/>
                                            </p:txEl>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1000" fill="hold"/>
                                        <p:tgtEl>
                                          <p:spTgt spid="8"/>
                                        </p:tgtEl>
                                        <p:attrNameLst>
                                          <p:attrName>ppt_w</p:attrName>
                                        </p:attrNameLst>
                                      </p:cBhvr>
                                      <p:tavLst>
                                        <p:tav tm="0">
                                          <p:val>
                                            <p:fltVal val="0"/>
                                          </p:val>
                                        </p:tav>
                                        <p:tav tm="100000">
                                          <p:val>
                                            <p:strVal val="#ppt_w"/>
                                          </p:val>
                                        </p:tav>
                                      </p:tavLst>
                                    </p:anim>
                                    <p:anim calcmode="lin" valueType="num">
                                      <p:cBhvr>
                                        <p:cTn id="62" dur="1000" fill="hold"/>
                                        <p:tgtEl>
                                          <p:spTgt spid="8"/>
                                        </p:tgtEl>
                                        <p:attrNameLst>
                                          <p:attrName>ppt_h</p:attrName>
                                        </p:attrNameLst>
                                      </p:cBhvr>
                                      <p:tavLst>
                                        <p:tav tm="0">
                                          <p:val>
                                            <p:fltVal val="0"/>
                                          </p:val>
                                        </p:tav>
                                        <p:tav tm="100000">
                                          <p:val>
                                            <p:strVal val="#ppt_h"/>
                                          </p:val>
                                        </p:tav>
                                      </p:tavLst>
                                    </p:anim>
                                    <p:anim calcmode="lin" valueType="num">
                                      <p:cBhvr>
                                        <p:cTn id="63" dur="1000" fill="hold"/>
                                        <p:tgtEl>
                                          <p:spTgt spid="8"/>
                                        </p:tgtEl>
                                        <p:attrNameLst>
                                          <p:attrName>style.rotation</p:attrName>
                                        </p:attrNameLst>
                                      </p:cBhvr>
                                      <p:tavLst>
                                        <p:tav tm="0">
                                          <p:val>
                                            <p:fltVal val="90"/>
                                          </p:val>
                                        </p:tav>
                                        <p:tav tm="100000">
                                          <p:val>
                                            <p:fltVal val="0"/>
                                          </p:val>
                                        </p:tav>
                                      </p:tavLst>
                                    </p:anim>
                                    <p:animEffect transition="in" filter="fade">
                                      <p:cBhvr>
                                        <p:cTn id="64" dur="1000"/>
                                        <p:tgtEl>
                                          <p:spTgt spid="8"/>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1000" fill="hold"/>
                                        <p:tgtEl>
                                          <p:spTgt spid="12"/>
                                        </p:tgtEl>
                                        <p:attrNameLst>
                                          <p:attrName>ppt_w</p:attrName>
                                        </p:attrNameLst>
                                      </p:cBhvr>
                                      <p:tavLst>
                                        <p:tav tm="0">
                                          <p:val>
                                            <p:fltVal val="0"/>
                                          </p:val>
                                        </p:tav>
                                        <p:tav tm="100000">
                                          <p:val>
                                            <p:strVal val="#ppt_w"/>
                                          </p:val>
                                        </p:tav>
                                      </p:tavLst>
                                    </p:anim>
                                    <p:anim calcmode="lin" valueType="num">
                                      <p:cBhvr>
                                        <p:cTn id="68" dur="1000" fill="hold"/>
                                        <p:tgtEl>
                                          <p:spTgt spid="12"/>
                                        </p:tgtEl>
                                        <p:attrNameLst>
                                          <p:attrName>ppt_h</p:attrName>
                                        </p:attrNameLst>
                                      </p:cBhvr>
                                      <p:tavLst>
                                        <p:tav tm="0">
                                          <p:val>
                                            <p:fltVal val="0"/>
                                          </p:val>
                                        </p:tav>
                                        <p:tav tm="100000">
                                          <p:val>
                                            <p:strVal val="#ppt_h"/>
                                          </p:val>
                                        </p:tav>
                                      </p:tavLst>
                                    </p:anim>
                                    <p:anim calcmode="lin" valueType="num">
                                      <p:cBhvr>
                                        <p:cTn id="69" dur="1000" fill="hold"/>
                                        <p:tgtEl>
                                          <p:spTgt spid="12"/>
                                        </p:tgtEl>
                                        <p:attrNameLst>
                                          <p:attrName>style.rotation</p:attrName>
                                        </p:attrNameLst>
                                      </p:cBhvr>
                                      <p:tavLst>
                                        <p:tav tm="0">
                                          <p:val>
                                            <p:fltVal val="90"/>
                                          </p:val>
                                        </p:tav>
                                        <p:tav tm="100000">
                                          <p:val>
                                            <p:fltVal val="0"/>
                                          </p:val>
                                        </p:tav>
                                      </p:tavLst>
                                    </p:anim>
                                    <p:animEffect transition="in" filter="fade">
                                      <p:cBhvr>
                                        <p:cTn id="70" dur="1000"/>
                                        <p:tgtEl>
                                          <p:spTgt spid="12"/>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1000" fill="hold"/>
                                        <p:tgtEl>
                                          <p:spTgt spid="13"/>
                                        </p:tgtEl>
                                        <p:attrNameLst>
                                          <p:attrName>ppt_w</p:attrName>
                                        </p:attrNameLst>
                                      </p:cBhvr>
                                      <p:tavLst>
                                        <p:tav tm="0">
                                          <p:val>
                                            <p:fltVal val="0"/>
                                          </p:val>
                                        </p:tav>
                                        <p:tav tm="100000">
                                          <p:val>
                                            <p:strVal val="#ppt_w"/>
                                          </p:val>
                                        </p:tav>
                                      </p:tavLst>
                                    </p:anim>
                                    <p:anim calcmode="lin" valueType="num">
                                      <p:cBhvr>
                                        <p:cTn id="74" dur="1000" fill="hold"/>
                                        <p:tgtEl>
                                          <p:spTgt spid="13"/>
                                        </p:tgtEl>
                                        <p:attrNameLst>
                                          <p:attrName>ppt_h</p:attrName>
                                        </p:attrNameLst>
                                      </p:cBhvr>
                                      <p:tavLst>
                                        <p:tav tm="0">
                                          <p:val>
                                            <p:fltVal val="0"/>
                                          </p:val>
                                        </p:tav>
                                        <p:tav tm="100000">
                                          <p:val>
                                            <p:strVal val="#ppt_h"/>
                                          </p:val>
                                        </p:tav>
                                      </p:tavLst>
                                    </p:anim>
                                    <p:anim calcmode="lin" valueType="num">
                                      <p:cBhvr>
                                        <p:cTn id="75" dur="1000" fill="hold"/>
                                        <p:tgtEl>
                                          <p:spTgt spid="13"/>
                                        </p:tgtEl>
                                        <p:attrNameLst>
                                          <p:attrName>style.rotation</p:attrName>
                                        </p:attrNameLst>
                                      </p:cBhvr>
                                      <p:tavLst>
                                        <p:tav tm="0">
                                          <p:val>
                                            <p:fltVal val="90"/>
                                          </p:val>
                                        </p:tav>
                                        <p:tav tm="100000">
                                          <p:val>
                                            <p:fltVal val="0"/>
                                          </p:val>
                                        </p:tav>
                                      </p:tavLst>
                                    </p:anim>
                                    <p:animEffect transition="in" filter="fade">
                                      <p:cBhvr>
                                        <p:cTn id="76" dur="1000"/>
                                        <p:tgtEl>
                                          <p:spTgt spid="13"/>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1000" fill="hold"/>
                                        <p:tgtEl>
                                          <p:spTgt spid="14"/>
                                        </p:tgtEl>
                                        <p:attrNameLst>
                                          <p:attrName>ppt_w</p:attrName>
                                        </p:attrNameLst>
                                      </p:cBhvr>
                                      <p:tavLst>
                                        <p:tav tm="0">
                                          <p:val>
                                            <p:fltVal val="0"/>
                                          </p:val>
                                        </p:tav>
                                        <p:tav tm="100000">
                                          <p:val>
                                            <p:strVal val="#ppt_w"/>
                                          </p:val>
                                        </p:tav>
                                      </p:tavLst>
                                    </p:anim>
                                    <p:anim calcmode="lin" valueType="num">
                                      <p:cBhvr>
                                        <p:cTn id="80" dur="1000" fill="hold"/>
                                        <p:tgtEl>
                                          <p:spTgt spid="14"/>
                                        </p:tgtEl>
                                        <p:attrNameLst>
                                          <p:attrName>ppt_h</p:attrName>
                                        </p:attrNameLst>
                                      </p:cBhvr>
                                      <p:tavLst>
                                        <p:tav tm="0">
                                          <p:val>
                                            <p:fltVal val="0"/>
                                          </p:val>
                                        </p:tav>
                                        <p:tav tm="100000">
                                          <p:val>
                                            <p:strVal val="#ppt_h"/>
                                          </p:val>
                                        </p:tav>
                                      </p:tavLst>
                                    </p:anim>
                                    <p:anim calcmode="lin" valueType="num">
                                      <p:cBhvr>
                                        <p:cTn id="81" dur="1000" fill="hold"/>
                                        <p:tgtEl>
                                          <p:spTgt spid="14"/>
                                        </p:tgtEl>
                                        <p:attrNameLst>
                                          <p:attrName>style.rotation</p:attrName>
                                        </p:attrNameLst>
                                      </p:cBhvr>
                                      <p:tavLst>
                                        <p:tav tm="0">
                                          <p:val>
                                            <p:fltVal val="90"/>
                                          </p:val>
                                        </p:tav>
                                        <p:tav tm="100000">
                                          <p:val>
                                            <p:fltVal val="0"/>
                                          </p:val>
                                        </p:tav>
                                      </p:tavLst>
                                    </p:anim>
                                    <p:animEffect transition="in" filter="fade">
                                      <p:cBhvr>
                                        <p:cTn id="82" dur="1000"/>
                                        <p:tgtEl>
                                          <p:spTgt spid="14"/>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1000" fill="hold"/>
                                        <p:tgtEl>
                                          <p:spTgt spid="15"/>
                                        </p:tgtEl>
                                        <p:attrNameLst>
                                          <p:attrName>ppt_w</p:attrName>
                                        </p:attrNameLst>
                                      </p:cBhvr>
                                      <p:tavLst>
                                        <p:tav tm="0">
                                          <p:val>
                                            <p:fltVal val="0"/>
                                          </p:val>
                                        </p:tav>
                                        <p:tav tm="100000">
                                          <p:val>
                                            <p:strVal val="#ppt_w"/>
                                          </p:val>
                                        </p:tav>
                                      </p:tavLst>
                                    </p:anim>
                                    <p:anim calcmode="lin" valueType="num">
                                      <p:cBhvr>
                                        <p:cTn id="86" dur="1000" fill="hold"/>
                                        <p:tgtEl>
                                          <p:spTgt spid="15"/>
                                        </p:tgtEl>
                                        <p:attrNameLst>
                                          <p:attrName>ppt_h</p:attrName>
                                        </p:attrNameLst>
                                      </p:cBhvr>
                                      <p:tavLst>
                                        <p:tav tm="0">
                                          <p:val>
                                            <p:fltVal val="0"/>
                                          </p:val>
                                        </p:tav>
                                        <p:tav tm="100000">
                                          <p:val>
                                            <p:strVal val="#ppt_h"/>
                                          </p:val>
                                        </p:tav>
                                      </p:tavLst>
                                    </p:anim>
                                    <p:anim calcmode="lin" valueType="num">
                                      <p:cBhvr>
                                        <p:cTn id="87" dur="1000" fill="hold"/>
                                        <p:tgtEl>
                                          <p:spTgt spid="15"/>
                                        </p:tgtEl>
                                        <p:attrNameLst>
                                          <p:attrName>style.rotation</p:attrName>
                                        </p:attrNameLst>
                                      </p:cBhvr>
                                      <p:tavLst>
                                        <p:tav tm="0">
                                          <p:val>
                                            <p:fltVal val="90"/>
                                          </p:val>
                                        </p:tav>
                                        <p:tav tm="100000">
                                          <p:val>
                                            <p:fltVal val="0"/>
                                          </p:val>
                                        </p:tav>
                                      </p:tavLst>
                                    </p:anim>
                                    <p:animEffect transition="in" filter="fade">
                                      <p:cBhvr>
                                        <p:cTn id="88" dur="1000"/>
                                        <p:tgtEl>
                                          <p:spTgt spid="15"/>
                                        </p:tgtEl>
                                      </p:cBhvr>
                                    </p:animEffect>
                                  </p:childTnLst>
                                </p:cTn>
                              </p:par>
                              <p:par>
                                <p:cTn id="89" presetID="31" presetClass="entr" presetSubtype="0" fill="hold"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1000" fill="hold"/>
                                        <p:tgtEl>
                                          <p:spTgt spid="16"/>
                                        </p:tgtEl>
                                        <p:attrNameLst>
                                          <p:attrName>ppt_w</p:attrName>
                                        </p:attrNameLst>
                                      </p:cBhvr>
                                      <p:tavLst>
                                        <p:tav tm="0">
                                          <p:val>
                                            <p:fltVal val="0"/>
                                          </p:val>
                                        </p:tav>
                                        <p:tav tm="100000">
                                          <p:val>
                                            <p:strVal val="#ppt_w"/>
                                          </p:val>
                                        </p:tav>
                                      </p:tavLst>
                                    </p:anim>
                                    <p:anim calcmode="lin" valueType="num">
                                      <p:cBhvr>
                                        <p:cTn id="92" dur="1000" fill="hold"/>
                                        <p:tgtEl>
                                          <p:spTgt spid="16"/>
                                        </p:tgtEl>
                                        <p:attrNameLst>
                                          <p:attrName>ppt_h</p:attrName>
                                        </p:attrNameLst>
                                      </p:cBhvr>
                                      <p:tavLst>
                                        <p:tav tm="0">
                                          <p:val>
                                            <p:fltVal val="0"/>
                                          </p:val>
                                        </p:tav>
                                        <p:tav tm="100000">
                                          <p:val>
                                            <p:strVal val="#ppt_h"/>
                                          </p:val>
                                        </p:tav>
                                      </p:tavLst>
                                    </p:anim>
                                    <p:anim calcmode="lin" valueType="num">
                                      <p:cBhvr>
                                        <p:cTn id="93" dur="1000" fill="hold"/>
                                        <p:tgtEl>
                                          <p:spTgt spid="16"/>
                                        </p:tgtEl>
                                        <p:attrNameLst>
                                          <p:attrName>style.rotation</p:attrName>
                                        </p:attrNameLst>
                                      </p:cBhvr>
                                      <p:tavLst>
                                        <p:tav tm="0">
                                          <p:val>
                                            <p:fltVal val="90"/>
                                          </p:val>
                                        </p:tav>
                                        <p:tav tm="100000">
                                          <p:val>
                                            <p:fltVal val="0"/>
                                          </p:val>
                                        </p:tav>
                                      </p:tavLst>
                                    </p:anim>
                                    <p:animEffect transition="in" filter="fade">
                                      <p:cBhvr>
                                        <p:cTn id="94" dur="1000"/>
                                        <p:tgtEl>
                                          <p:spTgt spid="16"/>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p:cTn id="97" dur="1000" fill="hold"/>
                                        <p:tgtEl>
                                          <p:spTgt spid="7"/>
                                        </p:tgtEl>
                                        <p:attrNameLst>
                                          <p:attrName>ppt_w</p:attrName>
                                        </p:attrNameLst>
                                      </p:cBhvr>
                                      <p:tavLst>
                                        <p:tav tm="0">
                                          <p:val>
                                            <p:fltVal val="0"/>
                                          </p:val>
                                        </p:tav>
                                        <p:tav tm="100000">
                                          <p:val>
                                            <p:strVal val="#ppt_w"/>
                                          </p:val>
                                        </p:tav>
                                      </p:tavLst>
                                    </p:anim>
                                    <p:anim calcmode="lin" valueType="num">
                                      <p:cBhvr>
                                        <p:cTn id="98" dur="1000" fill="hold"/>
                                        <p:tgtEl>
                                          <p:spTgt spid="7"/>
                                        </p:tgtEl>
                                        <p:attrNameLst>
                                          <p:attrName>ppt_h</p:attrName>
                                        </p:attrNameLst>
                                      </p:cBhvr>
                                      <p:tavLst>
                                        <p:tav tm="0">
                                          <p:val>
                                            <p:fltVal val="0"/>
                                          </p:val>
                                        </p:tav>
                                        <p:tav tm="100000">
                                          <p:val>
                                            <p:strVal val="#ppt_h"/>
                                          </p:val>
                                        </p:tav>
                                      </p:tavLst>
                                    </p:anim>
                                    <p:anim calcmode="lin" valueType="num">
                                      <p:cBhvr>
                                        <p:cTn id="99" dur="1000" fill="hold"/>
                                        <p:tgtEl>
                                          <p:spTgt spid="7"/>
                                        </p:tgtEl>
                                        <p:attrNameLst>
                                          <p:attrName>style.rotation</p:attrName>
                                        </p:attrNameLst>
                                      </p:cBhvr>
                                      <p:tavLst>
                                        <p:tav tm="0">
                                          <p:val>
                                            <p:fltVal val="90"/>
                                          </p:val>
                                        </p:tav>
                                        <p:tav tm="100000">
                                          <p:val>
                                            <p:fltVal val="0"/>
                                          </p:val>
                                        </p:tav>
                                      </p:tavLst>
                                    </p:anim>
                                    <p:animEffect transition="in" filter="fade">
                                      <p:cBhvr>
                                        <p:cTn id="100" dur="1000"/>
                                        <p:tgtEl>
                                          <p:spTgt spid="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9"/>
                                        </p:tgtEl>
                                        <p:attrNameLst>
                                          <p:attrName>style.visibility</p:attrName>
                                        </p:attrNameLst>
                                      </p:cBhvr>
                                      <p:to>
                                        <p:strVal val="visible"/>
                                      </p:to>
                                    </p:set>
                                    <p:anim calcmode="lin" valueType="num">
                                      <p:cBhvr>
                                        <p:cTn id="103" dur="1000" fill="hold"/>
                                        <p:tgtEl>
                                          <p:spTgt spid="9"/>
                                        </p:tgtEl>
                                        <p:attrNameLst>
                                          <p:attrName>ppt_w</p:attrName>
                                        </p:attrNameLst>
                                      </p:cBhvr>
                                      <p:tavLst>
                                        <p:tav tm="0">
                                          <p:val>
                                            <p:fltVal val="0"/>
                                          </p:val>
                                        </p:tav>
                                        <p:tav tm="100000">
                                          <p:val>
                                            <p:strVal val="#ppt_w"/>
                                          </p:val>
                                        </p:tav>
                                      </p:tavLst>
                                    </p:anim>
                                    <p:anim calcmode="lin" valueType="num">
                                      <p:cBhvr>
                                        <p:cTn id="104" dur="1000" fill="hold"/>
                                        <p:tgtEl>
                                          <p:spTgt spid="9"/>
                                        </p:tgtEl>
                                        <p:attrNameLst>
                                          <p:attrName>ppt_h</p:attrName>
                                        </p:attrNameLst>
                                      </p:cBhvr>
                                      <p:tavLst>
                                        <p:tav tm="0">
                                          <p:val>
                                            <p:fltVal val="0"/>
                                          </p:val>
                                        </p:tav>
                                        <p:tav tm="100000">
                                          <p:val>
                                            <p:strVal val="#ppt_h"/>
                                          </p:val>
                                        </p:tav>
                                      </p:tavLst>
                                    </p:anim>
                                    <p:anim calcmode="lin" valueType="num">
                                      <p:cBhvr>
                                        <p:cTn id="105" dur="1000" fill="hold"/>
                                        <p:tgtEl>
                                          <p:spTgt spid="9"/>
                                        </p:tgtEl>
                                        <p:attrNameLst>
                                          <p:attrName>style.rotation</p:attrName>
                                        </p:attrNameLst>
                                      </p:cBhvr>
                                      <p:tavLst>
                                        <p:tav tm="0">
                                          <p:val>
                                            <p:fltVal val="90"/>
                                          </p:val>
                                        </p:tav>
                                        <p:tav tm="100000">
                                          <p:val>
                                            <p:fltVal val="0"/>
                                          </p:val>
                                        </p:tav>
                                      </p:tavLst>
                                    </p:anim>
                                    <p:animEffect transition="in" filter="fade">
                                      <p:cBhvr>
                                        <p:cTn id="106" dur="1000"/>
                                        <p:tgtEl>
                                          <p:spTgt spid="9"/>
                                        </p:tgtEl>
                                      </p:cBhvr>
                                    </p:animEffect>
                                  </p:childTnLst>
                                </p:cTn>
                              </p:par>
                            </p:childTnLst>
                          </p:cTn>
                        </p:par>
                      </p:childTnLst>
                    </p:cTn>
                  </p:par>
                  <p:par>
                    <p:cTn id="107" fill="hold">
                      <p:stCondLst>
                        <p:cond delay="indefinite"/>
                      </p:stCondLst>
                      <p:childTnLst>
                        <p:par>
                          <p:cTn id="108" fill="hold">
                            <p:stCondLst>
                              <p:cond delay="0"/>
                            </p:stCondLst>
                            <p:childTnLst>
                              <p:par>
                                <p:cTn id="109" presetID="35" presetClass="path" presetSubtype="0" accel="50000" decel="50000" fill="hold" grpId="1" nodeType="clickEffect">
                                  <p:stCondLst>
                                    <p:cond delay="0"/>
                                  </p:stCondLst>
                                  <p:childTnLst>
                                    <p:animMotion origin="layout" path="M 2.5E-6 4.07407E-6 L -0.01459 4.07407E-6 " pathEditMode="relative" rAng="0" ptsTypes="AA">
                                      <p:cBhvr>
                                        <p:cTn id="110" dur="1000" fill="hold"/>
                                        <p:tgtEl>
                                          <p:spTgt spid="7"/>
                                        </p:tgtEl>
                                        <p:attrNameLst>
                                          <p:attrName>ppt_x</p:attrName>
                                          <p:attrName>ppt_y</p:attrName>
                                        </p:attrNameLst>
                                      </p:cBhvr>
                                      <p:rCtr x="-729" y="0"/>
                                    </p:animMotion>
                                  </p:childTnLst>
                                </p:cTn>
                              </p:par>
                            </p:childTnLst>
                          </p:cTn>
                        </p:par>
                        <p:par>
                          <p:cTn id="111" fill="hold">
                            <p:stCondLst>
                              <p:cond delay="1000"/>
                            </p:stCondLst>
                            <p:childTnLst>
                              <p:par>
                                <p:cTn id="112" presetID="35" presetClass="path" presetSubtype="0" accel="50000" decel="50000" fill="hold" grpId="1" nodeType="afterEffect">
                                  <p:stCondLst>
                                    <p:cond delay="0"/>
                                  </p:stCondLst>
                                  <p:childTnLst>
                                    <p:animMotion origin="layout" path="M 2.77778E-6 -3.7037E-7 L -0.14966 0.00093 " pathEditMode="relative" rAng="0" ptsTypes="AA">
                                      <p:cBhvr>
                                        <p:cTn id="113" dur="1000" fill="hold"/>
                                        <p:tgtEl>
                                          <p:spTgt spid="9"/>
                                        </p:tgtEl>
                                        <p:attrNameLst>
                                          <p:attrName>ppt_x</p:attrName>
                                          <p:attrName>ppt_y</p:attrName>
                                        </p:attrNameLst>
                                      </p:cBhvr>
                                      <p:rCtr x="-7483"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7" grpId="1" animBg="1"/>
      <p:bldP spid="8" grpId="0" animBg="1"/>
      <p:bldP spid="9" grpId="0" animBg="1"/>
      <p:bldP spid="9" grpId="1" animBg="1"/>
      <p:bldP spid="12" grpId="0" animBg="1"/>
      <p:bldP spid="13" grpId="0" animBg="1"/>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859" y="1524000"/>
            <a:ext cx="8699500" cy="5192713"/>
          </a:xfrm>
        </p:spPr>
        <p:txBody>
          <a:bodyPr>
            <a:noAutofit/>
          </a:bodyPr>
          <a:lstStyle/>
          <a:p>
            <a:r>
              <a:rPr lang="en-US" sz="1600" b="1" dirty="0" smtClean="0"/>
              <a:t>Corresponding </a:t>
            </a:r>
            <a:r>
              <a:rPr lang="en-US" sz="1600" b="1" dirty="0"/>
              <a:t>Simple Temporal </a:t>
            </a:r>
            <a:r>
              <a:rPr lang="en-US" sz="1600" b="1" dirty="0" smtClean="0"/>
              <a:t>Network</a:t>
            </a:r>
            <a:r>
              <a:rPr lang="en-US" sz="1600" dirty="0" smtClean="0"/>
              <a:t> (STN): </a:t>
            </a:r>
            <a:endParaRPr lang="en-US" sz="1600" dirty="0"/>
          </a:p>
          <a:p>
            <a:pPr lvl="1"/>
            <a:r>
              <a:rPr lang="en-US" sz="1600" dirty="0"/>
              <a:t>negatively weighted directed graph </a:t>
            </a:r>
            <a:r>
              <a:rPr lang="en-US" sz="1600" dirty="0" smtClean="0"/>
              <a:t>modeling, per plan:</a:t>
            </a:r>
            <a:endParaRPr lang="en-US" sz="1600" dirty="0"/>
          </a:p>
          <a:p>
            <a:pPr lvl="2"/>
            <a:r>
              <a:rPr lang="en-US" sz="1600" dirty="0" smtClean="0"/>
              <a:t>(Precedence) causal constraints</a:t>
            </a:r>
            <a:endParaRPr lang="en-US" sz="1600" dirty="0"/>
          </a:p>
          <a:p>
            <a:pPr lvl="2"/>
            <a:r>
              <a:rPr lang="en-US" sz="1600" dirty="0" smtClean="0"/>
              <a:t>(Duration) temporal </a:t>
            </a:r>
            <a:r>
              <a:rPr lang="en-US" sz="1600" dirty="0"/>
              <a:t>constraints</a:t>
            </a:r>
          </a:p>
          <a:p>
            <a:r>
              <a:rPr lang="en-US" sz="1600" b="1" dirty="0" err="1"/>
              <a:t>Slackless</a:t>
            </a:r>
            <a:r>
              <a:rPr lang="en-US" sz="1600" b="1" dirty="0"/>
              <a:t>: </a:t>
            </a:r>
            <a:r>
              <a:rPr lang="en-US" sz="1600" dirty="0"/>
              <a:t>every action starts as soon </a:t>
            </a:r>
            <a:r>
              <a:rPr lang="en-US" sz="1600" dirty="0" smtClean="0"/>
              <a:t>as possible</a:t>
            </a:r>
            <a:endParaRPr lang="en-US" sz="1600" dirty="0"/>
          </a:p>
          <a:p>
            <a:pPr lvl="1"/>
            <a:r>
              <a:rPr lang="en-US" sz="1600" dirty="0" smtClean="0"/>
              <a:t>Lemma: </a:t>
            </a:r>
            <a:r>
              <a:rPr lang="en-US" sz="1600" i="1" dirty="0" err="1" smtClean="0">
                <a:solidFill>
                  <a:srgbClr val="C00000"/>
                </a:solidFill>
              </a:rPr>
              <a:t>slackless</a:t>
            </a:r>
            <a:r>
              <a:rPr lang="en-US" sz="1600" i="1" dirty="0" smtClean="0">
                <a:solidFill>
                  <a:srgbClr val="C00000"/>
                </a:solidFill>
              </a:rPr>
              <a:t> </a:t>
            </a:r>
            <a:r>
              <a:rPr lang="en-US" sz="1600" i="1" dirty="0">
                <a:solidFill>
                  <a:srgbClr val="C00000"/>
                </a:solidFill>
              </a:rPr>
              <a:t>= optimally solve the corresponding STN</a:t>
            </a:r>
          </a:p>
          <a:p>
            <a:endParaRPr lang="en-US" sz="2400" b="1" dirty="0"/>
          </a:p>
          <a:p>
            <a:r>
              <a:rPr lang="en-US" sz="2400" dirty="0" smtClean="0"/>
              <a:t>Rescheduling Theorem:</a:t>
            </a:r>
          </a:p>
          <a:p>
            <a:r>
              <a:rPr lang="en-US" sz="2800" i="1" dirty="0" err="1" smtClean="0">
                <a:solidFill>
                  <a:srgbClr val="C00000"/>
                </a:solidFill>
              </a:rPr>
              <a:t>Slackless</a:t>
            </a:r>
            <a:r>
              <a:rPr lang="en-US" sz="2800" i="1" dirty="0" smtClean="0">
                <a:solidFill>
                  <a:srgbClr val="C00000"/>
                </a:solidFill>
              </a:rPr>
              <a:t> </a:t>
            </a:r>
            <a:r>
              <a:rPr lang="en-US" sz="2800" i="1" dirty="0">
                <a:solidFill>
                  <a:srgbClr val="C00000"/>
                </a:solidFill>
              </a:rPr>
              <a:t>is a dominance reduction of ITP</a:t>
            </a:r>
          </a:p>
          <a:p>
            <a:endParaRPr lang="en-US" sz="2400" dirty="0" smtClean="0"/>
          </a:p>
          <a:p>
            <a:r>
              <a:rPr lang="en-US" sz="2400" dirty="0" smtClean="0"/>
              <a:t>Reduction Theorem</a:t>
            </a:r>
            <a:r>
              <a:rPr lang="en-US" sz="2400" dirty="0"/>
              <a:t>: </a:t>
            </a:r>
            <a:endParaRPr lang="en-US" sz="2400" dirty="0" smtClean="0"/>
          </a:p>
          <a:p>
            <a:r>
              <a:rPr lang="en-US" sz="2800" i="1" dirty="0">
                <a:solidFill>
                  <a:srgbClr val="C00000"/>
                </a:solidFill>
              </a:rPr>
              <a:t>I</a:t>
            </a:r>
            <a:r>
              <a:rPr lang="en-US" sz="2800" i="1" dirty="0" smtClean="0">
                <a:solidFill>
                  <a:srgbClr val="C00000"/>
                </a:solidFill>
              </a:rPr>
              <a:t>TP compiles into </a:t>
            </a:r>
            <a:r>
              <a:rPr lang="en-US" sz="2800" i="1" dirty="0">
                <a:solidFill>
                  <a:srgbClr val="C00000"/>
                </a:solidFill>
              </a:rPr>
              <a:t>a finite </a:t>
            </a:r>
            <a:r>
              <a:rPr lang="en-US" sz="2800" i="1" dirty="0" smtClean="0">
                <a:solidFill>
                  <a:srgbClr val="C00000"/>
                </a:solidFill>
              </a:rPr>
              <a:t>transition system</a:t>
            </a:r>
            <a:endParaRPr lang="en-US" sz="2800" i="1" dirty="0">
              <a:solidFill>
                <a:srgbClr val="C00000"/>
              </a:solidFill>
            </a:endParaRPr>
          </a:p>
          <a:p>
            <a:pPr lvl="1"/>
            <a:r>
              <a:rPr lang="en-US" sz="1600" dirty="0" smtClean="0"/>
              <a:t>because (Rescheduling Corollary</a:t>
            </a:r>
            <a:r>
              <a:rPr lang="en-US" sz="1600" dirty="0" smtClean="0">
                <a:sym typeface="Wingdings" pitchFamily="2" charset="2"/>
              </a:rPr>
              <a:t>:) </a:t>
            </a:r>
            <a:r>
              <a:rPr lang="en-US" sz="1600" i="1" dirty="0" err="1" smtClean="0"/>
              <a:t>g.c.d</a:t>
            </a:r>
            <a:r>
              <a:rPr lang="en-US" sz="1600" i="1" dirty="0"/>
              <a:t>. of durations </a:t>
            </a:r>
            <a:r>
              <a:rPr lang="en-US" sz="1600" i="1" dirty="0" smtClean="0"/>
              <a:t>is </a:t>
            </a:r>
            <a:r>
              <a:rPr lang="en-US" sz="1600" i="1" dirty="0"/>
              <a:t>a </a:t>
            </a:r>
            <a:r>
              <a:rPr lang="en-US" sz="1600" i="1" dirty="0">
                <a:solidFill>
                  <a:srgbClr val="C00000"/>
                </a:solidFill>
              </a:rPr>
              <a:t>unit </a:t>
            </a:r>
            <a:r>
              <a:rPr lang="en-US" sz="1600" i="1" dirty="0" smtClean="0">
                <a:solidFill>
                  <a:srgbClr val="C00000"/>
                </a:solidFill>
              </a:rPr>
              <a:t>time</a:t>
            </a:r>
            <a:endParaRPr lang="en-US" sz="1600" i="1" dirty="0">
              <a:solidFill>
                <a:srgbClr val="C00000"/>
              </a:solidFill>
            </a:endParaRPr>
          </a:p>
        </p:txBody>
      </p:sp>
      <p:sp>
        <p:nvSpPr>
          <p:cNvPr id="2" name="Title 1"/>
          <p:cNvSpPr>
            <a:spLocks noGrp="1"/>
          </p:cNvSpPr>
          <p:nvPr>
            <p:ph type="title"/>
          </p:nvPr>
        </p:nvSpPr>
        <p:spPr/>
        <p:txBody>
          <a:bodyPr/>
          <a:lstStyle/>
          <a:p>
            <a:r>
              <a:rPr lang="en-US" dirty="0" smtClean="0"/>
              <a:t>ITP: Rescheduling, Reduction</a:t>
            </a:r>
            <a:endParaRPr lang="en-US" dirty="0"/>
          </a:p>
        </p:txBody>
      </p:sp>
      <p:sp>
        <p:nvSpPr>
          <p:cNvPr id="4" name="Text Box 229"/>
          <p:cNvSpPr txBox="1">
            <a:spLocks noChangeArrowheads="1"/>
          </p:cNvSpPr>
          <p:nvPr/>
        </p:nvSpPr>
        <p:spPr bwMode="auto">
          <a:xfrm>
            <a:off x="6873827" y="0"/>
            <a:ext cx="2270173"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3: Theory</a:t>
            </a:r>
            <a:endParaRPr lang="en-US" b="1" i="1" dirty="0">
              <a:solidFill>
                <a:schemeClr val="hlink"/>
              </a:solidFill>
            </a:endParaRPr>
          </a:p>
        </p:txBody>
      </p:sp>
      <p:sp>
        <p:nvSpPr>
          <p:cNvPr id="6" name="Rounded Rectangle 5"/>
          <p:cNvSpPr/>
          <p:nvPr/>
        </p:nvSpPr>
        <p:spPr bwMode="auto">
          <a:xfrm>
            <a:off x="5716695" y="2538062"/>
            <a:ext cx="533400"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err="1" smtClean="0">
                <a:latin typeface="Tahoma" pitchFamily="34" charset="0"/>
              </a:rPr>
              <a:t>bgn</a:t>
            </a:r>
            <a:r>
              <a:rPr lang="en-US" sz="1400" dirty="0" smtClean="0">
                <a:latin typeface="Tahoma" pitchFamily="34" charset="0"/>
              </a:rPr>
              <a:t>-A</a:t>
            </a:r>
          </a:p>
        </p:txBody>
      </p:sp>
      <p:sp>
        <p:nvSpPr>
          <p:cNvPr id="7" name="Rounded Rectangle 6"/>
          <p:cNvSpPr/>
          <p:nvPr/>
        </p:nvSpPr>
        <p:spPr bwMode="auto">
          <a:xfrm>
            <a:off x="7839537" y="2538062"/>
            <a:ext cx="533400"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fin-A</a:t>
            </a:r>
          </a:p>
        </p:txBody>
      </p:sp>
      <p:sp>
        <p:nvSpPr>
          <p:cNvPr id="8" name="Rounded Rectangle 7"/>
          <p:cNvSpPr/>
          <p:nvPr/>
        </p:nvSpPr>
        <p:spPr bwMode="auto">
          <a:xfrm>
            <a:off x="5718483" y="2238626"/>
            <a:ext cx="2654454"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all-A</a:t>
            </a:r>
          </a:p>
        </p:txBody>
      </p:sp>
      <p:cxnSp>
        <p:nvCxnSpPr>
          <p:cNvPr id="9" name="Straight Connector 8"/>
          <p:cNvCxnSpPr>
            <a:stCxn id="6" idx="3"/>
            <a:endCxn id="7" idx="1"/>
          </p:cNvCxnSpPr>
          <p:nvPr/>
        </p:nvCxnSpPr>
        <p:spPr bwMode="auto">
          <a:xfrm>
            <a:off x="6250095" y="2673793"/>
            <a:ext cx="1589442" cy="0"/>
          </a:xfrm>
          <a:prstGeom prst="line">
            <a:avLst/>
          </a:prstGeom>
          <a:solidFill>
            <a:srgbClr val="00FFFF"/>
          </a:solidFill>
          <a:ln w="28575" cap="flat" cmpd="sng" algn="ctr">
            <a:solidFill>
              <a:srgbClr val="C0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6875832" y="2544697"/>
            <a:ext cx="322524" cy="369332"/>
          </a:xfrm>
          <a:prstGeom prst="rect">
            <a:avLst/>
          </a:prstGeom>
          <a:solidFill>
            <a:schemeClr val="bg1"/>
          </a:solidFill>
        </p:spPr>
        <p:txBody>
          <a:bodyPr wrap="none" rtlCol="0">
            <a:spAutoFit/>
          </a:bodyPr>
          <a:lstStyle/>
          <a:p>
            <a:r>
              <a:rPr lang="en-US" dirty="0" smtClean="0"/>
              <a:t>A</a:t>
            </a:r>
            <a:endParaRPr lang="en-US" dirty="0"/>
          </a:p>
        </p:txBody>
      </p:sp>
      <p:sp>
        <p:nvSpPr>
          <p:cNvPr id="11" name="Rounded Rectangle 10"/>
          <p:cNvSpPr/>
          <p:nvPr/>
        </p:nvSpPr>
        <p:spPr bwMode="auto">
          <a:xfrm>
            <a:off x="7261347" y="3163786"/>
            <a:ext cx="533400"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err="1" smtClean="0">
                <a:latin typeface="Tahoma" pitchFamily="34" charset="0"/>
              </a:rPr>
              <a:t>bgn</a:t>
            </a:r>
            <a:r>
              <a:rPr lang="en-US" sz="1400" dirty="0" smtClean="0">
                <a:latin typeface="Tahoma" pitchFamily="34" charset="0"/>
              </a:rPr>
              <a:t>-B</a:t>
            </a:r>
          </a:p>
        </p:txBody>
      </p:sp>
      <p:sp>
        <p:nvSpPr>
          <p:cNvPr id="12" name="Rounded Rectangle 11"/>
          <p:cNvSpPr/>
          <p:nvPr/>
        </p:nvSpPr>
        <p:spPr bwMode="auto">
          <a:xfrm>
            <a:off x="8394453" y="3163786"/>
            <a:ext cx="533400"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fin-B</a:t>
            </a:r>
          </a:p>
        </p:txBody>
      </p:sp>
      <p:sp>
        <p:nvSpPr>
          <p:cNvPr id="13" name="Rounded Rectangle 12"/>
          <p:cNvSpPr/>
          <p:nvPr/>
        </p:nvSpPr>
        <p:spPr bwMode="auto">
          <a:xfrm>
            <a:off x="7261347" y="2864350"/>
            <a:ext cx="1666506"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all-B</a:t>
            </a:r>
          </a:p>
        </p:txBody>
      </p:sp>
      <p:cxnSp>
        <p:nvCxnSpPr>
          <p:cNvPr id="14" name="Straight Connector 13"/>
          <p:cNvCxnSpPr>
            <a:stCxn id="11" idx="3"/>
            <a:endCxn id="12" idx="1"/>
          </p:cNvCxnSpPr>
          <p:nvPr/>
        </p:nvCxnSpPr>
        <p:spPr bwMode="auto">
          <a:xfrm>
            <a:off x="7794747" y="3299517"/>
            <a:ext cx="599706" cy="0"/>
          </a:xfrm>
          <a:prstGeom prst="line">
            <a:avLst/>
          </a:prstGeom>
          <a:solidFill>
            <a:srgbClr val="00FFFF"/>
          </a:solidFill>
          <a:ln w="28575" cap="flat" cmpd="sng" algn="ctr">
            <a:solidFill>
              <a:srgbClr val="C0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7925616" y="3170421"/>
            <a:ext cx="322524" cy="369332"/>
          </a:xfrm>
          <a:prstGeom prst="rect">
            <a:avLst/>
          </a:prstGeom>
          <a:solidFill>
            <a:schemeClr val="bg1"/>
          </a:solidFill>
        </p:spPr>
        <p:txBody>
          <a:bodyPr wrap="none" rtlCol="0">
            <a:spAutoFit/>
          </a:bodyPr>
          <a:lstStyle/>
          <a:p>
            <a:r>
              <a:rPr lang="en-US" dirty="0" smtClean="0"/>
              <a:t>B</a:t>
            </a:r>
            <a:endParaRPr lang="en-US"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5961" y="369332"/>
            <a:ext cx="2243681" cy="6488668"/>
          </a:xfrm>
          <a:prstGeom prst="rect">
            <a:avLst/>
          </a:prstGeom>
        </p:spPr>
      </p:pic>
      <mc:AlternateContent xmlns:mc="http://schemas.openxmlformats.org/markup-compatibility/2006" xmlns:a14="http://schemas.microsoft.com/office/drawing/2010/main">
        <mc:Choice Requires="a14">
          <p:sp>
            <p:nvSpPr>
              <p:cNvPr id="22" name="Rectangular Callout 21"/>
              <p:cNvSpPr/>
              <p:nvPr/>
            </p:nvSpPr>
            <p:spPr bwMode="auto">
              <a:xfrm>
                <a:off x="4206251" y="5023829"/>
                <a:ext cx="1699708" cy="516367"/>
              </a:xfrm>
              <a:prstGeom prst="wedgeRectCallout">
                <a:avLst>
                  <a:gd name="adj1" fmla="val -19791"/>
                  <a:gd name="adj2" fmla="val 83190"/>
                </a:avLst>
              </a:prstGeom>
              <a:noFill/>
              <a:ln w="12700" cap="flat" cmpd="sng" algn="ctr">
                <a:solidFill>
                  <a:schemeClr val="tx1"/>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200" i="1" dirty="0"/>
                  <a:t>not </a:t>
                </a:r>
                <a14:m>
                  <m:oMath xmlns:m="http://schemas.openxmlformats.org/officeDocument/2006/math">
                    <m:sSup>
                      <m:sSupPr>
                        <m:ctrlPr>
                          <a:rPr lang="en-US" sz="1200" i="1">
                            <a:latin typeface="Cambria Math"/>
                          </a:rPr>
                        </m:ctrlPr>
                      </m:sSupPr>
                      <m:e>
                        <m:r>
                          <a:rPr lang="en-US" sz="1200" i="1">
                            <a:latin typeface="Cambria Math"/>
                          </a:rPr>
                          <m:t> 2</m:t>
                        </m:r>
                      </m:e>
                      <m:sup>
                        <m:sSup>
                          <m:sSupPr>
                            <m:ctrlPr>
                              <a:rPr lang="en-US" sz="1200" i="1">
                                <a:latin typeface="Cambria Math"/>
                              </a:rPr>
                            </m:ctrlPr>
                          </m:sSupPr>
                          <m:e>
                            <m:r>
                              <a:rPr lang="en-US" sz="1200" i="1">
                                <a:latin typeface="Cambria Math"/>
                              </a:rPr>
                              <m:t>2</m:t>
                            </m:r>
                          </m:e>
                          <m:sup>
                            <m:r>
                              <a:rPr lang="en-US" sz="1200" i="1">
                                <a:latin typeface="Cambria Math"/>
                              </a:rPr>
                              <m:t>𝑥</m:t>
                            </m:r>
                            <m:r>
                              <a:rPr lang="en-US" sz="1200" i="1">
                                <a:latin typeface="Cambria Math"/>
                              </a:rPr>
                              <m:t>+</m:t>
                            </m:r>
                            <m:r>
                              <a:rPr lang="en-US" sz="1200" i="1">
                                <a:latin typeface="Cambria Math"/>
                              </a:rPr>
                              <m:t>𝑘</m:t>
                            </m:r>
                          </m:sup>
                        </m:sSup>
                      </m:sup>
                    </m:sSup>
                  </m:oMath>
                </a14:m>
                <a:r>
                  <a:rPr lang="en-US" sz="1200" i="1" dirty="0"/>
                  <a:t>; </a:t>
                </a:r>
                <a:endParaRPr lang="en-US" sz="1200" i="1" dirty="0">
                  <a:latin typeface="Cambria Math"/>
                </a:endParaRPr>
              </a:p>
              <a:p>
                <a:pPr algn="ctr"/>
                <a:r>
                  <a:rPr lang="en-US" sz="1200" i="1" dirty="0"/>
                  <a:t>`only’ </a:t>
                </a:r>
                <a:r>
                  <a:rPr lang="en-US" sz="1200" i="1" dirty="0" smtClean="0"/>
                  <a:t> </a:t>
                </a:r>
                <a14:m>
                  <m:oMath xmlns:m="http://schemas.openxmlformats.org/officeDocument/2006/math">
                    <m:sSup>
                      <m:sSupPr>
                        <m:ctrlPr>
                          <a:rPr lang="en-US" sz="1200" i="1">
                            <a:latin typeface="Cambria Math"/>
                          </a:rPr>
                        </m:ctrlPr>
                      </m:sSupPr>
                      <m:e>
                        <m:r>
                          <a:rPr lang="en-US" sz="1200" i="1">
                            <a:latin typeface="Cambria Math"/>
                          </a:rPr>
                          <m:t>2</m:t>
                        </m:r>
                      </m:e>
                      <m:sup>
                        <m:r>
                          <a:rPr lang="en-US" sz="1200" i="1">
                            <a:latin typeface="Cambria Math"/>
                          </a:rPr>
                          <m:t>𝑥</m:t>
                        </m:r>
                      </m:sup>
                    </m:sSup>
                    <m:sSup>
                      <m:sSupPr>
                        <m:ctrlPr>
                          <a:rPr lang="en-US" sz="1200" i="1">
                            <a:latin typeface="Cambria Math"/>
                          </a:rPr>
                        </m:ctrlPr>
                      </m:sSupPr>
                      <m:e>
                        <m:r>
                          <a:rPr lang="en-US" sz="1200" i="1">
                            <a:latin typeface="Cambria Math"/>
                          </a:rPr>
                          <m:t>2</m:t>
                        </m:r>
                      </m:e>
                      <m:sup>
                        <m:r>
                          <a:rPr lang="en-US" sz="1200" i="1">
                            <a:latin typeface="Cambria Math"/>
                          </a:rPr>
                          <m:t>𝑘</m:t>
                        </m:r>
                      </m:sup>
                    </m:sSup>
                  </m:oMath>
                </a14:m>
                <a:r>
                  <a:rPr lang="en-US" sz="1200" i="1" dirty="0"/>
                  <a:t>, e.g., </a:t>
                </a:r>
                <a14:m>
                  <m:oMath xmlns:m="http://schemas.openxmlformats.org/officeDocument/2006/math">
                    <m:sSup>
                      <m:sSupPr>
                        <m:ctrlPr>
                          <a:rPr lang="en-US" sz="1200" i="1">
                            <a:latin typeface="Cambria Math"/>
                          </a:rPr>
                        </m:ctrlPr>
                      </m:sSupPr>
                      <m:e>
                        <m:r>
                          <a:rPr lang="en-US" sz="1200" i="1">
                            <a:latin typeface="Cambria Math"/>
                          </a:rPr>
                          <m:t>2</m:t>
                        </m:r>
                      </m:e>
                      <m:sup>
                        <m:r>
                          <a:rPr lang="en-US" sz="1200" i="1">
                            <a:latin typeface="Cambria Math"/>
                          </a:rPr>
                          <m:t>𝑥</m:t>
                        </m:r>
                      </m:sup>
                    </m:sSup>
                    <m:sSup>
                      <m:sSupPr>
                        <m:ctrlPr>
                          <a:rPr lang="en-US" sz="1200" i="1">
                            <a:solidFill>
                              <a:srgbClr val="FF0000"/>
                            </a:solidFill>
                            <a:latin typeface="Cambria Math"/>
                          </a:rPr>
                        </m:ctrlPr>
                      </m:sSupPr>
                      <m:e>
                        <m:r>
                          <a:rPr lang="en-US" sz="1200" i="1">
                            <a:solidFill>
                              <a:srgbClr val="FF0000"/>
                            </a:solidFill>
                            <a:latin typeface="Cambria Math"/>
                          </a:rPr>
                          <m:t>2</m:t>
                        </m:r>
                      </m:e>
                      <m:sup>
                        <m:r>
                          <a:rPr lang="en-US" sz="1200" i="1">
                            <a:solidFill>
                              <a:srgbClr val="FF0000"/>
                            </a:solidFill>
                            <a:latin typeface="Cambria Math"/>
                          </a:rPr>
                          <m:t>32</m:t>
                        </m:r>
                      </m:sup>
                    </m:sSup>
                  </m:oMath>
                </a14:m>
                <a:endParaRPr lang="en-US" sz="1200" i="1" dirty="0"/>
              </a:p>
            </p:txBody>
          </p:sp>
        </mc:Choice>
        <mc:Fallback xmlns="">
          <p:sp>
            <p:nvSpPr>
              <p:cNvPr id="22" name="Rectangular Callout 21"/>
              <p:cNvSpPr>
                <a:spLocks noRot="1" noChangeAspect="1" noMove="1" noResize="1" noEditPoints="1" noAdjustHandles="1" noChangeArrowheads="1" noChangeShapeType="1" noTextEdit="1"/>
              </p:cNvSpPr>
              <p:nvPr/>
            </p:nvSpPr>
            <p:spPr bwMode="auto">
              <a:xfrm>
                <a:off x="4206251" y="5023829"/>
                <a:ext cx="1699708" cy="516367"/>
              </a:xfrm>
              <a:prstGeom prst="wedgeRectCallout">
                <a:avLst>
                  <a:gd name="adj1" fmla="val -19791"/>
                  <a:gd name="adj2" fmla="val 83190"/>
                </a:avLst>
              </a:prstGeom>
              <a:blipFill rotWithShape="1">
                <a:blip r:embed="rId5"/>
                <a:stretch>
                  <a:fillRect l="-2847"/>
                </a:stretch>
              </a:blipFill>
              <a:ln w="127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17" name="Rectangle 16"/>
          <p:cNvSpPr/>
          <p:nvPr/>
        </p:nvSpPr>
        <p:spPr bwMode="auto">
          <a:xfrm>
            <a:off x="7452239" y="3809967"/>
            <a:ext cx="839097" cy="731520"/>
          </a:xfrm>
          <a:prstGeom prst="rect">
            <a:avLst/>
          </a:prstGeom>
          <a:gradFill flip="none" rotWithShape="1">
            <a:gsLst>
              <a:gs pos="0">
                <a:srgbClr val="FFC000"/>
              </a:gs>
              <a:gs pos="39000">
                <a:schemeClr val="accent2">
                  <a:lumMod val="20000"/>
                  <a:lumOff val="80000"/>
                </a:schemeClr>
              </a:gs>
            </a:gsLst>
            <a:path path="shape">
              <a:fillToRect l="50000" t="50000" r="50000" b="50000"/>
            </a:path>
            <a:tileRect/>
          </a:gra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600" dirty="0" err="1" smtClean="0">
                <a:latin typeface="Tahoma" pitchFamily="34" charset="0"/>
              </a:rPr>
              <a:t>bgn</a:t>
            </a:r>
            <a:r>
              <a:rPr lang="en-US" sz="1600" dirty="0" smtClean="0">
                <a:latin typeface="Tahoma" pitchFamily="34" charset="0"/>
              </a:rPr>
              <a:t>-A,</a:t>
            </a:r>
          </a:p>
          <a:p>
            <a:pPr marL="0" marR="0" indent="0"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600" dirty="0" err="1" smtClean="0">
                <a:latin typeface="Tahoma" pitchFamily="34" charset="0"/>
              </a:rPr>
              <a:t>bgn</a:t>
            </a:r>
            <a:r>
              <a:rPr lang="en-US" sz="1600" dirty="0" smtClean="0">
                <a:latin typeface="Tahoma" pitchFamily="34" charset="0"/>
              </a:rPr>
              <a:t>-B</a:t>
            </a:r>
          </a:p>
        </p:txBody>
      </p:sp>
      <p:sp>
        <p:nvSpPr>
          <p:cNvPr id="18" name="Rectangle 17"/>
          <p:cNvSpPr/>
          <p:nvPr/>
        </p:nvSpPr>
        <p:spPr bwMode="auto">
          <a:xfrm>
            <a:off x="8293151" y="3811755"/>
            <a:ext cx="839097" cy="731520"/>
          </a:xfrm>
          <a:prstGeom prst="rect">
            <a:avLst/>
          </a:prstGeom>
          <a:solidFill>
            <a:schemeClr val="accent2">
              <a:lumMod val="20000"/>
              <a:lumOff val="80000"/>
            </a:schemeClr>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600" dirty="0" err="1" smtClean="0">
                <a:latin typeface="Tahoma" pitchFamily="34" charset="0"/>
              </a:rPr>
              <a:t>bgn</a:t>
            </a:r>
            <a:r>
              <a:rPr lang="en-US" sz="1600" dirty="0" smtClean="0">
                <a:latin typeface="Tahoma" pitchFamily="34" charset="0"/>
              </a:rPr>
              <a:t>-B</a:t>
            </a:r>
          </a:p>
        </p:txBody>
      </p:sp>
      <p:sp>
        <p:nvSpPr>
          <p:cNvPr id="19" name="Rectangle 18"/>
          <p:cNvSpPr/>
          <p:nvPr/>
        </p:nvSpPr>
        <p:spPr bwMode="auto">
          <a:xfrm>
            <a:off x="7454027" y="4543299"/>
            <a:ext cx="839097" cy="731520"/>
          </a:xfrm>
          <a:prstGeom prst="rect">
            <a:avLst/>
          </a:prstGeom>
          <a:solidFill>
            <a:schemeClr val="accent2">
              <a:lumMod val="20000"/>
              <a:lumOff val="80000"/>
            </a:schemeClr>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600" dirty="0" err="1" smtClean="0">
                <a:latin typeface="Tahoma" pitchFamily="34" charset="0"/>
              </a:rPr>
              <a:t>bgn</a:t>
            </a:r>
            <a:r>
              <a:rPr lang="en-US" sz="1600" dirty="0" smtClean="0">
                <a:latin typeface="Tahoma" pitchFamily="34" charset="0"/>
              </a:rPr>
              <a:t>-A</a:t>
            </a:r>
          </a:p>
        </p:txBody>
      </p:sp>
      <p:sp>
        <p:nvSpPr>
          <p:cNvPr id="20" name="Rectangle 19"/>
          <p:cNvSpPr/>
          <p:nvPr/>
        </p:nvSpPr>
        <p:spPr bwMode="auto">
          <a:xfrm>
            <a:off x="8284181" y="4545087"/>
            <a:ext cx="839097" cy="731520"/>
          </a:xfrm>
          <a:prstGeom prst="rect">
            <a:avLst/>
          </a:prstGeom>
          <a:gradFill>
            <a:gsLst>
              <a:gs pos="0">
                <a:srgbClr val="FFC000"/>
              </a:gs>
              <a:gs pos="39000">
                <a:schemeClr val="accent2">
                  <a:lumMod val="20000"/>
                  <a:lumOff val="80000"/>
                </a:schemeClr>
              </a:gs>
            </a:gsLst>
            <a:path path="shape">
              <a:fillToRect l="50000" t="50000" r="50000" b="50000"/>
            </a:path>
          </a:gra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600" dirty="0" err="1" smtClean="0">
                <a:latin typeface="Tahoma" pitchFamily="34" charset="0"/>
              </a:rPr>
              <a:t>bgn</a:t>
            </a:r>
            <a:r>
              <a:rPr lang="en-US" sz="1600" dirty="0" smtClean="0">
                <a:latin typeface="Tahoma" pitchFamily="34" charset="0"/>
              </a:rPr>
              <a:t>-B,</a:t>
            </a:r>
          </a:p>
          <a:p>
            <a:pPr marL="0" marR="0" indent="0"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600" dirty="0" err="1" smtClean="0">
                <a:latin typeface="Tahoma" pitchFamily="34" charset="0"/>
              </a:rPr>
              <a:t>bgn</a:t>
            </a:r>
            <a:r>
              <a:rPr lang="en-US" sz="1600" dirty="0" smtClean="0">
                <a:latin typeface="Tahoma" pitchFamily="34" charset="0"/>
              </a:rPr>
              <a:t>-A</a:t>
            </a:r>
          </a:p>
        </p:txBody>
      </p:sp>
      <p:sp>
        <p:nvSpPr>
          <p:cNvPr id="5" name="Slide Number Placeholder 4"/>
          <p:cNvSpPr>
            <a:spLocks noGrp="1"/>
          </p:cNvSpPr>
          <p:nvPr>
            <p:ph type="sldNum" sz="quarter" idx="12"/>
          </p:nvPr>
        </p:nvSpPr>
        <p:spPr/>
        <p:txBody>
          <a:bodyPr/>
          <a:lstStyle/>
          <a:p>
            <a:pPr>
              <a:defRPr/>
            </a:pPr>
            <a:fld id="{C07EA18F-6F2D-4CB7-BDC6-85F2DFCC4B00}" type="slidenum">
              <a:rPr lang="en-US" smtClean="0"/>
              <a:pPr>
                <a:defRPr/>
              </a:pPr>
              <a:t>43</a:t>
            </a:fld>
            <a:endParaRPr lang="en-US"/>
          </a:p>
        </p:txBody>
      </p:sp>
    </p:spTree>
    <p:custDataLst>
      <p:tags r:id="rId1"/>
    </p:custDataLst>
    <p:extLst>
      <p:ext uri="{BB962C8B-B14F-4D97-AF65-F5344CB8AC3E}">
        <p14:creationId xmlns:p14="http://schemas.microsoft.com/office/powerpoint/2010/main" val="1608606593"/>
      </p:ext>
    </p:extLst>
  </p:cSld>
  <p:clrMapOvr>
    <a:masterClrMapping/>
  </p:clrMapOvr>
  <mc:AlternateContent xmlns:mc="http://schemas.openxmlformats.org/markup-compatibility/2006" xmlns:p14="http://schemas.microsoft.com/office/powerpoint/2010/main">
    <mc:Choice Requires="p14">
      <p:transition spd="slow" p14:dur="2000" advTm="229721"/>
    </mc:Choice>
    <mc:Fallback xmlns="">
      <p:transition spd="slow" advTm="2297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6"/>
                                        </p:tgtEl>
                                        <p:attrNameLst>
                                          <p:attrName>ppt_w</p:attrName>
                                        </p:attrNameLst>
                                      </p:cBhvr>
                                      <p:tavLst>
                                        <p:tav tm="0">
                                          <p:val>
                                            <p:strVal val="ppt_w"/>
                                          </p:val>
                                        </p:tav>
                                        <p:tav tm="100000">
                                          <p:val>
                                            <p:fltVal val="0"/>
                                          </p:val>
                                        </p:tav>
                                      </p:tavLst>
                                    </p:anim>
                                    <p:anim calcmode="lin" valueType="num">
                                      <p:cBhvr>
                                        <p:cTn id="7" dur="1000"/>
                                        <p:tgtEl>
                                          <p:spTgt spid="16"/>
                                        </p:tgtEl>
                                        <p:attrNameLst>
                                          <p:attrName>ppt_h</p:attrName>
                                        </p:attrNameLst>
                                      </p:cBhvr>
                                      <p:tavLst>
                                        <p:tav tm="0">
                                          <p:val>
                                            <p:strVal val="ppt_h"/>
                                          </p:val>
                                        </p:tav>
                                        <p:tav tm="100000">
                                          <p:val>
                                            <p:fltVal val="0"/>
                                          </p:val>
                                        </p:tav>
                                      </p:tavLst>
                                    </p:anim>
                                    <p:anim calcmode="lin" valueType="num">
                                      <p:cBhvr>
                                        <p:cTn id="8" dur="1000"/>
                                        <p:tgtEl>
                                          <p:spTgt spid="16"/>
                                        </p:tgtEl>
                                        <p:attrNameLst>
                                          <p:attrName>style.rotation</p:attrName>
                                        </p:attrNameLst>
                                      </p:cBhvr>
                                      <p:tavLst>
                                        <p:tav tm="0">
                                          <p:val>
                                            <p:fltVal val="0"/>
                                          </p:val>
                                        </p:tav>
                                        <p:tav tm="100000">
                                          <p:val>
                                            <p:fltVal val="90"/>
                                          </p:val>
                                        </p:tav>
                                      </p:tavLst>
                                    </p:anim>
                                    <p:animEffect transition="out" filter="fade">
                                      <p:cBhvr>
                                        <p:cTn id="9" dur="1000"/>
                                        <p:tgtEl>
                                          <p:spTgt spid="16"/>
                                        </p:tgtEl>
                                      </p:cBhvr>
                                    </p:animEffect>
                                    <p:set>
                                      <p:cBhvr>
                                        <p:cTn id="10" dur="1" fill="hold">
                                          <p:stCondLst>
                                            <p:cond delay="999"/>
                                          </p:stCondLst>
                                        </p:cTn>
                                        <p:tgtEl>
                                          <p:spTgt spid="16"/>
                                        </p:tgtEl>
                                        <p:attrNameLst>
                                          <p:attrName>style.visibility</p:attrName>
                                        </p:attrNameLst>
                                      </p:cBhvr>
                                      <p:to>
                                        <p:strVal val="hidden"/>
                                      </p:to>
                                    </p:se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par>
                                <p:cTn id="61" presetID="31"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 calcmode="lin" valueType="num">
                                      <p:cBhvr>
                                        <p:cTn id="65" dur="1000" fill="hold"/>
                                        <p:tgtEl>
                                          <p:spTgt spid="17"/>
                                        </p:tgtEl>
                                        <p:attrNameLst>
                                          <p:attrName>style.rotation</p:attrName>
                                        </p:attrNameLst>
                                      </p:cBhvr>
                                      <p:tavLst>
                                        <p:tav tm="0">
                                          <p:val>
                                            <p:fltVal val="90"/>
                                          </p:val>
                                        </p:tav>
                                        <p:tav tm="100000">
                                          <p:val>
                                            <p:fltVal val="0"/>
                                          </p:val>
                                        </p:tav>
                                      </p:tavLst>
                                    </p:anim>
                                    <p:animEffect transition="in" filter="fade">
                                      <p:cBhvr>
                                        <p:cTn id="66" dur="1000"/>
                                        <p:tgtEl>
                                          <p:spTgt spid="17"/>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1000" fill="hold"/>
                                        <p:tgtEl>
                                          <p:spTgt spid="18"/>
                                        </p:tgtEl>
                                        <p:attrNameLst>
                                          <p:attrName>ppt_w</p:attrName>
                                        </p:attrNameLst>
                                      </p:cBhvr>
                                      <p:tavLst>
                                        <p:tav tm="0">
                                          <p:val>
                                            <p:fltVal val="0"/>
                                          </p:val>
                                        </p:tav>
                                        <p:tav tm="100000">
                                          <p:val>
                                            <p:strVal val="#ppt_w"/>
                                          </p:val>
                                        </p:tav>
                                      </p:tavLst>
                                    </p:anim>
                                    <p:anim calcmode="lin" valueType="num">
                                      <p:cBhvr>
                                        <p:cTn id="70" dur="1000" fill="hold"/>
                                        <p:tgtEl>
                                          <p:spTgt spid="18"/>
                                        </p:tgtEl>
                                        <p:attrNameLst>
                                          <p:attrName>ppt_h</p:attrName>
                                        </p:attrNameLst>
                                      </p:cBhvr>
                                      <p:tavLst>
                                        <p:tav tm="0">
                                          <p:val>
                                            <p:fltVal val="0"/>
                                          </p:val>
                                        </p:tav>
                                        <p:tav tm="100000">
                                          <p:val>
                                            <p:strVal val="#ppt_h"/>
                                          </p:val>
                                        </p:tav>
                                      </p:tavLst>
                                    </p:anim>
                                    <p:anim calcmode="lin" valueType="num">
                                      <p:cBhvr>
                                        <p:cTn id="71" dur="1000" fill="hold"/>
                                        <p:tgtEl>
                                          <p:spTgt spid="18"/>
                                        </p:tgtEl>
                                        <p:attrNameLst>
                                          <p:attrName>style.rotation</p:attrName>
                                        </p:attrNameLst>
                                      </p:cBhvr>
                                      <p:tavLst>
                                        <p:tav tm="0">
                                          <p:val>
                                            <p:fltVal val="90"/>
                                          </p:val>
                                        </p:tav>
                                        <p:tav tm="100000">
                                          <p:val>
                                            <p:fltVal val="0"/>
                                          </p:val>
                                        </p:tav>
                                      </p:tavLst>
                                    </p:anim>
                                    <p:animEffect transition="in" filter="fade">
                                      <p:cBhvr>
                                        <p:cTn id="72" dur="1000"/>
                                        <p:tgtEl>
                                          <p:spTgt spid="18"/>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1000" fill="hold"/>
                                        <p:tgtEl>
                                          <p:spTgt spid="19"/>
                                        </p:tgtEl>
                                        <p:attrNameLst>
                                          <p:attrName>ppt_w</p:attrName>
                                        </p:attrNameLst>
                                      </p:cBhvr>
                                      <p:tavLst>
                                        <p:tav tm="0">
                                          <p:val>
                                            <p:fltVal val="0"/>
                                          </p:val>
                                        </p:tav>
                                        <p:tav tm="100000">
                                          <p:val>
                                            <p:strVal val="#ppt_w"/>
                                          </p:val>
                                        </p:tav>
                                      </p:tavLst>
                                    </p:anim>
                                    <p:anim calcmode="lin" valueType="num">
                                      <p:cBhvr>
                                        <p:cTn id="76" dur="1000" fill="hold"/>
                                        <p:tgtEl>
                                          <p:spTgt spid="19"/>
                                        </p:tgtEl>
                                        <p:attrNameLst>
                                          <p:attrName>ppt_h</p:attrName>
                                        </p:attrNameLst>
                                      </p:cBhvr>
                                      <p:tavLst>
                                        <p:tav tm="0">
                                          <p:val>
                                            <p:fltVal val="0"/>
                                          </p:val>
                                        </p:tav>
                                        <p:tav tm="100000">
                                          <p:val>
                                            <p:strVal val="#ppt_h"/>
                                          </p:val>
                                        </p:tav>
                                      </p:tavLst>
                                    </p:anim>
                                    <p:anim calcmode="lin" valueType="num">
                                      <p:cBhvr>
                                        <p:cTn id="77" dur="1000" fill="hold"/>
                                        <p:tgtEl>
                                          <p:spTgt spid="19"/>
                                        </p:tgtEl>
                                        <p:attrNameLst>
                                          <p:attrName>style.rotation</p:attrName>
                                        </p:attrNameLst>
                                      </p:cBhvr>
                                      <p:tavLst>
                                        <p:tav tm="0">
                                          <p:val>
                                            <p:fltVal val="90"/>
                                          </p:val>
                                        </p:tav>
                                        <p:tav tm="100000">
                                          <p:val>
                                            <p:fltVal val="0"/>
                                          </p:val>
                                        </p:tav>
                                      </p:tavLst>
                                    </p:anim>
                                    <p:animEffect transition="in" filter="fade">
                                      <p:cBhvr>
                                        <p:cTn id="78" dur="1000"/>
                                        <p:tgtEl>
                                          <p:spTgt spid="19"/>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1000" fill="hold"/>
                                        <p:tgtEl>
                                          <p:spTgt spid="20"/>
                                        </p:tgtEl>
                                        <p:attrNameLst>
                                          <p:attrName>ppt_w</p:attrName>
                                        </p:attrNameLst>
                                      </p:cBhvr>
                                      <p:tavLst>
                                        <p:tav tm="0">
                                          <p:val>
                                            <p:fltVal val="0"/>
                                          </p:val>
                                        </p:tav>
                                        <p:tav tm="100000">
                                          <p:val>
                                            <p:strVal val="#ppt_w"/>
                                          </p:val>
                                        </p:tav>
                                      </p:tavLst>
                                    </p:anim>
                                    <p:anim calcmode="lin" valueType="num">
                                      <p:cBhvr>
                                        <p:cTn id="82" dur="1000" fill="hold"/>
                                        <p:tgtEl>
                                          <p:spTgt spid="20"/>
                                        </p:tgtEl>
                                        <p:attrNameLst>
                                          <p:attrName>ppt_h</p:attrName>
                                        </p:attrNameLst>
                                      </p:cBhvr>
                                      <p:tavLst>
                                        <p:tav tm="0">
                                          <p:val>
                                            <p:fltVal val="0"/>
                                          </p:val>
                                        </p:tav>
                                        <p:tav tm="100000">
                                          <p:val>
                                            <p:strVal val="#ppt_h"/>
                                          </p:val>
                                        </p:tav>
                                      </p:tavLst>
                                    </p:anim>
                                    <p:anim calcmode="lin" valueType="num">
                                      <p:cBhvr>
                                        <p:cTn id="83" dur="1000" fill="hold"/>
                                        <p:tgtEl>
                                          <p:spTgt spid="20"/>
                                        </p:tgtEl>
                                        <p:attrNameLst>
                                          <p:attrName>style.rotation</p:attrName>
                                        </p:attrNameLst>
                                      </p:cBhvr>
                                      <p:tavLst>
                                        <p:tav tm="0">
                                          <p:val>
                                            <p:fltVal val="90"/>
                                          </p:val>
                                        </p:tav>
                                        <p:tav tm="100000">
                                          <p:val>
                                            <p:fltVal val="0"/>
                                          </p:val>
                                        </p:tav>
                                      </p:tavLst>
                                    </p:anim>
                                    <p:animEffect transition="in" filter="fade">
                                      <p:cBhvr>
                                        <p:cTn id="8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5" grpId="0" animBg="1"/>
      <p:bldP spid="17" grpId="0" animBg="1"/>
      <p:bldP spid="18" grpId="0" animBg="1"/>
      <p:bldP spid="19" grpId="0" animBg="1"/>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CTP, ITP: Reordering</a:t>
            </a:r>
            <a:endParaRPr lang="en-US" dirty="0"/>
          </a:p>
        </p:txBody>
      </p:sp>
      <p:sp>
        <p:nvSpPr>
          <p:cNvPr id="3" name="Content Placeholder 2"/>
          <p:cNvSpPr>
            <a:spLocks noGrp="1"/>
          </p:cNvSpPr>
          <p:nvPr>
            <p:ph idx="1"/>
          </p:nvPr>
        </p:nvSpPr>
        <p:spPr>
          <a:xfrm>
            <a:off x="333375" y="1512887"/>
            <a:ext cx="8699500" cy="5192713"/>
          </a:xfrm>
        </p:spPr>
        <p:txBody>
          <a:bodyPr>
            <a:normAutofit/>
          </a:bodyPr>
          <a:lstStyle/>
          <a:p>
            <a:r>
              <a:rPr lang="en-US" sz="1800" b="1" dirty="0" err="1" smtClean="0">
                <a:solidFill>
                  <a:srgbClr val="C00000"/>
                </a:solidFill>
              </a:rPr>
              <a:t>Mutex</a:t>
            </a:r>
            <a:r>
              <a:rPr lang="en-US" sz="1800" b="1" dirty="0">
                <a:solidFill>
                  <a:srgbClr val="C00000"/>
                </a:solidFill>
              </a:rPr>
              <a:t>:</a:t>
            </a:r>
            <a:r>
              <a:rPr lang="en-US" sz="1800" dirty="0">
                <a:solidFill>
                  <a:srgbClr val="C00000"/>
                </a:solidFill>
              </a:rPr>
              <a:t> either writes to a dependency of the other</a:t>
            </a:r>
          </a:p>
          <a:p>
            <a:r>
              <a:rPr lang="en-US" sz="1800" b="1" dirty="0" err="1" smtClean="0">
                <a:solidFill>
                  <a:srgbClr val="C00000"/>
                </a:solidFill>
              </a:rPr>
              <a:t>Deordered</a:t>
            </a:r>
            <a:r>
              <a:rPr lang="en-US" sz="1800" b="1" dirty="0" smtClean="0">
                <a:solidFill>
                  <a:srgbClr val="C00000"/>
                </a:solidFill>
              </a:rPr>
              <a:t>-equivalence:</a:t>
            </a:r>
            <a:r>
              <a:rPr lang="en-US" sz="1800" dirty="0" smtClean="0">
                <a:solidFill>
                  <a:srgbClr val="C00000"/>
                </a:solidFill>
              </a:rPr>
              <a:t> </a:t>
            </a:r>
            <a:r>
              <a:rPr lang="en-US" sz="1800" dirty="0">
                <a:solidFill>
                  <a:srgbClr val="C00000"/>
                </a:solidFill>
              </a:rPr>
              <a:t>induce the same </a:t>
            </a:r>
            <a:r>
              <a:rPr lang="en-US" sz="1800" dirty="0" err="1">
                <a:solidFill>
                  <a:srgbClr val="C00000"/>
                </a:solidFill>
              </a:rPr>
              <a:t>mutex</a:t>
            </a:r>
            <a:r>
              <a:rPr lang="en-US" sz="1800" dirty="0">
                <a:solidFill>
                  <a:srgbClr val="C00000"/>
                </a:solidFill>
              </a:rPr>
              <a:t>-order</a:t>
            </a:r>
            <a:endParaRPr lang="en-US" sz="2400" dirty="0">
              <a:solidFill>
                <a:srgbClr val="C00000"/>
              </a:solidFill>
            </a:endParaRPr>
          </a:p>
          <a:p>
            <a:pPr marL="742950" lvl="2" indent="-342900">
              <a:buClr>
                <a:srgbClr val="A50021"/>
              </a:buClr>
            </a:pPr>
            <a:r>
              <a:rPr lang="en-US" sz="1600" dirty="0" smtClean="0"/>
              <a:t>regard </a:t>
            </a:r>
            <a:r>
              <a:rPr lang="en-US" sz="1600" dirty="0"/>
              <a:t>parts </a:t>
            </a:r>
            <a:r>
              <a:rPr lang="en-US" sz="1600" dirty="0" smtClean="0"/>
              <a:t>as </a:t>
            </a:r>
            <a:r>
              <a:rPr lang="en-US" sz="1600" dirty="0"/>
              <a:t>pairwise </a:t>
            </a:r>
            <a:r>
              <a:rPr lang="en-US" sz="1600" dirty="0" err="1"/>
              <a:t>mutex</a:t>
            </a:r>
            <a:endParaRPr lang="en-US" sz="1600" dirty="0"/>
          </a:p>
          <a:p>
            <a:r>
              <a:rPr lang="en-US" sz="1800" b="1" dirty="0" smtClean="0"/>
              <a:t>Behavior</a:t>
            </a:r>
            <a:r>
              <a:rPr lang="en-US" sz="1800" b="1" dirty="0"/>
              <a:t>:</a:t>
            </a:r>
            <a:r>
              <a:rPr lang="en-US" sz="1800" dirty="0"/>
              <a:t> f(t</a:t>
            </a:r>
            <a:r>
              <a:rPr lang="en-US" sz="1800" dirty="0" smtClean="0"/>
              <a:t>) = v</a:t>
            </a:r>
            <a:r>
              <a:rPr lang="en-US" sz="1800" dirty="0"/>
              <a:t>, for all f</a:t>
            </a:r>
          </a:p>
          <a:p>
            <a:pPr lvl="1"/>
            <a:r>
              <a:rPr lang="en-US" sz="1800" i="1" dirty="0"/>
              <a:t>Proposition: Behavior-equivalence implies </a:t>
            </a:r>
            <a:r>
              <a:rPr lang="en-US" sz="1800" i="1" dirty="0" smtClean="0"/>
              <a:t>result-equivalence</a:t>
            </a:r>
          </a:p>
          <a:p>
            <a:pPr lvl="1"/>
            <a:r>
              <a:rPr lang="en-US" sz="1800" i="1" dirty="0" smtClean="0"/>
              <a:t>Corollary: Behavior is an equivalence reduction</a:t>
            </a:r>
            <a:endParaRPr lang="en-US" sz="1800" i="1" dirty="0"/>
          </a:p>
          <a:p>
            <a:endParaRPr lang="en-US" sz="2400" dirty="0"/>
          </a:p>
          <a:p>
            <a:r>
              <a:rPr lang="en-US" sz="2200" dirty="0" smtClean="0"/>
              <a:t>Reordering Theorem:</a:t>
            </a:r>
            <a:r>
              <a:rPr lang="en-US" sz="2200" i="1" dirty="0" smtClean="0"/>
              <a:t> </a:t>
            </a:r>
          </a:p>
          <a:p>
            <a:r>
              <a:rPr lang="en-US" sz="2200" i="1" dirty="0" err="1" smtClean="0">
                <a:solidFill>
                  <a:srgbClr val="C00000"/>
                </a:solidFill>
              </a:rPr>
              <a:t>Deordered</a:t>
            </a:r>
            <a:r>
              <a:rPr lang="en-US" sz="2200" i="1" dirty="0" smtClean="0">
                <a:solidFill>
                  <a:srgbClr val="C00000"/>
                </a:solidFill>
              </a:rPr>
              <a:t>-equivalence </a:t>
            </a:r>
            <a:r>
              <a:rPr lang="en-US" sz="2200" i="1" dirty="0">
                <a:solidFill>
                  <a:srgbClr val="C00000"/>
                </a:solidFill>
              </a:rPr>
              <a:t>implies </a:t>
            </a:r>
            <a:r>
              <a:rPr lang="en-US" sz="2200" i="1" dirty="0" smtClean="0">
                <a:solidFill>
                  <a:srgbClr val="C00000"/>
                </a:solidFill>
              </a:rPr>
              <a:t>behavior-equivalence</a:t>
            </a:r>
          </a:p>
          <a:p>
            <a:pPr lvl="1"/>
            <a:r>
              <a:rPr lang="en-US" sz="1800" i="1" dirty="0" smtClean="0"/>
              <a:t>(Reordering preserves behavior </a:t>
            </a:r>
            <a:r>
              <a:rPr lang="en-US" sz="1800" i="1" dirty="0" err="1" smtClean="0"/>
              <a:t>iff</a:t>
            </a:r>
            <a:r>
              <a:rPr lang="en-US" sz="1800" i="1" dirty="0" smtClean="0"/>
              <a:t> </a:t>
            </a:r>
            <a:r>
              <a:rPr lang="en-US" sz="1800" i="1" dirty="0" err="1" smtClean="0"/>
              <a:t>deordering</a:t>
            </a:r>
            <a:r>
              <a:rPr lang="en-US" sz="1800" i="1" dirty="0" smtClean="0"/>
              <a:t>)</a:t>
            </a:r>
          </a:p>
          <a:p>
            <a:pPr lvl="1"/>
            <a:r>
              <a:rPr lang="en-US" sz="1800" dirty="0" err="1" smtClean="0"/>
              <a:t>Deordered</a:t>
            </a:r>
            <a:r>
              <a:rPr lang="en-US" sz="1800" dirty="0"/>
              <a:t> </a:t>
            </a:r>
            <a:r>
              <a:rPr lang="en-US" sz="1800" dirty="0" smtClean="0"/>
              <a:t>pruning: linear memory, search order independent</a:t>
            </a:r>
          </a:p>
          <a:p>
            <a:endParaRPr lang="en-US" sz="2000" i="1" dirty="0" smtClean="0"/>
          </a:p>
          <a:p>
            <a:r>
              <a:rPr lang="en-US" sz="2200" i="1" dirty="0" smtClean="0"/>
              <a:t>Corollary: </a:t>
            </a:r>
          </a:p>
          <a:p>
            <a:r>
              <a:rPr lang="en-US" sz="2200" i="1" dirty="0" err="1" smtClean="0">
                <a:solidFill>
                  <a:srgbClr val="C00000"/>
                </a:solidFill>
              </a:rPr>
              <a:t>Deordered</a:t>
            </a:r>
            <a:r>
              <a:rPr lang="en-US" sz="2200" i="1" dirty="0" smtClean="0">
                <a:solidFill>
                  <a:srgbClr val="C00000"/>
                </a:solidFill>
              </a:rPr>
              <a:t> is an equivalence reduction of CTP and ITP</a:t>
            </a:r>
          </a:p>
          <a:p>
            <a:endParaRPr lang="en-US" sz="2200" i="1" dirty="0"/>
          </a:p>
        </p:txBody>
      </p:sp>
      <p:sp>
        <p:nvSpPr>
          <p:cNvPr id="4" name="Text Box 229"/>
          <p:cNvSpPr txBox="1">
            <a:spLocks noChangeArrowheads="1"/>
          </p:cNvSpPr>
          <p:nvPr/>
        </p:nvSpPr>
        <p:spPr bwMode="auto">
          <a:xfrm>
            <a:off x="6873827" y="0"/>
            <a:ext cx="2270173"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3: Theory</a:t>
            </a:r>
            <a:endParaRPr lang="en-US" b="1" i="1" dirty="0">
              <a:solidFill>
                <a:schemeClr val="hlink"/>
              </a:solidFill>
            </a:endParaRPr>
          </a:p>
        </p:txBody>
      </p:sp>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04275" y="2159355"/>
            <a:ext cx="4453659" cy="809756"/>
          </a:xfrm>
          <a:prstGeom prst="rect">
            <a:avLst/>
          </a:prstGeom>
        </p:spPr>
      </p:pic>
      <p:sp>
        <p:nvSpPr>
          <p:cNvPr id="7" name="Rounded Rectangle 6"/>
          <p:cNvSpPr/>
          <p:nvPr/>
        </p:nvSpPr>
        <p:spPr bwMode="auto">
          <a:xfrm>
            <a:off x="6747315" y="458871"/>
            <a:ext cx="664742"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err="1" smtClean="0">
                <a:latin typeface="Tahoma" pitchFamily="34" charset="0"/>
              </a:rPr>
              <a:t>bgn</a:t>
            </a:r>
            <a:r>
              <a:rPr lang="en-US" sz="1400" dirty="0" smtClean="0">
                <a:latin typeface="Tahoma" pitchFamily="34" charset="0"/>
              </a:rPr>
              <a:t>-lm</a:t>
            </a:r>
          </a:p>
        </p:txBody>
      </p:sp>
      <p:sp>
        <p:nvSpPr>
          <p:cNvPr id="8" name="Rounded Rectangle 7"/>
          <p:cNvSpPr/>
          <p:nvPr/>
        </p:nvSpPr>
        <p:spPr bwMode="auto">
          <a:xfrm>
            <a:off x="8515142" y="469629"/>
            <a:ext cx="546408"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fin-lm</a:t>
            </a:r>
          </a:p>
        </p:txBody>
      </p:sp>
      <p:sp>
        <p:nvSpPr>
          <p:cNvPr id="9" name="Rounded Rectangle 8"/>
          <p:cNvSpPr/>
          <p:nvPr/>
        </p:nvSpPr>
        <p:spPr bwMode="auto">
          <a:xfrm>
            <a:off x="6033288" y="886856"/>
            <a:ext cx="664742"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err="1" smtClean="0">
                <a:latin typeface="Tahoma" pitchFamily="34" charset="0"/>
              </a:rPr>
              <a:t>bgn-ff</a:t>
            </a:r>
            <a:endParaRPr lang="en-US" sz="1400" dirty="0" smtClean="0">
              <a:latin typeface="Tahoma" pitchFamily="34" charset="0"/>
            </a:endParaRPr>
          </a:p>
        </p:txBody>
      </p:sp>
      <p:sp>
        <p:nvSpPr>
          <p:cNvPr id="10" name="Rounded Rectangle 9"/>
          <p:cNvSpPr/>
          <p:nvPr/>
        </p:nvSpPr>
        <p:spPr bwMode="auto">
          <a:xfrm>
            <a:off x="7704293" y="897614"/>
            <a:ext cx="546408"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fin-</a:t>
            </a:r>
            <a:r>
              <a:rPr lang="en-US" sz="1400" dirty="0" err="1" smtClean="0">
                <a:latin typeface="Tahoma" pitchFamily="34" charset="0"/>
              </a:rPr>
              <a:t>ff</a:t>
            </a:r>
            <a:endParaRPr lang="en-US" sz="1400" dirty="0" smtClean="0">
              <a:latin typeface="Tahoma" pitchFamily="34" charset="0"/>
            </a:endParaRPr>
          </a:p>
        </p:txBody>
      </p:sp>
      <p:cxnSp>
        <p:nvCxnSpPr>
          <p:cNvPr id="11" name="Straight Arrow Connector 10"/>
          <p:cNvCxnSpPr>
            <a:stCxn id="7" idx="3"/>
            <a:endCxn id="10" idx="1"/>
          </p:cNvCxnSpPr>
          <p:nvPr/>
        </p:nvCxnSpPr>
        <p:spPr bwMode="auto">
          <a:xfrm>
            <a:off x="7412057" y="594602"/>
            <a:ext cx="292236" cy="438743"/>
          </a:xfrm>
          <a:prstGeom prst="straightConnector1">
            <a:avLst/>
          </a:prstGeom>
          <a:solidFill>
            <a:srgbClr val="00FFFF"/>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a:stCxn id="10" idx="3"/>
            <a:endCxn id="8" idx="1"/>
          </p:cNvCxnSpPr>
          <p:nvPr/>
        </p:nvCxnSpPr>
        <p:spPr bwMode="auto">
          <a:xfrm flipV="1">
            <a:off x="8250701" y="605360"/>
            <a:ext cx="264441" cy="427985"/>
          </a:xfrm>
          <a:prstGeom prst="straightConnector1">
            <a:avLst/>
          </a:prstGeom>
          <a:solidFill>
            <a:srgbClr val="00FFFF"/>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a:endCxn id="10" idx="1"/>
          </p:cNvCxnSpPr>
          <p:nvPr/>
        </p:nvCxnSpPr>
        <p:spPr bwMode="auto">
          <a:xfrm>
            <a:off x="6605210" y="1033345"/>
            <a:ext cx="1099083" cy="0"/>
          </a:xfrm>
          <a:prstGeom prst="line">
            <a:avLst/>
          </a:prstGeom>
          <a:solidFill>
            <a:srgbClr val="00FFFF"/>
          </a:solidFill>
          <a:ln w="28575" cap="flat" cmpd="sng" algn="ctr">
            <a:solidFill>
              <a:srgbClr val="C00000"/>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a:stCxn id="7" idx="3"/>
            <a:endCxn id="8" idx="1"/>
          </p:cNvCxnSpPr>
          <p:nvPr/>
        </p:nvCxnSpPr>
        <p:spPr bwMode="auto">
          <a:xfrm>
            <a:off x="7412057" y="594602"/>
            <a:ext cx="1103085" cy="10758"/>
          </a:xfrm>
          <a:prstGeom prst="straightConnector1">
            <a:avLst/>
          </a:prstGeom>
          <a:solidFill>
            <a:srgbClr val="00FFFF"/>
          </a:solidFill>
          <a:ln w="28575" cap="flat" cmpd="sng" algn="ctr">
            <a:solidFill>
              <a:srgbClr val="C00000"/>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4"/>
          <p:cNvSpPr/>
          <p:nvPr/>
        </p:nvSpPr>
        <p:spPr bwMode="auto">
          <a:xfrm>
            <a:off x="7375485" y="3268585"/>
            <a:ext cx="839097" cy="731520"/>
          </a:xfrm>
          <a:prstGeom prst="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16" name="Rectangle 15"/>
          <p:cNvSpPr/>
          <p:nvPr/>
        </p:nvSpPr>
        <p:spPr bwMode="auto">
          <a:xfrm>
            <a:off x="8216397" y="3270373"/>
            <a:ext cx="839097" cy="731520"/>
          </a:xfrm>
          <a:prstGeom prst="rect">
            <a:avLst/>
          </a:prstGeom>
          <a:solidFill>
            <a:schemeClr val="accent2">
              <a:lumMod val="20000"/>
              <a:lumOff val="80000"/>
            </a:schemeClr>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17" name="Rectangle 16"/>
          <p:cNvSpPr/>
          <p:nvPr/>
        </p:nvSpPr>
        <p:spPr bwMode="auto">
          <a:xfrm>
            <a:off x="7377273" y="4001917"/>
            <a:ext cx="839097" cy="731520"/>
          </a:xfrm>
          <a:prstGeom prst="rect">
            <a:avLst/>
          </a:prstGeom>
          <a:solidFill>
            <a:schemeClr val="accent2">
              <a:lumMod val="20000"/>
              <a:lumOff val="80000"/>
            </a:schemeClr>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18" name="Rectangle 17"/>
          <p:cNvSpPr/>
          <p:nvPr/>
        </p:nvSpPr>
        <p:spPr bwMode="auto">
          <a:xfrm>
            <a:off x="8218185" y="4003705"/>
            <a:ext cx="839097" cy="731520"/>
          </a:xfrm>
          <a:prstGeom prst="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cxnSp>
        <p:nvCxnSpPr>
          <p:cNvPr id="20" name="Straight Connector 19"/>
          <p:cNvCxnSpPr>
            <a:stCxn id="15" idx="0"/>
            <a:endCxn id="17" idx="0"/>
          </p:cNvCxnSpPr>
          <p:nvPr/>
        </p:nvCxnSpPr>
        <p:spPr bwMode="auto">
          <a:xfrm>
            <a:off x="7795034" y="3268585"/>
            <a:ext cx="1788" cy="733332"/>
          </a:xfrm>
          <a:prstGeom prst="line">
            <a:avLst/>
          </a:prstGeom>
          <a:solidFill>
            <a:srgbClr val="00FF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a:stCxn id="18" idx="1"/>
            <a:endCxn id="18" idx="3"/>
          </p:cNvCxnSpPr>
          <p:nvPr/>
        </p:nvCxnSpPr>
        <p:spPr bwMode="auto">
          <a:xfrm>
            <a:off x="8218185" y="4369465"/>
            <a:ext cx="839097" cy="0"/>
          </a:xfrm>
          <a:prstGeom prst="line">
            <a:avLst/>
          </a:prstGeom>
          <a:solidFill>
            <a:srgbClr val="00FF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a:stCxn id="18" idx="0"/>
            <a:endCxn id="18" idx="2"/>
          </p:cNvCxnSpPr>
          <p:nvPr/>
        </p:nvCxnSpPr>
        <p:spPr bwMode="auto">
          <a:xfrm>
            <a:off x="8637734" y="4003705"/>
            <a:ext cx="0" cy="731520"/>
          </a:xfrm>
          <a:prstGeom prst="line">
            <a:avLst/>
          </a:prstGeom>
          <a:solidFill>
            <a:srgbClr val="00FF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Elbow Connector 31"/>
          <p:cNvCxnSpPr>
            <a:stCxn id="17" idx="0"/>
            <a:endCxn id="17" idx="2"/>
          </p:cNvCxnSpPr>
          <p:nvPr/>
        </p:nvCxnSpPr>
        <p:spPr bwMode="auto">
          <a:xfrm rot="16200000" flipH="1">
            <a:off x="7431062" y="4367677"/>
            <a:ext cx="731520" cy="12700"/>
          </a:xfrm>
          <a:prstGeom prst="bentConnector5">
            <a:avLst>
              <a:gd name="adj1" fmla="val 36397"/>
              <a:gd name="adj2" fmla="val 2223528"/>
              <a:gd name="adj3" fmla="val 72426"/>
            </a:avLst>
          </a:prstGeom>
          <a:solidFill>
            <a:srgbClr val="00FF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Elbow Connector 37"/>
          <p:cNvCxnSpPr>
            <a:stCxn id="17" idx="1"/>
            <a:endCxn id="17" idx="0"/>
          </p:cNvCxnSpPr>
          <p:nvPr/>
        </p:nvCxnSpPr>
        <p:spPr bwMode="auto">
          <a:xfrm rot="10800000" flipH="1">
            <a:off x="7377272" y="4001917"/>
            <a:ext cx="419549" cy="365760"/>
          </a:xfrm>
          <a:prstGeom prst="bentConnector4">
            <a:avLst>
              <a:gd name="adj1" fmla="val 53205"/>
              <a:gd name="adj2" fmla="val 56618"/>
            </a:avLst>
          </a:prstGeom>
          <a:solidFill>
            <a:srgbClr val="00FF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Slide Number Placeholder 4"/>
          <p:cNvSpPr>
            <a:spLocks noGrp="1"/>
          </p:cNvSpPr>
          <p:nvPr>
            <p:ph type="sldNum" sz="quarter" idx="12"/>
          </p:nvPr>
        </p:nvSpPr>
        <p:spPr/>
        <p:txBody>
          <a:bodyPr/>
          <a:lstStyle/>
          <a:p>
            <a:pPr>
              <a:defRPr/>
            </a:pPr>
            <a:fld id="{C07EA18F-6F2D-4CB7-BDC6-85F2DFCC4B00}" type="slidenum">
              <a:rPr lang="en-US" smtClean="0"/>
              <a:pPr>
                <a:defRPr/>
              </a:pPr>
              <a:t>44</a:t>
            </a:fld>
            <a:endParaRPr lang="en-US"/>
          </a:p>
        </p:txBody>
      </p:sp>
    </p:spTree>
    <p:custDataLst>
      <p:tags r:id="rId1"/>
    </p:custDataLst>
    <p:extLst>
      <p:ext uri="{BB962C8B-B14F-4D97-AF65-F5344CB8AC3E}">
        <p14:creationId xmlns:p14="http://schemas.microsoft.com/office/powerpoint/2010/main" val="1127694146"/>
      </p:ext>
    </p:extLst>
  </p:cSld>
  <p:clrMapOvr>
    <a:masterClrMapping/>
  </p:clrMapOvr>
  <mc:AlternateContent xmlns:mc="http://schemas.openxmlformats.org/markup-compatibility/2006" xmlns:p14="http://schemas.microsoft.com/office/powerpoint/2010/main">
    <mc:Choice Requires="p14">
      <p:transition spd="slow" p14:dur="2000" advTm="93601"/>
    </mc:Choice>
    <mc:Fallback xmlns="">
      <p:transition spd="slow" advTm="936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20"/>
                                        </p:tgtEl>
                                        <p:attrNameLst>
                                          <p:attrName>ppt_w</p:attrName>
                                        </p:attrNameLst>
                                      </p:cBhvr>
                                      <p:tavLst>
                                        <p:tav tm="0">
                                          <p:val>
                                            <p:strVal val="ppt_w"/>
                                          </p:val>
                                        </p:tav>
                                        <p:tav tm="100000">
                                          <p:val>
                                            <p:fltVal val="0"/>
                                          </p:val>
                                        </p:tav>
                                      </p:tavLst>
                                    </p:anim>
                                    <p:anim calcmode="lin" valueType="num">
                                      <p:cBhvr>
                                        <p:cTn id="7" dur="500"/>
                                        <p:tgtEl>
                                          <p:spTgt spid="20"/>
                                        </p:tgtEl>
                                        <p:attrNameLst>
                                          <p:attrName>ppt_h</p:attrName>
                                        </p:attrNameLst>
                                      </p:cBhvr>
                                      <p:tavLst>
                                        <p:tav tm="0">
                                          <p:val>
                                            <p:strVal val="ppt_h"/>
                                          </p:val>
                                        </p:tav>
                                        <p:tav tm="100000">
                                          <p:val>
                                            <p:fltVal val="0"/>
                                          </p:val>
                                        </p:tav>
                                      </p:tavLst>
                                    </p:anim>
                                    <p:animEffect transition="out" filter="fade">
                                      <p:cBhvr>
                                        <p:cTn id="8" dur="500"/>
                                        <p:tgtEl>
                                          <p:spTgt spid="20"/>
                                        </p:tgtEl>
                                      </p:cBhvr>
                                    </p:animEffect>
                                    <p:set>
                                      <p:cBhvr>
                                        <p:cTn id="9" dur="1" fill="hold">
                                          <p:stCondLst>
                                            <p:cond delay="499"/>
                                          </p:stCondLst>
                                        </p:cTn>
                                        <p:tgtEl>
                                          <p:spTgt spid="20"/>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38"/>
                                        </p:tgtEl>
                                        <p:attrNameLst>
                                          <p:attrName>ppt_w</p:attrName>
                                        </p:attrNameLst>
                                      </p:cBhvr>
                                      <p:tavLst>
                                        <p:tav tm="0">
                                          <p:val>
                                            <p:strVal val="ppt_w"/>
                                          </p:val>
                                        </p:tav>
                                        <p:tav tm="100000">
                                          <p:val>
                                            <p:fltVal val="0"/>
                                          </p:val>
                                        </p:tav>
                                      </p:tavLst>
                                    </p:anim>
                                    <p:anim calcmode="lin" valueType="num">
                                      <p:cBhvr>
                                        <p:cTn id="12" dur="500"/>
                                        <p:tgtEl>
                                          <p:spTgt spid="38"/>
                                        </p:tgtEl>
                                        <p:attrNameLst>
                                          <p:attrName>ppt_h</p:attrName>
                                        </p:attrNameLst>
                                      </p:cBhvr>
                                      <p:tavLst>
                                        <p:tav tm="0">
                                          <p:val>
                                            <p:strVal val="ppt_h"/>
                                          </p:val>
                                        </p:tav>
                                        <p:tav tm="100000">
                                          <p:val>
                                            <p:fltVal val="0"/>
                                          </p:val>
                                        </p:tav>
                                      </p:tavLst>
                                    </p:anim>
                                    <p:animEffect transition="out" filter="fade">
                                      <p:cBhvr>
                                        <p:cTn id="13" dur="500"/>
                                        <p:tgtEl>
                                          <p:spTgt spid="38"/>
                                        </p:tgtEl>
                                      </p:cBhvr>
                                    </p:animEffect>
                                    <p:set>
                                      <p:cBhvr>
                                        <p:cTn id="14" dur="1" fill="hold">
                                          <p:stCondLst>
                                            <p:cond delay="499"/>
                                          </p:stCondLst>
                                        </p:cTn>
                                        <p:tgtEl>
                                          <p:spTgt spid="38"/>
                                        </p:tgtEl>
                                        <p:attrNameLst>
                                          <p:attrName>style.visibility</p:attrName>
                                        </p:attrNameLst>
                                      </p:cBhvr>
                                      <p:to>
                                        <p:strVal val="hidden"/>
                                      </p:to>
                                    </p:set>
                                  </p:childTnLst>
                                </p:cTn>
                              </p:par>
                              <p:par>
                                <p:cTn id="15" presetID="53" presetClass="exit" presetSubtype="32" fill="hold" nodeType="withEffect">
                                  <p:stCondLst>
                                    <p:cond delay="0"/>
                                  </p:stCondLst>
                                  <p:childTnLst>
                                    <p:anim calcmode="lin" valueType="num">
                                      <p:cBhvr>
                                        <p:cTn id="16" dur="500"/>
                                        <p:tgtEl>
                                          <p:spTgt spid="32"/>
                                        </p:tgtEl>
                                        <p:attrNameLst>
                                          <p:attrName>ppt_w</p:attrName>
                                        </p:attrNameLst>
                                      </p:cBhvr>
                                      <p:tavLst>
                                        <p:tav tm="0">
                                          <p:val>
                                            <p:strVal val="ppt_w"/>
                                          </p:val>
                                        </p:tav>
                                        <p:tav tm="100000">
                                          <p:val>
                                            <p:fltVal val="0"/>
                                          </p:val>
                                        </p:tav>
                                      </p:tavLst>
                                    </p:anim>
                                    <p:anim calcmode="lin" valueType="num">
                                      <p:cBhvr>
                                        <p:cTn id="17" dur="500"/>
                                        <p:tgtEl>
                                          <p:spTgt spid="32"/>
                                        </p:tgtEl>
                                        <p:attrNameLst>
                                          <p:attrName>ppt_h</p:attrName>
                                        </p:attrNameLst>
                                      </p:cBhvr>
                                      <p:tavLst>
                                        <p:tav tm="0">
                                          <p:val>
                                            <p:strVal val="ppt_h"/>
                                          </p:val>
                                        </p:tav>
                                        <p:tav tm="100000">
                                          <p:val>
                                            <p:fltVal val="0"/>
                                          </p:val>
                                        </p:tav>
                                      </p:tavLst>
                                    </p:anim>
                                    <p:animEffect transition="out" filter="fade">
                                      <p:cBhvr>
                                        <p:cTn id="18" dur="500"/>
                                        <p:tgtEl>
                                          <p:spTgt spid="32"/>
                                        </p:tgtEl>
                                      </p:cBhvr>
                                    </p:animEffect>
                                    <p:set>
                                      <p:cBhvr>
                                        <p:cTn id="19" dur="1" fill="hold">
                                          <p:stCondLst>
                                            <p:cond delay="499"/>
                                          </p:stCondLst>
                                        </p:cTn>
                                        <p:tgtEl>
                                          <p:spTgt spid="32"/>
                                        </p:tgtEl>
                                        <p:attrNameLst>
                                          <p:attrName>style.visibility</p:attrName>
                                        </p:attrNameLst>
                                      </p:cBhvr>
                                      <p:to>
                                        <p:strVal val="hidden"/>
                                      </p:to>
                                    </p:set>
                                  </p:childTnLst>
                                </p:cTn>
                              </p:par>
                              <p:par>
                                <p:cTn id="20" presetID="53" presetClass="exit" presetSubtype="32" fill="hold" nodeType="withEffect">
                                  <p:stCondLst>
                                    <p:cond delay="0"/>
                                  </p:stCondLst>
                                  <p:childTnLst>
                                    <p:anim calcmode="lin" valueType="num">
                                      <p:cBhvr>
                                        <p:cTn id="21" dur="500"/>
                                        <p:tgtEl>
                                          <p:spTgt spid="22"/>
                                        </p:tgtEl>
                                        <p:attrNameLst>
                                          <p:attrName>ppt_w</p:attrName>
                                        </p:attrNameLst>
                                      </p:cBhvr>
                                      <p:tavLst>
                                        <p:tav tm="0">
                                          <p:val>
                                            <p:strVal val="ppt_w"/>
                                          </p:val>
                                        </p:tav>
                                        <p:tav tm="100000">
                                          <p:val>
                                            <p:fltVal val="0"/>
                                          </p:val>
                                        </p:tav>
                                      </p:tavLst>
                                    </p:anim>
                                    <p:anim calcmode="lin" valueType="num">
                                      <p:cBhvr>
                                        <p:cTn id="22" dur="500"/>
                                        <p:tgtEl>
                                          <p:spTgt spid="22"/>
                                        </p:tgtEl>
                                        <p:attrNameLst>
                                          <p:attrName>ppt_h</p:attrName>
                                        </p:attrNameLst>
                                      </p:cBhvr>
                                      <p:tavLst>
                                        <p:tav tm="0">
                                          <p:val>
                                            <p:strVal val="ppt_h"/>
                                          </p:val>
                                        </p:tav>
                                        <p:tav tm="100000">
                                          <p:val>
                                            <p:fltVal val="0"/>
                                          </p:val>
                                        </p:tav>
                                      </p:tavLst>
                                    </p:anim>
                                    <p:animEffect transition="out" filter="fade">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par>
                                <p:cTn id="25" presetID="53" presetClass="exit" presetSubtype="32" fill="hold" nodeType="withEffect">
                                  <p:stCondLst>
                                    <p:cond delay="0"/>
                                  </p:stCondLst>
                                  <p:childTnLst>
                                    <p:anim calcmode="lin" valueType="num">
                                      <p:cBhvr>
                                        <p:cTn id="26" dur="500"/>
                                        <p:tgtEl>
                                          <p:spTgt spid="24"/>
                                        </p:tgtEl>
                                        <p:attrNameLst>
                                          <p:attrName>ppt_w</p:attrName>
                                        </p:attrNameLst>
                                      </p:cBhvr>
                                      <p:tavLst>
                                        <p:tav tm="0">
                                          <p:val>
                                            <p:strVal val="ppt_w"/>
                                          </p:val>
                                        </p:tav>
                                        <p:tav tm="100000">
                                          <p:val>
                                            <p:fltVal val="0"/>
                                          </p:val>
                                        </p:tav>
                                      </p:tavLst>
                                    </p:anim>
                                    <p:anim calcmode="lin" valueType="num">
                                      <p:cBhvr>
                                        <p:cTn id="27" dur="500"/>
                                        <p:tgtEl>
                                          <p:spTgt spid="24"/>
                                        </p:tgtEl>
                                        <p:attrNameLst>
                                          <p:attrName>ppt_h</p:attrName>
                                        </p:attrNameLst>
                                      </p:cBhvr>
                                      <p:tavLst>
                                        <p:tav tm="0">
                                          <p:val>
                                            <p:strVal val="ppt_h"/>
                                          </p:val>
                                        </p:tav>
                                        <p:tav tm="100000">
                                          <p:val>
                                            <p:fltVal val="0"/>
                                          </p:val>
                                        </p:tav>
                                      </p:tavLst>
                                    </p:anim>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Deordering</a:t>
            </a:r>
            <a:r>
              <a:rPr lang="en-US" dirty="0" smtClean="0"/>
              <a:t> Significance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1744" y="1296445"/>
            <a:ext cx="7392256" cy="5557176"/>
          </a:xfrm>
        </p:spPr>
      </p:pic>
      <p:sp>
        <p:nvSpPr>
          <p:cNvPr id="5" name="Rectangle 4"/>
          <p:cNvSpPr/>
          <p:nvPr/>
        </p:nvSpPr>
        <p:spPr bwMode="auto">
          <a:xfrm>
            <a:off x="118334" y="1762687"/>
            <a:ext cx="1592132" cy="1332652"/>
          </a:xfrm>
          <a:prstGeom prst="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600" dirty="0" smtClean="0">
                <a:latin typeface="Tahoma" pitchFamily="34" charset="0"/>
              </a:rPr>
              <a:t>Proposition:</a:t>
            </a:r>
            <a:endParaRPr lang="en-US" dirty="0" smtClean="0">
              <a:latin typeface="Tahoma" pitchFamily="34" charset="0"/>
            </a:endParaRPr>
          </a:p>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i="1" dirty="0" smtClean="0">
                <a:latin typeface="Tahoma" pitchFamily="34" charset="0"/>
              </a:rPr>
              <a:t>Concurrent implies </a:t>
            </a:r>
            <a:r>
              <a:rPr lang="en-US" sz="2000" i="1" dirty="0" err="1" smtClean="0">
                <a:latin typeface="Tahoma" pitchFamily="34" charset="0"/>
              </a:rPr>
              <a:t>nonmutex</a:t>
            </a:r>
            <a:endParaRPr lang="en-US" sz="2000" i="1" dirty="0" smtClean="0">
              <a:latin typeface="Tahoma" pitchFamily="34" charset="0"/>
            </a:endParaRPr>
          </a:p>
        </p:txBody>
      </p:sp>
      <p:sp>
        <p:nvSpPr>
          <p:cNvPr id="6" name="Text Box 229"/>
          <p:cNvSpPr txBox="1">
            <a:spLocks noChangeArrowheads="1"/>
          </p:cNvSpPr>
          <p:nvPr/>
        </p:nvSpPr>
        <p:spPr bwMode="auto">
          <a:xfrm>
            <a:off x="6873827" y="0"/>
            <a:ext cx="2270173"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3: Theory</a:t>
            </a:r>
            <a:endParaRPr lang="en-US" b="1" i="1" dirty="0">
              <a:solidFill>
                <a:schemeClr val="hlink"/>
              </a:solidFill>
            </a:endParaRPr>
          </a:p>
        </p:txBody>
      </p:sp>
      <p:sp>
        <p:nvSpPr>
          <p:cNvPr id="3" name="Slide Number Placeholder 2"/>
          <p:cNvSpPr>
            <a:spLocks noGrp="1"/>
          </p:cNvSpPr>
          <p:nvPr>
            <p:ph type="sldNum" sz="quarter" idx="12"/>
          </p:nvPr>
        </p:nvSpPr>
        <p:spPr/>
        <p:txBody>
          <a:bodyPr/>
          <a:lstStyle/>
          <a:p>
            <a:pPr>
              <a:defRPr/>
            </a:pPr>
            <a:fld id="{C07EA18F-6F2D-4CB7-BDC6-85F2DFCC4B00}" type="slidenum">
              <a:rPr lang="en-US" smtClean="0"/>
              <a:pPr>
                <a:defRPr/>
              </a:pPr>
              <a:t>45</a:t>
            </a:fld>
            <a:endParaRPr lang="en-US"/>
          </a:p>
        </p:txBody>
      </p:sp>
    </p:spTree>
    <p:extLst>
      <p:ext uri="{BB962C8B-B14F-4D97-AF65-F5344CB8AC3E}">
        <p14:creationId xmlns:p14="http://schemas.microsoft.com/office/powerpoint/2010/main" val="1017292137"/>
      </p:ext>
    </p:extLst>
  </p:cSld>
  <p:clrMapOvr>
    <a:masterClrMapping/>
  </p:clrMapOvr>
  <mc:AlternateContent xmlns:mc="http://schemas.openxmlformats.org/markup-compatibility/2006" xmlns:p14="http://schemas.microsoft.com/office/powerpoint/2010/main">
    <mc:Choice Requires="p14">
      <p:transition spd="slow" p14:dur="2000" advTm="100670"/>
    </mc:Choice>
    <mc:Fallback xmlns="">
      <p:transition spd="slow" advTm="10067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ln>
            <a:solidFill>
              <a:schemeClr val="accent3">
                <a:lumMod val="50000"/>
              </a:schemeClr>
            </a:solidFill>
          </a:ln>
        </p:spPr>
        <p:txBody>
          <a:bodyPr/>
          <a:lstStyle/>
          <a:p>
            <a:r>
              <a:rPr lang="en-US" dirty="0" smtClean="0">
                <a:solidFill>
                  <a:schemeClr val="accent3">
                    <a:lumMod val="50000"/>
                  </a:schemeClr>
                </a:solidFill>
              </a:rPr>
              <a:t>Classical Planning Background</a:t>
            </a:r>
          </a:p>
          <a:p>
            <a:r>
              <a:rPr lang="en-US" dirty="0" smtClean="0">
                <a:solidFill>
                  <a:schemeClr val="accent3">
                    <a:lumMod val="50000"/>
                  </a:schemeClr>
                </a:solidFill>
              </a:rPr>
              <a:t>Trouble in Temporal Planning</a:t>
            </a:r>
          </a:p>
          <a:p>
            <a:r>
              <a:rPr lang="en-US" dirty="0" smtClean="0">
                <a:solidFill>
                  <a:schemeClr val="accent3">
                    <a:lumMod val="50000"/>
                  </a:schemeClr>
                </a:solidFill>
              </a:rPr>
              <a:t>The Mission</a:t>
            </a:r>
            <a:endParaRPr lang="en-US" dirty="0">
              <a:solidFill>
                <a:schemeClr val="accent3">
                  <a:lumMod val="50000"/>
                </a:schemeClr>
              </a:solidFill>
            </a:endParaRPr>
          </a:p>
          <a:p>
            <a:r>
              <a:rPr lang="en-US" dirty="0" smtClean="0">
                <a:solidFill>
                  <a:srgbClr val="C00000"/>
                </a:solidFill>
              </a:rPr>
              <a:t>Overview of Results and Challenges</a:t>
            </a:r>
          </a:p>
          <a:p>
            <a:pPr lvl="1"/>
            <a:r>
              <a:rPr lang="en-US" dirty="0" smtClean="0">
                <a:solidFill>
                  <a:schemeClr val="accent3">
                    <a:lumMod val="50000"/>
                  </a:schemeClr>
                </a:solidFill>
              </a:rPr>
              <a:t>Chapter 2: Definitions</a:t>
            </a:r>
          </a:p>
          <a:p>
            <a:pPr lvl="1"/>
            <a:r>
              <a:rPr lang="en-US" dirty="0" smtClean="0">
                <a:solidFill>
                  <a:schemeClr val="accent3">
                    <a:lumMod val="50000"/>
                  </a:schemeClr>
                </a:solidFill>
              </a:rPr>
              <a:t>Chapter 3: Theory</a:t>
            </a:r>
          </a:p>
          <a:p>
            <a:pPr lvl="1"/>
            <a:r>
              <a:rPr lang="en-US" dirty="0" smtClean="0">
                <a:solidFill>
                  <a:srgbClr val="C00000"/>
                </a:solidFill>
              </a:rPr>
              <a:t>Chapter 4: Language Analysis</a:t>
            </a:r>
          </a:p>
          <a:p>
            <a:pPr lvl="1"/>
            <a:r>
              <a:rPr lang="en-US" dirty="0" smtClean="0">
                <a:solidFill>
                  <a:srgbClr val="00B0F0"/>
                </a:solidFill>
              </a:rPr>
              <a:t>Chapter 5: Algorithm Analysis</a:t>
            </a:r>
          </a:p>
          <a:p>
            <a:r>
              <a:rPr lang="en-US" dirty="0" smtClean="0">
                <a:solidFill>
                  <a:srgbClr val="FFC000"/>
                </a:solidFill>
              </a:rPr>
              <a:t>Summary</a:t>
            </a:r>
          </a:p>
        </p:txBody>
      </p:sp>
      <p:cxnSp>
        <p:nvCxnSpPr>
          <p:cNvPr id="5" name="Elbow Connector 4"/>
          <p:cNvCxnSpPr>
            <a:stCxn id="11" idx="3"/>
            <a:endCxn id="10" idx="3"/>
          </p:cNvCxnSpPr>
          <p:nvPr/>
        </p:nvCxnSpPr>
        <p:spPr bwMode="auto">
          <a:xfrm flipV="1">
            <a:off x="5927453" y="3582297"/>
            <a:ext cx="1398494" cy="2086982"/>
          </a:xfrm>
          <a:prstGeom prst="curvedConnector3">
            <a:avLst>
              <a:gd name="adj1" fmla="val 188654"/>
            </a:avLst>
          </a:prstGeom>
          <a:solidFill>
            <a:srgbClr val="00FFFF"/>
          </a:solidFill>
          <a:ln w="57150" cap="flat" cmpd="sng" algn="ctr">
            <a:solidFill>
              <a:schemeClr val="accent3">
                <a:lumMod val="50000"/>
              </a:schemeClr>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ounded Rectangle 9" hidden="1"/>
          <p:cNvSpPr/>
          <p:nvPr/>
        </p:nvSpPr>
        <p:spPr bwMode="auto">
          <a:xfrm>
            <a:off x="7046248" y="3420932"/>
            <a:ext cx="279699" cy="322729"/>
          </a:xfrm>
          <a:prstGeom prst="round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11" name="Rounded Rectangle 10" hidden="1"/>
          <p:cNvSpPr/>
          <p:nvPr/>
        </p:nvSpPr>
        <p:spPr bwMode="auto">
          <a:xfrm>
            <a:off x="5647754" y="5518672"/>
            <a:ext cx="279699" cy="301214"/>
          </a:xfrm>
          <a:prstGeom prst="round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46</a:t>
            </a:fld>
            <a:endParaRPr lang="en-US"/>
          </a:p>
        </p:txBody>
      </p:sp>
    </p:spTree>
    <p:extLst>
      <p:ext uri="{BB962C8B-B14F-4D97-AF65-F5344CB8AC3E}">
        <p14:creationId xmlns:p14="http://schemas.microsoft.com/office/powerpoint/2010/main" val="3798069029"/>
      </p:ext>
    </p:extLst>
  </p:cSld>
  <p:clrMapOvr>
    <a:masterClrMapping/>
  </p:clrMapOvr>
  <mc:AlternateContent xmlns:mc="http://schemas.openxmlformats.org/markup-compatibility/2006" xmlns:p14="http://schemas.microsoft.com/office/powerpoint/2010/main">
    <mc:Choice Requires="p14">
      <p:transition spd="slow" p14:dur="2000" advTm="12832"/>
    </mc:Choice>
    <mc:Fallback xmlns="">
      <p:transition spd="slow" advTm="12832"/>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Causally Required Concurrency</a:t>
            </a:r>
            <a:endParaRPr lang="en-US" dirty="0"/>
          </a:p>
        </p:txBody>
      </p:sp>
      <p:sp>
        <p:nvSpPr>
          <p:cNvPr id="3" name="Content Placeholder 2"/>
          <p:cNvSpPr>
            <a:spLocks noGrp="1"/>
          </p:cNvSpPr>
          <p:nvPr>
            <p:ph idx="1"/>
          </p:nvPr>
        </p:nvSpPr>
        <p:spPr/>
        <p:txBody>
          <a:bodyPr>
            <a:normAutofit fontScale="77500" lnSpcReduction="20000"/>
          </a:bodyPr>
          <a:lstStyle/>
          <a:p>
            <a:r>
              <a:rPr lang="en-US" sz="2800" dirty="0" smtClean="0">
                <a:solidFill>
                  <a:srgbClr val="C00000"/>
                </a:solidFill>
              </a:rPr>
              <a:t>Causally sequential plan</a:t>
            </a:r>
            <a:r>
              <a:rPr lang="en-US" sz="2800" dirty="0" smtClean="0"/>
              <a:t> = </a:t>
            </a:r>
            <a:r>
              <a:rPr lang="en-US" sz="2800" dirty="0" err="1" smtClean="0"/>
              <a:t>deordered</a:t>
            </a:r>
            <a:r>
              <a:rPr lang="en-US" sz="2800" dirty="0" smtClean="0"/>
              <a:t>-equivalent to a</a:t>
            </a:r>
            <a:endParaRPr lang="en-US" sz="2800" dirty="0"/>
          </a:p>
          <a:p>
            <a:pPr lvl="1"/>
            <a:r>
              <a:rPr lang="en-US" dirty="0">
                <a:solidFill>
                  <a:srgbClr val="FFC000"/>
                </a:solidFill>
              </a:rPr>
              <a:t>classically-sorted </a:t>
            </a:r>
            <a:r>
              <a:rPr lang="en-US" dirty="0" smtClean="0">
                <a:solidFill>
                  <a:srgbClr val="FFC000"/>
                </a:solidFill>
              </a:rPr>
              <a:t>effect-schedule</a:t>
            </a:r>
            <a:endParaRPr lang="en-US" sz="3100" dirty="0" smtClean="0"/>
          </a:p>
          <a:p>
            <a:r>
              <a:rPr lang="en-US" sz="3100" dirty="0" smtClean="0"/>
              <a:t>Otherwise: </a:t>
            </a:r>
            <a:r>
              <a:rPr lang="en-US" sz="3100" dirty="0" smtClean="0">
                <a:solidFill>
                  <a:srgbClr val="C00000"/>
                </a:solidFill>
              </a:rPr>
              <a:t>causally concurrent plan</a:t>
            </a:r>
            <a:endParaRPr lang="en-US" sz="2300" dirty="0" smtClean="0">
              <a:solidFill>
                <a:srgbClr val="C00000"/>
              </a:solidFill>
            </a:endParaRPr>
          </a:p>
          <a:p>
            <a:endParaRPr lang="en-US" sz="3100" dirty="0" smtClean="0">
              <a:solidFill>
                <a:srgbClr val="C00000"/>
              </a:solidFill>
            </a:endParaRPr>
          </a:p>
          <a:p>
            <a:r>
              <a:rPr lang="en-US" sz="3100" i="1" dirty="0" smtClean="0">
                <a:solidFill>
                  <a:srgbClr val="C00000"/>
                </a:solidFill>
              </a:rPr>
              <a:t>Causally required concurrency</a:t>
            </a:r>
            <a:r>
              <a:rPr lang="en-US" sz="3100" i="1" dirty="0" smtClean="0"/>
              <a:t>:</a:t>
            </a:r>
          </a:p>
          <a:p>
            <a:pPr lvl="1"/>
            <a:r>
              <a:rPr lang="en-US" sz="2600" i="1" dirty="0" smtClean="0"/>
              <a:t>Solutions are causally concurrent</a:t>
            </a:r>
            <a:endParaRPr lang="en-US" sz="3100" i="1" dirty="0" smtClean="0"/>
          </a:p>
          <a:p>
            <a:pPr lvl="1"/>
            <a:endParaRPr lang="en-US" sz="2300" dirty="0" smtClean="0"/>
          </a:p>
          <a:p>
            <a:r>
              <a:rPr lang="en-US" sz="2800" dirty="0" smtClean="0"/>
              <a:t>Causally sequential problem:</a:t>
            </a:r>
          </a:p>
          <a:p>
            <a:pPr lvl="1"/>
            <a:r>
              <a:rPr lang="en-US" sz="2300" dirty="0" smtClean="0"/>
              <a:t>Executable plans are causally sequential</a:t>
            </a:r>
          </a:p>
          <a:p>
            <a:pPr lvl="1"/>
            <a:endParaRPr lang="en-US" sz="2300" dirty="0"/>
          </a:p>
          <a:p>
            <a:r>
              <a:rPr lang="en-US" sz="2600" dirty="0" smtClean="0">
                <a:solidFill>
                  <a:srgbClr val="C00000"/>
                </a:solidFill>
              </a:rPr>
              <a:t>Temporally Expressive Language</a:t>
            </a:r>
            <a:r>
              <a:rPr lang="en-US" sz="2600" dirty="0" smtClean="0"/>
              <a:t>:</a:t>
            </a:r>
          </a:p>
          <a:p>
            <a:pPr lvl="1"/>
            <a:r>
              <a:rPr lang="en-US" sz="2300" dirty="0" smtClean="0"/>
              <a:t>Permit problems causally requiring concurrency</a:t>
            </a:r>
          </a:p>
          <a:p>
            <a:r>
              <a:rPr lang="en-US" sz="2600" dirty="0" smtClean="0">
                <a:solidFill>
                  <a:srgbClr val="C00000"/>
                </a:solidFill>
              </a:rPr>
              <a:t>Temporally Simple Language</a:t>
            </a:r>
            <a:r>
              <a:rPr lang="en-US" sz="2600" dirty="0" smtClean="0"/>
              <a:t>:</a:t>
            </a:r>
          </a:p>
          <a:p>
            <a:pPr lvl="1"/>
            <a:r>
              <a:rPr lang="en-US" sz="2300" dirty="0" smtClean="0"/>
              <a:t>Permit only causally sequential problems</a:t>
            </a:r>
          </a:p>
          <a:p>
            <a:r>
              <a:rPr lang="en-US" sz="2600" dirty="0" smtClean="0"/>
              <a:t>Temporally Simplest Language:</a:t>
            </a:r>
          </a:p>
          <a:p>
            <a:pPr lvl="1"/>
            <a:r>
              <a:rPr lang="en-US" sz="2300" dirty="0" smtClean="0"/>
              <a:t>Forbid concurrency</a:t>
            </a:r>
            <a:endParaRPr lang="en-US" sz="2300" dirty="0"/>
          </a:p>
        </p:txBody>
      </p:sp>
      <p:sp>
        <p:nvSpPr>
          <p:cNvPr id="6" name="Rounded Rectangle 5"/>
          <p:cNvSpPr/>
          <p:nvPr/>
        </p:nvSpPr>
        <p:spPr bwMode="auto">
          <a:xfrm>
            <a:off x="4800600" y="3648053"/>
            <a:ext cx="533400"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err="1" smtClean="0">
                <a:latin typeface="Tahoma" pitchFamily="34" charset="0"/>
              </a:rPr>
              <a:t>bgn</a:t>
            </a:r>
            <a:r>
              <a:rPr lang="en-US" sz="1400" dirty="0" smtClean="0">
                <a:latin typeface="Tahoma" pitchFamily="34" charset="0"/>
              </a:rPr>
              <a:t>-A</a:t>
            </a:r>
          </a:p>
        </p:txBody>
      </p:sp>
      <p:sp>
        <p:nvSpPr>
          <p:cNvPr id="7" name="Rounded Rectangle 6"/>
          <p:cNvSpPr/>
          <p:nvPr/>
        </p:nvSpPr>
        <p:spPr bwMode="auto">
          <a:xfrm>
            <a:off x="6934200" y="3648053"/>
            <a:ext cx="533400"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fin-A</a:t>
            </a:r>
          </a:p>
        </p:txBody>
      </p:sp>
      <p:sp>
        <p:nvSpPr>
          <p:cNvPr id="8" name="Rounded Rectangle 7"/>
          <p:cNvSpPr/>
          <p:nvPr/>
        </p:nvSpPr>
        <p:spPr bwMode="auto">
          <a:xfrm>
            <a:off x="5334000" y="3952683"/>
            <a:ext cx="533400"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err="1" smtClean="0">
                <a:latin typeface="Tahoma" pitchFamily="34" charset="0"/>
              </a:rPr>
              <a:t>bgn</a:t>
            </a:r>
            <a:r>
              <a:rPr lang="en-US" sz="1400" dirty="0" smtClean="0">
                <a:latin typeface="Tahoma" pitchFamily="34" charset="0"/>
              </a:rPr>
              <a:t>-B</a:t>
            </a:r>
          </a:p>
        </p:txBody>
      </p:sp>
      <p:sp>
        <p:nvSpPr>
          <p:cNvPr id="9" name="Rounded Rectangle 8"/>
          <p:cNvSpPr/>
          <p:nvPr/>
        </p:nvSpPr>
        <p:spPr bwMode="auto">
          <a:xfrm>
            <a:off x="7467600" y="3952853"/>
            <a:ext cx="533400"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fin-B</a:t>
            </a:r>
          </a:p>
        </p:txBody>
      </p:sp>
      <p:sp>
        <p:nvSpPr>
          <p:cNvPr id="10" name="Rounded Rectangle 9"/>
          <p:cNvSpPr/>
          <p:nvPr/>
        </p:nvSpPr>
        <p:spPr bwMode="auto">
          <a:xfrm>
            <a:off x="5867400" y="4257483"/>
            <a:ext cx="533400"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err="1" smtClean="0">
                <a:latin typeface="Tahoma" pitchFamily="34" charset="0"/>
              </a:rPr>
              <a:t>bgn</a:t>
            </a:r>
            <a:r>
              <a:rPr lang="en-US" sz="1400" dirty="0" smtClean="0">
                <a:latin typeface="Tahoma" pitchFamily="34" charset="0"/>
              </a:rPr>
              <a:t>-C</a:t>
            </a:r>
          </a:p>
        </p:txBody>
      </p:sp>
      <p:sp>
        <p:nvSpPr>
          <p:cNvPr id="11" name="Rounded Rectangle 10"/>
          <p:cNvSpPr/>
          <p:nvPr/>
        </p:nvSpPr>
        <p:spPr bwMode="auto">
          <a:xfrm>
            <a:off x="8534400" y="4256589"/>
            <a:ext cx="533400"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fin-C</a:t>
            </a:r>
          </a:p>
        </p:txBody>
      </p:sp>
      <p:sp>
        <p:nvSpPr>
          <p:cNvPr id="12" name="Rounded Rectangle 11"/>
          <p:cNvSpPr/>
          <p:nvPr/>
        </p:nvSpPr>
        <p:spPr bwMode="auto">
          <a:xfrm>
            <a:off x="6400800" y="4561389"/>
            <a:ext cx="533400"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err="1" smtClean="0">
                <a:latin typeface="Tahoma" pitchFamily="34" charset="0"/>
              </a:rPr>
              <a:t>bgn</a:t>
            </a:r>
            <a:r>
              <a:rPr lang="en-US" sz="1400" dirty="0" smtClean="0">
                <a:latin typeface="Tahoma" pitchFamily="34" charset="0"/>
              </a:rPr>
              <a:t>-D</a:t>
            </a:r>
          </a:p>
        </p:txBody>
      </p:sp>
      <p:sp>
        <p:nvSpPr>
          <p:cNvPr id="13" name="Rounded Rectangle 12"/>
          <p:cNvSpPr/>
          <p:nvPr/>
        </p:nvSpPr>
        <p:spPr bwMode="auto">
          <a:xfrm>
            <a:off x="8001000" y="4561389"/>
            <a:ext cx="533400"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fin-D</a:t>
            </a:r>
          </a:p>
        </p:txBody>
      </p:sp>
      <p:sp>
        <p:nvSpPr>
          <p:cNvPr id="14" name="Text Box 229"/>
          <p:cNvSpPr txBox="1">
            <a:spLocks noChangeArrowheads="1"/>
          </p:cNvSpPr>
          <p:nvPr/>
        </p:nvSpPr>
        <p:spPr bwMode="auto">
          <a:xfrm>
            <a:off x="6424986" y="0"/>
            <a:ext cx="2719014"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4: Languages</a:t>
            </a:r>
            <a:endParaRPr lang="en-US" b="1" i="1" dirty="0">
              <a:solidFill>
                <a:schemeClr val="hlink"/>
              </a:solidFill>
            </a:endParaRPr>
          </a:p>
        </p:txBody>
      </p:sp>
      <p:sp>
        <p:nvSpPr>
          <p:cNvPr id="15" name="Rounded Rectangle 14"/>
          <p:cNvSpPr/>
          <p:nvPr/>
        </p:nvSpPr>
        <p:spPr bwMode="auto">
          <a:xfrm>
            <a:off x="6515136" y="5084659"/>
            <a:ext cx="664742"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err="1" smtClean="0">
                <a:latin typeface="Tahoma" pitchFamily="34" charset="0"/>
              </a:rPr>
              <a:t>bgn</a:t>
            </a:r>
            <a:r>
              <a:rPr lang="en-US" sz="1400" dirty="0" smtClean="0">
                <a:latin typeface="Tahoma" pitchFamily="34" charset="0"/>
              </a:rPr>
              <a:t>-lm</a:t>
            </a:r>
          </a:p>
        </p:txBody>
      </p:sp>
      <p:sp>
        <p:nvSpPr>
          <p:cNvPr id="16" name="Rounded Rectangle 15"/>
          <p:cNvSpPr/>
          <p:nvPr/>
        </p:nvSpPr>
        <p:spPr bwMode="auto">
          <a:xfrm>
            <a:off x="8282963" y="5095417"/>
            <a:ext cx="546408"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fin-lm</a:t>
            </a:r>
          </a:p>
        </p:txBody>
      </p:sp>
      <p:sp>
        <p:nvSpPr>
          <p:cNvPr id="17" name="Rounded Rectangle 16"/>
          <p:cNvSpPr/>
          <p:nvPr/>
        </p:nvSpPr>
        <p:spPr bwMode="auto">
          <a:xfrm>
            <a:off x="5801109" y="5512644"/>
            <a:ext cx="664742"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err="1" smtClean="0">
                <a:latin typeface="Tahoma" pitchFamily="34" charset="0"/>
              </a:rPr>
              <a:t>bgn-ff</a:t>
            </a:r>
            <a:endParaRPr lang="en-US" sz="1400" dirty="0" smtClean="0">
              <a:latin typeface="Tahoma" pitchFamily="34" charset="0"/>
            </a:endParaRPr>
          </a:p>
        </p:txBody>
      </p:sp>
      <p:sp>
        <p:nvSpPr>
          <p:cNvPr id="18" name="Rounded Rectangle 17"/>
          <p:cNvSpPr/>
          <p:nvPr/>
        </p:nvSpPr>
        <p:spPr bwMode="auto">
          <a:xfrm>
            <a:off x="7472114" y="5523402"/>
            <a:ext cx="546408"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fin-</a:t>
            </a:r>
            <a:r>
              <a:rPr lang="en-US" sz="1400" dirty="0" err="1" smtClean="0">
                <a:latin typeface="Tahoma" pitchFamily="34" charset="0"/>
              </a:rPr>
              <a:t>ff</a:t>
            </a:r>
            <a:endParaRPr lang="en-US" sz="1400" dirty="0" smtClean="0">
              <a:latin typeface="Tahoma" pitchFamily="34" charset="0"/>
            </a:endParaRPr>
          </a:p>
        </p:txBody>
      </p:sp>
      <p:cxnSp>
        <p:nvCxnSpPr>
          <p:cNvPr id="20" name="Straight Arrow Connector 19"/>
          <p:cNvCxnSpPr>
            <a:stCxn id="15" idx="3"/>
            <a:endCxn id="18" idx="1"/>
          </p:cNvCxnSpPr>
          <p:nvPr/>
        </p:nvCxnSpPr>
        <p:spPr bwMode="auto">
          <a:xfrm>
            <a:off x="7179878" y="5220390"/>
            <a:ext cx="292236" cy="438743"/>
          </a:xfrm>
          <a:prstGeom prst="straightConnector1">
            <a:avLst/>
          </a:prstGeom>
          <a:solidFill>
            <a:srgbClr val="00FFFF"/>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a:stCxn id="18" idx="3"/>
            <a:endCxn id="16" idx="1"/>
          </p:cNvCxnSpPr>
          <p:nvPr/>
        </p:nvCxnSpPr>
        <p:spPr bwMode="auto">
          <a:xfrm flipV="1">
            <a:off x="8018522" y="5231148"/>
            <a:ext cx="264441" cy="427985"/>
          </a:xfrm>
          <a:prstGeom prst="straightConnector1">
            <a:avLst/>
          </a:prstGeom>
          <a:solidFill>
            <a:srgbClr val="00FFFF"/>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endCxn id="18" idx="1"/>
          </p:cNvCxnSpPr>
          <p:nvPr/>
        </p:nvCxnSpPr>
        <p:spPr bwMode="auto">
          <a:xfrm>
            <a:off x="6373031" y="5659133"/>
            <a:ext cx="1099083" cy="0"/>
          </a:xfrm>
          <a:prstGeom prst="line">
            <a:avLst/>
          </a:prstGeom>
          <a:solidFill>
            <a:srgbClr val="00FFFF"/>
          </a:solidFill>
          <a:ln w="28575" cap="flat" cmpd="sng" algn="ctr">
            <a:solidFill>
              <a:srgbClr val="C00000"/>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a:stCxn id="15" idx="3"/>
            <a:endCxn id="16" idx="1"/>
          </p:cNvCxnSpPr>
          <p:nvPr/>
        </p:nvCxnSpPr>
        <p:spPr bwMode="auto">
          <a:xfrm>
            <a:off x="7179878" y="5220390"/>
            <a:ext cx="1103085" cy="10758"/>
          </a:xfrm>
          <a:prstGeom prst="straightConnector1">
            <a:avLst/>
          </a:prstGeom>
          <a:solidFill>
            <a:srgbClr val="00FFFF"/>
          </a:solidFill>
          <a:ln w="28575" cap="flat" cmpd="sng" algn="ctr">
            <a:solidFill>
              <a:srgbClr val="C00000"/>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434" name="Picture 2" descr="C:\Users\Wyriel\AppData\Local\Microsoft\Windows\Temporary Internet Files\Content.IE5\2WBVJOV4\MC90025103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953" y="1687184"/>
            <a:ext cx="1723850" cy="1247265"/>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Wyriel\AppData\Local\Microsoft\Windows\Temporary Internet Files\Content.IE5\M0ECF5DS\MC90038349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2963" y="487470"/>
            <a:ext cx="784837" cy="1109118"/>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Users\Wyriel\AppData\Local\Microsoft\Windows\Temporary Internet Files\Content.IE5\Z7OT5L9S\MP90038534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9261" y="5921909"/>
            <a:ext cx="586864" cy="82161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Wyriel\AppData\Local\Microsoft\Windows\Temporary Internet Files\Content.IE5\2WBVJOV4\MC90001841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0907" y="5633317"/>
            <a:ext cx="768387" cy="1247185"/>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C:\Users\Wyriel\AppData\Local\Microsoft\Windows\Temporary Internet Files\Content.IE5\M0ECF5DS\MC900232725[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05133" y="5803095"/>
            <a:ext cx="804557" cy="1077407"/>
          </a:xfrm>
          <a:prstGeom prst="rect">
            <a:avLst/>
          </a:prstGeom>
          <a:noFill/>
          <a:extLst>
            <a:ext uri="{909E8E84-426E-40DD-AFC4-6F175D3DCCD1}">
              <a14:hiddenFill xmlns:a14="http://schemas.microsoft.com/office/drawing/2010/main">
                <a:solidFill>
                  <a:srgbClr val="FFFFFF"/>
                </a:solidFill>
              </a14:hiddenFill>
            </a:ext>
          </a:extLst>
        </p:spPr>
      </p:pic>
      <p:pic>
        <p:nvPicPr>
          <p:cNvPr id="18441" name="Picture 9" descr="C:\Users\Wyriel\AppData\Local\Microsoft\Windows\Temporary Internet Files\Content.IE5\Z7OT5L9S\MC90000176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00900" y="485203"/>
            <a:ext cx="940741" cy="780435"/>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C:\Users\Wyriel\AppData\Local\Microsoft\Windows\Temporary Internet Files\Content.IE5\M0ECF5DS\MP900402282[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48736" y="2100893"/>
            <a:ext cx="687593" cy="859701"/>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C:\Users\Wyriel\AppData\Local\Microsoft\Windows\Temporary Internet Files\Content.IE5\C0QO4ZVP\MC900353585[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75109" y="1979717"/>
            <a:ext cx="717981" cy="954732"/>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C:\Users\Wyriel\AppData\Local\Microsoft\Windows\Temporary Internet Files\Content.IE5\C0QO4ZVP\MC900413398[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84685" y="3046113"/>
            <a:ext cx="1129292" cy="73767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C07EA18F-6F2D-4CB7-BDC6-85F2DFCC4B00}" type="slidenum">
              <a:rPr lang="en-US" smtClean="0"/>
              <a:pPr>
                <a:defRPr/>
              </a:pPr>
              <a:t>47</a:t>
            </a:fld>
            <a:endParaRPr lang="en-US"/>
          </a:p>
        </p:txBody>
      </p:sp>
    </p:spTree>
    <p:custDataLst>
      <p:tags r:id="rId1"/>
    </p:custDataLst>
    <p:extLst>
      <p:ext uri="{BB962C8B-B14F-4D97-AF65-F5344CB8AC3E}">
        <p14:creationId xmlns:p14="http://schemas.microsoft.com/office/powerpoint/2010/main" val="1215304610"/>
      </p:ext>
    </p:extLst>
  </p:cSld>
  <p:clrMapOvr>
    <a:masterClrMapping/>
  </p:clrMapOvr>
  <mc:AlternateContent xmlns:mc="http://schemas.openxmlformats.org/markup-compatibility/2006" xmlns:p14="http://schemas.microsoft.com/office/powerpoint/2010/main">
    <mc:Choice Requires="p14">
      <p:transition spd="slow" p14:dur="2000" advTm="186345"/>
    </mc:Choice>
    <mc:Fallback xmlns="">
      <p:transition spd="slow" advTm="1863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17535 -0.0007 L -0.12587 -0.02337 C -0.11615 -0.02869 -0.10191 -0.03077 -0.08681 -0.03077 C -0.06979 -0.03077 -0.05625 -0.02869 -0.04653 -0.02337 L 0 3.0997E-6 " pathEditMode="relative" rAng="0" ptsTypes="FffFF">
                                      <p:cBhvr>
                                        <p:cTn id="6" dur="500" spd="-100000" fill="hold"/>
                                        <p:tgtEl>
                                          <p:spTgt spid="7"/>
                                        </p:tgtEl>
                                        <p:attrNameLst>
                                          <p:attrName>ppt_x</p:attrName>
                                          <p:attrName>ppt_y</p:attrName>
                                        </p:attrNameLst>
                                      </p:cBhvr>
                                      <p:rCtr x="8767" y="-1480"/>
                                    </p:animMotion>
                                  </p:childTnLst>
                                </p:cTn>
                              </p:par>
                            </p:childTnLst>
                          </p:cTn>
                        </p:par>
                        <p:par>
                          <p:cTn id="7" fill="hold">
                            <p:stCondLst>
                              <p:cond delay="500"/>
                            </p:stCondLst>
                            <p:childTnLst>
                              <p:par>
                                <p:cTn id="8" presetID="44" presetClass="path" presetSubtype="0" accel="50000" decel="50000" fill="hold" grpId="0" nodeType="afterEffect">
                                  <p:stCondLst>
                                    <p:cond delay="250"/>
                                  </p:stCondLst>
                                  <p:childTnLst>
                                    <p:animMotion origin="layout" path="M 0 2.59259E-6 L 0.01667 -0.01667 C 0.02014 -0.02037 0.02552 -0.02222 0.0309 -0.02222 C 0.03715 -0.02222 0.04219 -0.02037 0.04566 -0.01667 L 0.05955 0.00139 " pathEditMode="relative" rAng="0" ptsTypes="FffFF">
                                      <p:cBhvr>
                                        <p:cTn id="9" dur="500" fill="hold"/>
                                        <p:tgtEl>
                                          <p:spTgt spid="8"/>
                                        </p:tgtEl>
                                        <p:attrNameLst>
                                          <p:attrName>ppt_x</p:attrName>
                                          <p:attrName>ppt_y</p:attrName>
                                        </p:attrNameLst>
                                      </p:cBhvr>
                                      <p:rCtr x="2969" y="-1042"/>
                                    </p:animMotion>
                                  </p:childTnLst>
                                </p:cTn>
                              </p:par>
                            </p:childTnLst>
                          </p:cTn>
                        </p:par>
                        <p:par>
                          <p:cTn id="10" fill="hold">
                            <p:stCondLst>
                              <p:cond delay="1250"/>
                            </p:stCondLst>
                            <p:childTnLst>
                              <p:par>
                                <p:cTn id="11" presetID="44" presetClass="path" presetSubtype="0" accel="50000" decel="50000" fill="hold" grpId="0" nodeType="afterEffect">
                                  <p:stCondLst>
                                    <p:cond delay="0"/>
                                  </p:stCondLst>
                                  <p:childTnLst>
                                    <p:animMotion origin="layout" path="M -3.33333E-6 2.59259E-6 L -0.03038 -0.01042 C -0.03663 -0.01273 -0.04618 -0.01366 -0.05607 -0.01366 C -0.06718 -0.01366 -0.07621 -0.01273 -0.08246 -0.01042 L -0.11632 0.00023 " pathEditMode="relative" rAng="0" ptsTypes="FffFF">
                                      <p:cBhvr>
                                        <p:cTn id="12" dur="500" fill="hold"/>
                                        <p:tgtEl>
                                          <p:spTgt spid="9"/>
                                        </p:tgtEl>
                                        <p:attrNameLst>
                                          <p:attrName>ppt_x</p:attrName>
                                          <p:attrName>ppt_y</p:attrName>
                                        </p:attrNameLst>
                                      </p:cBhvr>
                                      <p:rCtr x="-5816" y="-671"/>
                                    </p:animMotion>
                                  </p:childTnLst>
                                </p:cTn>
                              </p:par>
                            </p:childTnLst>
                          </p:cTn>
                        </p:par>
                        <p:par>
                          <p:cTn id="13" fill="hold">
                            <p:stCondLst>
                              <p:cond delay="1750"/>
                            </p:stCondLst>
                            <p:childTnLst>
                              <p:par>
                                <p:cTn id="14" presetID="44" presetClass="path" presetSubtype="0" accel="50000" decel="50000" fill="hold" grpId="0" nodeType="afterEffect">
                                  <p:stCondLst>
                                    <p:cond delay="250"/>
                                  </p:stCondLst>
                                  <p:childTnLst>
                                    <p:animMotion origin="layout" path="M -3.33333E-6 -1.85185E-6 L 0.0323 -0.00833 C 0.03907 -0.01018 0.04931 -0.01111 0.0599 -0.01111 C 0.07188 -0.01111 0.0816 -0.01018 0.08837 -0.00833 L 0.11667 -0.00092 " pathEditMode="relative" rAng="0" ptsTypes="FffFF">
                                      <p:cBhvr>
                                        <p:cTn id="15" dur="500" fill="hold"/>
                                        <p:tgtEl>
                                          <p:spTgt spid="10"/>
                                        </p:tgtEl>
                                        <p:attrNameLst>
                                          <p:attrName>ppt_x</p:attrName>
                                          <p:attrName>ppt_y</p:attrName>
                                        </p:attrNameLst>
                                      </p:cBhvr>
                                      <p:rCtr x="5833" y="-556"/>
                                    </p:animMotion>
                                  </p:childTnLst>
                                </p:cTn>
                              </p:par>
                            </p:childTnLst>
                          </p:cTn>
                        </p:par>
                        <p:par>
                          <p:cTn id="16" fill="hold">
                            <p:stCondLst>
                              <p:cond delay="2500"/>
                            </p:stCondLst>
                            <p:childTnLst>
                              <p:par>
                                <p:cTn id="17" presetID="44" presetClass="path" presetSubtype="0" accel="50000" decel="50000" fill="hold" grpId="0" nodeType="afterEffect">
                                  <p:stCondLst>
                                    <p:cond delay="0"/>
                                  </p:stCondLst>
                                  <p:childTnLst>
                                    <p:animMotion origin="layout" path="M 0 -3.7037E-7 L -0.03281 -0.01921 C -0.03958 -0.02338 -0.04983 -0.02454 -0.06042 -0.02454 C -0.0724 -0.02454 -0.08194 -0.02338 -0.08872 -0.01921 L -0.11701 -0.00185 " pathEditMode="relative" rAng="0" ptsTypes="FffFF">
                                      <p:cBhvr>
                                        <p:cTn id="18" dur="500" fill="hold"/>
                                        <p:tgtEl>
                                          <p:spTgt spid="11"/>
                                        </p:tgtEl>
                                        <p:attrNameLst>
                                          <p:attrName>ppt_x</p:attrName>
                                          <p:attrName>ppt_y</p:attrName>
                                        </p:attrNameLst>
                                      </p:cBhvr>
                                      <p:rCtr x="-5851" y="-1227"/>
                                    </p:animMotion>
                                  </p:childTnLst>
                                </p:cTn>
                              </p:par>
                            </p:childTnLst>
                          </p:cTn>
                        </p:par>
                        <p:par>
                          <p:cTn id="19" fill="hold">
                            <p:stCondLst>
                              <p:cond delay="3000"/>
                            </p:stCondLst>
                            <p:childTnLst>
                              <p:par>
                                <p:cTn id="20" presetID="44" presetClass="path" presetSubtype="0" accel="50000" decel="50000" fill="hold" grpId="0" nodeType="afterEffect">
                                  <p:stCondLst>
                                    <p:cond delay="250"/>
                                  </p:stCondLst>
                                  <p:childTnLst>
                                    <p:animMotion origin="layout" path="M -0.00122 0.00116 L 0.01545 -0.00902 C 0.01892 -0.01111 0.0243 -0.01226 0.02968 -0.01226 C 0.03593 -0.01226 0.04097 -0.01111 0.04444 -0.00902 L 0.0592 0.00047 " pathEditMode="relative" rAng="0" ptsTypes="FffFF">
                                      <p:cBhvr>
                                        <p:cTn id="21" dur="500" fill="hold"/>
                                        <p:tgtEl>
                                          <p:spTgt spid="13"/>
                                        </p:tgtEl>
                                        <p:attrNameLst>
                                          <p:attrName>ppt_x</p:attrName>
                                          <p:attrName>ppt_y</p:attrName>
                                        </p:attrNameLst>
                                      </p:cBhvr>
                                      <p:rCtr x="3021" y="-671"/>
                                    </p:animMotion>
                                  </p:childTnLst>
                                </p:cTn>
                              </p:par>
                            </p:childTnLst>
                          </p:cTn>
                        </p:par>
                        <p:par>
                          <p:cTn id="22" fill="hold">
                            <p:stCondLst>
                              <p:cond delay="3750"/>
                            </p:stCondLst>
                            <p:childTnLst>
                              <p:par>
                                <p:cTn id="23" presetID="44" presetClass="path" presetSubtype="0" accel="50000" decel="50000" fill="hold" grpId="0" nodeType="afterEffect">
                                  <p:stCondLst>
                                    <p:cond delay="0"/>
                                  </p:stCondLst>
                                  <p:childTnLst>
                                    <p:animMotion origin="layout" path="M 3.33333E-6 -4.81481E-6 L 0.04566 -0.01828 C 0.05538 -0.02245 0.06961 -0.02453 0.08455 -0.02453 C 0.10173 -0.02453 0.11527 -0.02245 0.125 -0.01828 L 0.17378 0.00163 " pathEditMode="relative" rAng="0" ptsTypes="FffFF">
                                      <p:cBhvr>
                                        <p:cTn id="24" dur="500" fill="hold"/>
                                        <p:tgtEl>
                                          <p:spTgt spid="12"/>
                                        </p:tgtEl>
                                        <p:attrNameLst>
                                          <p:attrName>ppt_x</p:attrName>
                                          <p:attrName>ppt_y</p:attrName>
                                        </p:attrNameLst>
                                      </p:cBhvr>
                                      <p:rCtr x="8681" y="-1157"/>
                                    </p:animMotion>
                                  </p:childTnLst>
                                </p:cTn>
                              </p:par>
                            </p:childTnLst>
                          </p:cTn>
                        </p:par>
                        <p:par>
                          <p:cTn id="25" fill="hold">
                            <p:stCondLst>
                              <p:cond delay="4250"/>
                            </p:stCondLst>
                            <p:childTnLst>
                              <p:par>
                                <p:cTn id="26" presetID="10" presetClass="entr" presetSubtype="0" fill="hold"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ntr" presetSubtype="0" fill="hold" nodeType="withEffect">
                                  <p:stCondLst>
                                    <p:cond delay="0"/>
                                  </p:stCondLst>
                                  <p:childTnLst>
                                    <p:set>
                                      <p:cBhvr>
                                        <p:cTn id="57" dur="1" fill="hold">
                                          <p:stCondLst>
                                            <p:cond delay="0"/>
                                          </p:stCondLst>
                                        </p:cTn>
                                        <p:tgtEl>
                                          <p:spTgt spid="18437"/>
                                        </p:tgtEl>
                                        <p:attrNameLst>
                                          <p:attrName>style.visibility</p:attrName>
                                        </p:attrNameLst>
                                      </p:cBhvr>
                                      <p:to>
                                        <p:strVal val="visible"/>
                                      </p:to>
                                    </p:set>
                                    <p:animEffect transition="in" filter="fade">
                                      <p:cBhvr>
                                        <p:cTn id="58" dur="500"/>
                                        <p:tgtEl>
                                          <p:spTgt spid="18437"/>
                                        </p:tgtEl>
                                      </p:cBhvr>
                                    </p:animEffect>
                                  </p:childTnLst>
                                </p:cTn>
                              </p:par>
                              <p:par>
                                <p:cTn id="59" presetID="10" presetClass="entr" presetSubtype="0" fill="hold" nodeType="withEffect">
                                  <p:stCondLst>
                                    <p:cond delay="0"/>
                                  </p:stCondLst>
                                  <p:childTnLst>
                                    <p:set>
                                      <p:cBhvr>
                                        <p:cTn id="60" dur="1" fill="hold">
                                          <p:stCondLst>
                                            <p:cond delay="0"/>
                                          </p:stCondLst>
                                        </p:cTn>
                                        <p:tgtEl>
                                          <p:spTgt spid="18436"/>
                                        </p:tgtEl>
                                        <p:attrNameLst>
                                          <p:attrName>style.visibility</p:attrName>
                                        </p:attrNameLst>
                                      </p:cBhvr>
                                      <p:to>
                                        <p:strVal val="visible"/>
                                      </p:to>
                                    </p:set>
                                    <p:animEffect transition="in" filter="fade">
                                      <p:cBhvr>
                                        <p:cTn id="61" dur="500"/>
                                        <p:tgtEl>
                                          <p:spTgt spid="1843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
                                            <p:txEl>
                                              <p:pRg st="4" end="4"/>
                                            </p:txEl>
                                          </p:spTgt>
                                        </p:tgtEl>
                                        <p:attrNameLst>
                                          <p:attrName>style.visibility</p:attrName>
                                        </p:attrNameLst>
                                      </p:cBhvr>
                                      <p:to>
                                        <p:strVal val="visible"/>
                                      </p:to>
                                    </p:set>
                                    <p:animEffect transition="in" filter="fade">
                                      <p:cBhvr>
                                        <p:cTn id="66" dur="500"/>
                                        <p:tgtEl>
                                          <p:spTgt spid="3">
                                            <p:txEl>
                                              <p:pRg st="4" end="4"/>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3">
                                            <p:txEl>
                                              <p:pRg st="5" end="5"/>
                                            </p:txEl>
                                          </p:spTgt>
                                        </p:tgtEl>
                                        <p:attrNameLst>
                                          <p:attrName>style.visibility</p:attrName>
                                        </p:attrNameLst>
                                      </p:cBhvr>
                                      <p:to>
                                        <p:strVal val="visible"/>
                                      </p:to>
                                    </p:set>
                                    <p:animEffect transition="in" filter="fade">
                                      <p:cBhvr>
                                        <p:cTn id="69" dur="500"/>
                                        <p:tgtEl>
                                          <p:spTgt spid="3">
                                            <p:txEl>
                                              <p:pRg st="5" end="5"/>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3">
                                            <p:txEl>
                                              <p:pRg st="7" end="7"/>
                                            </p:txEl>
                                          </p:spTgt>
                                        </p:tgtEl>
                                        <p:attrNameLst>
                                          <p:attrName>style.visibility</p:attrName>
                                        </p:attrNameLst>
                                      </p:cBhvr>
                                      <p:to>
                                        <p:strVal val="visible"/>
                                      </p:to>
                                    </p:set>
                                    <p:animEffect transition="in" filter="fade">
                                      <p:cBhvr>
                                        <p:cTn id="72" dur="500"/>
                                        <p:tgtEl>
                                          <p:spTgt spid="3">
                                            <p:txEl>
                                              <p:pRg st="7" end="7"/>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Effect transition="in" filter="fade">
                                      <p:cBhvr>
                                        <p:cTn id="75" dur="500"/>
                                        <p:tgtEl>
                                          <p:spTgt spid="3">
                                            <p:txEl>
                                              <p:pRg st="8" end="8"/>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3">
                                            <p:txEl>
                                              <p:pRg st="10" end="10"/>
                                            </p:txEl>
                                          </p:spTgt>
                                        </p:tgtEl>
                                        <p:attrNameLst>
                                          <p:attrName>style.visibility</p:attrName>
                                        </p:attrNameLst>
                                      </p:cBhvr>
                                      <p:to>
                                        <p:strVal val="visible"/>
                                      </p:to>
                                    </p:set>
                                    <p:animEffect transition="in" filter="fade">
                                      <p:cBhvr>
                                        <p:cTn id="78" dur="500"/>
                                        <p:tgtEl>
                                          <p:spTgt spid="3">
                                            <p:txEl>
                                              <p:pRg st="10" end="10"/>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3">
                                            <p:txEl>
                                              <p:pRg st="11" end="11"/>
                                            </p:txEl>
                                          </p:spTgt>
                                        </p:tgtEl>
                                        <p:attrNameLst>
                                          <p:attrName>style.visibility</p:attrName>
                                        </p:attrNameLst>
                                      </p:cBhvr>
                                      <p:to>
                                        <p:strVal val="visible"/>
                                      </p:to>
                                    </p:set>
                                    <p:animEffect transition="in" filter="fade">
                                      <p:cBhvr>
                                        <p:cTn id="81" dur="500"/>
                                        <p:tgtEl>
                                          <p:spTgt spid="3">
                                            <p:txEl>
                                              <p:pRg st="11" end="11"/>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Effect transition="in" filter="fade">
                                      <p:cBhvr>
                                        <p:cTn id="84" dur="500"/>
                                        <p:tgtEl>
                                          <p:spTgt spid="3">
                                            <p:txEl>
                                              <p:pRg st="12" end="12"/>
                                            </p:txEl>
                                          </p:spTgt>
                                        </p:tgtEl>
                                      </p:cBhvr>
                                    </p:animEffect>
                                  </p:childTnLst>
                                </p:cTn>
                              </p:par>
                              <p:par>
                                <p:cTn id="85" presetID="10" presetClass="entr" presetSubtype="0" fill="hold" nodeType="withEffect">
                                  <p:stCondLst>
                                    <p:cond delay="0"/>
                                  </p:stCondLst>
                                  <p:childTnLst>
                                    <p:set>
                                      <p:cBhvr>
                                        <p:cTn id="86" dur="1" fill="hold">
                                          <p:stCondLst>
                                            <p:cond delay="0"/>
                                          </p:stCondLst>
                                        </p:cTn>
                                        <p:tgtEl>
                                          <p:spTgt spid="3">
                                            <p:txEl>
                                              <p:pRg st="13" end="13"/>
                                            </p:txEl>
                                          </p:spTgt>
                                        </p:tgtEl>
                                        <p:attrNameLst>
                                          <p:attrName>style.visibility</p:attrName>
                                        </p:attrNameLst>
                                      </p:cBhvr>
                                      <p:to>
                                        <p:strVal val="visible"/>
                                      </p:to>
                                    </p:set>
                                    <p:animEffect transition="in" filter="fade">
                                      <p:cBhvr>
                                        <p:cTn id="87" dur="500"/>
                                        <p:tgtEl>
                                          <p:spTgt spid="3">
                                            <p:txEl>
                                              <p:pRg st="13" end="13"/>
                                            </p:txEl>
                                          </p:spTgt>
                                        </p:tgtEl>
                                      </p:cBhvr>
                                    </p:animEffect>
                                  </p:childTnLst>
                                </p:cTn>
                              </p:par>
                              <p:par>
                                <p:cTn id="88" presetID="10" presetClass="entr" presetSubtype="0" fill="hold" nodeType="withEffect">
                                  <p:stCondLst>
                                    <p:cond delay="0"/>
                                  </p:stCondLst>
                                  <p:childTnLst>
                                    <p:set>
                                      <p:cBhvr>
                                        <p:cTn id="89" dur="1" fill="hold">
                                          <p:stCondLst>
                                            <p:cond delay="0"/>
                                          </p:stCondLst>
                                        </p:cTn>
                                        <p:tgtEl>
                                          <p:spTgt spid="3">
                                            <p:txEl>
                                              <p:pRg st="14" end="14"/>
                                            </p:txEl>
                                          </p:spTgt>
                                        </p:tgtEl>
                                        <p:attrNameLst>
                                          <p:attrName>style.visibility</p:attrName>
                                        </p:attrNameLst>
                                      </p:cBhvr>
                                      <p:to>
                                        <p:strVal val="visible"/>
                                      </p:to>
                                    </p:set>
                                    <p:animEffect transition="in" filter="fade">
                                      <p:cBhvr>
                                        <p:cTn id="90" dur="500"/>
                                        <p:tgtEl>
                                          <p:spTgt spid="3">
                                            <p:txEl>
                                              <p:pRg st="14" end="14"/>
                                            </p:txEl>
                                          </p:spTgt>
                                        </p:tgtEl>
                                      </p:cBhvr>
                                    </p:animEffect>
                                  </p:childTnLst>
                                </p:cTn>
                              </p:par>
                              <p:par>
                                <p:cTn id="91" presetID="10" presetClass="entr" presetSubtype="0" fill="hold" nodeType="withEffect">
                                  <p:stCondLst>
                                    <p:cond delay="0"/>
                                  </p:stCondLst>
                                  <p:childTnLst>
                                    <p:set>
                                      <p:cBhvr>
                                        <p:cTn id="92" dur="1" fill="hold">
                                          <p:stCondLst>
                                            <p:cond delay="0"/>
                                          </p:stCondLst>
                                        </p:cTn>
                                        <p:tgtEl>
                                          <p:spTgt spid="3">
                                            <p:txEl>
                                              <p:pRg st="15" end="15"/>
                                            </p:txEl>
                                          </p:spTgt>
                                        </p:tgtEl>
                                        <p:attrNameLst>
                                          <p:attrName>style.visibility</p:attrName>
                                        </p:attrNameLst>
                                      </p:cBhvr>
                                      <p:to>
                                        <p:strVal val="visible"/>
                                      </p:to>
                                    </p:set>
                                    <p:animEffect transition="in" filter="fade">
                                      <p:cBhvr>
                                        <p:cTn id="93" dur="500"/>
                                        <p:tgtEl>
                                          <p:spTgt spid="3">
                                            <p:txEl>
                                              <p:pRg st="15" end="15"/>
                                            </p:txEl>
                                          </p:spTgt>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18442"/>
                                        </p:tgtEl>
                                        <p:attrNameLst>
                                          <p:attrName>style.visibility</p:attrName>
                                        </p:attrNameLst>
                                      </p:cBhvr>
                                      <p:to>
                                        <p:strVal val="visible"/>
                                      </p:to>
                                    </p:set>
                                    <p:animEffect transition="in" filter="fade">
                                      <p:cBhvr>
                                        <p:cTn id="97" dur="2000"/>
                                        <p:tgtEl>
                                          <p:spTgt spid="18442"/>
                                        </p:tgtEl>
                                      </p:cBhvr>
                                    </p:animEffect>
                                  </p:childTnLst>
                                </p:cTn>
                              </p:par>
                            </p:childTnLst>
                          </p:cTn>
                        </p:par>
                        <p:par>
                          <p:cTn id="98" fill="hold">
                            <p:stCondLst>
                              <p:cond delay="2500"/>
                            </p:stCondLst>
                            <p:childTnLst>
                              <p:par>
                                <p:cTn id="99" presetID="10" presetClass="entr" presetSubtype="0" fill="hold" nodeType="afterEffect">
                                  <p:stCondLst>
                                    <p:cond delay="0"/>
                                  </p:stCondLst>
                                  <p:childTnLst>
                                    <p:set>
                                      <p:cBhvr>
                                        <p:cTn id="100" dur="1" fill="hold">
                                          <p:stCondLst>
                                            <p:cond delay="0"/>
                                          </p:stCondLst>
                                        </p:cTn>
                                        <p:tgtEl>
                                          <p:spTgt spid="18440"/>
                                        </p:tgtEl>
                                        <p:attrNameLst>
                                          <p:attrName>style.visibility</p:attrName>
                                        </p:attrNameLst>
                                      </p:cBhvr>
                                      <p:to>
                                        <p:strVal val="visible"/>
                                      </p:to>
                                    </p:set>
                                    <p:animEffect transition="in" filter="fade">
                                      <p:cBhvr>
                                        <p:cTn id="101" dur="2000"/>
                                        <p:tgtEl>
                                          <p:spTgt spid="18440"/>
                                        </p:tgtEl>
                                      </p:cBhvr>
                                    </p:animEffect>
                                  </p:childTnLst>
                                </p:cTn>
                              </p:par>
                              <p:par>
                                <p:cTn id="102" presetID="10" presetClass="entr" presetSubtype="0" fill="hold" nodeType="withEffect">
                                  <p:stCondLst>
                                    <p:cond delay="0"/>
                                  </p:stCondLst>
                                  <p:childTnLst>
                                    <p:set>
                                      <p:cBhvr>
                                        <p:cTn id="103" dur="1" fill="hold">
                                          <p:stCondLst>
                                            <p:cond delay="0"/>
                                          </p:stCondLst>
                                        </p:cTn>
                                        <p:tgtEl>
                                          <p:spTgt spid="18438"/>
                                        </p:tgtEl>
                                        <p:attrNameLst>
                                          <p:attrName>style.visibility</p:attrName>
                                        </p:attrNameLst>
                                      </p:cBhvr>
                                      <p:to>
                                        <p:strVal val="visible"/>
                                      </p:to>
                                    </p:set>
                                    <p:animEffect transition="in" filter="fade">
                                      <p:cBhvr>
                                        <p:cTn id="104" dur="2000"/>
                                        <p:tgtEl>
                                          <p:spTgt spid="18438"/>
                                        </p:tgtEl>
                                      </p:cBhvr>
                                    </p:animEffect>
                                  </p:childTnLst>
                                </p:cTn>
                              </p:par>
                            </p:childTnLst>
                          </p:cTn>
                        </p:par>
                        <p:par>
                          <p:cTn id="105" fill="hold">
                            <p:stCondLst>
                              <p:cond delay="4500"/>
                            </p:stCondLst>
                            <p:childTnLst>
                              <p:par>
                                <p:cTn id="106" presetID="10" presetClass="entr" presetSubtype="0" fill="hold" nodeType="afterEffect">
                                  <p:stCondLst>
                                    <p:cond delay="0"/>
                                  </p:stCondLst>
                                  <p:childTnLst>
                                    <p:set>
                                      <p:cBhvr>
                                        <p:cTn id="107" dur="1" fill="hold">
                                          <p:stCondLst>
                                            <p:cond delay="0"/>
                                          </p:stCondLst>
                                        </p:cTn>
                                        <p:tgtEl>
                                          <p:spTgt spid="18434"/>
                                        </p:tgtEl>
                                        <p:attrNameLst>
                                          <p:attrName>style.visibility</p:attrName>
                                        </p:attrNameLst>
                                      </p:cBhvr>
                                      <p:to>
                                        <p:strVal val="visible"/>
                                      </p:to>
                                    </p:set>
                                    <p:animEffect transition="in" filter="fade">
                                      <p:cBhvr>
                                        <p:cTn id="108" dur="2000"/>
                                        <p:tgtEl>
                                          <p:spTgt spid="18434"/>
                                        </p:tgtEl>
                                      </p:cBhvr>
                                    </p:animEffect>
                                  </p:childTnLst>
                                </p:cTn>
                              </p:par>
                            </p:childTnLst>
                          </p:cTn>
                        </p:par>
                        <p:par>
                          <p:cTn id="109" fill="hold">
                            <p:stCondLst>
                              <p:cond delay="6500"/>
                            </p:stCondLst>
                            <p:childTnLst>
                              <p:par>
                                <p:cTn id="110" presetID="10" presetClass="entr" presetSubtype="0" fill="hold" nodeType="afterEffect">
                                  <p:stCondLst>
                                    <p:cond delay="0"/>
                                  </p:stCondLst>
                                  <p:childTnLst>
                                    <p:set>
                                      <p:cBhvr>
                                        <p:cTn id="111" dur="1" fill="hold">
                                          <p:stCondLst>
                                            <p:cond delay="0"/>
                                          </p:stCondLst>
                                        </p:cTn>
                                        <p:tgtEl>
                                          <p:spTgt spid="18435"/>
                                        </p:tgtEl>
                                        <p:attrNameLst>
                                          <p:attrName>style.visibility</p:attrName>
                                        </p:attrNameLst>
                                      </p:cBhvr>
                                      <p:to>
                                        <p:strVal val="visible"/>
                                      </p:to>
                                    </p:set>
                                    <p:animEffect transition="in" filter="fade">
                                      <p:cBhvr>
                                        <p:cTn id="112" dur="2000"/>
                                        <p:tgtEl>
                                          <p:spTgt spid="18435"/>
                                        </p:tgtEl>
                                      </p:cBhvr>
                                    </p:animEffect>
                                  </p:childTnLst>
                                </p:cTn>
                              </p:par>
                            </p:childTnLst>
                          </p:cTn>
                        </p:par>
                        <p:par>
                          <p:cTn id="113" fill="hold">
                            <p:stCondLst>
                              <p:cond delay="8500"/>
                            </p:stCondLst>
                            <p:childTnLst>
                              <p:par>
                                <p:cTn id="114" presetID="10" presetClass="entr" presetSubtype="0" fill="hold" nodeType="afterEffect">
                                  <p:stCondLst>
                                    <p:cond delay="0"/>
                                  </p:stCondLst>
                                  <p:childTnLst>
                                    <p:set>
                                      <p:cBhvr>
                                        <p:cTn id="115" dur="1" fill="hold">
                                          <p:stCondLst>
                                            <p:cond delay="0"/>
                                          </p:stCondLst>
                                        </p:cTn>
                                        <p:tgtEl>
                                          <p:spTgt spid="18441"/>
                                        </p:tgtEl>
                                        <p:attrNameLst>
                                          <p:attrName>style.visibility</p:attrName>
                                        </p:attrNameLst>
                                      </p:cBhvr>
                                      <p:to>
                                        <p:strVal val="visible"/>
                                      </p:to>
                                    </p:set>
                                    <p:animEffect transition="in" filter="fade">
                                      <p:cBhvr>
                                        <p:cTn id="116" dur="20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Syntax Restrictions</a:t>
            </a:r>
            <a:endParaRPr lang="en-US" dirty="0"/>
          </a:p>
        </p:txBody>
      </p:sp>
      <p:sp>
        <p:nvSpPr>
          <p:cNvPr id="4" name="Text Box 229"/>
          <p:cNvSpPr txBox="1">
            <a:spLocks noChangeArrowheads="1"/>
          </p:cNvSpPr>
          <p:nvPr/>
        </p:nvSpPr>
        <p:spPr bwMode="auto">
          <a:xfrm>
            <a:off x="6424986" y="0"/>
            <a:ext cx="2719014"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4: Languages</a:t>
            </a:r>
            <a:endParaRPr lang="en-US" b="1" i="1" dirty="0">
              <a:solidFill>
                <a:schemeClr val="hlink"/>
              </a:solidFill>
            </a:endParaRPr>
          </a:p>
        </p:txBody>
      </p:sp>
      <p:grpSp>
        <p:nvGrpSpPr>
          <p:cNvPr id="47" name="Group 46"/>
          <p:cNvGrpSpPr/>
          <p:nvPr/>
        </p:nvGrpSpPr>
        <p:grpSpPr>
          <a:xfrm>
            <a:off x="6450072" y="4497986"/>
            <a:ext cx="2667892" cy="2308566"/>
            <a:chOff x="4376409" y="4450820"/>
            <a:chExt cx="2667892" cy="2308566"/>
          </a:xfrm>
        </p:grpSpPr>
        <p:sp>
          <p:nvSpPr>
            <p:cNvPr id="20" name="Double Bracket 19"/>
            <p:cNvSpPr/>
            <p:nvPr/>
          </p:nvSpPr>
          <p:spPr bwMode="auto">
            <a:xfrm>
              <a:off x="4376409" y="4450820"/>
              <a:ext cx="2667892" cy="2308566"/>
            </a:xfrm>
            <a:prstGeom prst="bracketPair">
              <a:avLst>
                <a:gd name="adj" fmla="val 14804"/>
              </a:avLst>
            </a:prstGeom>
            <a:gradFill flip="none" rotWithShape="1">
              <a:gsLst>
                <a:gs pos="99000">
                  <a:srgbClr val="0070C0"/>
                </a:gs>
                <a:gs pos="50000">
                  <a:srgbClr val="00B0F0"/>
                </a:gs>
                <a:gs pos="0">
                  <a:srgbClr val="0070C0"/>
                </a:gs>
              </a:gsLst>
              <a:lin ang="3000000" scaled="0"/>
              <a:tileRect/>
            </a:gradFill>
            <a:ln w="28575" cap="flat" cmpd="sng" algn="ctr">
              <a:solidFill>
                <a:schemeClr val="tx1"/>
              </a:solidFill>
              <a:prstDash val="solid"/>
              <a:round/>
              <a:headEnd type="none" w="med" len="med"/>
              <a:tailEnd type="none" w="med" len="med"/>
            </a:ln>
            <a:effectLst/>
            <a:extLst/>
          </p:spPr>
          <p:txBody>
            <a:bodyPr rtlCol="0" anchor="ctr"/>
            <a:lstStyle/>
            <a:p>
              <a:pPr algn="ctr"/>
              <a:endParaRPr lang="en-US" sz="1200"/>
            </a:p>
          </p:txBody>
        </p:sp>
        <p:sp>
          <p:nvSpPr>
            <p:cNvPr id="5" name="Rectangle 4"/>
            <p:cNvSpPr/>
            <p:nvPr/>
          </p:nvSpPr>
          <p:spPr bwMode="auto">
            <a:xfrm>
              <a:off x="5262574" y="6236678"/>
              <a:ext cx="742511" cy="400110"/>
            </a:xfrm>
            <a:prstGeom prst="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solidFill>
                    <a:srgbClr val="FFFF00"/>
                  </a:solidFill>
                  <a:latin typeface="Tahoma" pitchFamily="34" charset="0"/>
                </a:rPr>
                <a:t>0: </a:t>
              </a:r>
              <a:r>
                <a:rPr lang="en-US" sz="2000" dirty="0" smtClean="0">
                  <a:latin typeface="Tahoma" pitchFamily="34" charset="0"/>
                </a:rPr>
                <a:t>{}</a:t>
              </a:r>
            </a:p>
          </p:txBody>
        </p:sp>
        <p:sp>
          <p:nvSpPr>
            <p:cNvPr id="6" name="Rectangle 5"/>
            <p:cNvSpPr/>
            <p:nvPr/>
          </p:nvSpPr>
          <p:spPr bwMode="auto">
            <a:xfrm>
              <a:off x="4528538" y="5412224"/>
              <a:ext cx="864339" cy="400110"/>
            </a:xfrm>
            <a:prstGeom prst="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solidFill>
                    <a:srgbClr val="FFFF00"/>
                  </a:solidFill>
                  <a:latin typeface="Tahoma" pitchFamily="34" charset="0"/>
                </a:rPr>
                <a:t>2: </a:t>
              </a:r>
              <a:r>
                <a:rPr lang="en-US" sz="2000" dirty="0" smtClean="0">
                  <a:latin typeface="Tahoma" pitchFamily="34" charset="0"/>
                </a:rPr>
                <a:t>{?}</a:t>
              </a:r>
            </a:p>
          </p:txBody>
        </p:sp>
        <p:sp>
          <p:nvSpPr>
            <p:cNvPr id="7" name="Rectangle 6"/>
            <p:cNvSpPr/>
            <p:nvPr/>
          </p:nvSpPr>
          <p:spPr bwMode="auto">
            <a:xfrm>
              <a:off x="5717688" y="5412221"/>
              <a:ext cx="1178528" cy="400110"/>
            </a:xfrm>
            <a:prstGeom prst="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solidFill>
                    <a:srgbClr val="FFFF00"/>
                  </a:solidFill>
                  <a:latin typeface="Tahoma" pitchFamily="34" charset="0"/>
                </a:rPr>
                <a:t>1: </a:t>
              </a:r>
              <a:r>
                <a:rPr lang="en-US" sz="2000" dirty="0" smtClean="0">
                  <a:latin typeface="Tahoma" pitchFamily="34" charset="0"/>
                </a:rPr>
                <a:t>{-, </a:t>
              </a:r>
              <a:r>
                <a:rPr lang="en-US" sz="2000" dirty="0">
                  <a:latin typeface="Tahoma" pitchFamily="34" charset="0"/>
                </a:rPr>
                <a:t>+</a:t>
              </a:r>
              <a:r>
                <a:rPr lang="en-US" sz="2000" dirty="0" smtClean="0">
                  <a:latin typeface="Tahoma" pitchFamily="34" charset="0"/>
                </a:rPr>
                <a:t>}</a:t>
              </a:r>
            </a:p>
          </p:txBody>
        </p:sp>
        <p:sp>
          <p:nvSpPr>
            <p:cNvPr id="8" name="Rectangle 7"/>
            <p:cNvSpPr/>
            <p:nvPr/>
          </p:nvSpPr>
          <p:spPr bwMode="auto">
            <a:xfrm>
              <a:off x="5007692" y="4605686"/>
              <a:ext cx="1297150" cy="400110"/>
            </a:xfrm>
            <a:prstGeom prst="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solidFill>
                    <a:srgbClr val="FFFF00"/>
                  </a:solidFill>
                  <a:latin typeface="Tahoma" pitchFamily="34" charset="0"/>
                </a:rPr>
                <a:t>3: </a:t>
              </a:r>
              <a:r>
                <a:rPr lang="en-US" sz="2000" dirty="0" smtClean="0">
                  <a:latin typeface="Tahoma" pitchFamily="34" charset="0"/>
                </a:rPr>
                <a:t>{?,-,+}</a:t>
              </a:r>
            </a:p>
          </p:txBody>
        </p:sp>
        <p:cxnSp>
          <p:nvCxnSpPr>
            <p:cNvPr id="10" name="Straight Connector 9"/>
            <p:cNvCxnSpPr>
              <a:stCxn id="5" idx="0"/>
              <a:endCxn id="7" idx="2"/>
            </p:cNvCxnSpPr>
            <p:nvPr/>
          </p:nvCxnSpPr>
          <p:spPr bwMode="auto">
            <a:xfrm flipV="1">
              <a:off x="5633830" y="5812331"/>
              <a:ext cx="673122" cy="424347"/>
            </a:xfrm>
            <a:prstGeom prst="line">
              <a:avLst/>
            </a:prstGeom>
            <a:solidFill>
              <a:schemeClr val="accent2">
                <a:lumMod val="20000"/>
                <a:lumOff val="80000"/>
              </a:schemeClr>
            </a:solidFill>
            <a:ln w="28575" cap="flat" cmpd="sng" algn="ctr">
              <a:solidFill>
                <a:srgbClr val="C0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a:stCxn id="5" idx="0"/>
              <a:endCxn id="6" idx="2"/>
            </p:cNvCxnSpPr>
            <p:nvPr/>
          </p:nvCxnSpPr>
          <p:spPr bwMode="auto">
            <a:xfrm flipH="1" flipV="1">
              <a:off x="4960708" y="5812334"/>
              <a:ext cx="673122" cy="424344"/>
            </a:xfrm>
            <a:prstGeom prst="straightConnector1">
              <a:avLst/>
            </a:prstGeom>
            <a:solidFill>
              <a:schemeClr val="accent2">
                <a:lumMod val="20000"/>
                <a:lumOff val="80000"/>
              </a:schemeClr>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a:stCxn id="6" idx="0"/>
              <a:endCxn id="8" idx="2"/>
            </p:cNvCxnSpPr>
            <p:nvPr/>
          </p:nvCxnSpPr>
          <p:spPr bwMode="auto">
            <a:xfrm flipV="1">
              <a:off x="4960708" y="5005796"/>
              <a:ext cx="695559" cy="406428"/>
            </a:xfrm>
            <a:prstGeom prst="straightConnector1">
              <a:avLst/>
            </a:prstGeom>
            <a:solidFill>
              <a:schemeClr val="accent2">
                <a:lumMod val="20000"/>
                <a:lumOff val="80000"/>
              </a:schemeClr>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stCxn id="7" idx="0"/>
              <a:endCxn id="8" idx="2"/>
            </p:cNvCxnSpPr>
            <p:nvPr/>
          </p:nvCxnSpPr>
          <p:spPr bwMode="auto">
            <a:xfrm flipH="1" flipV="1">
              <a:off x="5656267" y="5005796"/>
              <a:ext cx="650685" cy="406425"/>
            </a:xfrm>
            <a:prstGeom prst="straightConnector1">
              <a:avLst/>
            </a:prstGeom>
            <a:solidFill>
              <a:schemeClr val="accent2">
                <a:lumMod val="20000"/>
                <a:lumOff val="80000"/>
              </a:schemeClr>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8" name="Group 47"/>
          <p:cNvGrpSpPr/>
          <p:nvPr/>
        </p:nvGrpSpPr>
        <p:grpSpPr>
          <a:xfrm>
            <a:off x="2260902" y="4497986"/>
            <a:ext cx="2667892" cy="2308566"/>
            <a:chOff x="187239" y="4447778"/>
            <a:chExt cx="2667892" cy="2308566"/>
          </a:xfrm>
        </p:grpSpPr>
        <p:sp>
          <p:nvSpPr>
            <p:cNvPr id="35" name="Double Bracket 34"/>
            <p:cNvSpPr/>
            <p:nvPr/>
          </p:nvSpPr>
          <p:spPr bwMode="auto">
            <a:xfrm>
              <a:off x="187239" y="4447778"/>
              <a:ext cx="2667892" cy="2308566"/>
            </a:xfrm>
            <a:prstGeom prst="bracketPair">
              <a:avLst>
                <a:gd name="adj" fmla="val 14804"/>
              </a:avLst>
            </a:prstGeom>
            <a:gradFill flip="none" rotWithShape="1">
              <a:gsLst>
                <a:gs pos="99000">
                  <a:srgbClr val="0070C0"/>
                </a:gs>
                <a:gs pos="50000">
                  <a:srgbClr val="00B0F0"/>
                </a:gs>
                <a:gs pos="0">
                  <a:srgbClr val="0070C0"/>
                </a:gs>
              </a:gsLst>
              <a:lin ang="3000000" scaled="0"/>
              <a:tileRect/>
            </a:gradFill>
            <a:ln w="28575" cap="flat" cmpd="sng" algn="ctr">
              <a:solidFill>
                <a:schemeClr val="tx1"/>
              </a:solidFill>
              <a:prstDash val="solid"/>
              <a:round/>
              <a:headEnd type="none" w="med" len="med"/>
              <a:tailEnd type="none" w="med" len="med"/>
            </a:ln>
            <a:effectLst/>
            <a:extLst/>
          </p:spPr>
          <p:txBody>
            <a:bodyPr rtlCol="0" anchor="ctr"/>
            <a:lstStyle/>
            <a:p>
              <a:pPr algn="ctr"/>
              <a:endParaRPr lang="en-US" sz="1200"/>
            </a:p>
          </p:txBody>
        </p:sp>
        <p:sp>
          <p:nvSpPr>
            <p:cNvPr id="27" name="Rectangle 26"/>
            <p:cNvSpPr/>
            <p:nvPr/>
          </p:nvSpPr>
          <p:spPr bwMode="auto">
            <a:xfrm>
              <a:off x="1094920" y="6244394"/>
              <a:ext cx="742511" cy="400110"/>
            </a:xfrm>
            <a:prstGeom prst="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solidFill>
                    <a:srgbClr val="FFFF00"/>
                  </a:solidFill>
                  <a:latin typeface="Tahoma" pitchFamily="34" charset="0"/>
                </a:rPr>
                <a:t>0: </a:t>
              </a:r>
              <a:r>
                <a:rPr lang="en-US" sz="2000" dirty="0" smtClean="0">
                  <a:latin typeface="Tahoma" pitchFamily="34" charset="0"/>
                </a:rPr>
                <a:t>{}</a:t>
              </a:r>
            </a:p>
          </p:txBody>
        </p:sp>
        <p:sp>
          <p:nvSpPr>
            <p:cNvPr id="28" name="Rectangle 27"/>
            <p:cNvSpPr/>
            <p:nvPr/>
          </p:nvSpPr>
          <p:spPr bwMode="auto">
            <a:xfrm>
              <a:off x="360884" y="5409182"/>
              <a:ext cx="864339" cy="400110"/>
            </a:xfrm>
            <a:prstGeom prst="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solidFill>
                    <a:srgbClr val="FFFF00"/>
                  </a:solidFill>
                  <a:latin typeface="Tahoma" pitchFamily="34" charset="0"/>
                </a:rPr>
                <a:t>2: </a:t>
              </a:r>
              <a:r>
                <a:rPr lang="en-US" sz="2000" dirty="0" smtClean="0">
                  <a:latin typeface="Tahoma" pitchFamily="34" charset="0"/>
                </a:rPr>
                <a:t>{?}</a:t>
              </a:r>
            </a:p>
          </p:txBody>
        </p:sp>
        <p:sp>
          <p:nvSpPr>
            <p:cNvPr id="29" name="Rectangle 28"/>
            <p:cNvSpPr/>
            <p:nvPr/>
          </p:nvSpPr>
          <p:spPr bwMode="auto">
            <a:xfrm>
              <a:off x="1550034" y="5409179"/>
              <a:ext cx="1178528" cy="400110"/>
            </a:xfrm>
            <a:prstGeom prst="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solidFill>
                    <a:srgbClr val="FFFF00"/>
                  </a:solidFill>
                  <a:latin typeface="Tahoma" pitchFamily="34" charset="0"/>
                </a:rPr>
                <a:t>1: </a:t>
              </a:r>
              <a:r>
                <a:rPr lang="en-US" sz="2000" dirty="0" smtClean="0">
                  <a:latin typeface="Tahoma" pitchFamily="34" charset="0"/>
                </a:rPr>
                <a:t>{-, </a:t>
              </a:r>
              <a:r>
                <a:rPr lang="en-US" sz="2000" dirty="0">
                  <a:latin typeface="Tahoma" pitchFamily="34" charset="0"/>
                </a:rPr>
                <a:t>+</a:t>
              </a:r>
              <a:r>
                <a:rPr lang="en-US" sz="2000" dirty="0" smtClean="0">
                  <a:latin typeface="Tahoma" pitchFamily="34" charset="0"/>
                </a:rPr>
                <a:t>}</a:t>
              </a:r>
            </a:p>
          </p:txBody>
        </p:sp>
        <p:sp>
          <p:nvSpPr>
            <p:cNvPr id="30" name="Rectangle 29"/>
            <p:cNvSpPr/>
            <p:nvPr/>
          </p:nvSpPr>
          <p:spPr bwMode="auto">
            <a:xfrm>
              <a:off x="840038" y="4602644"/>
              <a:ext cx="1297150" cy="400110"/>
            </a:xfrm>
            <a:prstGeom prst="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solidFill>
                    <a:srgbClr val="FFFF00"/>
                  </a:solidFill>
                  <a:latin typeface="Tahoma" pitchFamily="34" charset="0"/>
                </a:rPr>
                <a:t>3: </a:t>
              </a:r>
              <a:r>
                <a:rPr lang="en-US" sz="2000" dirty="0" smtClean="0">
                  <a:latin typeface="Tahoma" pitchFamily="34" charset="0"/>
                </a:rPr>
                <a:t>{?,-,+}</a:t>
              </a:r>
            </a:p>
          </p:txBody>
        </p:sp>
        <p:cxnSp>
          <p:nvCxnSpPr>
            <p:cNvPr id="31" name="Straight Connector 30"/>
            <p:cNvCxnSpPr>
              <a:stCxn id="27" idx="0"/>
              <a:endCxn id="29" idx="2"/>
            </p:cNvCxnSpPr>
            <p:nvPr/>
          </p:nvCxnSpPr>
          <p:spPr bwMode="auto">
            <a:xfrm flipV="1">
              <a:off x="1466176" y="5809289"/>
              <a:ext cx="673122" cy="435105"/>
            </a:xfrm>
            <a:prstGeom prst="line">
              <a:avLst/>
            </a:prstGeom>
            <a:solidFill>
              <a:schemeClr val="accent2">
                <a:lumMod val="20000"/>
                <a:lumOff val="80000"/>
              </a:schemeClr>
            </a:solidFill>
            <a:ln w="28575" cap="flat" cmpd="sng" algn="ctr">
              <a:solidFill>
                <a:srgbClr val="C0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a:stCxn id="27" idx="0"/>
              <a:endCxn id="28" idx="2"/>
            </p:cNvCxnSpPr>
            <p:nvPr/>
          </p:nvCxnSpPr>
          <p:spPr bwMode="auto">
            <a:xfrm flipH="1" flipV="1">
              <a:off x="793054" y="5809292"/>
              <a:ext cx="673122" cy="435102"/>
            </a:xfrm>
            <a:prstGeom prst="straightConnector1">
              <a:avLst/>
            </a:prstGeom>
            <a:solidFill>
              <a:schemeClr val="accent2">
                <a:lumMod val="20000"/>
                <a:lumOff val="80000"/>
              </a:schemeClr>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a:stCxn id="28" idx="0"/>
              <a:endCxn id="30" idx="2"/>
            </p:cNvCxnSpPr>
            <p:nvPr/>
          </p:nvCxnSpPr>
          <p:spPr bwMode="auto">
            <a:xfrm flipV="1">
              <a:off x="793054" y="5002754"/>
              <a:ext cx="695559" cy="406428"/>
            </a:xfrm>
            <a:prstGeom prst="straightConnector1">
              <a:avLst/>
            </a:prstGeom>
            <a:solidFill>
              <a:schemeClr val="accent2">
                <a:lumMod val="20000"/>
                <a:lumOff val="80000"/>
              </a:schemeClr>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a:stCxn id="29" idx="0"/>
              <a:endCxn id="30" idx="2"/>
            </p:cNvCxnSpPr>
            <p:nvPr/>
          </p:nvCxnSpPr>
          <p:spPr bwMode="auto">
            <a:xfrm flipH="1" flipV="1">
              <a:off x="1488613" y="5002754"/>
              <a:ext cx="650685" cy="406425"/>
            </a:xfrm>
            <a:prstGeom prst="straightConnector1">
              <a:avLst/>
            </a:prstGeom>
            <a:solidFill>
              <a:schemeClr val="accent2">
                <a:lumMod val="20000"/>
                <a:lumOff val="80000"/>
              </a:schemeClr>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 name="Group 49"/>
          <p:cNvGrpSpPr/>
          <p:nvPr/>
        </p:nvGrpSpPr>
        <p:grpSpPr>
          <a:xfrm>
            <a:off x="2260903" y="2277041"/>
            <a:ext cx="6833326" cy="2222202"/>
            <a:chOff x="187240" y="2216075"/>
            <a:chExt cx="6833326" cy="2222202"/>
          </a:xfrm>
        </p:grpSpPr>
        <p:sp>
          <p:nvSpPr>
            <p:cNvPr id="45" name="Double Bracket 44"/>
            <p:cNvSpPr/>
            <p:nvPr/>
          </p:nvSpPr>
          <p:spPr bwMode="auto">
            <a:xfrm>
              <a:off x="187240" y="2216075"/>
              <a:ext cx="6833326" cy="2222202"/>
            </a:xfrm>
            <a:prstGeom prst="bracketPair">
              <a:avLst>
                <a:gd name="adj" fmla="val 14804"/>
              </a:avLst>
            </a:prstGeom>
            <a:gradFill flip="none" rotWithShape="1">
              <a:gsLst>
                <a:gs pos="99000">
                  <a:srgbClr val="0070C0"/>
                </a:gs>
                <a:gs pos="50000">
                  <a:srgbClr val="00B0F0"/>
                </a:gs>
                <a:gs pos="0">
                  <a:srgbClr val="0070C0"/>
                </a:gs>
              </a:gsLst>
              <a:lin ang="3000000" scaled="0"/>
              <a:tileRect/>
            </a:gradFill>
            <a:ln w="28575" cap="flat" cmpd="sng" algn="ctr">
              <a:solidFill>
                <a:schemeClr val="tx1"/>
              </a:solidFill>
              <a:prstDash val="solid"/>
              <a:round/>
              <a:headEnd type="none" w="med" len="med"/>
              <a:tailEnd type="none" w="med" len="med"/>
            </a:ln>
            <a:effectLst/>
            <a:extLst/>
          </p:spPr>
          <p:txBody>
            <a:bodyPr rtlCol="0" anchor="ctr"/>
            <a:lstStyle/>
            <a:p>
              <a:pPr algn="ctr"/>
              <a:endParaRPr lang="en-US" sz="1200"/>
            </a:p>
          </p:txBody>
        </p:sp>
        <p:sp>
          <p:nvSpPr>
            <p:cNvPr id="37" name="Rectangle 36"/>
            <p:cNvSpPr/>
            <p:nvPr/>
          </p:nvSpPr>
          <p:spPr bwMode="auto">
            <a:xfrm>
              <a:off x="3293860" y="3947843"/>
              <a:ext cx="742511" cy="400110"/>
            </a:xfrm>
            <a:prstGeom prst="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solidFill>
                    <a:srgbClr val="FFFF00"/>
                  </a:solidFill>
                  <a:latin typeface="Tahoma" pitchFamily="34" charset="0"/>
                </a:rPr>
                <a:t>0: </a:t>
              </a:r>
              <a:r>
                <a:rPr lang="en-US" sz="2000" dirty="0" smtClean="0">
                  <a:latin typeface="Tahoma" pitchFamily="34" charset="0"/>
                </a:rPr>
                <a:t>{}</a:t>
              </a:r>
            </a:p>
          </p:txBody>
        </p:sp>
        <p:sp>
          <p:nvSpPr>
            <p:cNvPr id="38" name="Rectangle 37"/>
            <p:cNvSpPr/>
            <p:nvPr/>
          </p:nvSpPr>
          <p:spPr bwMode="auto">
            <a:xfrm>
              <a:off x="2559824" y="3112631"/>
              <a:ext cx="864339" cy="400110"/>
            </a:xfrm>
            <a:prstGeom prst="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solidFill>
                    <a:srgbClr val="FFFF00"/>
                  </a:solidFill>
                  <a:latin typeface="Tahoma" pitchFamily="34" charset="0"/>
                </a:rPr>
                <a:t>2: </a:t>
              </a:r>
              <a:r>
                <a:rPr lang="en-US" sz="2000" dirty="0" smtClean="0">
                  <a:latin typeface="Tahoma" pitchFamily="34" charset="0"/>
                </a:rPr>
                <a:t>{?}</a:t>
              </a:r>
            </a:p>
          </p:txBody>
        </p:sp>
        <p:sp>
          <p:nvSpPr>
            <p:cNvPr id="39" name="Rectangle 38"/>
            <p:cNvSpPr/>
            <p:nvPr/>
          </p:nvSpPr>
          <p:spPr bwMode="auto">
            <a:xfrm>
              <a:off x="3748974" y="3112628"/>
              <a:ext cx="1178528" cy="400110"/>
            </a:xfrm>
            <a:prstGeom prst="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solidFill>
                    <a:srgbClr val="FFFF00"/>
                  </a:solidFill>
                  <a:latin typeface="Tahoma" pitchFamily="34" charset="0"/>
                </a:rPr>
                <a:t>1: </a:t>
              </a:r>
              <a:r>
                <a:rPr lang="en-US" sz="2000" dirty="0" smtClean="0">
                  <a:latin typeface="Tahoma" pitchFamily="34" charset="0"/>
                </a:rPr>
                <a:t>{-, </a:t>
              </a:r>
              <a:r>
                <a:rPr lang="en-US" sz="2000" dirty="0">
                  <a:latin typeface="Tahoma" pitchFamily="34" charset="0"/>
                </a:rPr>
                <a:t>+</a:t>
              </a:r>
              <a:r>
                <a:rPr lang="en-US" sz="2000" dirty="0" smtClean="0">
                  <a:latin typeface="Tahoma" pitchFamily="34" charset="0"/>
                </a:rPr>
                <a:t>}</a:t>
              </a:r>
            </a:p>
          </p:txBody>
        </p:sp>
        <p:sp>
          <p:nvSpPr>
            <p:cNvPr id="40" name="Rectangle 39"/>
            <p:cNvSpPr/>
            <p:nvPr/>
          </p:nvSpPr>
          <p:spPr bwMode="auto">
            <a:xfrm>
              <a:off x="1293455" y="2350622"/>
              <a:ext cx="4787177" cy="461665"/>
            </a:xfrm>
            <a:prstGeom prst="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fontAlgn="base">
                <a:spcBef>
                  <a:spcPct val="20000"/>
                </a:spcBef>
                <a:spcAft>
                  <a:spcPct val="0"/>
                </a:spcAft>
                <a:buClr>
                  <a:srgbClr val="CCA500"/>
                </a:buClr>
              </a:pPr>
              <a:r>
                <a:rPr lang="en-US" sz="2400" dirty="0" smtClean="0">
                  <a:solidFill>
                    <a:srgbClr val="FFFF00"/>
                  </a:solidFill>
                  <a:latin typeface="Tahoma" pitchFamily="34" charset="0"/>
                </a:rPr>
                <a:t>3: </a:t>
              </a:r>
              <a:r>
                <a:rPr lang="en-US" sz="2400" dirty="0" smtClean="0">
                  <a:latin typeface="Tahoma" pitchFamily="34" charset="0"/>
                </a:rPr>
                <a:t>{</a:t>
              </a:r>
              <a:r>
                <a:rPr lang="en-US" sz="2400" dirty="0"/>
                <a:t>?Precondition, -Delete, +</a:t>
              </a:r>
              <a:r>
                <a:rPr lang="en-US" sz="2400" dirty="0" smtClean="0"/>
                <a:t>Add</a:t>
              </a:r>
              <a:r>
                <a:rPr lang="en-US" sz="2400" dirty="0" smtClean="0">
                  <a:latin typeface="Tahoma" pitchFamily="34" charset="0"/>
                </a:rPr>
                <a:t>}</a:t>
              </a:r>
            </a:p>
          </p:txBody>
        </p:sp>
        <p:cxnSp>
          <p:nvCxnSpPr>
            <p:cNvPr id="41" name="Straight Connector 40"/>
            <p:cNvCxnSpPr>
              <a:stCxn id="37" idx="0"/>
              <a:endCxn id="39" idx="2"/>
            </p:cNvCxnSpPr>
            <p:nvPr/>
          </p:nvCxnSpPr>
          <p:spPr bwMode="auto">
            <a:xfrm flipV="1">
              <a:off x="3665116" y="3512738"/>
              <a:ext cx="673122" cy="435105"/>
            </a:xfrm>
            <a:prstGeom prst="line">
              <a:avLst/>
            </a:prstGeom>
            <a:solidFill>
              <a:schemeClr val="accent2">
                <a:lumMod val="20000"/>
                <a:lumOff val="80000"/>
              </a:schemeClr>
            </a:solidFill>
            <a:ln w="28575" cap="flat" cmpd="sng" algn="ctr">
              <a:solidFill>
                <a:srgbClr val="C0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a:stCxn id="37" idx="0"/>
              <a:endCxn id="38" idx="2"/>
            </p:cNvCxnSpPr>
            <p:nvPr/>
          </p:nvCxnSpPr>
          <p:spPr bwMode="auto">
            <a:xfrm flipH="1" flipV="1">
              <a:off x="2991994" y="3512741"/>
              <a:ext cx="673122" cy="435102"/>
            </a:xfrm>
            <a:prstGeom prst="straightConnector1">
              <a:avLst/>
            </a:prstGeom>
            <a:solidFill>
              <a:schemeClr val="accent2">
                <a:lumMod val="20000"/>
                <a:lumOff val="80000"/>
              </a:schemeClr>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a:stCxn id="38" idx="0"/>
              <a:endCxn id="40" idx="2"/>
            </p:cNvCxnSpPr>
            <p:nvPr/>
          </p:nvCxnSpPr>
          <p:spPr bwMode="auto">
            <a:xfrm flipV="1">
              <a:off x="2991994" y="2812287"/>
              <a:ext cx="695050" cy="300344"/>
            </a:xfrm>
            <a:prstGeom prst="straightConnector1">
              <a:avLst/>
            </a:prstGeom>
            <a:solidFill>
              <a:schemeClr val="accent2">
                <a:lumMod val="20000"/>
                <a:lumOff val="80000"/>
              </a:schemeClr>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a:stCxn id="39" idx="0"/>
              <a:endCxn id="40" idx="2"/>
            </p:cNvCxnSpPr>
            <p:nvPr/>
          </p:nvCxnSpPr>
          <p:spPr bwMode="auto">
            <a:xfrm flipH="1" flipV="1">
              <a:off x="3687044" y="2812287"/>
              <a:ext cx="651194" cy="300341"/>
            </a:xfrm>
            <a:prstGeom prst="straightConnector1">
              <a:avLst/>
            </a:prstGeom>
            <a:solidFill>
              <a:schemeClr val="accent2">
                <a:lumMod val="20000"/>
                <a:lumOff val="80000"/>
              </a:schemeClr>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4" name="Picture 2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480"/>
          <a:stretch/>
        </p:blipFill>
        <p:spPr>
          <a:xfrm>
            <a:off x="113807" y="1487023"/>
            <a:ext cx="2115251" cy="1635164"/>
          </a:xfrm>
          <a:prstGeom prst="rect">
            <a:avLst/>
          </a:prstGeom>
        </p:spPr>
      </p:pic>
      <p:sp>
        <p:nvSpPr>
          <p:cNvPr id="46" name="TextBox 45"/>
          <p:cNvSpPr txBox="1"/>
          <p:nvPr/>
        </p:nvSpPr>
        <p:spPr>
          <a:xfrm>
            <a:off x="683681" y="3115634"/>
            <a:ext cx="1406155" cy="584775"/>
          </a:xfrm>
          <a:prstGeom prst="rect">
            <a:avLst/>
          </a:prstGeom>
          <a:solidFill>
            <a:srgbClr val="C00000"/>
          </a:solidFill>
          <a:ln w="38100">
            <a:solidFill>
              <a:schemeClr val="tx1"/>
            </a:solidFill>
          </a:ln>
        </p:spPr>
        <p:txBody>
          <a:bodyPr wrap="none" rtlCol="0">
            <a:spAutoFit/>
          </a:bodyPr>
          <a:lstStyle/>
          <a:p>
            <a:pPr algn="ctr"/>
            <a:r>
              <a:rPr lang="en-US" sz="3200" dirty="0" smtClean="0">
                <a:solidFill>
                  <a:srgbClr val="FFFF00"/>
                </a:solidFill>
              </a:rPr>
              <a:t>1; 2; 2</a:t>
            </a:r>
            <a:endParaRPr lang="en-US" sz="3200" dirty="0">
              <a:solidFill>
                <a:srgbClr val="FFFF00"/>
              </a:solidFill>
            </a:endParaRPr>
          </a:p>
        </p:txBody>
      </p:sp>
      <p:cxnSp>
        <p:nvCxnSpPr>
          <p:cNvPr id="61" name="Straight Connector 60"/>
          <p:cNvCxnSpPr>
            <a:stCxn id="35" idx="3"/>
            <a:endCxn id="20" idx="1"/>
          </p:cNvCxnSpPr>
          <p:nvPr/>
        </p:nvCxnSpPr>
        <p:spPr bwMode="auto">
          <a:xfrm>
            <a:off x="4928794" y="5652269"/>
            <a:ext cx="1521278" cy="0"/>
          </a:xfrm>
          <a:prstGeom prst="line">
            <a:avLst/>
          </a:prstGeom>
          <a:solidFill>
            <a:srgbClr val="00FF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2" name="TextBox 61"/>
              <p:cNvSpPr txBox="1"/>
              <p:nvPr/>
            </p:nvSpPr>
            <p:spPr>
              <a:xfrm>
                <a:off x="56612" y="4964584"/>
                <a:ext cx="224349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a:rPr>
                        <m:t>4×4×4=64</m:t>
                      </m:r>
                    </m:oMath>
                  </m:oMathPara>
                </a14:m>
                <a:endParaRPr lang="en-US" sz="2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56612" y="4964584"/>
                <a:ext cx="2243499"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4516217" y="381143"/>
                <a:ext cx="4572000" cy="1815882"/>
              </a:xfrm>
              <a:prstGeom prst="rect">
                <a:avLst/>
              </a:prstGeom>
              <a:solidFill>
                <a:schemeClr val="bg1"/>
              </a:solidFill>
              <a:ln>
                <a:solidFill>
                  <a:schemeClr val="tx1"/>
                </a:solidFill>
              </a:ln>
            </p:spPr>
            <p:txBody>
              <a:bodyPr>
                <a:spAutoFit/>
              </a:bodyPr>
              <a:lstStyle/>
              <a:p>
                <a:pPr algn="ctr"/>
                <a:r>
                  <a:rPr lang="en-US" sz="2800" b="1" dirty="0">
                    <a:solidFill>
                      <a:srgbClr val="C00000"/>
                    </a:solidFill>
                  </a:rPr>
                  <a:t>Causally Compound: </a:t>
                </a:r>
                <a:r>
                  <a:rPr lang="en-US" sz="2800" dirty="0" smtClean="0">
                    <a:solidFill>
                      <a:srgbClr val="C00000"/>
                    </a:solidFill>
                  </a:rPr>
                  <a:t>nontrivial </a:t>
                </a:r>
                <a:r>
                  <a:rPr lang="en-US" sz="2800" dirty="0">
                    <a:solidFill>
                      <a:srgbClr val="C00000"/>
                    </a:solidFill>
                  </a:rPr>
                  <a:t>start-part </a:t>
                </a:r>
                <a:r>
                  <a:rPr lang="en-US" sz="2800" dirty="0" smtClean="0">
                    <a:solidFill>
                      <a:srgbClr val="C00000"/>
                    </a:solidFill>
                  </a:rPr>
                  <a:t>nontrivial end-part</a:t>
                </a:r>
              </a:p>
              <a:p>
                <a:pPr algn="ctr"/>
                <a:r>
                  <a:rPr lang="en-US" sz="2400" dirty="0" smtClean="0"/>
                  <a:t>(</a:t>
                </a:r>
                <a:r>
                  <a:rPr lang="en-US" sz="2400" dirty="0" err="1" smtClean="0"/>
                  <a:t>dur</a:t>
                </a:r>
                <a:r>
                  <a:rPr lang="en-US" sz="2400" baseline="-25000" dirty="0" err="1" smtClean="0"/>
                  <a:t>bgn</a:t>
                </a:r>
                <a:r>
                  <a:rPr lang="en-US" sz="2400" dirty="0" smtClean="0"/>
                  <a:t> </a:t>
                </a:r>
                <a:r>
                  <a:rPr lang="en-US" sz="2400" dirty="0"/>
                  <a:t>+ </a:t>
                </a:r>
                <a:r>
                  <a:rPr lang="en-US" sz="2400" dirty="0" err="1"/>
                  <a:t>dur</a:t>
                </a:r>
                <a:r>
                  <a:rPr lang="en-US" sz="2400" baseline="-25000" dirty="0" err="1"/>
                  <a:t>fin</a:t>
                </a:r>
                <a:r>
                  <a:rPr lang="en-US" sz="2400" dirty="0"/>
                  <a:t> </a:t>
                </a:r>
                <a14:m>
                  <m:oMath xmlns:m="http://schemas.openxmlformats.org/officeDocument/2006/math">
                    <m:r>
                      <a:rPr lang="en-US" sz="2400">
                        <a:latin typeface="Cambria Math"/>
                      </a:rPr>
                      <m:t>≤</m:t>
                    </m:r>
                  </m:oMath>
                </a14:m>
                <a:r>
                  <a:rPr lang="en-US" sz="2400" dirty="0"/>
                  <a:t> dur</a:t>
                </a:r>
                <a:r>
                  <a:rPr lang="en-US" sz="2400" baseline="-25000" dirty="0"/>
                  <a:t>all</a:t>
                </a:r>
                <a:r>
                  <a:rPr lang="en-US" sz="2400" dirty="0"/>
                  <a:t>)</a:t>
                </a:r>
              </a:p>
            </p:txBody>
          </p:sp>
        </mc:Choice>
        <mc:Fallback xmlns="">
          <p:sp>
            <p:nvSpPr>
              <p:cNvPr id="63" name="Rectangle 62"/>
              <p:cNvSpPr>
                <a:spLocks noRot="1" noChangeAspect="1" noMove="1" noResize="1" noEditPoints="1" noAdjustHandles="1" noChangeArrowheads="1" noChangeShapeType="1" noTextEdit="1"/>
              </p:cNvSpPr>
              <p:nvPr/>
            </p:nvSpPr>
            <p:spPr>
              <a:xfrm>
                <a:off x="4516217" y="381143"/>
                <a:ext cx="4572000" cy="1815882"/>
              </a:xfrm>
              <a:prstGeom prst="rect">
                <a:avLst/>
              </a:prstGeom>
              <a:blipFill rotWithShape="1">
                <a:blip r:embed="rId5"/>
                <a:stretch>
                  <a:fillRect t="-3010" b="-3010"/>
                </a:stretch>
              </a:blipFill>
              <a:ln>
                <a:solidFill>
                  <a:schemeClr val="tx1"/>
                </a:solidFill>
              </a:ln>
            </p:spPr>
            <p:txBody>
              <a:bodyPr/>
              <a:lstStyle/>
              <a:p>
                <a:r>
                  <a:rPr lang="en-US">
                    <a:noFill/>
                  </a:rPr>
                  <a:t> </a:t>
                </a:r>
              </a:p>
            </p:txBody>
          </p:sp>
        </mc:Fallback>
      </mc:AlternateContent>
      <p:sp>
        <p:nvSpPr>
          <p:cNvPr id="64" name="Rectangle 63"/>
          <p:cNvSpPr/>
          <p:nvPr/>
        </p:nvSpPr>
        <p:spPr bwMode="auto">
          <a:xfrm>
            <a:off x="7001165" y="5881931"/>
            <a:ext cx="1637226" cy="846352"/>
          </a:xfrm>
          <a:prstGeom prst="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65" name="Rectangle 64"/>
          <p:cNvSpPr/>
          <p:nvPr/>
        </p:nvSpPr>
        <p:spPr bwMode="auto">
          <a:xfrm>
            <a:off x="2786993" y="5881931"/>
            <a:ext cx="1637226" cy="846352"/>
          </a:xfrm>
          <a:prstGeom prst="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66" name="Rectangle 65"/>
          <p:cNvSpPr/>
          <p:nvPr/>
        </p:nvSpPr>
        <p:spPr bwMode="auto">
          <a:xfrm>
            <a:off x="6985702" y="4590655"/>
            <a:ext cx="1637226" cy="846352"/>
          </a:xfrm>
          <a:prstGeom prst="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67" name="Rectangle 66"/>
          <p:cNvSpPr/>
          <p:nvPr/>
        </p:nvSpPr>
        <p:spPr bwMode="auto">
          <a:xfrm>
            <a:off x="2786993" y="4591519"/>
            <a:ext cx="1637226" cy="846352"/>
          </a:xfrm>
          <a:prstGeom prst="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68" name="Rectangle 67"/>
          <p:cNvSpPr/>
          <p:nvPr/>
        </p:nvSpPr>
        <p:spPr bwMode="auto">
          <a:xfrm>
            <a:off x="1055150" y="1753886"/>
            <a:ext cx="250918" cy="254948"/>
          </a:xfrm>
          <a:prstGeom prst="rect">
            <a:avLst/>
          </a:prstGeom>
          <a:solidFill>
            <a:schemeClr val="bg1"/>
          </a:solidFill>
          <a:ln w="38100" cap="flat" cmpd="sng" algn="ctr">
            <a:no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X</a:t>
            </a:r>
          </a:p>
        </p:txBody>
      </p:sp>
      <p:sp>
        <p:nvSpPr>
          <p:cNvPr id="69" name="Rectangle 68"/>
          <p:cNvSpPr/>
          <p:nvPr/>
        </p:nvSpPr>
        <p:spPr bwMode="auto">
          <a:xfrm>
            <a:off x="1068306" y="2328928"/>
            <a:ext cx="250918" cy="281205"/>
          </a:xfrm>
          <a:prstGeom prst="rect">
            <a:avLst/>
          </a:prstGeom>
          <a:solidFill>
            <a:schemeClr val="bg1"/>
          </a:solidFill>
          <a:ln w="38100" cap="flat" cmpd="sng" algn="ctr">
            <a:no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Y</a:t>
            </a:r>
          </a:p>
        </p:txBody>
      </p:sp>
      <p:sp>
        <p:nvSpPr>
          <p:cNvPr id="3" name="Slide Number Placeholder 2"/>
          <p:cNvSpPr>
            <a:spLocks noGrp="1"/>
          </p:cNvSpPr>
          <p:nvPr>
            <p:ph type="sldNum" sz="quarter" idx="12"/>
          </p:nvPr>
        </p:nvSpPr>
        <p:spPr/>
        <p:txBody>
          <a:bodyPr/>
          <a:lstStyle/>
          <a:p>
            <a:pPr>
              <a:defRPr/>
            </a:pPr>
            <a:fld id="{C07EA18F-6F2D-4CB7-BDC6-85F2DFCC4B00}" type="slidenum">
              <a:rPr lang="en-US" smtClean="0"/>
              <a:pPr>
                <a:defRPr/>
              </a:pPr>
              <a:t>48</a:t>
            </a:fld>
            <a:endParaRPr lang="en-US"/>
          </a:p>
        </p:txBody>
      </p:sp>
    </p:spTree>
    <p:custDataLst>
      <p:tags r:id="rId1"/>
    </p:custDataLst>
    <p:extLst>
      <p:ext uri="{BB962C8B-B14F-4D97-AF65-F5344CB8AC3E}">
        <p14:creationId xmlns:p14="http://schemas.microsoft.com/office/powerpoint/2010/main" val="256565208"/>
      </p:ext>
    </p:extLst>
  </p:cSld>
  <p:clrMapOvr>
    <a:masterClrMapping/>
  </p:clrMapOvr>
  <mc:AlternateContent xmlns:mc="http://schemas.openxmlformats.org/markup-compatibility/2006" xmlns:p14="http://schemas.microsoft.com/office/powerpoint/2010/main">
    <mc:Choice Requires="p14">
      <p:transition spd="slow" p14:dur="2000" advTm="69055"/>
    </mc:Choice>
    <mc:Fallback xmlns="">
      <p:transition spd="slow" advTm="690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750" fill="hold"/>
                                        <p:tgtEl>
                                          <p:spTgt spid="50"/>
                                        </p:tgtEl>
                                        <p:attrNameLst>
                                          <p:attrName>ppt_x</p:attrName>
                                        </p:attrNameLst>
                                      </p:cBhvr>
                                      <p:tavLst>
                                        <p:tav tm="0">
                                          <p:val>
                                            <p:strVal val="0-#ppt_w/2"/>
                                          </p:val>
                                        </p:tav>
                                        <p:tav tm="100000">
                                          <p:val>
                                            <p:strVal val="#ppt_x"/>
                                          </p:val>
                                        </p:tav>
                                      </p:tavLst>
                                    </p:anim>
                                    <p:anim calcmode="lin" valueType="num">
                                      <p:cBhvr additive="base">
                                        <p:cTn id="8" dur="750" fill="hold"/>
                                        <p:tgtEl>
                                          <p:spTgt spid="50"/>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750" fill="hold"/>
                                        <p:tgtEl>
                                          <p:spTgt spid="48"/>
                                        </p:tgtEl>
                                        <p:attrNameLst>
                                          <p:attrName>ppt_x</p:attrName>
                                        </p:attrNameLst>
                                      </p:cBhvr>
                                      <p:tavLst>
                                        <p:tav tm="0">
                                          <p:val>
                                            <p:strVal val="0-#ppt_w/2"/>
                                          </p:val>
                                        </p:tav>
                                        <p:tav tm="100000">
                                          <p:val>
                                            <p:strVal val="#ppt_x"/>
                                          </p:val>
                                        </p:tav>
                                      </p:tavLst>
                                    </p:anim>
                                    <p:anim calcmode="lin" valueType="num">
                                      <p:cBhvr additive="base">
                                        <p:cTn id="12" dur="75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750" fill="hold"/>
                                        <p:tgtEl>
                                          <p:spTgt spid="47"/>
                                        </p:tgtEl>
                                        <p:attrNameLst>
                                          <p:attrName>ppt_x</p:attrName>
                                        </p:attrNameLst>
                                      </p:cBhvr>
                                      <p:tavLst>
                                        <p:tav tm="0">
                                          <p:val>
                                            <p:strVal val="0-#ppt_w/2"/>
                                          </p:val>
                                        </p:tav>
                                        <p:tav tm="100000">
                                          <p:val>
                                            <p:strVal val="#ppt_x"/>
                                          </p:val>
                                        </p:tav>
                                      </p:tavLst>
                                    </p:anim>
                                    <p:anim calcmode="lin" valueType="num">
                                      <p:cBhvr additive="base">
                                        <p:cTn id="16" dur="750" fill="hold"/>
                                        <p:tgtEl>
                                          <p:spTgt spid="47"/>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750" fill="hold"/>
                                        <p:tgtEl>
                                          <p:spTgt spid="61"/>
                                        </p:tgtEl>
                                        <p:attrNameLst>
                                          <p:attrName>ppt_x</p:attrName>
                                        </p:attrNameLst>
                                      </p:cBhvr>
                                      <p:tavLst>
                                        <p:tav tm="0">
                                          <p:val>
                                            <p:strVal val="0-#ppt_w/2"/>
                                          </p:val>
                                        </p:tav>
                                        <p:tav tm="100000">
                                          <p:val>
                                            <p:strVal val="#ppt_x"/>
                                          </p:val>
                                        </p:tav>
                                      </p:tavLst>
                                    </p:anim>
                                    <p:anim calcmode="lin" valueType="num">
                                      <p:cBhvr additive="base">
                                        <p:cTn id="20" dur="750" fill="hold"/>
                                        <p:tgtEl>
                                          <p:spTgt spid="6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p:cTn id="32" dur="500" fill="hold"/>
                                        <p:tgtEl>
                                          <p:spTgt spid="62"/>
                                        </p:tgtEl>
                                        <p:attrNameLst>
                                          <p:attrName>ppt_w</p:attrName>
                                        </p:attrNameLst>
                                      </p:cBhvr>
                                      <p:tavLst>
                                        <p:tav tm="0">
                                          <p:val>
                                            <p:fltVal val="0"/>
                                          </p:val>
                                        </p:tav>
                                        <p:tav tm="100000">
                                          <p:val>
                                            <p:strVal val="#ppt_w"/>
                                          </p:val>
                                        </p:tav>
                                      </p:tavLst>
                                    </p:anim>
                                    <p:anim calcmode="lin" valueType="num">
                                      <p:cBhvr>
                                        <p:cTn id="33" dur="500" fill="hold"/>
                                        <p:tgtEl>
                                          <p:spTgt spid="62"/>
                                        </p:tgtEl>
                                        <p:attrNameLst>
                                          <p:attrName>ppt_h</p:attrName>
                                        </p:attrNameLst>
                                      </p:cBhvr>
                                      <p:tavLst>
                                        <p:tav tm="0">
                                          <p:val>
                                            <p:fltVal val="0"/>
                                          </p:val>
                                        </p:tav>
                                        <p:tav tm="100000">
                                          <p:val>
                                            <p:strVal val="#ppt_h"/>
                                          </p:val>
                                        </p:tav>
                                      </p:tavLst>
                                    </p:anim>
                                    <p:animEffect transition="in" filter="fade">
                                      <p:cBhvr>
                                        <p:cTn id="34" dur="500"/>
                                        <p:tgtEl>
                                          <p:spTgt spid="6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p:cTn id="39" dur="500" fill="hold"/>
                                        <p:tgtEl>
                                          <p:spTgt spid="63"/>
                                        </p:tgtEl>
                                        <p:attrNameLst>
                                          <p:attrName>ppt_w</p:attrName>
                                        </p:attrNameLst>
                                      </p:cBhvr>
                                      <p:tavLst>
                                        <p:tav tm="0">
                                          <p:val>
                                            <p:fltVal val="0"/>
                                          </p:val>
                                        </p:tav>
                                        <p:tav tm="100000">
                                          <p:val>
                                            <p:strVal val="#ppt_w"/>
                                          </p:val>
                                        </p:tav>
                                      </p:tavLst>
                                    </p:anim>
                                    <p:anim calcmode="lin" valueType="num">
                                      <p:cBhvr>
                                        <p:cTn id="40" dur="500" fill="hold"/>
                                        <p:tgtEl>
                                          <p:spTgt spid="63"/>
                                        </p:tgtEl>
                                        <p:attrNameLst>
                                          <p:attrName>ppt_h</p:attrName>
                                        </p:attrNameLst>
                                      </p:cBhvr>
                                      <p:tavLst>
                                        <p:tav tm="0">
                                          <p:val>
                                            <p:fltVal val="0"/>
                                          </p:val>
                                        </p:tav>
                                        <p:tav tm="100000">
                                          <p:val>
                                            <p:strVal val="#ppt_h"/>
                                          </p:val>
                                        </p:tav>
                                      </p:tavLst>
                                    </p:anim>
                                    <p:animEffect transition="in" filter="fade">
                                      <p:cBhvr>
                                        <p:cTn id="41" dur="500"/>
                                        <p:tgtEl>
                                          <p:spTgt spid="6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down)">
                                      <p:cBhvr>
                                        <p:cTn id="46" dur="500"/>
                                        <p:tgtEl>
                                          <p:spTgt spid="6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wipe(down)">
                                      <p:cBhvr>
                                        <p:cTn id="49" dur="500"/>
                                        <p:tgtEl>
                                          <p:spTgt spid="6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up)">
                                      <p:cBhvr>
                                        <p:cTn id="54" dur="500"/>
                                        <p:tgtEl>
                                          <p:spTgt spid="66"/>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wipe(up)">
                                      <p:cBhvr>
                                        <p:cTn id="5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2" grpId="0"/>
      <p:bldP spid="63" grpId="0" animBg="1"/>
      <p:bldP spid="64" grpId="0" animBg="1"/>
      <p:bldP spid="65" grpId="0" animBg="1"/>
      <p:bldP spid="66" grpId="0" animBg="1"/>
      <p:bldP spid="6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Syntax Restrictions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55000" lnSpcReduction="20000"/>
              </a:bodyPr>
              <a:lstStyle/>
              <a:p>
                <a:r>
                  <a:rPr lang="en-US" sz="3600" dirty="0"/>
                  <a:t>Example:</a:t>
                </a:r>
                <a:r>
                  <a:rPr lang="en-US" sz="3600" b="1" dirty="0"/>
                  <a:t> </a:t>
                </a:r>
                <a:r>
                  <a:rPr lang="en-US" sz="3600" dirty="0">
                    <a:solidFill>
                      <a:srgbClr val="C00000"/>
                    </a:solidFill>
                  </a:rPr>
                  <a:t>L(</a:t>
                </a:r>
                <a:r>
                  <a:rPr lang="en-US" sz="3600" dirty="0" err="1">
                    <a:solidFill>
                      <a:srgbClr val="0070C0"/>
                    </a:solidFill>
                  </a:rPr>
                  <a:t>eff</a:t>
                </a:r>
                <a:r>
                  <a:rPr lang="en-US" sz="3600" dirty="0">
                    <a:solidFill>
                      <a:srgbClr val="0070C0"/>
                    </a:solidFill>
                  </a:rPr>
                  <a:t>;</a:t>
                </a:r>
                <a:r>
                  <a:rPr lang="en-US" sz="3600" dirty="0">
                    <a:solidFill>
                      <a:srgbClr val="C00000"/>
                    </a:solidFill>
                  </a:rPr>
                  <a:t> </a:t>
                </a:r>
                <a:r>
                  <a:rPr lang="en-US" sz="3600" dirty="0">
                    <a:solidFill>
                      <a:srgbClr val="7030A0"/>
                    </a:solidFill>
                  </a:rPr>
                  <a:t>pre, </a:t>
                </a:r>
                <a:r>
                  <a:rPr lang="en-US" sz="3600" dirty="0" err="1">
                    <a:solidFill>
                      <a:srgbClr val="7030A0"/>
                    </a:solidFill>
                  </a:rPr>
                  <a:t>eff</a:t>
                </a:r>
                <a:r>
                  <a:rPr lang="en-US" sz="3600" dirty="0">
                    <a:solidFill>
                      <a:srgbClr val="7030A0"/>
                    </a:solidFill>
                  </a:rPr>
                  <a:t>; </a:t>
                </a:r>
                <a:r>
                  <a:rPr lang="en-US" sz="3600" dirty="0">
                    <a:solidFill>
                      <a:srgbClr val="FFC000"/>
                    </a:solidFill>
                  </a:rPr>
                  <a:t>pre</a:t>
                </a:r>
                <a:r>
                  <a:rPr lang="en-US" sz="3600" dirty="0">
                    <a:solidFill>
                      <a:srgbClr val="C00000"/>
                    </a:solidFill>
                  </a:rPr>
                  <a:t>)</a:t>
                </a:r>
                <a:endParaRPr lang="en-US" sz="3600" i="1" dirty="0">
                  <a:solidFill>
                    <a:srgbClr val="C00000"/>
                  </a:solidFill>
                </a:endParaRPr>
              </a:p>
              <a:p>
                <a:pPr lvl="1"/>
                <a:r>
                  <a:rPr lang="en-US" sz="3600" dirty="0">
                    <a:solidFill>
                      <a:srgbClr val="C00000"/>
                    </a:solidFill>
                  </a:rPr>
                  <a:t>all-part:</a:t>
                </a:r>
                <a:r>
                  <a:rPr lang="en-US" sz="3600" dirty="0"/>
                  <a:t> </a:t>
                </a:r>
                <a:r>
                  <a:rPr lang="en-US" sz="2900" dirty="0"/>
                  <a:t>permit</a:t>
                </a:r>
                <a:r>
                  <a:rPr lang="en-US" sz="3600" dirty="0"/>
                  <a:t> </a:t>
                </a:r>
                <a:r>
                  <a:rPr lang="en-US" sz="3600" dirty="0">
                    <a:solidFill>
                      <a:srgbClr val="0070C0"/>
                    </a:solidFill>
                  </a:rPr>
                  <a:t>assignments</a:t>
                </a:r>
              </a:p>
              <a:p>
                <a:pPr lvl="1"/>
                <a:r>
                  <a:rPr lang="en-US" sz="3600" dirty="0">
                    <a:solidFill>
                      <a:srgbClr val="C00000"/>
                    </a:solidFill>
                  </a:rPr>
                  <a:t>start-part:</a:t>
                </a:r>
                <a:r>
                  <a:rPr lang="en-US" sz="3600" dirty="0"/>
                  <a:t> </a:t>
                </a:r>
                <a:r>
                  <a:rPr lang="en-US" sz="2900" dirty="0"/>
                  <a:t>permit</a:t>
                </a:r>
                <a:r>
                  <a:rPr lang="en-US" sz="3600" dirty="0">
                    <a:solidFill>
                      <a:srgbClr val="C00000"/>
                    </a:solidFill>
                  </a:rPr>
                  <a:t> </a:t>
                </a:r>
                <a:r>
                  <a:rPr lang="en-US" sz="3600" dirty="0">
                    <a:solidFill>
                      <a:srgbClr val="7030A0"/>
                    </a:solidFill>
                  </a:rPr>
                  <a:t>conditions</a:t>
                </a:r>
                <a:r>
                  <a:rPr lang="en-US" sz="3600" dirty="0">
                    <a:solidFill>
                      <a:srgbClr val="C00000"/>
                    </a:solidFill>
                  </a:rPr>
                  <a:t> </a:t>
                </a:r>
                <a:r>
                  <a:rPr lang="en-US" sz="2900" dirty="0"/>
                  <a:t>and</a:t>
                </a:r>
                <a:r>
                  <a:rPr lang="en-US" sz="3600" dirty="0">
                    <a:solidFill>
                      <a:srgbClr val="C00000"/>
                    </a:solidFill>
                  </a:rPr>
                  <a:t> </a:t>
                </a:r>
                <a:r>
                  <a:rPr lang="en-US" sz="3600" dirty="0">
                    <a:solidFill>
                      <a:srgbClr val="7030A0"/>
                    </a:solidFill>
                  </a:rPr>
                  <a:t>assignments</a:t>
                </a:r>
              </a:p>
              <a:p>
                <a:pPr lvl="1"/>
                <a:r>
                  <a:rPr lang="en-US" sz="3600" dirty="0">
                    <a:solidFill>
                      <a:srgbClr val="C00000"/>
                    </a:solidFill>
                  </a:rPr>
                  <a:t>end-part:</a:t>
                </a:r>
                <a:r>
                  <a:rPr lang="en-US" sz="3600" dirty="0"/>
                  <a:t> </a:t>
                </a:r>
                <a:r>
                  <a:rPr lang="en-US" sz="2900" dirty="0"/>
                  <a:t>permit</a:t>
                </a:r>
                <a:r>
                  <a:rPr lang="en-US" sz="3600" dirty="0">
                    <a:solidFill>
                      <a:srgbClr val="C00000"/>
                    </a:solidFill>
                  </a:rPr>
                  <a:t> </a:t>
                </a:r>
                <a:r>
                  <a:rPr lang="en-US" sz="3600" dirty="0">
                    <a:solidFill>
                      <a:srgbClr val="FFC000"/>
                    </a:solidFill>
                  </a:rPr>
                  <a:t>conditions</a:t>
                </a:r>
              </a:p>
              <a:p>
                <a:pPr lvl="1"/>
                <a:endParaRPr lang="en-US" sz="1300" dirty="0"/>
              </a:p>
              <a:p>
                <a:r>
                  <a:rPr lang="en-US" sz="3300" dirty="0"/>
                  <a:t>Encoding: </a:t>
                </a:r>
                <a:r>
                  <a:rPr lang="en-US" sz="3300" dirty="0">
                    <a:solidFill>
                      <a:srgbClr val="C00000"/>
                    </a:solidFill>
                  </a:rPr>
                  <a:t>(132) in base 4</a:t>
                </a:r>
                <a:endParaRPr lang="en-US" sz="3300" dirty="0"/>
              </a:p>
              <a:p>
                <a:pPr lvl="1"/>
                <a:r>
                  <a:rPr lang="en-US" sz="2500" dirty="0"/>
                  <a:t>(01;11;10) in base </a:t>
                </a:r>
                <a:r>
                  <a:rPr lang="en-US" sz="2500" dirty="0" smtClean="0"/>
                  <a:t>2</a:t>
                </a:r>
              </a:p>
              <a:p>
                <a:pPr lvl="1"/>
                <a:endParaRPr lang="en-US" sz="3300" dirty="0"/>
              </a:p>
              <a:p>
                <a:r>
                  <a:rPr lang="en-US" sz="3600" b="1" dirty="0" err="1" smtClean="0">
                    <a:solidFill>
                      <a:srgbClr val="C00000"/>
                    </a:solidFill>
                  </a:rPr>
                  <a:t>eff</a:t>
                </a:r>
                <a:r>
                  <a:rPr lang="en-US" sz="3600" b="1" dirty="0" smtClean="0">
                    <a:solidFill>
                      <a:srgbClr val="C00000"/>
                    </a:solidFill>
                  </a:rPr>
                  <a:t>:</a:t>
                </a:r>
                <a:r>
                  <a:rPr lang="en-US" dirty="0" smtClean="0">
                    <a:solidFill>
                      <a:srgbClr val="C00000"/>
                    </a:solidFill>
                  </a:rPr>
                  <a:t> </a:t>
                </a:r>
                <a:r>
                  <a:rPr lang="en-US" sz="2900" dirty="0" smtClean="0"/>
                  <a:t>set of all </a:t>
                </a:r>
                <a:r>
                  <a:rPr lang="en-US" sz="3600" dirty="0" smtClean="0">
                    <a:solidFill>
                      <a:srgbClr val="C00000"/>
                    </a:solidFill>
                  </a:rPr>
                  <a:t>assignments</a:t>
                </a:r>
                <a:r>
                  <a:rPr lang="en-US" dirty="0" smtClean="0">
                    <a:solidFill>
                      <a:srgbClr val="C00000"/>
                    </a:solidFill>
                  </a:rPr>
                  <a:t> </a:t>
                </a:r>
                <a:r>
                  <a:rPr lang="en-US" sz="2400" dirty="0" smtClean="0"/>
                  <a:t>(by constants)</a:t>
                </a:r>
              </a:p>
              <a:p>
                <a:pPr lvl="1"/>
                <a:r>
                  <a:rPr lang="en-US" sz="2500" dirty="0" smtClean="0"/>
                  <a:t>Yes: </a:t>
                </a:r>
                <a:r>
                  <a:rPr lang="en-US" sz="2500" dirty="0" smtClean="0">
                    <a:solidFill>
                      <a:srgbClr val="00B050"/>
                    </a:solidFill>
                  </a:rPr>
                  <a:t>light := True</a:t>
                </a:r>
              </a:p>
              <a:p>
                <a:pPr lvl="1"/>
                <a:r>
                  <a:rPr lang="en-US" sz="2500" dirty="0" smtClean="0"/>
                  <a:t>No: </a:t>
                </a:r>
                <a:r>
                  <a:rPr lang="en-US" sz="2500" strike="sngStrike" dirty="0" smtClean="0">
                    <a:solidFill>
                      <a:srgbClr val="FF0000"/>
                    </a:solidFill>
                  </a:rPr>
                  <a:t>light := (not light)</a:t>
                </a:r>
              </a:p>
              <a:p>
                <a:r>
                  <a:rPr lang="en-US" sz="3600" b="1" dirty="0" smtClean="0">
                    <a:solidFill>
                      <a:srgbClr val="C00000"/>
                    </a:solidFill>
                  </a:rPr>
                  <a:t>pre:</a:t>
                </a:r>
                <a:r>
                  <a:rPr lang="en-US" sz="3600" dirty="0" smtClean="0">
                    <a:solidFill>
                      <a:srgbClr val="C00000"/>
                    </a:solidFill>
                  </a:rPr>
                  <a:t> </a:t>
                </a:r>
                <a:r>
                  <a:rPr lang="en-US" sz="2900" dirty="0" smtClean="0"/>
                  <a:t>set of all </a:t>
                </a:r>
                <a:r>
                  <a:rPr lang="en-US" sz="3600" dirty="0" smtClean="0">
                    <a:solidFill>
                      <a:srgbClr val="C00000"/>
                    </a:solidFill>
                  </a:rPr>
                  <a:t>conditions</a:t>
                </a:r>
                <a:r>
                  <a:rPr lang="en-US" dirty="0" smtClean="0">
                    <a:solidFill>
                      <a:srgbClr val="C00000"/>
                    </a:solidFill>
                  </a:rPr>
                  <a:t> </a:t>
                </a:r>
                <a:r>
                  <a:rPr lang="en-US" sz="2400" dirty="0" smtClean="0"/>
                  <a:t>(only literals)</a:t>
                </a:r>
              </a:p>
              <a:p>
                <a:pPr lvl="1"/>
                <a:r>
                  <a:rPr lang="en-US" sz="2500" dirty="0" smtClean="0"/>
                  <a:t>Yes: </a:t>
                </a:r>
                <a:r>
                  <a:rPr lang="en-US" sz="2500" dirty="0" smtClean="0">
                    <a:solidFill>
                      <a:srgbClr val="00B050"/>
                    </a:solidFill>
                  </a:rPr>
                  <a:t>match-exists = True</a:t>
                </a:r>
              </a:p>
              <a:p>
                <a:pPr lvl="1"/>
                <a:r>
                  <a:rPr lang="en-US" sz="2500" dirty="0" smtClean="0"/>
                  <a:t>No: </a:t>
                </a:r>
                <a:r>
                  <a:rPr lang="en-US" sz="2500" strike="sngStrike" dirty="0" smtClean="0">
                    <a:solidFill>
                      <a:srgbClr val="FF0000"/>
                    </a:solidFill>
                  </a:rPr>
                  <a:t>have-match or (have-candle and candle-lit)</a:t>
                </a:r>
              </a:p>
              <a:p>
                <a:pPr lvl="1"/>
                <a:endParaRPr lang="en-US" sz="4400" dirty="0"/>
              </a:p>
              <a:p>
                <a:r>
                  <a:rPr lang="en-US" sz="3600" b="1" dirty="0" smtClean="0">
                    <a:solidFill>
                      <a:srgbClr val="C00000"/>
                    </a:solidFill>
                  </a:rPr>
                  <a:t>Causally Compound: </a:t>
                </a:r>
              </a:p>
              <a:p>
                <a:pPr lvl="1"/>
                <a:r>
                  <a:rPr lang="en-US" sz="3600" dirty="0" smtClean="0">
                    <a:solidFill>
                      <a:srgbClr val="C00000"/>
                    </a:solidFill>
                  </a:rPr>
                  <a:t>nontrivial start-part </a:t>
                </a:r>
              </a:p>
              <a:p>
                <a:pPr lvl="1"/>
                <a:r>
                  <a:rPr lang="en-US" sz="3600" dirty="0" smtClean="0">
                    <a:solidFill>
                      <a:srgbClr val="C00000"/>
                    </a:solidFill>
                  </a:rPr>
                  <a:t>nontrivial end-part</a:t>
                </a:r>
              </a:p>
              <a:p>
                <a:pPr lvl="1"/>
                <a:r>
                  <a:rPr lang="en-US" sz="2900" dirty="0" smtClean="0"/>
                  <a:t>(</a:t>
                </a:r>
                <a:r>
                  <a:rPr lang="en-US" sz="2900" dirty="0" err="1" smtClean="0"/>
                  <a:t>dur</a:t>
                </a:r>
                <a:r>
                  <a:rPr lang="en-US" sz="2900" baseline="-25000" dirty="0" err="1" smtClean="0"/>
                  <a:t>bgn</a:t>
                </a:r>
                <a:r>
                  <a:rPr lang="en-US" sz="2900" dirty="0" smtClean="0"/>
                  <a:t> + </a:t>
                </a:r>
                <a:r>
                  <a:rPr lang="en-US" sz="2900" dirty="0" err="1" smtClean="0"/>
                  <a:t>dur</a:t>
                </a:r>
                <a:r>
                  <a:rPr lang="en-US" sz="2900" baseline="-25000" dirty="0" err="1" smtClean="0"/>
                  <a:t>fin</a:t>
                </a:r>
                <a:r>
                  <a:rPr lang="en-US" sz="2900" dirty="0" smtClean="0"/>
                  <a:t> </a:t>
                </a:r>
                <a14:m>
                  <m:oMath xmlns:m="http://schemas.openxmlformats.org/officeDocument/2006/math">
                    <m:r>
                      <a:rPr lang="en-US" sz="2900" b="0" i="0" smtClean="0">
                        <a:latin typeface="Cambria Math"/>
                      </a:rPr>
                      <m:t>≤</m:t>
                    </m:r>
                  </m:oMath>
                </a14:m>
                <a:r>
                  <a:rPr lang="en-US" sz="2900" dirty="0" smtClean="0"/>
                  <a:t> dur</a:t>
                </a:r>
                <a:r>
                  <a:rPr lang="en-US" sz="2900" baseline="-25000" dirty="0" smtClean="0"/>
                  <a:t>all</a:t>
                </a:r>
                <a:r>
                  <a:rPr lang="en-US" sz="29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10"/>
                <a:stretch>
                  <a:fillRect l="-631" t="-1761"/>
                </a:stretch>
              </a:blipFill>
            </p:spPr>
            <p:txBody>
              <a:bodyPr/>
              <a:lstStyle/>
              <a:p>
                <a:r>
                  <a:rPr lang="en-US">
                    <a:noFill/>
                  </a:rPr>
                  <a:t> </a:t>
                </a:r>
              </a:p>
            </p:txBody>
          </p:sp>
        </mc:Fallback>
      </mc:AlternateContent>
      <p:sp>
        <p:nvSpPr>
          <p:cNvPr id="6" name="Text Box 229"/>
          <p:cNvSpPr txBox="1">
            <a:spLocks noChangeArrowheads="1"/>
          </p:cNvSpPr>
          <p:nvPr/>
        </p:nvSpPr>
        <p:spPr bwMode="auto">
          <a:xfrm>
            <a:off x="6424986" y="0"/>
            <a:ext cx="2719014"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4: Languages</a:t>
            </a:r>
            <a:endParaRPr lang="en-US" b="1" i="1" dirty="0">
              <a:solidFill>
                <a:schemeClr val="hlink"/>
              </a:solidFill>
            </a:endParaRPr>
          </a:p>
        </p:txBody>
      </p:sp>
      <p:sp>
        <p:nvSpPr>
          <p:cNvPr id="8" name="TextBox 7"/>
          <p:cNvSpPr txBox="1"/>
          <p:nvPr/>
        </p:nvSpPr>
        <p:spPr>
          <a:xfrm>
            <a:off x="9469402" y="3367148"/>
            <a:ext cx="5045334" cy="1138773"/>
          </a:xfrm>
          <a:prstGeom prst="rect">
            <a:avLst/>
          </a:prstGeom>
          <a:noFill/>
        </p:spPr>
        <p:txBody>
          <a:bodyPr wrap="square" lIns="0" tIns="0" rIns="0" bIns="0" rtlCol="0">
            <a:spAutoFit/>
          </a:bodyPr>
          <a:lstStyle/>
          <a:p>
            <a:r>
              <a:rPr lang="en-US" sz="1400" dirty="0" err="1" smtClean="0">
                <a:solidFill>
                  <a:srgbClr val="C00000"/>
                </a:solidFill>
              </a:rPr>
              <a:t>eff</a:t>
            </a:r>
            <a:r>
              <a:rPr lang="en-US" sz="1400" baseline="-25000" dirty="0" err="1" smtClean="0">
                <a:solidFill>
                  <a:srgbClr val="C00000"/>
                </a:solidFill>
              </a:rPr>
              <a:t>all</a:t>
            </a:r>
            <a:r>
              <a:rPr lang="en-US" sz="1400" baseline="-25000" dirty="0" smtClean="0">
                <a:solidFill>
                  <a:srgbClr val="C00000"/>
                </a:solidFill>
              </a:rPr>
              <a:t>-lm</a:t>
            </a:r>
            <a:r>
              <a:rPr lang="en-US" sz="1400" dirty="0" smtClean="0">
                <a:solidFill>
                  <a:srgbClr val="C00000"/>
                </a:solidFill>
              </a:rPr>
              <a:t>({}</a:t>
            </a:r>
            <a:r>
              <a:rPr lang="en-US" sz="1400" baseline="30000" dirty="0" smtClean="0">
                <a:solidFill>
                  <a:srgbClr val="C00000"/>
                </a:solidFill>
              </a:rPr>
              <a:t>States({})</a:t>
            </a:r>
            <a:r>
              <a:rPr lang="en-US" sz="1400" dirty="0" smtClean="0">
                <a:solidFill>
                  <a:srgbClr val="C00000"/>
                </a:solidFill>
              </a:rPr>
              <a:t>) </a:t>
            </a:r>
            <a:r>
              <a:rPr lang="en-US" sz="1400" dirty="0">
                <a:solidFill>
                  <a:srgbClr val="C00000"/>
                </a:solidFill>
              </a:rPr>
              <a:t>= </a:t>
            </a:r>
            <a:r>
              <a:rPr lang="en-US" sz="1400" dirty="0" smtClean="0">
                <a:solidFill>
                  <a:srgbClr val="C00000"/>
                </a:solidFill>
              </a:rPr>
              <a:t>{}</a:t>
            </a:r>
            <a:r>
              <a:rPr lang="en-US" sz="1400" baseline="30000" dirty="0">
                <a:solidFill>
                  <a:srgbClr val="C00000"/>
                </a:solidFill>
              </a:rPr>
              <a:t> States({})</a:t>
            </a:r>
            <a:endParaRPr lang="en-US" sz="1400" dirty="0"/>
          </a:p>
          <a:p>
            <a:r>
              <a:rPr lang="en-US" sz="1400" dirty="0" err="1" smtClean="0">
                <a:solidFill>
                  <a:srgbClr val="C00000"/>
                </a:solidFill>
              </a:rPr>
              <a:t>eff</a:t>
            </a:r>
            <a:r>
              <a:rPr lang="en-US" sz="1400" baseline="-25000" dirty="0" err="1" smtClean="0">
                <a:solidFill>
                  <a:srgbClr val="C00000"/>
                </a:solidFill>
              </a:rPr>
              <a:t>bgn</a:t>
            </a:r>
            <a:r>
              <a:rPr lang="en-US" sz="1400" baseline="-25000" dirty="0" smtClean="0">
                <a:solidFill>
                  <a:srgbClr val="C00000"/>
                </a:solidFill>
              </a:rPr>
              <a:t>-lm</a:t>
            </a:r>
            <a:r>
              <a:rPr lang="en-US" sz="1400" dirty="0" smtClean="0">
                <a:solidFill>
                  <a:srgbClr val="C00000"/>
                </a:solidFill>
              </a:rPr>
              <a:t>({match-exists=True, light=False}</a:t>
            </a:r>
            <a:r>
              <a:rPr lang="en-US" sz="1400" baseline="30000" dirty="0">
                <a:solidFill>
                  <a:srgbClr val="C00000"/>
                </a:solidFill>
              </a:rPr>
              <a:t> States</a:t>
            </a:r>
            <a:r>
              <a:rPr lang="en-US" sz="1400" baseline="30000" dirty="0" smtClean="0">
                <a:solidFill>
                  <a:srgbClr val="C00000"/>
                </a:solidFill>
              </a:rPr>
              <a:t>({match-exists, light})</a:t>
            </a:r>
            <a:r>
              <a:rPr lang="en-US" sz="1400" dirty="0" smtClean="0">
                <a:solidFill>
                  <a:srgbClr val="C00000"/>
                </a:solidFill>
              </a:rPr>
              <a:t>) =</a:t>
            </a:r>
          </a:p>
          <a:p>
            <a:r>
              <a:rPr lang="en-US" sz="1400" dirty="0">
                <a:solidFill>
                  <a:srgbClr val="C00000"/>
                </a:solidFill>
              </a:rPr>
              <a:t>	</a:t>
            </a:r>
            <a:r>
              <a:rPr lang="en-US" sz="1400" dirty="0" smtClean="0">
                <a:solidFill>
                  <a:srgbClr val="C00000"/>
                </a:solidFill>
              </a:rPr>
              <a:t>{match-exists=False, light=True}</a:t>
            </a:r>
            <a:r>
              <a:rPr lang="en-US" sz="1400" baseline="30000" dirty="0">
                <a:solidFill>
                  <a:srgbClr val="C00000"/>
                </a:solidFill>
              </a:rPr>
              <a:t> States({match-exists, light</a:t>
            </a:r>
            <a:r>
              <a:rPr lang="en-US" sz="1400" baseline="30000" dirty="0" smtClean="0">
                <a:solidFill>
                  <a:srgbClr val="C00000"/>
                </a:solidFill>
              </a:rPr>
              <a:t>})</a:t>
            </a:r>
            <a:endParaRPr lang="en-US" sz="1400" dirty="0" smtClean="0">
              <a:solidFill>
                <a:srgbClr val="C00000"/>
              </a:solidFill>
            </a:endParaRPr>
          </a:p>
          <a:p>
            <a:r>
              <a:rPr lang="en-US" sz="1400" dirty="0" err="1" smtClean="0">
                <a:solidFill>
                  <a:srgbClr val="C00000"/>
                </a:solidFill>
              </a:rPr>
              <a:t>eff</a:t>
            </a:r>
            <a:r>
              <a:rPr lang="en-US" sz="1400" baseline="-25000" dirty="0" err="1">
                <a:solidFill>
                  <a:srgbClr val="C00000"/>
                </a:solidFill>
              </a:rPr>
              <a:t>f</a:t>
            </a:r>
            <a:r>
              <a:rPr lang="en-US" sz="1400" baseline="-25000" dirty="0" err="1" smtClean="0">
                <a:solidFill>
                  <a:srgbClr val="C00000"/>
                </a:solidFill>
              </a:rPr>
              <a:t>in</a:t>
            </a:r>
            <a:r>
              <a:rPr lang="en-US" sz="1400" baseline="-25000" dirty="0" smtClean="0">
                <a:solidFill>
                  <a:srgbClr val="C00000"/>
                </a:solidFill>
              </a:rPr>
              <a:t>-lm</a:t>
            </a:r>
            <a:r>
              <a:rPr lang="en-US" sz="1400" dirty="0" smtClean="0">
                <a:solidFill>
                  <a:srgbClr val="C00000"/>
                </a:solidFill>
              </a:rPr>
              <a:t>({light=True}</a:t>
            </a:r>
            <a:r>
              <a:rPr lang="en-US" sz="1400" baseline="30000" dirty="0">
                <a:solidFill>
                  <a:srgbClr val="C00000"/>
                </a:solidFill>
              </a:rPr>
              <a:t> States({</a:t>
            </a:r>
            <a:r>
              <a:rPr lang="en-US" sz="1400" baseline="30000" dirty="0" smtClean="0">
                <a:solidFill>
                  <a:srgbClr val="C00000"/>
                </a:solidFill>
              </a:rPr>
              <a:t>light})</a:t>
            </a:r>
            <a:r>
              <a:rPr lang="en-US" sz="1400" dirty="0">
                <a:solidFill>
                  <a:srgbClr val="C00000"/>
                </a:solidFill>
              </a:rPr>
              <a:t>)</a:t>
            </a:r>
            <a:r>
              <a:rPr lang="en-US" sz="1400" dirty="0" smtClean="0">
                <a:solidFill>
                  <a:srgbClr val="C00000"/>
                </a:solidFill>
              </a:rPr>
              <a:t> </a:t>
            </a:r>
            <a:r>
              <a:rPr lang="en-US" sz="1400" dirty="0">
                <a:solidFill>
                  <a:srgbClr val="C00000"/>
                </a:solidFill>
              </a:rPr>
              <a:t>= </a:t>
            </a:r>
            <a:r>
              <a:rPr lang="en-US" sz="1400" dirty="0" smtClean="0">
                <a:solidFill>
                  <a:srgbClr val="C00000"/>
                </a:solidFill>
              </a:rPr>
              <a:t>{light=False}</a:t>
            </a:r>
            <a:r>
              <a:rPr lang="en-US" sz="1400" baseline="30000" dirty="0">
                <a:solidFill>
                  <a:srgbClr val="C00000"/>
                </a:solidFill>
              </a:rPr>
              <a:t> States</a:t>
            </a:r>
            <a:r>
              <a:rPr lang="en-US" sz="1400" baseline="30000" dirty="0" smtClean="0">
                <a:solidFill>
                  <a:srgbClr val="C00000"/>
                </a:solidFill>
              </a:rPr>
              <a:t>({light})</a:t>
            </a:r>
            <a:endParaRPr lang="en-US" sz="1400" dirty="0"/>
          </a:p>
          <a:p>
            <a:endParaRPr lang="en-US" dirty="0"/>
          </a:p>
        </p:txBody>
      </p:sp>
      <mc:AlternateContent xmlns:mc="http://schemas.openxmlformats.org/markup-compatibility/2006" xmlns:a14="http://schemas.microsoft.com/office/drawing/2010/main">
        <mc:Choice Requires="a14">
          <p:sp>
            <p:nvSpPr>
              <p:cNvPr id="9" name="Rectangle 8"/>
              <p:cNvSpPr/>
              <p:nvPr/>
            </p:nvSpPr>
            <p:spPr bwMode="auto">
              <a:xfrm>
                <a:off x="5013170" y="2553185"/>
                <a:ext cx="4042119" cy="2554545"/>
              </a:xfrm>
              <a:prstGeom prst="rect">
                <a:avLst/>
              </a:prstGeom>
              <a:solidFill>
                <a:schemeClr val="accent2">
                  <a:lumMod val="40000"/>
                  <a:lumOff val="60000"/>
                </a:schemeClr>
              </a:solidFill>
              <a:ln w="12700"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r>
                  <a:rPr lang="en-US" sz="1400" b="1" dirty="0" smtClean="0"/>
                  <a:t>L(</a:t>
                </a:r>
                <a:r>
                  <a:rPr lang="en-US" sz="1400" b="1" i="1" dirty="0"/>
                  <a:t>gamma</a:t>
                </a:r>
                <a:r>
                  <a:rPr lang="en-US" sz="1400" b="1" dirty="0"/>
                  <a:t>; </a:t>
                </a:r>
                <a:r>
                  <a:rPr lang="en-US" sz="1400" b="1" i="1" dirty="0"/>
                  <a:t>alpha</a:t>
                </a:r>
                <a:r>
                  <a:rPr lang="en-US" sz="1400" b="1" dirty="0"/>
                  <a:t>; </a:t>
                </a:r>
                <a:r>
                  <a:rPr lang="en-US" sz="1400" b="1" i="1" dirty="0"/>
                  <a:t>beta</a:t>
                </a:r>
                <a:r>
                  <a:rPr lang="en-US" sz="1400" b="1" dirty="0"/>
                  <a:t>):</a:t>
                </a:r>
                <a:r>
                  <a:rPr lang="en-US" sz="1400" dirty="0"/>
                  <a:t> for all actions </a:t>
                </a:r>
                <a:r>
                  <a:rPr lang="en-US" sz="1400" i="1" dirty="0" smtClean="0"/>
                  <a:t>x</a:t>
                </a:r>
                <a:r>
                  <a:rPr lang="en-US" sz="1400" dirty="0" smtClean="0"/>
                  <a:t>,</a:t>
                </a:r>
              </a:p>
              <a:p>
                <a:r>
                  <a:rPr lang="en-US" sz="1400" dirty="0" smtClean="0"/>
                  <a:t> (all)    </a:t>
                </a:r>
                <a:r>
                  <a:rPr lang="en-US" sz="1400" dirty="0" err="1" smtClean="0">
                    <a:latin typeface="Cambria Math" pitchFamily="18" charset="0"/>
                  </a:rPr>
                  <a:t>eff</a:t>
                </a:r>
                <a:r>
                  <a:rPr lang="en-US" sz="1400" baseline="-25000" dirty="0" err="1" smtClean="0">
                    <a:latin typeface="Cambria Math" pitchFamily="18" charset="0"/>
                  </a:rPr>
                  <a:t>all</a:t>
                </a:r>
                <a:r>
                  <a:rPr lang="en-US" sz="1400" baseline="-25000" dirty="0" smtClean="0">
                    <a:latin typeface="Cambria Math" pitchFamily="18" charset="0"/>
                  </a:rPr>
                  <a:t>-</a:t>
                </a:r>
                <a:r>
                  <a:rPr lang="en-US" sz="1400" i="1" baseline="-25000" dirty="0" smtClean="0">
                    <a:latin typeface="Cambria Math" pitchFamily="18" charset="0"/>
                  </a:rPr>
                  <a:t>x</a:t>
                </a:r>
                <a:r>
                  <a:rPr lang="en-US" sz="1400" dirty="0" smtClean="0"/>
                  <a:t> a </a:t>
                </a:r>
                <a:r>
                  <a:rPr lang="en-US" sz="1400" dirty="0"/>
                  <a:t>composition of subset of </a:t>
                </a:r>
                <a:r>
                  <a:rPr lang="en-US" sz="1400" i="1" dirty="0" smtClean="0"/>
                  <a:t>gamma</a:t>
                </a:r>
              </a:p>
              <a:p>
                <a:r>
                  <a:rPr lang="en-US" sz="1400" dirty="0" smtClean="0"/>
                  <a:t> (start) </a:t>
                </a:r>
                <a:r>
                  <a:rPr lang="en-US" sz="1400" dirty="0" err="1" smtClean="0">
                    <a:latin typeface="Cambria Math" pitchFamily="18" charset="0"/>
                  </a:rPr>
                  <a:t>eff</a:t>
                </a:r>
                <a:r>
                  <a:rPr lang="en-US" sz="1200" baseline="-25000" dirty="0" err="1" smtClean="0">
                    <a:latin typeface="Cambria Math" pitchFamily="18" charset="0"/>
                  </a:rPr>
                  <a:t>bgn</a:t>
                </a:r>
                <a:r>
                  <a:rPr lang="en-US" sz="1200" baseline="-25000" dirty="0" smtClean="0">
                    <a:latin typeface="Cambria Math" pitchFamily="18" charset="0"/>
                  </a:rPr>
                  <a:t>-</a:t>
                </a:r>
                <a:r>
                  <a:rPr lang="en-US" sz="1200" i="1" baseline="-25000" dirty="0" smtClean="0">
                    <a:latin typeface="Cambria Math" pitchFamily="18" charset="0"/>
                  </a:rPr>
                  <a:t>x</a:t>
                </a:r>
                <a:r>
                  <a:rPr lang="en-US" sz="1400" dirty="0" smtClean="0"/>
                  <a:t> a </a:t>
                </a:r>
                <a:r>
                  <a:rPr lang="en-US" sz="1400" dirty="0"/>
                  <a:t>composition of subset of </a:t>
                </a:r>
                <a:r>
                  <a:rPr lang="en-US" sz="1400" i="1" dirty="0" smtClean="0"/>
                  <a:t>alpha</a:t>
                </a:r>
              </a:p>
              <a:p>
                <a:r>
                  <a:rPr lang="en-US" sz="1400" dirty="0" smtClean="0"/>
                  <a:t> (end)  </a:t>
                </a:r>
                <a:r>
                  <a:rPr lang="en-US" sz="1400" dirty="0" err="1" smtClean="0">
                    <a:latin typeface="Cambria Math" pitchFamily="18" charset="0"/>
                    <a:ea typeface="Cambria Math" pitchFamily="18" charset="0"/>
                  </a:rPr>
                  <a:t>eff</a:t>
                </a:r>
                <a:r>
                  <a:rPr lang="en-US" sz="1400" baseline="-25000" dirty="0" err="1" smtClean="0">
                    <a:latin typeface="Cambria Math" pitchFamily="18" charset="0"/>
                    <a:ea typeface="Cambria Math" pitchFamily="18" charset="0"/>
                  </a:rPr>
                  <a:t>fin</a:t>
                </a:r>
                <a:r>
                  <a:rPr lang="en-US" sz="1400" baseline="-25000" dirty="0" smtClean="0">
                    <a:latin typeface="Cambria Math" pitchFamily="18" charset="0"/>
                    <a:ea typeface="Cambria Math" pitchFamily="18" charset="0"/>
                  </a:rPr>
                  <a:t>-</a:t>
                </a:r>
                <a:r>
                  <a:rPr lang="en-US" sz="1400" i="1" baseline="-25000" dirty="0" smtClean="0">
                    <a:latin typeface="Cambria Math" pitchFamily="18" charset="0"/>
                    <a:ea typeface="Cambria Math" pitchFamily="18" charset="0"/>
                  </a:rPr>
                  <a:t>x</a:t>
                </a:r>
                <a:r>
                  <a:rPr lang="en-US" sz="1400" dirty="0" smtClean="0"/>
                  <a:t> a </a:t>
                </a:r>
                <a:r>
                  <a:rPr lang="en-US" sz="1400" dirty="0"/>
                  <a:t>composition of subset of </a:t>
                </a:r>
                <a:r>
                  <a:rPr lang="en-US" sz="1400" i="1" dirty="0" smtClean="0"/>
                  <a:t>beta</a:t>
                </a:r>
              </a:p>
              <a:p>
                <a:endParaRPr lang="en-US" sz="1400" i="1" dirty="0"/>
              </a:p>
              <a:p>
                <a:r>
                  <a:rPr lang="en-US" sz="1400" b="1" dirty="0" smtClean="0"/>
                  <a:t>primitive assignment</a:t>
                </a:r>
                <a:r>
                  <a:rPr lang="en-US" sz="1400" dirty="0" smtClean="0"/>
                  <a:t> (with </a:t>
                </a:r>
                <a14:m>
                  <m:oMath xmlns:m="http://schemas.openxmlformats.org/officeDocument/2006/math">
                    <m:r>
                      <m:rPr>
                        <m:sty m:val="p"/>
                      </m:rPr>
                      <a:rPr lang="en-US" sz="1400" b="0" i="0" smtClean="0">
                        <a:latin typeface="Cambria Math"/>
                      </a:rPr>
                      <m:t>f</m:t>
                    </m:r>
                    <m:r>
                      <a:rPr lang="en-US" sz="1400" b="0" i="0" smtClean="0">
                        <a:latin typeface="Cambria Math"/>
                      </a:rPr>
                      <m:t> </m:t>
                    </m:r>
                    <m:r>
                      <m:rPr>
                        <m:nor/>
                      </m:rPr>
                      <a:rPr lang="en-US" sz="1400" b="0" smtClean="0">
                        <a:latin typeface="Cambria Math"/>
                      </a:rPr>
                      <m:t>and</m:t>
                    </m:r>
                    <m:r>
                      <m:rPr>
                        <m:nor/>
                      </m:rPr>
                      <a:rPr lang="en-US" sz="1400" b="0" smtClean="0">
                        <a:latin typeface="Cambria Math"/>
                      </a:rPr>
                      <m:t> </m:t>
                    </m:r>
                    <m:r>
                      <m:rPr>
                        <m:sty m:val="p"/>
                      </m:rPr>
                      <a:rPr lang="en-US" sz="1400" b="0" i="0" smtClean="0">
                        <a:latin typeface="Cambria Math"/>
                      </a:rPr>
                      <m:t>c</m:t>
                    </m:r>
                    <m:r>
                      <a:rPr lang="en-US" sz="1400" b="0" i="0" smtClean="0">
                        <a:latin typeface="Cambria Math"/>
                      </a:rPr>
                      <m:t>∈</m:t>
                    </m:r>
                    <m:sSub>
                      <m:sSubPr>
                        <m:ctrlPr>
                          <a:rPr lang="en-US" sz="1400" b="0" i="1" smtClean="0">
                            <a:latin typeface="Cambria Math"/>
                          </a:rPr>
                        </m:ctrlPr>
                      </m:sSubPr>
                      <m:e>
                        <m:r>
                          <m:rPr>
                            <m:nor/>
                          </m:rPr>
                          <a:rPr lang="en-US" sz="1400" b="0" smtClean="0">
                            <a:latin typeface="Cambria Math"/>
                          </a:rPr>
                          <m:t>Values</m:t>
                        </m:r>
                      </m:e>
                      <m:sub>
                        <m:r>
                          <m:rPr>
                            <m:sty m:val="p"/>
                          </m:rPr>
                          <a:rPr lang="en-US" sz="1400" b="0" i="0" smtClean="0">
                            <a:latin typeface="Cambria Math"/>
                          </a:rPr>
                          <m:t>f</m:t>
                        </m:r>
                      </m:sub>
                    </m:sSub>
                  </m:oMath>
                </a14:m>
                <a:r>
                  <a:rPr lang="en-US" sz="1400" dirty="0" smtClean="0"/>
                  <a:t>):</a:t>
                </a:r>
              </a:p>
              <a:p>
                <a:pPr algn="ctr"/>
                <a14:m>
                  <m:oMathPara xmlns:m="http://schemas.openxmlformats.org/officeDocument/2006/math">
                    <m:oMathParaPr>
                      <m:jc m:val="center"/>
                    </m:oMathParaPr>
                    <m:oMath xmlns:m="http://schemas.openxmlformats.org/officeDocument/2006/math">
                      <m:r>
                        <a:rPr lang="en-US" sz="1400" b="0" i="0" smtClean="0">
                          <a:latin typeface="Cambria Math"/>
                        </a:rPr>
                        <m:t>{</m:t>
                      </m:r>
                      <m:d>
                        <m:dPr>
                          <m:begChr m:val="{"/>
                          <m:endChr m:val="}"/>
                          <m:ctrlPr>
                            <a:rPr lang="en-US" sz="1400" b="0" i="1" smtClean="0">
                              <a:latin typeface="Cambria Math"/>
                            </a:rPr>
                          </m:ctrlPr>
                        </m:dPr>
                        <m:e>
                          <m:r>
                            <m:rPr>
                              <m:sty m:val="p"/>
                            </m:rPr>
                            <a:rPr lang="en-US" sz="1400" b="0" i="0" smtClean="0">
                              <a:latin typeface="Cambria Math"/>
                            </a:rPr>
                            <m:t>f</m:t>
                          </m:r>
                          <m:r>
                            <a:rPr lang="en-US" sz="1400" b="0" i="0" smtClean="0">
                              <a:latin typeface="Cambria Math"/>
                            </a:rPr>
                            <m:t>=</m:t>
                          </m:r>
                          <m:r>
                            <m:rPr>
                              <m:sty m:val="p"/>
                            </m:rPr>
                            <a:rPr lang="en-US" sz="1400" b="0" i="0" smtClean="0">
                              <a:latin typeface="Cambria Math"/>
                            </a:rPr>
                            <m:t>x</m:t>
                          </m:r>
                        </m:e>
                      </m:d>
                      <m:r>
                        <a:rPr lang="en-US" sz="1400" b="0" i="0" smtClean="0">
                          <a:latin typeface="Cambria Math"/>
                        </a:rPr>
                        <m:t>↦</m:t>
                      </m:r>
                      <m:d>
                        <m:dPr>
                          <m:begChr m:val="{"/>
                          <m:endChr m:val="}"/>
                          <m:ctrlPr>
                            <a:rPr lang="en-US" sz="1400" b="0" i="1" smtClean="0">
                              <a:latin typeface="Cambria Math"/>
                            </a:rPr>
                          </m:ctrlPr>
                        </m:dPr>
                        <m:e>
                          <m:r>
                            <m:rPr>
                              <m:sty m:val="p"/>
                            </m:rPr>
                            <a:rPr lang="en-US" sz="1400" b="0" i="0" smtClean="0">
                              <a:latin typeface="Cambria Math"/>
                            </a:rPr>
                            <m:t>f</m:t>
                          </m:r>
                          <m:r>
                            <a:rPr lang="en-US" sz="1400" b="0" i="0" smtClean="0">
                              <a:latin typeface="Cambria Math"/>
                            </a:rPr>
                            <m:t>=</m:t>
                          </m:r>
                          <m:r>
                            <m:rPr>
                              <m:sty m:val="p"/>
                            </m:rPr>
                            <a:rPr lang="en-US" sz="1400" b="0" i="0" smtClean="0">
                              <a:latin typeface="Cambria Math"/>
                            </a:rPr>
                            <m:t>c</m:t>
                          </m:r>
                        </m:e>
                      </m:d>
                      <m:r>
                        <a:rPr lang="en-US" sz="1400" b="0" i="0" smtClean="0">
                          <a:latin typeface="Cambria Math"/>
                        </a:rPr>
                        <m:t>∣</m:t>
                      </m:r>
                      <m:r>
                        <m:rPr>
                          <m:sty m:val="p"/>
                        </m:rPr>
                        <a:rPr lang="en-US" sz="1400" b="0" i="0" smtClean="0">
                          <a:latin typeface="Cambria Math"/>
                        </a:rPr>
                        <m:t>x</m:t>
                      </m:r>
                      <m:r>
                        <a:rPr lang="en-US" sz="1400" b="0" i="0" smtClean="0">
                          <a:latin typeface="Cambria Math"/>
                        </a:rPr>
                        <m:t>∈</m:t>
                      </m:r>
                      <m:sSub>
                        <m:sSubPr>
                          <m:ctrlPr>
                            <a:rPr lang="en-US" sz="1400" b="0" i="1" smtClean="0">
                              <a:latin typeface="Cambria Math"/>
                            </a:rPr>
                          </m:ctrlPr>
                        </m:sSubPr>
                        <m:e>
                          <m:r>
                            <m:rPr>
                              <m:nor/>
                            </m:rPr>
                            <a:rPr lang="en-US" sz="1400" b="0" smtClean="0">
                              <a:latin typeface="Cambria Math"/>
                            </a:rPr>
                            <m:t>Values</m:t>
                          </m:r>
                        </m:e>
                        <m:sub>
                          <m:r>
                            <m:rPr>
                              <m:sty m:val="p"/>
                            </m:rPr>
                            <a:rPr lang="en-US" sz="1400" b="0" i="0" smtClean="0">
                              <a:latin typeface="Cambria Math"/>
                            </a:rPr>
                            <m:t>f</m:t>
                          </m:r>
                        </m:sub>
                      </m:sSub>
                      <m:r>
                        <a:rPr lang="en-US" sz="1400" b="0" i="0" smtClean="0">
                          <a:latin typeface="Cambria Math"/>
                        </a:rPr>
                        <m:t>} </m:t>
                      </m:r>
                    </m:oMath>
                  </m:oMathPara>
                </a14:m>
                <a:endParaRPr lang="en-US" sz="1400" dirty="0" smtClean="0"/>
              </a:p>
              <a:p>
                <a:r>
                  <a:rPr lang="en-US" sz="1400" b="1" dirty="0" smtClean="0"/>
                  <a:t>primitive condition</a:t>
                </a:r>
                <a:r>
                  <a:rPr lang="en-US" sz="1400" dirty="0" smtClean="0"/>
                  <a:t> (with </a:t>
                </a:r>
                <a14:m>
                  <m:oMath xmlns:m="http://schemas.openxmlformats.org/officeDocument/2006/math">
                    <m:r>
                      <m:rPr>
                        <m:sty m:val="p"/>
                      </m:rPr>
                      <a:rPr lang="en-US" sz="1400" i="0">
                        <a:latin typeface="Cambria Math"/>
                      </a:rPr>
                      <m:t>f</m:t>
                    </m:r>
                    <m:r>
                      <a:rPr lang="en-US" sz="1400" i="0">
                        <a:latin typeface="Cambria Math"/>
                      </a:rPr>
                      <m:t> </m:t>
                    </m:r>
                    <m:r>
                      <m:rPr>
                        <m:nor/>
                      </m:rPr>
                      <a:rPr lang="en-US" sz="1400">
                        <a:latin typeface="Cambria Math"/>
                      </a:rPr>
                      <m:t>and</m:t>
                    </m:r>
                    <m:r>
                      <m:rPr>
                        <m:nor/>
                      </m:rPr>
                      <a:rPr lang="en-US" sz="1400">
                        <a:latin typeface="Cambria Math"/>
                      </a:rPr>
                      <m:t> </m:t>
                    </m:r>
                    <m:r>
                      <m:rPr>
                        <m:sty m:val="p"/>
                      </m:rPr>
                      <a:rPr lang="en-US" sz="1400" i="0">
                        <a:latin typeface="Cambria Math"/>
                      </a:rPr>
                      <m:t>c</m:t>
                    </m:r>
                    <m:r>
                      <a:rPr lang="en-US" sz="1400" i="0">
                        <a:latin typeface="Cambria Math"/>
                      </a:rPr>
                      <m:t>∈</m:t>
                    </m:r>
                    <m:sSub>
                      <m:sSubPr>
                        <m:ctrlPr>
                          <a:rPr lang="en-US" sz="1400" i="1">
                            <a:latin typeface="Cambria Math"/>
                          </a:rPr>
                        </m:ctrlPr>
                      </m:sSubPr>
                      <m:e>
                        <m:r>
                          <m:rPr>
                            <m:nor/>
                          </m:rPr>
                          <a:rPr lang="en-US" sz="1400">
                            <a:latin typeface="Cambria Math"/>
                          </a:rPr>
                          <m:t>Values</m:t>
                        </m:r>
                      </m:e>
                      <m:sub>
                        <m:r>
                          <m:rPr>
                            <m:sty m:val="p"/>
                          </m:rPr>
                          <a:rPr lang="en-US" sz="1400" i="0">
                            <a:latin typeface="Cambria Math"/>
                          </a:rPr>
                          <m:t>f</m:t>
                        </m:r>
                      </m:sub>
                    </m:sSub>
                  </m:oMath>
                </a14:m>
                <a:r>
                  <a:rPr lang="en-US" sz="1400" dirty="0"/>
                  <a:t>):</a:t>
                </a:r>
                <a:endParaRPr lang="en-US" sz="1400" dirty="0" smtClean="0"/>
              </a:p>
              <a:p>
                <a:pPr algn="ctr"/>
                <a:r>
                  <a:rPr lang="en-US" sz="1400" dirty="0"/>
                  <a:t> </a:t>
                </a:r>
                <a14:m>
                  <m:oMath xmlns:m="http://schemas.openxmlformats.org/officeDocument/2006/math">
                    <m:r>
                      <a:rPr lang="en-US" sz="1400" i="0">
                        <a:latin typeface="Cambria Math"/>
                      </a:rPr>
                      <m:t>{</m:t>
                    </m:r>
                    <m:d>
                      <m:dPr>
                        <m:begChr m:val="{"/>
                        <m:endChr m:val="}"/>
                        <m:ctrlPr>
                          <a:rPr lang="en-US" sz="1400" i="1">
                            <a:latin typeface="Cambria Math"/>
                          </a:rPr>
                        </m:ctrlPr>
                      </m:dPr>
                      <m:e>
                        <m:r>
                          <m:rPr>
                            <m:sty m:val="p"/>
                          </m:rPr>
                          <a:rPr lang="en-US" sz="1400" i="0">
                            <a:latin typeface="Cambria Math"/>
                          </a:rPr>
                          <m:t>f</m:t>
                        </m:r>
                        <m:r>
                          <a:rPr lang="en-US" sz="1400" i="0">
                            <a:latin typeface="Cambria Math"/>
                          </a:rPr>
                          <m:t>=</m:t>
                        </m:r>
                        <m:r>
                          <m:rPr>
                            <m:sty m:val="p"/>
                          </m:rPr>
                          <a:rPr lang="en-US" sz="1400" b="0" i="0" smtClean="0">
                            <a:latin typeface="Cambria Math"/>
                          </a:rPr>
                          <m:t>c</m:t>
                        </m:r>
                      </m:e>
                    </m:d>
                    <m:r>
                      <a:rPr lang="en-US" sz="1400" i="0">
                        <a:latin typeface="Cambria Math"/>
                      </a:rPr>
                      <m:t>↦</m:t>
                    </m:r>
                    <m:r>
                      <a:rPr lang="en-US" sz="1400" b="0" i="0" smtClean="0">
                        <a:latin typeface="Cambria Math"/>
                      </a:rPr>
                      <m:t>{}</m:t>
                    </m:r>
                    <m:r>
                      <a:rPr lang="en-US" sz="1400" i="0">
                        <a:latin typeface="Cambria Math"/>
                      </a:rPr>
                      <m:t>} </m:t>
                    </m:r>
                  </m:oMath>
                </a14:m>
                <a:endParaRPr lang="en-US" sz="1400" dirty="0"/>
              </a:p>
              <a:p>
                <a:r>
                  <a:rPr lang="en-US" sz="1400" b="1" dirty="0" smtClean="0"/>
                  <a:t>primitive transition</a:t>
                </a:r>
                <a:r>
                  <a:rPr lang="en-US" sz="1400" dirty="0" smtClean="0"/>
                  <a:t> (with </a:t>
                </a:r>
                <a14:m>
                  <m:oMath xmlns:m="http://schemas.openxmlformats.org/officeDocument/2006/math">
                    <m:r>
                      <m:rPr>
                        <m:sty m:val="p"/>
                      </m:rPr>
                      <a:rPr lang="en-US" sz="1400" i="0">
                        <a:latin typeface="Cambria Math"/>
                      </a:rPr>
                      <m:t>f</m:t>
                    </m:r>
                    <m:r>
                      <a:rPr lang="en-US" sz="1400" i="0">
                        <a:latin typeface="Cambria Math"/>
                      </a:rPr>
                      <m:t> </m:t>
                    </m:r>
                    <m:r>
                      <m:rPr>
                        <m:nor/>
                      </m:rPr>
                      <a:rPr lang="en-US" sz="1400">
                        <a:latin typeface="Cambria Math"/>
                      </a:rPr>
                      <m:t>and</m:t>
                    </m:r>
                    <m:r>
                      <m:rPr>
                        <m:nor/>
                      </m:rPr>
                      <a:rPr lang="en-US" sz="1400">
                        <a:latin typeface="Cambria Math"/>
                      </a:rPr>
                      <m:t> </m:t>
                    </m:r>
                    <m:r>
                      <m:rPr>
                        <m:nor/>
                      </m:rPr>
                      <a:rPr lang="en-US" sz="1400" b="0" smtClean="0">
                        <a:latin typeface="Cambria Math"/>
                      </a:rPr>
                      <m:t>u</m:t>
                    </m:r>
                    <m:r>
                      <m:rPr>
                        <m:nor/>
                      </m:rPr>
                      <a:rPr lang="en-US" sz="1400" b="0" smtClean="0">
                        <a:latin typeface="Cambria Math"/>
                      </a:rPr>
                      <m:t>,</m:t>
                    </m:r>
                    <m:r>
                      <m:rPr>
                        <m:nor/>
                      </m:rPr>
                      <a:rPr lang="en-US" sz="1400" b="0" smtClean="0">
                        <a:latin typeface="Cambria Math"/>
                      </a:rPr>
                      <m:t>v</m:t>
                    </m:r>
                    <m:r>
                      <a:rPr lang="en-US" sz="1400" b="0" i="0" smtClean="0">
                        <a:latin typeface="Cambria Math"/>
                      </a:rPr>
                      <m:t> </m:t>
                    </m:r>
                    <m:r>
                      <a:rPr lang="en-US" sz="1400" i="0">
                        <a:latin typeface="Cambria Math"/>
                      </a:rPr>
                      <m:t>∈</m:t>
                    </m:r>
                    <m:sSub>
                      <m:sSubPr>
                        <m:ctrlPr>
                          <a:rPr lang="en-US" sz="1400" i="1">
                            <a:latin typeface="Cambria Math"/>
                          </a:rPr>
                        </m:ctrlPr>
                      </m:sSubPr>
                      <m:e>
                        <m:r>
                          <m:rPr>
                            <m:nor/>
                          </m:rPr>
                          <a:rPr lang="en-US" sz="1400">
                            <a:latin typeface="Cambria Math"/>
                          </a:rPr>
                          <m:t>Values</m:t>
                        </m:r>
                      </m:e>
                      <m:sub>
                        <m:r>
                          <m:rPr>
                            <m:sty m:val="p"/>
                          </m:rPr>
                          <a:rPr lang="en-US" sz="1400" i="0">
                            <a:latin typeface="Cambria Math"/>
                          </a:rPr>
                          <m:t>f</m:t>
                        </m:r>
                      </m:sub>
                    </m:sSub>
                  </m:oMath>
                </a14:m>
                <a:r>
                  <a:rPr lang="en-US" sz="1400" dirty="0" smtClean="0"/>
                  <a:t>):</a:t>
                </a:r>
              </a:p>
              <a:p>
                <a:pPr/>
                <a14:m>
                  <m:oMathPara xmlns:m="http://schemas.openxmlformats.org/officeDocument/2006/math">
                    <m:oMathParaPr>
                      <m:jc m:val="centerGroup"/>
                    </m:oMathParaPr>
                    <m:oMath xmlns:m="http://schemas.openxmlformats.org/officeDocument/2006/math">
                      <m:r>
                        <a:rPr lang="en-US" sz="1400" i="0">
                          <a:latin typeface="Cambria Math"/>
                        </a:rPr>
                        <m:t>{</m:t>
                      </m:r>
                      <m:d>
                        <m:dPr>
                          <m:begChr m:val="{"/>
                          <m:endChr m:val="}"/>
                          <m:ctrlPr>
                            <a:rPr lang="en-US" sz="1400" i="1">
                              <a:latin typeface="Cambria Math"/>
                            </a:rPr>
                          </m:ctrlPr>
                        </m:dPr>
                        <m:e>
                          <m:r>
                            <m:rPr>
                              <m:sty m:val="p"/>
                            </m:rPr>
                            <a:rPr lang="en-US" sz="1400" i="0">
                              <a:latin typeface="Cambria Math"/>
                            </a:rPr>
                            <m:t>f</m:t>
                          </m:r>
                          <m:r>
                            <a:rPr lang="en-US" sz="1400" i="0">
                              <a:latin typeface="Cambria Math"/>
                            </a:rPr>
                            <m:t>=</m:t>
                          </m:r>
                          <m:r>
                            <m:rPr>
                              <m:sty m:val="p"/>
                            </m:rPr>
                            <a:rPr lang="en-US" sz="1400" b="0" i="0" smtClean="0">
                              <a:latin typeface="Cambria Math"/>
                            </a:rPr>
                            <m:t>u</m:t>
                          </m:r>
                        </m:e>
                      </m:d>
                      <m:r>
                        <a:rPr lang="en-US" sz="1400" i="0">
                          <a:latin typeface="Cambria Math"/>
                        </a:rPr>
                        <m:t>↦</m:t>
                      </m:r>
                      <m:d>
                        <m:dPr>
                          <m:begChr m:val="{"/>
                          <m:endChr m:val="}"/>
                          <m:ctrlPr>
                            <a:rPr lang="en-US" sz="1400" i="1">
                              <a:latin typeface="Cambria Math"/>
                            </a:rPr>
                          </m:ctrlPr>
                        </m:dPr>
                        <m:e>
                          <m:r>
                            <m:rPr>
                              <m:sty m:val="p"/>
                            </m:rPr>
                            <a:rPr lang="en-US" sz="1400" i="0">
                              <a:latin typeface="Cambria Math"/>
                            </a:rPr>
                            <m:t>f</m:t>
                          </m:r>
                          <m:r>
                            <a:rPr lang="en-US" sz="1400" i="0">
                              <a:latin typeface="Cambria Math"/>
                            </a:rPr>
                            <m:t>=</m:t>
                          </m:r>
                          <m:r>
                            <m:rPr>
                              <m:sty m:val="p"/>
                            </m:rPr>
                            <a:rPr lang="en-US" sz="1400" b="0" i="0" smtClean="0">
                              <a:latin typeface="Cambria Math"/>
                            </a:rPr>
                            <m:t>v</m:t>
                          </m:r>
                        </m:e>
                      </m:d>
                      <m:r>
                        <a:rPr lang="en-US" sz="1400" i="0">
                          <a:latin typeface="Cambria Math"/>
                        </a:rPr>
                        <m:t>}</m:t>
                      </m:r>
                    </m:oMath>
                  </m:oMathPara>
                </a14:m>
                <a:endParaRPr lang="en-US" sz="1400" dirty="0"/>
              </a:p>
            </p:txBody>
          </p:sp>
        </mc:Choice>
        <mc:Fallback xmlns="">
          <p:sp>
            <p:nvSpPr>
              <p:cNvPr id="9" name="Rectangle 8"/>
              <p:cNvSpPr>
                <a:spLocks noRot="1" noChangeAspect="1" noMove="1" noResize="1" noEditPoints="1" noAdjustHandles="1" noChangeArrowheads="1" noChangeShapeType="1" noTextEdit="1"/>
              </p:cNvSpPr>
              <p:nvPr/>
            </p:nvSpPr>
            <p:spPr bwMode="auto">
              <a:xfrm>
                <a:off x="5013170" y="2553185"/>
                <a:ext cx="4042119" cy="2554545"/>
              </a:xfrm>
              <a:prstGeom prst="rect">
                <a:avLst/>
              </a:prstGeom>
              <a:blipFill rotWithShape="1">
                <a:blip r:embed="rId12"/>
                <a:stretch>
                  <a:fillRect l="-150"/>
                </a:stretch>
              </a:blipFill>
              <a:ln w="127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49</a:t>
            </a:fld>
            <a:endParaRPr lang="en-US"/>
          </a:p>
        </p:txBody>
      </p:sp>
    </p:spTree>
    <p:custDataLst>
      <p:tags r:id="rId1"/>
    </p:custDataLst>
    <p:extLst>
      <p:ext uri="{BB962C8B-B14F-4D97-AF65-F5344CB8AC3E}">
        <p14:creationId xmlns:p14="http://schemas.microsoft.com/office/powerpoint/2010/main" val="3643450572"/>
      </p:ext>
    </p:extLst>
  </p:cSld>
  <p:clrMapOvr>
    <a:masterClrMapping/>
  </p:clrMapOvr>
  <mc:AlternateContent xmlns:mc="http://schemas.openxmlformats.org/markup-compatibility/2006" xmlns:p14="http://schemas.microsoft.com/office/powerpoint/2010/main">
    <mc:Choice Requires="p14">
      <p:transition spd="slow" p14:dur="2000" advTm="61323"/>
    </mc:Choice>
    <mc:Fallback xmlns="">
      <p:transition spd="slow" advTm="6132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25450" y="465138"/>
            <a:ext cx="8413750" cy="685800"/>
          </a:xfrm>
        </p:spPr>
        <p:txBody>
          <a:bodyPr/>
          <a:lstStyle/>
          <a:p>
            <a:r>
              <a:rPr lang="en-US" sz="3200" dirty="0" smtClean="0"/>
              <a:t>D</a:t>
            </a:r>
            <a:endParaRPr lang="en-US" dirty="0"/>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1372507"/>
            <a:ext cx="8644200" cy="523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2743200" y="3505200"/>
            <a:ext cx="1969425" cy="990600"/>
          </a:xfrm>
          <a:prstGeom prst="ellipse">
            <a:avLst/>
          </a:prstGeom>
          <a:noFill/>
          <a:ln w="381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3" name="Text Box 229"/>
          <p:cNvSpPr txBox="1">
            <a:spLocks noChangeArrowheads="1"/>
          </p:cNvSpPr>
          <p:nvPr/>
        </p:nvSpPr>
        <p:spPr bwMode="auto">
          <a:xfrm>
            <a:off x="7576548" y="0"/>
            <a:ext cx="1425390"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Motivation</a:t>
            </a:r>
            <a:endParaRPr lang="en-US" b="1" i="1" dirty="0">
              <a:solidFill>
                <a:schemeClr val="hlink"/>
              </a:solidFill>
            </a:endParaRP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5</a:t>
            </a:fld>
            <a:endParaRPr lang="en-US"/>
          </a:p>
        </p:txBody>
      </p:sp>
    </p:spTree>
    <p:extLst>
      <p:ext uri="{BB962C8B-B14F-4D97-AF65-F5344CB8AC3E}">
        <p14:creationId xmlns:p14="http://schemas.microsoft.com/office/powerpoint/2010/main" val="234787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29"/>
          <p:cNvSpPr txBox="1">
            <a:spLocks noChangeArrowheads="1"/>
          </p:cNvSpPr>
          <p:nvPr/>
        </p:nvSpPr>
        <p:spPr bwMode="auto">
          <a:xfrm>
            <a:off x="6274374" y="10758"/>
            <a:ext cx="2719014" cy="369332"/>
          </a:xfrm>
          <a:prstGeom prst="rect">
            <a:avLst/>
          </a:prstGeom>
          <a:noFill/>
          <a:ln>
            <a:noFill/>
          </a:ln>
          <a:effectLs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4: Languages</a:t>
            </a:r>
            <a:endParaRPr lang="en-US" b="1" i="1" dirty="0">
              <a:solidFill>
                <a:schemeClr val="hlink"/>
              </a:solidFill>
            </a:endParaRPr>
          </a:p>
        </p:txBody>
      </p:sp>
      <p:pic>
        <p:nvPicPr>
          <p:cNvPr id="5" name="Content Placeholder 15"/>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270730" y="5114"/>
            <a:ext cx="4862512" cy="6875463"/>
          </a:xfrm>
          <a:prstGeom prst="rect">
            <a:avLst/>
          </a:prstGeom>
        </p:spPr>
      </p:pic>
      <p:sp>
        <p:nvSpPr>
          <p:cNvPr id="8" name="Oval 7"/>
          <p:cNvSpPr/>
          <p:nvPr/>
        </p:nvSpPr>
        <p:spPr bwMode="auto">
          <a:xfrm>
            <a:off x="4883970" y="4444376"/>
            <a:ext cx="322730" cy="344244"/>
          </a:xfrm>
          <a:prstGeom prst="ellipse">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9" name="Oval 8"/>
          <p:cNvSpPr/>
          <p:nvPr/>
        </p:nvSpPr>
        <p:spPr bwMode="auto">
          <a:xfrm>
            <a:off x="5207968" y="4439056"/>
            <a:ext cx="322730" cy="344244"/>
          </a:xfrm>
          <a:prstGeom prst="ellipse">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10" name="Oval 9"/>
          <p:cNvSpPr/>
          <p:nvPr/>
        </p:nvSpPr>
        <p:spPr bwMode="auto">
          <a:xfrm>
            <a:off x="6178506" y="3316898"/>
            <a:ext cx="322730" cy="344244"/>
          </a:xfrm>
          <a:prstGeom prst="ellipse">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11" name="Oval 10"/>
          <p:cNvSpPr/>
          <p:nvPr/>
        </p:nvSpPr>
        <p:spPr bwMode="auto">
          <a:xfrm>
            <a:off x="6910050" y="3316898"/>
            <a:ext cx="322730" cy="344244"/>
          </a:xfrm>
          <a:prstGeom prst="ellipse">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13" name="Oval 12"/>
          <p:cNvSpPr/>
          <p:nvPr/>
        </p:nvSpPr>
        <p:spPr bwMode="auto">
          <a:xfrm>
            <a:off x="4590846" y="4496349"/>
            <a:ext cx="258451" cy="249456"/>
          </a:xfrm>
          <a:prstGeom prst="ellipse">
            <a:avLst/>
          </a:prstGeom>
          <a:noFill/>
          <a:ln w="28575" cap="flat" cmpd="sng" algn="ctr">
            <a:solidFill>
              <a:srgbClr val="FFC000"/>
            </a:solidFill>
            <a:prstDash val="sysDash"/>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14" name="Oval 13"/>
          <p:cNvSpPr/>
          <p:nvPr/>
        </p:nvSpPr>
        <p:spPr bwMode="auto">
          <a:xfrm>
            <a:off x="5574318" y="4483191"/>
            <a:ext cx="253305" cy="268599"/>
          </a:xfrm>
          <a:prstGeom prst="ellipse">
            <a:avLst/>
          </a:prstGeom>
          <a:noFill/>
          <a:ln w="28575" cap="flat" cmpd="sng" algn="ctr">
            <a:solidFill>
              <a:srgbClr val="FFC000"/>
            </a:solidFill>
            <a:prstDash val="sysDash"/>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7" name="Text Placeholder 6"/>
          <p:cNvSpPr>
            <a:spLocks noGrp="1"/>
          </p:cNvSpPr>
          <p:nvPr>
            <p:ph type="body" sz="half" idx="2"/>
          </p:nvPr>
        </p:nvSpPr>
        <p:spPr>
          <a:xfrm>
            <a:off x="161735" y="1545516"/>
            <a:ext cx="4399504" cy="5210286"/>
          </a:xfrm>
          <a:ln>
            <a:noFill/>
          </a:ln>
        </p:spPr>
        <p:txBody>
          <a:bodyPr/>
          <a:lstStyle/>
          <a:p>
            <a:r>
              <a:rPr lang="en-US" dirty="0" smtClean="0"/>
              <a:t>L(     ;  </a:t>
            </a:r>
            <a:r>
              <a:rPr lang="en-US" dirty="0" err="1" smtClean="0">
                <a:solidFill>
                  <a:srgbClr val="C00000"/>
                </a:solidFill>
              </a:rPr>
              <a:t>eff</a:t>
            </a:r>
            <a:r>
              <a:rPr lang="en-US" dirty="0" smtClean="0">
                <a:solidFill>
                  <a:srgbClr val="C00000"/>
                </a:solidFill>
              </a:rPr>
              <a:t>; pre</a:t>
            </a:r>
            <a:r>
              <a:rPr lang="en-US" dirty="0" smtClean="0"/>
              <a:t>)</a:t>
            </a:r>
          </a:p>
          <a:p>
            <a:pPr lvl="1"/>
            <a:r>
              <a:rPr lang="en-US" sz="1400" dirty="0" smtClean="0"/>
              <a:t>(012)</a:t>
            </a:r>
            <a:endParaRPr lang="en-US" dirty="0" smtClean="0"/>
          </a:p>
          <a:p>
            <a:r>
              <a:rPr lang="en-US" dirty="0" smtClean="0"/>
              <a:t>L(     ; </a:t>
            </a:r>
            <a:r>
              <a:rPr lang="en-US" dirty="0" smtClean="0">
                <a:solidFill>
                  <a:srgbClr val="C00000"/>
                </a:solidFill>
              </a:rPr>
              <a:t>pre; </a:t>
            </a:r>
            <a:r>
              <a:rPr lang="en-US" dirty="0" err="1" smtClean="0">
                <a:solidFill>
                  <a:srgbClr val="C00000"/>
                </a:solidFill>
              </a:rPr>
              <a:t>eff</a:t>
            </a:r>
            <a:r>
              <a:rPr lang="en-US" dirty="0" smtClean="0">
                <a:solidFill>
                  <a:srgbClr val="C00000"/>
                </a:solidFill>
              </a:rPr>
              <a:t> </a:t>
            </a:r>
            <a:r>
              <a:rPr lang="en-US" dirty="0" smtClean="0"/>
              <a:t>)</a:t>
            </a:r>
          </a:p>
          <a:p>
            <a:pPr lvl="1"/>
            <a:r>
              <a:rPr lang="en-US" sz="1400" dirty="0" smtClean="0"/>
              <a:t>(021)</a:t>
            </a:r>
          </a:p>
          <a:p>
            <a:r>
              <a:rPr lang="en-US" dirty="0" smtClean="0"/>
              <a:t>L(pre;  </a:t>
            </a:r>
            <a:r>
              <a:rPr lang="en-US" dirty="0" err="1" smtClean="0">
                <a:solidFill>
                  <a:srgbClr val="C00000"/>
                </a:solidFill>
              </a:rPr>
              <a:t>eff</a:t>
            </a:r>
            <a:r>
              <a:rPr lang="en-US" dirty="0" smtClean="0">
                <a:solidFill>
                  <a:srgbClr val="C00000"/>
                </a:solidFill>
              </a:rPr>
              <a:t>; </a:t>
            </a:r>
            <a:r>
              <a:rPr lang="en-US" dirty="0" err="1" smtClean="0">
                <a:solidFill>
                  <a:srgbClr val="C00000"/>
                </a:solidFill>
              </a:rPr>
              <a:t>eff</a:t>
            </a:r>
            <a:r>
              <a:rPr lang="en-US" dirty="0" smtClean="0">
                <a:solidFill>
                  <a:srgbClr val="C00000"/>
                </a:solidFill>
              </a:rPr>
              <a:t> </a:t>
            </a:r>
            <a:r>
              <a:rPr lang="en-US" dirty="0" smtClean="0"/>
              <a:t>)</a:t>
            </a:r>
          </a:p>
          <a:p>
            <a:pPr lvl="1"/>
            <a:r>
              <a:rPr lang="en-US" sz="1400" dirty="0" smtClean="0"/>
              <a:t>(122)</a:t>
            </a:r>
          </a:p>
          <a:p>
            <a:pPr lvl="1"/>
            <a:r>
              <a:rPr lang="en-US" sz="1400" i="1" dirty="0" smtClean="0"/>
              <a:t>Sub-Classical:</a:t>
            </a:r>
          </a:p>
          <a:p>
            <a:pPr lvl="1"/>
            <a:r>
              <a:rPr lang="en-US" sz="1400" i="1" dirty="0" smtClean="0"/>
              <a:t>L(   ; </a:t>
            </a:r>
            <a:r>
              <a:rPr lang="en-US" sz="1400" i="1" dirty="0" err="1"/>
              <a:t>eff</a:t>
            </a:r>
            <a:r>
              <a:rPr lang="en-US" sz="1400" i="1" dirty="0"/>
              <a:t>; </a:t>
            </a:r>
            <a:r>
              <a:rPr lang="en-US" sz="1400" i="1" dirty="0" err="1"/>
              <a:t>eff</a:t>
            </a:r>
            <a:r>
              <a:rPr lang="en-US" sz="1400" i="1" dirty="0" smtClean="0"/>
              <a:t>)   (</a:t>
            </a:r>
            <a:r>
              <a:rPr lang="en-US" sz="1400" i="1" dirty="0"/>
              <a:t>011)</a:t>
            </a:r>
            <a:endParaRPr lang="en-US" sz="1400" i="1" dirty="0" smtClean="0"/>
          </a:p>
          <a:p>
            <a:r>
              <a:rPr lang="en-US" dirty="0" smtClean="0"/>
              <a:t>L( </a:t>
            </a:r>
            <a:r>
              <a:rPr lang="en-US" dirty="0" err="1" smtClean="0"/>
              <a:t>eff</a:t>
            </a:r>
            <a:r>
              <a:rPr lang="en-US" dirty="0" smtClean="0"/>
              <a:t>; </a:t>
            </a:r>
            <a:r>
              <a:rPr lang="en-US" dirty="0">
                <a:solidFill>
                  <a:srgbClr val="C00000"/>
                </a:solidFill>
              </a:rPr>
              <a:t>pre; pre</a:t>
            </a:r>
            <a:r>
              <a:rPr lang="en-US" dirty="0"/>
              <a:t>)</a:t>
            </a:r>
          </a:p>
          <a:p>
            <a:pPr lvl="1"/>
            <a:r>
              <a:rPr lang="en-US" sz="1400" dirty="0" smtClean="0"/>
              <a:t>(211)</a:t>
            </a:r>
          </a:p>
          <a:p>
            <a:pPr lvl="1"/>
            <a:r>
              <a:rPr lang="en-US" sz="1400" i="1" dirty="0" smtClean="0"/>
              <a:t>Sub-Classical:</a:t>
            </a:r>
          </a:p>
          <a:p>
            <a:pPr lvl="1"/>
            <a:r>
              <a:rPr lang="en-US" sz="1400" i="1" dirty="0" smtClean="0"/>
              <a:t>L(  ; </a:t>
            </a:r>
            <a:r>
              <a:rPr lang="en-US" sz="1400" i="1" dirty="0"/>
              <a:t>pre; pre</a:t>
            </a:r>
            <a:r>
              <a:rPr lang="en-US" sz="1400" i="1" dirty="0" smtClean="0"/>
              <a:t>)   (022)</a:t>
            </a:r>
            <a:endParaRPr lang="en-US" sz="1400" dirty="0"/>
          </a:p>
          <a:p>
            <a:pPr lvl="1"/>
            <a:r>
              <a:rPr lang="en-US" sz="1400" dirty="0" smtClean="0"/>
              <a:t>also </a:t>
            </a:r>
            <a:r>
              <a:rPr lang="en-US" sz="1400" u="sng" dirty="0" smtClean="0"/>
              <a:t>degenerate</a:t>
            </a:r>
          </a:p>
          <a:p>
            <a:pPr lvl="1"/>
            <a:endParaRPr lang="en-US" dirty="0"/>
          </a:p>
        </p:txBody>
      </p:sp>
      <p:sp>
        <p:nvSpPr>
          <p:cNvPr id="6" name="Title 5"/>
          <p:cNvSpPr>
            <a:spLocks noGrp="1"/>
          </p:cNvSpPr>
          <p:nvPr>
            <p:ph type="title"/>
          </p:nvPr>
        </p:nvSpPr>
        <p:spPr>
          <a:xfrm>
            <a:off x="102710" y="465138"/>
            <a:ext cx="7793038" cy="685800"/>
          </a:xfrm>
        </p:spPr>
        <p:txBody>
          <a:bodyPr/>
          <a:lstStyle/>
          <a:p>
            <a:r>
              <a:rPr lang="en-US" dirty="0" smtClean="0"/>
              <a:t>Minimal Compound</a:t>
            </a:r>
            <a:endParaRPr lang="en-US" dirty="0"/>
          </a:p>
        </p:txBody>
      </p:sp>
      <p:sp>
        <p:nvSpPr>
          <p:cNvPr id="3" name="Slide Number Placeholder 2"/>
          <p:cNvSpPr>
            <a:spLocks noGrp="1"/>
          </p:cNvSpPr>
          <p:nvPr>
            <p:ph type="sldNum" sz="quarter" idx="12"/>
          </p:nvPr>
        </p:nvSpPr>
        <p:spPr/>
        <p:txBody>
          <a:bodyPr/>
          <a:lstStyle/>
          <a:p>
            <a:pPr>
              <a:defRPr/>
            </a:pPr>
            <a:fld id="{C07EA18F-6F2D-4CB7-BDC6-85F2DFCC4B00}" type="slidenum">
              <a:rPr lang="en-US" smtClean="0"/>
              <a:pPr>
                <a:defRPr/>
              </a:pPr>
              <a:t>50</a:t>
            </a:fld>
            <a:endParaRPr lang="en-US"/>
          </a:p>
        </p:txBody>
      </p:sp>
    </p:spTree>
    <p:extLst>
      <p:ext uri="{BB962C8B-B14F-4D97-AF65-F5344CB8AC3E}">
        <p14:creationId xmlns:p14="http://schemas.microsoft.com/office/powerpoint/2010/main" val="1062562851"/>
      </p:ext>
    </p:extLst>
  </p:cSld>
  <p:clrMapOvr>
    <a:masterClrMapping/>
  </p:clrMapOvr>
  <mc:AlternateContent xmlns:mc="http://schemas.openxmlformats.org/markup-compatibility/2006" xmlns:p14="http://schemas.microsoft.com/office/powerpoint/2010/main">
    <mc:Choice Requires="p14">
      <p:transition spd="slow" p14:dur="2000" advTm="44278"/>
    </mc:Choice>
    <mc:Fallback xmlns="">
      <p:transition spd="slow" advTm="44278"/>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76517" y="3377901"/>
            <a:ext cx="8766147" cy="2754612"/>
          </a:xfrm>
        </p:spPr>
        <p:txBody>
          <a:bodyPr/>
          <a:lstStyle/>
          <a:p>
            <a:r>
              <a:rPr lang="en-US" dirty="0"/>
              <a:t>Compound implies Temporally </a:t>
            </a:r>
            <a:r>
              <a:rPr lang="en-US" dirty="0" smtClean="0"/>
              <a:t>Expressive</a:t>
            </a:r>
          </a:p>
          <a:p>
            <a:r>
              <a:rPr lang="en-US" dirty="0" smtClean="0"/>
              <a:t>Proposition:</a:t>
            </a:r>
          </a:p>
          <a:p>
            <a:pPr lvl="1"/>
            <a:r>
              <a:rPr lang="en-US" i="1" dirty="0" smtClean="0"/>
              <a:t>Primitive implies Temporally Simple</a:t>
            </a:r>
          </a:p>
          <a:p>
            <a:pPr lvl="2"/>
            <a:r>
              <a:rPr lang="en-US" sz="2000" dirty="0" smtClean="0"/>
              <a:t>Iteratively move critical regions to front</a:t>
            </a:r>
          </a:p>
          <a:p>
            <a:pPr lvl="1"/>
            <a:endParaRPr lang="en-US" sz="1100" dirty="0" smtClean="0"/>
          </a:p>
          <a:p>
            <a:r>
              <a:rPr lang="en-US" dirty="0" smtClean="0"/>
              <a:t>Theorem: </a:t>
            </a:r>
          </a:p>
          <a:p>
            <a:pPr lvl="1"/>
            <a:r>
              <a:rPr lang="en-US" sz="3200" i="1" dirty="0" smtClean="0">
                <a:solidFill>
                  <a:srgbClr val="C00000"/>
                </a:solidFill>
              </a:rPr>
              <a:t>Compound ‘</a:t>
            </a:r>
            <a:r>
              <a:rPr lang="en-US" sz="3200" i="1" dirty="0" err="1" smtClean="0">
                <a:solidFill>
                  <a:srgbClr val="C00000"/>
                </a:solidFill>
              </a:rPr>
              <a:t>iff</a:t>
            </a:r>
            <a:r>
              <a:rPr lang="en-US" sz="3200" i="1" dirty="0" smtClean="0">
                <a:solidFill>
                  <a:srgbClr val="C00000"/>
                </a:solidFill>
              </a:rPr>
              <a:t>’ Required Concurrency </a:t>
            </a:r>
            <a:endParaRPr lang="en-US" sz="3200" i="1" dirty="0">
              <a:solidFill>
                <a:srgbClr val="C00000"/>
              </a:solidFill>
            </a:endParaRPr>
          </a:p>
        </p:txBody>
      </p:sp>
      <p:sp>
        <p:nvSpPr>
          <p:cNvPr id="3" name="Title 2"/>
          <p:cNvSpPr>
            <a:spLocks noGrp="1"/>
          </p:cNvSpPr>
          <p:nvPr>
            <p:ph type="title"/>
          </p:nvPr>
        </p:nvSpPr>
        <p:spPr/>
        <p:txBody>
          <a:bodyPr/>
          <a:lstStyle/>
          <a:p>
            <a:r>
              <a:rPr lang="en-US" dirty="0" smtClean="0"/>
              <a:t>Proof of Characterization of RC</a:t>
            </a:r>
            <a:endParaRPr lang="en-US" dirty="0"/>
          </a:p>
        </p:txBody>
      </p:sp>
      <p:sp>
        <p:nvSpPr>
          <p:cNvPr id="4" name="Text Box 229"/>
          <p:cNvSpPr txBox="1">
            <a:spLocks noChangeArrowheads="1"/>
          </p:cNvSpPr>
          <p:nvPr/>
        </p:nvSpPr>
        <p:spPr bwMode="auto">
          <a:xfrm>
            <a:off x="6424986" y="0"/>
            <a:ext cx="2719014"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4: Languages</a:t>
            </a:r>
            <a:endParaRPr lang="en-US" b="1" i="1" dirty="0">
              <a:solidFill>
                <a:schemeClr val="hlin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62" y="1506069"/>
            <a:ext cx="8993403" cy="1635164"/>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46399" y="5389589"/>
            <a:ext cx="4733322" cy="860604"/>
          </a:xfrm>
          <a:prstGeom prst="rect">
            <a:avLst/>
          </a:prstGeom>
        </p:spPr>
      </p:pic>
      <p:sp>
        <p:nvSpPr>
          <p:cNvPr id="8" name="Rectangle 7"/>
          <p:cNvSpPr/>
          <p:nvPr/>
        </p:nvSpPr>
        <p:spPr bwMode="auto">
          <a:xfrm>
            <a:off x="883035" y="1669566"/>
            <a:ext cx="250918" cy="254948"/>
          </a:xfrm>
          <a:prstGeom prst="rect">
            <a:avLst/>
          </a:prstGeom>
          <a:solidFill>
            <a:schemeClr val="bg1"/>
          </a:solidFill>
          <a:ln w="38100" cap="flat" cmpd="sng" algn="ctr">
            <a:no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X</a:t>
            </a:r>
          </a:p>
        </p:txBody>
      </p:sp>
      <p:sp>
        <p:nvSpPr>
          <p:cNvPr id="9" name="Rectangle 8"/>
          <p:cNvSpPr/>
          <p:nvPr/>
        </p:nvSpPr>
        <p:spPr bwMode="auto">
          <a:xfrm>
            <a:off x="3377623" y="1772075"/>
            <a:ext cx="250918" cy="254948"/>
          </a:xfrm>
          <a:prstGeom prst="rect">
            <a:avLst/>
          </a:prstGeom>
          <a:solidFill>
            <a:schemeClr val="bg1"/>
          </a:solidFill>
          <a:ln w="38100" cap="flat" cmpd="sng" algn="ctr">
            <a:no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X</a:t>
            </a:r>
          </a:p>
        </p:txBody>
      </p:sp>
      <p:sp>
        <p:nvSpPr>
          <p:cNvPr id="10" name="Rectangle 9"/>
          <p:cNvSpPr/>
          <p:nvPr/>
        </p:nvSpPr>
        <p:spPr bwMode="auto">
          <a:xfrm>
            <a:off x="5638200" y="1771830"/>
            <a:ext cx="250918" cy="254948"/>
          </a:xfrm>
          <a:prstGeom prst="rect">
            <a:avLst/>
          </a:prstGeom>
          <a:solidFill>
            <a:schemeClr val="bg1"/>
          </a:solidFill>
          <a:ln w="38100" cap="flat" cmpd="sng" algn="ctr">
            <a:no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X</a:t>
            </a:r>
          </a:p>
        </p:txBody>
      </p:sp>
      <p:sp>
        <p:nvSpPr>
          <p:cNvPr id="11" name="Rectangle 10"/>
          <p:cNvSpPr/>
          <p:nvPr/>
        </p:nvSpPr>
        <p:spPr bwMode="auto">
          <a:xfrm>
            <a:off x="7976789" y="1771830"/>
            <a:ext cx="250918" cy="254948"/>
          </a:xfrm>
          <a:prstGeom prst="rect">
            <a:avLst/>
          </a:prstGeom>
          <a:solidFill>
            <a:schemeClr val="bg1"/>
          </a:solidFill>
          <a:ln w="38100" cap="flat" cmpd="sng" algn="ctr">
            <a:no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X</a:t>
            </a:r>
          </a:p>
        </p:txBody>
      </p:sp>
      <p:sp>
        <p:nvSpPr>
          <p:cNvPr id="12" name="Rectangle 11"/>
          <p:cNvSpPr/>
          <p:nvPr/>
        </p:nvSpPr>
        <p:spPr bwMode="auto">
          <a:xfrm>
            <a:off x="1402247" y="2384926"/>
            <a:ext cx="250918" cy="285964"/>
          </a:xfrm>
          <a:prstGeom prst="rect">
            <a:avLst/>
          </a:prstGeom>
          <a:solidFill>
            <a:schemeClr val="bg1"/>
          </a:solidFill>
          <a:ln w="38100" cap="flat" cmpd="sng" algn="ctr">
            <a:no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Y</a:t>
            </a:r>
          </a:p>
        </p:txBody>
      </p:sp>
      <p:sp>
        <p:nvSpPr>
          <p:cNvPr id="13" name="Rectangle 12"/>
          <p:cNvSpPr/>
          <p:nvPr/>
        </p:nvSpPr>
        <p:spPr bwMode="auto">
          <a:xfrm>
            <a:off x="3384528" y="2298013"/>
            <a:ext cx="250918" cy="276877"/>
          </a:xfrm>
          <a:prstGeom prst="rect">
            <a:avLst/>
          </a:prstGeom>
          <a:solidFill>
            <a:schemeClr val="bg1"/>
          </a:solidFill>
          <a:ln w="38100" cap="flat" cmpd="sng" algn="ctr">
            <a:no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Y</a:t>
            </a:r>
          </a:p>
        </p:txBody>
      </p:sp>
      <p:sp>
        <p:nvSpPr>
          <p:cNvPr id="14" name="Rectangle 13"/>
          <p:cNvSpPr/>
          <p:nvPr/>
        </p:nvSpPr>
        <p:spPr bwMode="auto">
          <a:xfrm>
            <a:off x="5657934" y="2295867"/>
            <a:ext cx="250918" cy="279024"/>
          </a:xfrm>
          <a:prstGeom prst="rect">
            <a:avLst/>
          </a:prstGeom>
          <a:solidFill>
            <a:schemeClr val="bg1"/>
          </a:solidFill>
          <a:ln w="38100" cap="flat" cmpd="sng" algn="ctr">
            <a:no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Y</a:t>
            </a:r>
          </a:p>
        </p:txBody>
      </p:sp>
      <p:sp>
        <p:nvSpPr>
          <p:cNvPr id="15" name="Rectangle 14"/>
          <p:cNvSpPr/>
          <p:nvPr/>
        </p:nvSpPr>
        <p:spPr bwMode="auto">
          <a:xfrm>
            <a:off x="7989945" y="2346872"/>
            <a:ext cx="250918" cy="281205"/>
          </a:xfrm>
          <a:prstGeom prst="rect">
            <a:avLst/>
          </a:prstGeom>
          <a:solidFill>
            <a:schemeClr val="bg1"/>
          </a:solidFill>
          <a:ln w="38100" cap="flat" cmpd="sng" algn="ctr">
            <a:no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Y</a:t>
            </a:r>
          </a:p>
        </p:txBody>
      </p:sp>
      <p:sp>
        <p:nvSpPr>
          <p:cNvPr id="16" name="TextBox 15"/>
          <p:cNvSpPr txBox="1"/>
          <p:nvPr/>
        </p:nvSpPr>
        <p:spPr>
          <a:xfrm>
            <a:off x="6906409" y="4005565"/>
            <a:ext cx="2236256" cy="1169551"/>
          </a:xfrm>
          <a:prstGeom prst="rect">
            <a:avLst/>
          </a:prstGeom>
          <a:noFill/>
        </p:spPr>
        <p:txBody>
          <a:bodyPr wrap="square" rtlCol="0">
            <a:spAutoFit/>
          </a:bodyPr>
          <a:lstStyle/>
          <a:p>
            <a:pPr algn="ctr"/>
            <a:r>
              <a:rPr lang="en-US" sz="1400" i="1" dirty="0" smtClean="0"/>
              <a:t>Causally primitive implies </a:t>
            </a:r>
            <a:r>
              <a:rPr lang="en-US" sz="1400" b="1" i="1" dirty="0" smtClean="0"/>
              <a:t>critical region</a:t>
            </a:r>
            <a:r>
              <a:rPr lang="en-US" sz="1400" i="1" dirty="0" smtClean="0"/>
              <a:t>: </a:t>
            </a:r>
          </a:p>
          <a:p>
            <a:pPr algn="ctr"/>
            <a:r>
              <a:rPr lang="en-US" sz="1400" i="1" dirty="0" smtClean="0"/>
              <a:t>non-empty common intersection of temporal extents</a:t>
            </a:r>
            <a:endParaRPr lang="en-US" sz="1400" i="1" dirty="0"/>
          </a:p>
        </p:txBody>
      </p:sp>
      <p:sp>
        <p:nvSpPr>
          <p:cNvPr id="17" name="Slide Number Placeholder 16"/>
          <p:cNvSpPr>
            <a:spLocks noGrp="1"/>
          </p:cNvSpPr>
          <p:nvPr>
            <p:ph type="sldNum" sz="quarter" idx="12"/>
          </p:nvPr>
        </p:nvSpPr>
        <p:spPr/>
        <p:txBody>
          <a:bodyPr/>
          <a:lstStyle/>
          <a:p>
            <a:pPr>
              <a:defRPr/>
            </a:pPr>
            <a:fld id="{C07EA18F-6F2D-4CB7-BDC6-85F2DFCC4B00}" type="slidenum">
              <a:rPr lang="en-US" smtClean="0"/>
              <a:pPr>
                <a:defRPr/>
              </a:pPr>
              <a:t>51</a:t>
            </a:fld>
            <a:endParaRPr lang="en-US"/>
          </a:p>
        </p:txBody>
      </p:sp>
    </p:spTree>
    <p:custDataLst>
      <p:tags r:id="rId1"/>
    </p:custDataLst>
    <p:extLst>
      <p:ext uri="{BB962C8B-B14F-4D97-AF65-F5344CB8AC3E}">
        <p14:creationId xmlns:p14="http://schemas.microsoft.com/office/powerpoint/2010/main" val="1191837911"/>
      </p:ext>
    </p:extLst>
  </p:cSld>
  <p:clrMapOvr>
    <a:masterClrMapping/>
  </p:clrMapOvr>
  <mc:AlternateContent xmlns:mc="http://schemas.openxmlformats.org/markup-compatibility/2006" xmlns:p14="http://schemas.microsoft.com/office/powerpoint/2010/main">
    <mc:Choice Requires="p14">
      <p:transition spd="slow" p14:dur="2000" advTm="50391"/>
    </mc:Choice>
    <mc:Fallback xmlns="">
      <p:transition spd="slow" advTm="503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Compilability</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Theorem:</a:t>
            </a:r>
          </a:p>
          <a:p>
            <a:r>
              <a:rPr lang="en-US" dirty="0" smtClean="0">
                <a:solidFill>
                  <a:srgbClr val="C00000"/>
                </a:solidFill>
              </a:rPr>
              <a:t>First-Fit is a dominance reduction on every temporally simple language</a:t>
            </a:r>
          </a:p>
          <a:p>
            <a:pPr lvl="1"/>
            <a:r>
              <a:rPr lang="en-US" dirty="0" smtClean="0"/>
              <a:t>Action-sequences + First-Fit suffices</a:t>
            </a:r>
          </a:p>
          <a:p>
            <a:pPr lvl="2"/>
            <a:r>
              <a:rPr lang="en-US" dirty="0" smtClean="0"/>
              <a:t>effectively by definition</a:t>
            </a:r>
          </a:p>
          <a:p>
            <a:pPr lvl="1"/>
            <a:r>
              <a:rPr lang="en-US" dirty="0" smtClean="0"/>
              <a:t>sound, complete, systematic, optimal, …</a:t>
            </a:r>
          </a:p>
          <a:p>
            <a:pPr lvl="1"/>
            <a:r>
              <a:rPr lang="en-US" dirty="0" smtClean="0"/>
              <a:t>CTP is `representative in spirit’</a:t>
            </a:r>
          </a:p>
          <a:p>
            <a:pPr lvl="1"/>
            <a:endParaRPr lang="en-US" dirty="0" smtClean="0"/>
          </a:p>
          <a:p>
            <a:r>
              <a:rPr lang="en-US" dirty="0" smtClean="0"/>
              <a:t>Theorem:</a:t>
            </a:r>
          </a:p>
          <a:p>
            <a:r>
              <a:rPr lang="en-US" dirty="0" smtClean="0">
                <a:solidFill>
                  <a:srgbClr val="C00000"/>
                </a:solidFill>
              </a:rPr>
              <a:t>‘Every’ temporally expressive language compiles into Interleaved Temporal Planning</a:t>
            </a:r>
          </a:p>
          <a:p>
            <a:pPr lvl="1"/>
            <a:r>
              <a:rPr lang="en-US" dirty="0" smtClean="0"/>
              <a:t>ITP is representative…</a:t>
            </a:r>
          </a:p>
          <a:p>
            <a:pPr lvl="1"/>
            <a:r>
              <a:rPr lang="en-US" dirty="0" smtClean="0"/>
              <a:t>…up to the limits of the background compilation theory</a:t>
            </a:r>
          </a:p>
          <a:p>
            <a:pPr lvl="2"/>
            <a:r>
              <a:rPr lang="en-US" dirty="0" smtClean="0"/>
              <a:t>so: no continuous change</a:t>
            </a:r>
            <a:endParaRPr lang="en-US" dirty="0"/>
          </a:p>
        </p:txBody>
      </p:sp>
      <p:sp>
        <p:nvSpPr>
          <p:cNvPr id="6" name="Text Box 229"/>
          <p:cNvSpPr txBox="1">
            <a:spLocks noChangeArrowheads="1"/>
          </p:cNvSpPr>
          <p:nvPr/>
        </p:nvSpPr>
        <p:spPr bwMode="auto">
          <a:xfrm>
            <a:off x="6424986" y="0"/>
            <a:ext cx="2719014"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4: Languages</a:t>
            </a:r>
            <a:endParaRPr lang="en-US" b="1" i="1" dirty="0">
              <a:solidFill>
                <a:schemeClr val="hlink"/>
              </a:solidFill>
            </a:endParaRPr>
          </a:p>
        </p:txBody>
      </p:sp>
      <p:sp>
        <p:nvSpPr>
          <p:cNvPr id="2" name="Slide Number Placeholder 1"/>
          <p:cNvSpPr>
            <a:spLocks noGrp="1"/>
          </p:cNvSpPr>
          <p:nvPr>
            <p:ph type="sldNum" sz="quarter" idx="12"/>
          </p:nvPr>
        </p:nvSpPr>
        <p:spPr/>
        <p:txBody>
          <a:bodyPr/>
          <a:lstStyle/>
          <a:p>
            <a:pPr>
              <a:defRPr/>
            </a:pPr>
            <a:fld id="{C07EA18F-6F2D-4CB7-BDC6-85F2DFCC4B00}" type="slidenum">
              <a:rPr lang="en-US" smtClean="0"/>
              <a:pPr>
                <a:defRPr/>
              </a:pPr>
              <a:t>52</a:t>
            </a:fld>
            <a:endParaRPr lang="en-US"/>
          </a:p>
        </p:txBody>
      </p:sp>
    </p:spTree>
    <p:extLst>
      <p:ext uri="{BB962C8B-B14F-4D97-AF65-F5344CB8AC3E}">
        <p14:creationId xmlns:p14="http://schemas.microsoft.com/office/powerpoint/2010/main" val="239198603"/>
      </p:ext>
    </p:extLst>
  </p:cSld>
  <p:clrMapOvr>
    <a:masterClrMapping/>
  </p:clrMapOvr>
  <mc:AlternateContent xmlns:mc="http://schemas.openxmlformats.org/markup-compatibility/2006" xmlns:p14="http://schemas.microsoft.com/office/powerpoint/2010/main">
    <mc:Choice Requires="p14">
      <p:transition spd="slow" p14:dur="2000" advTm="19391"/>
    </mc:Choice>
    <mc:Fallback xmlns="">
      <p:transition spd="slow" advTm="19391"/>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ln>
            <a:solidFill>
              <a:schemeClr val="accent3">
                <a:lumMod val="50000"/>
              </a:schemeClr>
            </a:solidFill>
          </a:ln>
        </p:spPr>
        <p:txBody>
          <a:bodyPr/>
          <a:lstStyle/>
          <a:p>
            <a:r>
              <a:rPr lang="en-US" dirty="0" smtClean="0">
                <a:solidFill>
                  <a:schemeClr val="accent3">
                    <a:lumMod val="50000"/>
                  </a:schemeClr>
                </a:solidFill>
              </a:rPr>
              <a:t>Classical Planning Background</a:t>
            </a:r>
          </a:p>
          <a:p>
            <a:r>
              <a:rPr lang="en-US" dirty="0" smtClean="0">
                <a:solidFill>
                  <a:schemeClr val="accent3">
                    <a:lumMod val="50000"/>
                  </a:schemeClr>
                </a:solidFill>
              </a:rPr>
              <a:t>Trouble in Temporal Planning</a:t>
            </a:r>
          </a:p>
          <a:p>
            <a:r>
              <a:rPr lang="en-US" dirty="0" smtClean="0">
                <a:solidFill>
                  <a:schemeClr val="accent3">
                    <a:lumMod val="50000"/>
                  </a:schemeClr>
                </a:solidFill>
              </a:rPr>
              <a:t>The Mission</a:t>
            </a:r>
            <a:endParaRPr lang="en-US" dirty="0">
              <a:solidFill>
                <a:schemeClr val="accent3">
                  <a:lumMod val="50000"/>
                </a:schemeClr>
              </a:solidFill>
            </a:endParaRPr>
          </a:p>
          <a:p>
            <a:r>
              <a:rPr lang="en-US" dirty="0" smtClean="0">
                <a:solidFill>
                  <a:srgbClr val="C00000"/>
                </a:solidFill>
              </a:rPr>
              <a:t>Overview of Results and Challenges</a:t>
            </a:r>
          </a:p>
          <a:p>
            <a:pPr lvl="1"/>
            <a:r>
              <a:rPr lang="en-US" dirty="0" smtClean="0">
                <a:solidFill>
                  <a:schemeClr val="accent3">
                    <a:lumMod val="50000"/>
                  </a:schemeClr>
                </a:solidFill>
              </a:rPr>
              <a:t>Chapter 2: Definitions</a:t>
            </a:r>
          </a:p>
          <a:p>
            <a:pPr lvl="1"/>
            <a:r>
              <a:rPr lang="en-US" dirty="0" smtClean="0">
                <a:solidFill>
                  <a:schemeClr val="accent3">
                    <a:lumMod val="50000"/>
                  </a:schemeClr>
                </a:solidFill>
              </a:rPr>
              <a:t>Chapter 3: Theory</a:t>
            </a:r>
          </a:p>
          <a:p>
            <a:pPr lvl="1"/>
            <a:r>
              <a:rPr lang="en-US" dirty="0" smtClean="0">
                <a:solidFill>
                  <a:schemeClr val="accent3">
                    <a:lumMod val="50000"/>
                  </a:schemeClr>
                </a:solidFill>
              </a:rPr>
              <a:t>Chapter 4: Language Analysis</a:t>
            </a:r>
          </a:p>
          <a:p>
            <a:pPr lvl="1"/>
            <a:r>
              <a:rPr lang="en-US" dirty="0" smtClean="0">
                <a:solidFill>
                  <a:srgbClr val="C00000"/>
                </a:solidFill>
              </a:rPr>
              <a:t>Chapter 5: Algorithm Analysis</a:t>
            </a:r>
          </a:p>
          <a:p>
            <a:r>
              <a:rPr lang="en-US" dirty="0" smtClean="0">
                <a:solidFill>
                  <a:srgbClr val="FFC000"/>
                </a:solidFill>
              </a:rPr>
              <a:t>Summary</a:t>
            </a:r>
          </a:p>
        </p:txBody>
      </p:sp>
      <p:cxnSp>
        <p:nvCxnSpPr>
          <p:cNvPr id="5" name="Elbow Connector 4"/>
          <p:cNvCxnSpPr>
            <a:stCxn id="11" idx="3"/>
            <a:endCxn id="10" idx="3"/>
          </p:cNvCxnSpPr>
          <p:nvPr/>
        </p:nvCxnSpPr>
        <p:spPr bwMode="auto">
          <a:xfrm flipV="1">
            <a:off x="5927453" y="3582297"/>
            <a:ext cx="1398494" cy="2086982"/>
          </a:xfrm>
          <a:prstGeom prst="curvedConnector3">
            <a:avLst>
              <a:gd name="adj1" fmla="val 188654"/>
            </a:avLst>
          </a:prstGeom>
          <a:solidFill>
            <a:srgbClr val="00FFFF"/>
          </a:solidFill>
          <a:ln w="57150" cap="flat" cmpd="sng" algn="ctr">
            <a:solidFill>
              <a:schemeClr val="accent3">
                <a:lumMod val="50000"/>
              </a:schemeClr>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ounded Rectangle 9" hidden="1"/>
          <p:cNvSpPr/>
          <p:nvPr/>
        </p:nvSpPr>
        <p:spPr bwMode="auto">
          <a:xfrm>
            <a:off x="7046248" y="3420932"/>
            <a:ext cx="279699" cy="322729"/>
          </a:xfrm>
          <a:prstGeom prst="round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11" name="Rounded Rectangle 10" hidden="1"/>
          <p:cNvSpPr/>
          <p:nvPr/>
        </p:nvSpPr>
        <p:spPr bwMode="auto">
          <a:xfrm>
            <a:off x="5647754" y="5518672"/>
            <a:ext cx="279699" cy="301214"/>
          </a:xfrm>
          <a:prstGeom prst="round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53</a:t>
            </a:fld>
            <a:endParaRPr lang="en-US"/>
          </a:p>
        </p:txBody>
      </p:sp>
    </p:spTree>
    <p:extLst>
      <p:ext uri="{BB962C8B-B14F-4D97-AF65-F5344CB8AC3E}">
        <p14:creationId xmlns:p14="http://schemas.microsoft.com/office/powerpoint/2010/main" val="33800329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bwMode="auto">
          <a:xfrm>
            <a:off x="193640" y="1376979"/>
            <a:ext cx="8885816" cy="5357308"/>
          </a:xfrm>
          <a:prstGeom prst="cloud">
            <a:avLst/>
          </a:prstGeom>
          <a:gradFill flip="none" rotWithShape="1">
            <a:gsLst>
              <a:gs pos="0">
                <a:srgbClr val="00B0F0"/>
              </a:gs>
              <a:gs pos="100000">
                <a:schemeClr val="accent3"/>
              </a:gs>
            </a:gsLst>
            <a:lin ang="2700000" scaled="1"/>
            <a:tileRect/>
          </a:gradFill>
          <a:ln w="38100" cap="flat" cmpd="sng" algn="ctr">
            <a:solidFill>
              <a:schemeClr val="accent3">
                <a:lumMod val="95000"/>
              </a:schemeClr>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3" name="Content Placeholder 2"/>
          <p:cNvSpPr>
            <a:spLocks noGrp="1"/>
          </p:cNvSpPr>
          <p:nvPr>
            <p:ph idx="1"/>
          </p:nvPr>
        </p:nvSpPr>
        <p:spPr>
          <a:xfrm>
            <a:off x="1753500" y="2312886"/>
            <a:ext cx="5606022" cy="3576364"/>
          </a:xfrm>
          <a:ln/>
        </p:spPr>
        <p:style>
          <a:lnRef idx="1">
            <a:schemeClr val="accent6"/>
          </a:lnRef>
          <a:fillRef idx="2">
            <a:schemeClr val="accent6"/>
          </a:fillRef>
          <a:effectRef idx="1">
            <a:schemeClr val="accent6"/>
          </a:effectRef>
          <a:fontRef idx="minor">
            <a:schemeClr val="dk1"/>
          </a:fontRef>
        </p:style>
        <p:txBody>
          <a:bodyPr wrap="none" tIns="91440" bIns="91440">
            <a:spAutoFit/>
          </a:bodyPr>
          <a:lstStyle/>
          <a:p>
            <a:r>
              <a:rPr lang="en-US" sz="2000" dirty="0" smtClean="0"/>
              <a:t>Pick Candidate </a:t>
            </a:r>
            <a:r>
              <a:rPr lang="en-US" sz="1400" dirty="0" smtClean="0"/>
              <a:t>(min search evaluation function)</a:t>
            </a:r>
          </a:p>
          <a:p>
            <a:r>
              <a:rPr lang="en-US" sz="2000" dirty="0" smtClean="0"/>
              <a:t>Check Goal Satisfaction </a:t>
            </a:r>
            <a:r>
              <a:rPr lang="en-US" sz="1400" dirty="0" smtClean="0"/>
              <a:t>(schedule to check deadlines)</a:t>
            </a:r>
          </a:p>
          <a:p>
            <a:pPr lvl="1"/>
            <a:r>
              <a:rPr lang="en-US" sz="2000" dirty="0" smtClean="0"/>
              <a:t>Report Solution </a:t>
            </a:r>
            <a:r>
              <a:rPr lang="en-US" sz="1400" dirty="0" smtClean="0"/>
              <a:t>(if necessary, schedule)</a:t>
            </a:r>
          </a:p>
          <a:p>
            <a:endParaRPr lang="en-US" sz="1000" dirty="0" smtClean="0"/>
          </a:p>
          <a:p>
            <a:r>
              <a:rPr lang="en-US" sz="2000" dirty="0" smtClean="0"/>
              <a:t>Choose</a:t>
            </a:r>
            <a:r>
              <a:rPr lang="en-US" sz="3100" dirty="0" smtClean="0"/>
              <a:t> </a:t>
            </a:r>
            <a:r>
              <a:rPr lang="en-US" sz="1300" dirty="0" smtClean="0"/>
              <a:t>(backtrack)</a:t>
            </a:r>
            <a:endParaRPr lang="en-US" sz="3100" dirty="0" smtClean="0"/>
          </a:p>
          <a:p>
            <a:pPr lvl="1"/>
            <a:r>
              <a:rPr lang="en-US" b="1" dirty="0" smtClean="0">
                <a:solidFill>
                  <a:srgbClr val="C00000"/>
                </a:solidFill>
              </a:rPr>
              <a:t>Add Action to Plan</a:t>
            </a:r>
          </a:p>
          <a:p>
            <a:endParaRPr lang="en-US" sz="1000" dirty="0" smtClean="0"/>
          </a:p>
          <a:p>
            <a:r>
              <a:rPr lang="en-US" sz="2000" dirty="0" smtClean="0"/>
              <a:t>Whenever </a:t>
            </a:r>
            <a:r>
              <a:rPr lang="en-US" sz="1400" dirty="0" smtClean="0"/>
              <a:t>(including: heuristics, etc.)</a:t>
            </a:r>
          </a:p>
          <a:p>
            <a:pPr lvl="1"/>
            <a:r>
              <a:rPr lang="en-US" b="1" dirty="0" smtClean="0">
                <a:solidFill>
                  <a:srgbClr val="C00000"/>
                </a:solidFill>
              </a:rPr>
              <a:t>Greedily Schedule</a:t>
            </a:r>
          </a:p>
        </p:txBody>
      </p:sp>
      <p:sp>
        <p:nvSpPr>
          <p:cNvPr id="2" name="Title 1"/>
          <p:cNvSpPr>
            <a:spLocks noGrp="1"/>
          </p:cNvSpPr>
          <p:nvPr>
            <p:ph type="title"/>
          </p:nvPr>
        </p:nvSpPr>
        <p:spPr>
          <a:xfrm>
            <a:off x="193638" y="465138"/>
            <a:ext cx="8950362" cy="685800"/>
          </a:xfrm>
        </p:spPr>
        <p:txBody>
          <a:bodyPr>
            <a:normAutofit fontScale="90000"/>
          </a:bodyPr>
          <a:lstStyle/>
          <a:p>
            <a:r>
              <a:rPr lang="en-US" dirty="0" smtClean="0"/>
              <a:t>First-Fit Classical (Forward-Chaining) Planner</a:t>
            </a:r>
            <a:endParaRPr lang="en-US" dirty="0"/>
          </a:p>
        </p:txBody>
      </p:sp>
      <p:sp>
        <p:nvSpPr>
          <p:cNvPr id="7" name="Text Box 229"/>
          <p:cNvSpPr txBox="1">
            <a:spLocks noChangeArrowheads="1"/>
          </p:cNvSpPr>
          <p:nvPr/>
        </p:nvSpPr>
        <p:spPr bwMode="auto">
          <a:xfrm>
            <a:off x="6424986" y="0"/>
            <a:ext cx="2735044"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5: Algorithms</a:t>
            </a:r>
            <a:endParaRPr lang="en-US" b="1" i="1" dirty="0">
              <a:solidFill>
                <a:schemeClr val="hlink"/>
              </a:solidFill>
            </a:endParaRP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54</a:t>
            </a:fld>
            <a:endParaRPr lang="en-US"/>
          </a:p>
        </p:txBody>
      </p:sp>
      <p:sp>
        <p:nvSpPr>
          <p:cNvPr id="5" name="TextBox 4"/>
          <p:cNvSpPr txBox="1"/>
          <p:nvPr/>
        </p:nvSpPr>
        <p:spPr>
          <a:xfrm>
            <a:off x="5271272" y="3503204"/>
            <a:ext cx="1409810" cy="584775"/>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dirty="0" smtClean="0">
                <a:solidFill>
                  <a:srgbClr val="C00000"/>
                </a:solidFill>
              </a:rPr>
              <a:t>Search</a:t>
            </a:r>
            <a:endParaRPr lang="en-US" sz="3200" dirty="0">
              <a:solidFill>
                <a:srgbClr val="C00000"/>
              </a:solidFill>
            </a:endParaRPr>
          </a:p>
        </p:txBody>
      </p:sp>
      <p:pic>
        <p:nvPicPr>
          <p:cNvPr id="1026" name="Picture 2" descr="C:\Users\Wyriel\AppData\Local\Microsoft\Windows\Temporary Internet Files\Content.IE5\2WBVJOV4\MC90001521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3288" y="4410455"/>
            <a:ext cx="1295232" cy="12823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yriel\AppData\Local\Microsoft\Windows\Temporary Internet Files\Content.IE5\Z7OT5L9S\MC90018758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2619" y="2807310"/>
            <a:ext cx="976611" cy="11494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85985" y="1775022"/>
            <a:ext cx="1250563" cy="369332"/>
          </a:xfrm>
          <a:prstGeom prst="rect">
            <a:avLst/>
          </a:prstGeom>
          <a:noFill/>
        </p:spPr>
        <p:txBody>
          <a:bodyPr wrap="square" rtlCol="0">
            <a:spAutoFit/>
          </a:bodyPr>
          <a:lstStyle/>
          <a:p>
            <a:r>
              <a:rPr lang="en-US" dirty="0" smtClean="0">
                <a:solidFill>
                  <a:srgbClr val="C00000"/>
                </a:solidFill>
              </a:rPr>
              <a:t>Heuristics</a:t>
            </a:r>
          </a:p>
        </p:txBody>
      </p:sp>
      <p:sp>
        <p:nvSpPr>
          <p:cNvPr id="11" name="TextBox 10"/>
          <p:cNvSpPr txBox="1"/>
          <p:nvPr/>
        </p:nvSpPr>
        <p:spPr>
          <a:xfrm>
            <a:off x="1628262" y="1970446"/>
            <a:ext cx="1885633" cy="369332"/>
          </a:xfrm>
          <a:prstGeom prst="rect">
            <a:avLst/>
          </a:prstGeom>
          <a:noFill/>
        </p:spPr>
        <p:txBody>
          <a:bodyPr wrap="square" rtlCol="0">
            <a:spAutoFit/>
          </a:bodyPr>
          <a:lstStyle/>
          <a:p>
            <a:r>
              <a:rPr lang="en-US" dirty="0" smtClean="0">
                <a:solidFill>
                  <a:srgbClr val="C00000"/>
                </a:solidFill>
              </a:rPr>
              <a:t>Pruning rules</a:t>
            </a:r>
          </a:p>
        </p:txBody>
      </p:sp>
      <p:sp>
        <p:nvSpPr>
          <p:cNvPr id="12" name="TextBox 11"/>
          <p:cNvSpPr txBox="1"/>
          <p:nvPr/>
        </p:nvSpPr>
        <p:spPr>
          <a:xfrm>
            <a:off x="3706801" y="5941813"/>
            <a:ext cx="2393309" cy="369332"/>
          </a:xfrm>
          <a:prstGeom prst="rect">
            <a:avLst/>
          </a:prstGeom>
          <a:noFill/>
        </p:spPr>
        <p:txBody>
          <a:bodyPr wrap="square" rtlCol="0">
            <a:spAutoFit/>
          </a:bodyPr>
          <a:lstStyle/>
          <a:p>
            <a:r>
              <a:rPr lang="en-US" dirty="0" smtClean="0">
                <a:solidFill>
                  <a:srgbClr val="C00000"/>
                </a:solidFill>
              </a:rPr>
              <a:t>Domain Knowledge</a:t>
            </a:r>
          </a:p>
        </p:txBody>
      </p:sp>
      <p:sp>
        <p:nvSpPr>
          <p:cNvPr id="13" name="TextBox 12"/>
          <p:cNvSpPr txBox="1"/>
          <p:nvPr/>
        </p:nvSpPr>
        <p:spPr>
          <a:xfrm>
            <a:off x="4863357" y="1579595"/>
            <a:ext cx="1493525" cy="369332"/>
          </a:xfrm>
          <a:prstGeom prst="rect">
            <a:avLst/>
          </a:prstGeom>
          <a:noFill/>
        </p:spPr>
        <p:txBody>
          <a:bodyPr wrap="square" rtlCol="0">
            <a:spAutoFit/>
          </a:bodyPr>
          <a:lstStyle/>
          <a:p>
            <a:r>
              <a:rPr lang="en-US" dirty="0" smtClean="0">
                <a:solidFill>
                  <a:srgbClr val="C00000"/>
                </a:solidFill>
              </a:rPr>
              <a:t>Abstraction</a:t>
            </a:r>
          </a:p>
        </p:txBody>
      </p:sp>
      <p:sp>
        <p:nvSpPr>
          <p:cNvPr id="14" name="TextBox 13"/>
          <p:cNvSpPr txBox="1"/>
          <p:nvPr/>
        </p:nvSpPr>
        <p:spPr>
          <a:xfrm>
            <a:off x="705245" y="3508749"/>
            <a:ext cx="933775" cy="369332"/>
          </a:xfrm>
          <a:prstGeom prst="rect">
            <a:avLst/>
          </a:prstGeom>
          <a:noFill/>
        </p:spPr>
        <p:txBody>
          <a:bodyPr wrap="square" rtlCol="0">
            <a:spAutoFit/>
          </a:bodyPr>
          <a:lstStyle/>
          <a:p>
            <a:r>
              <a:rPr lang="en-US" dirty="0" smtClean="0">
                <a:solidFill>
                  <a:srgbClr val="C00000"/>
                </a:solidFill>
              </a:rPr>
              <a:t>Lifting</a:t>
            </a:r>
          </a:p>
        </p:txBody>
      </p:sp>
      <p:sp>
        <p:nvSpPr>
          <p:cNvPr id="15" name="TextBox 14"/>
          <p:cNvSpPr txBox="1"/>
          <p:nvPr/>
        </p:nvSpPr>
        <p:spPr>
          <a:xfrm>
            <a:off x="544330" y="4882226"/>
            <a:ext cx="1376979" cy="369332"/>
          </a:xfrm>
          <a:prstGeom prst="rect">
            <a:avLst/>
          </a:prstGeom>
          <a:noFill/>
        </p:spPr>
        <p:txBody>
          <a:bodyPr wrap="square" rtlCol="0">
            <a:spAutoFit/>
          </a:bodyPr>
          <a:lstStyle/>
          <a:p>
            <a:r>
              <a:rPr lang="en-US" dirty="0" smtClean="0">
                <a:solidFill>
                  <a:srgbClr val="C00000"/>
                </a:solidFill>
              </a:rPr>
              <a:t>Grounding</a:t>
            </a:r>
          </a:p>
        </p:txBody>
      </p:sp>
      <p:sp>
        <p:nvSpPr>
          <p:cNvPr id="16" name="TextBox 15"/>
          <p:cNvSpPr txBox="1"/>
          <p:nvPr/>
        </p:nvSpPr>
        <p:spPr>
          <a:xfrm>
            <a:off x="2065480" y="5862926"/>
            <a:ext cx="2393309" cy="369332"/>
          </a:xfrm>
          <a:prstGeom prst="rect">
            <a:avLst/>
          </a:prstGeom>
          <a:noFill/>
        </p:spPr>
        <p:txBody>
          <a:bodyPr wrap="square" rtlCol="0">
            <a:spAutoFit/>
          </a:bodyPr>
          <a:lstStyle/>
          <a:p>
            <a:r>
              <a:rPr lang="en-US" dirty="0" smtClean="0">
                <a:solidFill>
                  <a:srgbClr val="C00000"/>
                </a:solidFill>
              </a:rPr>
              <a:t>Learning</a:t>
            </a:r>
          </a:p>
        </p:txBody>
      </p:sp>
      <p:sp>
        <p:nvSpPr>
          <p:cNvPr id="17" name="TextBox 16"/>
          <p:cNvSpPr txBox="1"/>
          <p:nvPr/>
        </p:nvSpPr>
        <p:spPr>
          <a:xfrm>
            <a:off x="6564848" y="1519558"/>
            <a:ext cx="2320958" cy="646331"/>
          </a:xfrm>
          <a:prstGeom prst="rect">
            <a:avLst/>
          </a:prstGeom>
          <a:noFill/>
        </p:spPr>
        <p:txBody>
          <a:bodyPr wrap="square" rtlCol="0">
            <a:spAutoFit/>
          </a:bodyPr>
          <a:lstStyle/>
          <a:p>
            <a:r>
              <a:rPr lang="en-US" dirty="0" smtClean="0">
                <a:solidFill>
                  <a:srgbClr val="C00000"/>
                </a:solidFill>
              </a:rPr>
              <a:t>Symmetry</a:t>
            </a:r>
          </a:p>
          <a:p>
            <a:r>
              <a:rPr lang="en-US" dirty="0" smtClean="0">
                <a:solidFill>
                  <a:srgbClr val="C00000"/>
                </a:solidFill>
              </a:rPr>
              <a:t>Reduction</a:t>
            </a:r>
          </a:p>
        </p:txBody>
      </p:sp>
      <p:sp>
        <p:nvSpPr>
          <p:cNvPr id="18" name="TextBox 17"/>
          <p:cNvSpPr txBox="1"/>
          <p:nvPr/>
        </p:nvSpPr>
        <p:spPr>
          <a:xfrm>
            <a:off x="7610131" y="2371152"/>
            <a:ext cx="1160479" cy="369332"/>
          </a:xfrm>
          <a:prstGeom prst="rect">
            <a:avLst/>
          </a:prstGeom>
          <a:noFill/>
        </p:spPr>
        <p:txBody>
          <a:bodyPr wrap="square" rtlCol="0">
            <a:spAutoFit/>
          </a:bodyPr>
          <a:lstStyle/>
          <a:p>
            <a:r>
              <a:rPr lang="en-US" dirty="0" smtClean="0">
                <a:solidFill>
                  <a:srgbClr val="C00000"/>
                </a:solidFill>
              </a:rPr>
              <a:t>Portfolios</a:t>
            </a:r>
          </a:p>
        </p:txBody>
      </p:sp>
      <p:sp>
        <p:nvSpPr>
          <p:cNvPr id="19" name="TextBox 18"/>
          <p:cNvSpPr txBox="1"/>
          <p:nvPr/>
        </p:nvSpPr>
        <p:spPr>
          <a:xfrm>
            <a:off x="7659441" y="4094220"/>
            <a:ext cx="1360391" cy="369332"/>
          </a:xfrm>
          <a:prstGeom prst="rect">
            <a:avLst/>
          </a:prstGeom>
          <a:noFill/>
        </p:spPr>
        <p:txBody>
          <a:bodyPr wrap="square" rtlCol="0">
            <a:spAutoFit/>
          </a:bodyPr>
          <a:lstStyle/>
          <a:p>
            <a:r>
              <a:rPr lang="en-US" dirty="0" smtClean="0">
                <a:solidFill>
                  <a:srgbClr val="C00000"/>
                </a:solidFill>
              </a:rPr>
              <a:t>Landmarks</a:t>
            </a:r>
          </a:p>
        </p:txBody>
      </p:sp>
      <p:pic>
        <p:nvPicPr>
          <p:cNvPr id="1028" name="Picture 4" descr="C:\Users\Wyriel\AppData\Local\Microsoft\Windows\Temporary Internet Files\Content.IE5\M0ECF5DS\MC90023036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320" y="1427400"/>
            <a:ext cx="1181981" cy="94375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304452" y="5935381"/>
            <a:ext cx="1907633" cy="461665"/>
          </a:xfrm>
          <a:prstGeom prst="rect">
            <a:avLst/>
          </a:prstGeom>
          <a:noFill/>
        </p:spPr>
        <p:txBody>
          <a:bodyPr wrap="square" rtlCol="0">
            <a:spAutoFit/>
          </a:bodyPr>
          <a:lstStyle/>
          <a:p>
            <a:r>
              <a:rPr lang="en-US" sz="2400" dirty="0" smtClean="0">
                <a:solidFill>
                  <a:srgbClr val="00B050"/>
                </a:solidFill>
              </a:rPr>
              <a:t>Engineering</a:t>
            </a:r>
          </a:p>
        </p:txBody>
      </p:sp>
      <p:sp>
        <p:nvSpPr>
          <p:cNvPr id="23" name="TextBox 22"/>
          <p:cNvSpPr txBox="1"/>
          <p:nvPr/>
        </p:nvSpPr>
        <p:spPr>
          <a:xfrm>
            <a:off x="87852" y="6434862"/>
            <a:ext cx="5999528" cy="430887"/>
          </a:xfrm>
          <a:prstGeom prst="rect">
            <a:avLst/>
          </a:prstGeom>
          <a:noFill/>
        </p:spPr>
        <p:txBody>
          <a:bodyPr wrap="none" lIns="91440" tIns="0" rIns="0" bIns="0" rtlCol="0">
            <a:spAutoFit/>
          </a:bodyPr>
          <a:lstStyle/>
          <a:p>
            <a:r>
              <a:rPr lang="en-US" sz="1400" i="1" dirty="0">
                <a:solidFill>
                  <a:srgbClr val="C00000"/>
                </a:solidFill>
              </a:rPr>
              <a:t>Local Search Techniques for Temporal Planning in </a:t>
            </a:r>
            <a:r>
              <a:rPr lang="en-US" sz="1400" i="1" dirty="0" smtClean="0">
                <a:solidFill>
                  <a:srgbClr val="C00000"/>
                </a:solidFill>
              </a:rPr>
              <a:t>LPG.</a:t>
            </a:r>
          </a:p>
          <a:p>
            <a:r>
              <a:rPr lang="it-IT" sz="1400" dirty="0" smtClean="0">
                <a:solidFill>
                  <a:srgbClr val="C00000"/>
                </a:solidFill>
              </a:rPr>
              <a:t>Alfonso </a:t>
            </a:r>
            <a:r>
              <a:rPr lang="it-IT" sz="1400" dirty="0">
                <a:solidFill>
                  <a:srgbClr val="C00000"/>
                </a:solidFill>
              </a:rPr>
              <a:t>Gerevini, Ivan Serina, Alessandro Saetti, and Sergio Spinoni. 2003.</a:t>
            </a:r>
            <a:endParaRPr lang="en-US" sz="1400" dirty="0">
              <a:solidFill>
                <a:srgbClr val="C00000"/>
              </a:solidFill>
            </a:endParaRPr>
          </a:p>
        </p:txBody>
      </p:sp>
      <mc:AlternateContent xmlns:mc="http://schemas.openxmlformats.org/markup-compatibility/2006">
        <mc:Choice xmlns:a14="http://schemas.microsoft.com/office/drawing/2010/main" Requires="a14">
          <p:sp>
            <p:nvSpPr>
              <p:cNvPr id="9" name="Rounded Rectangle 8"/>
              <p:cNvSpPr/>
              <p:nvPr/>
            </p:nvSpPr>
            <p:spPr bwMode="auto">
              <a:xfrm>
                <a:off x="130160" y="1376979"/>
                <a:ext cx="3603814" cy="2901907"/>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800" b="1" dirty="0" smtClean="0">
                    <a:solidFill>
                      <a:schemeClr val="tx1"/>
                    </a:solidFill>
                    <a:latin typeface="Tahoma" pitchFamily="34" charset="0"/>
                  </a:rPr>
                  <a:t>Results</a:t>
                </a:r>
                <a:endParaRPr lang="en-US" sz="2000" b="1" dirty="0" smtClean="0">
                  <a:solidFill>
                    <a:schemeClr val="tx1"/>
                  </a:solidFill>
                  <a:latin typeface="Tahoma" pitchFamily="34" charset="0"/>
                </a:endParaRPr>
              </a:p>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500" dirty="0" smtClean="0">
                  <a:solidFill>
                    <a:srgbClr val="C00000"/>
                  </a:solidFill>
                  <a:latin typeface="Tahoma" pitchFamily="34" charset="0"/>
                </a:endParaRPr>
              </a:p>
              <a:p>
                <a:pPr marL="342900" lvl="1" indent="-342900" fontAlgn="base">
                  <a:spcAft>
                    <a:spcPct val="0"/>
                  </a:spcAft>
                  <a:buClr>
                    <a:srgbClr val="CCA500"/>
                  </a:buClr>
                  <a:buFont typeface="Wingdings" pitchFamily="2" charset="2"/>
                  <a:buChar char="§"/>
                </a:pPr>
                <a:r>
                  <a:rPr lang="en-US" sz="2000" dirty="0" smtClean="0">
                    <a:solidFill>
                      <a:srgbClr val="00B050"/>
                    </a:solidFill>
                    <a:latin typeface="Tahoma" pitchFamily="34" charset="0"/>
                  </a:rPr>
                  <a:t>systematic</a:t>
                </a:r>
                <a:r>
                  <a:rPr lang="en-US" sz="2000" dirty="0" smtClean="0">
                    <a:solidFill>
                      <a:schemeClr val="bg1"/>
                    </a:solidFill>
                    <a:latin typeface="Tahoma" pitchFamily="34" charset="0"/>
                  </a:rPr>
                  <a:t> </a:t>
                </a:r>
              </a:p>
              <a:p>
                <a:pPr marL="342900" lvl="1" indent="-342900" fontAlgn="base">
                  <a:spcAft>
                    <a:spcPct val="0"/>
                  </a:spcAft>
                  <a:buClr>
                    <a:srgbClr val="CCA500"/>
                  </a:buClr>
                  <a:buFont typeface="Wingdings" pitchFamily="2" charset="2"/>
                  <a:buChar char="§"/>
                </a:pPr>
                <a:r>
                  <a:rPr lang="en-US" sz="2000" b="0" dirty="0" smtClean="0"/>
                  <a:t>CTP </a:t>
                </a:r>
                <a14:m>
                  <m:oMath xmlns:m="http://schemas.openxmlformats.org/officeDocument/2006/math">
                    <m:r>
                      <a:rPr lang="en-US" sz="2000" b="0" i="1" dirty="0" smtClean="0">
                        <a:latin typeface="Cambria Math"/>
                      </a:rPr>
                      <m:t>−</m:t>
                    </m:r>
                  </m:oMath>
                </a14:m>
                <a:r>
                  <a:rPr lang="en-US" sz="2000" dirty="0" smtClean="0">
                    <a:latin typeface="Tahoma" pitchFamily="34" charset="0"/>
                  </a:rPr>
                  <a:t> deadlines</a:t>
                </a:r>
                <a:endParaRPr lang="en-US" sz="2000" dirty="0">
                  <a:latin typeface="Tahoma" pitchFamily="34" charset="0"/>
                </a:endParaRPr>
              </a:p>
              <a:p>
                <a:pPr marL="800100" lvl="1" indent="-342900" fontAlgn="base">
                  <a:spcAft>
                    <a:spcPct val="0"/>
                  </a:spcAft>
                  <a:buClr>
                    <a:srgbClr val="CCA500"/>
                  </a:buClr>
                  <a:buFont typeface="Wingdings" pitchFamily="2" charset="2"/>
                  <a:buChar char="§"/>
                </a:pPr>
                <a:r>
                  <a:rPr lang="en-US" sz="2000" dirty="0" smtClean="0">
                    <a:solidFill>
                      <a:srgbClr val="00B050"/>
                    </a:solidFill>
                    <a:latin typeface="Tahoma" pitchFamily="34" charset="0"/>
                  </a:rPr>
                  <a:t>complete</a:t>
                </a:r>
                <a:endParaRPr lang="en-US" sz="2000" dirty="0">
                  <a:solidFill>
                    <a:schemeClr val="bg1"/>
                  </a:solidFill>
                  <a:latin typeface="Tahoma" pitchFamily="34" charset="0"/>
                </a:endParaRPr>
              </a:p>
              <a:p>
                <a:pPr marL="342900" indent="-342900" fontAlgn="base">
                  <a:spcAft>
                    <a:spcPct val="0"/>
                  </a:spcAft>
                  <a:buClr>
                    <a:srgbClr val="CCA500"/>
                  </a:buClr>
                  <a:buFont typeface="Wingdings" pitchFamily="2" charset="2"/>
                  <a:buChar char="§"/>
                </a:pPr>
                <a:r>
                  <a:rPr lang="en-US" sz="2000" b="0" dirty="0" smtClean="0"/>
                  <a:t>CTP</a:t>
                </a:r>
                <a:r>
                  <a:rPr lang="en-US" sz="1600" b="0" dirty="0" smtClean="0"/>
                  <a:t> </a:t>
                </a:r>
                <a:r>
                  <a:rPr lang="en-US" sz="1400" b="0" dirty="0" smtClean="0"/>
                  <a:t>(with</a:t>
                </a:r>
                <a:r>
                  <a:rPr lang="en-US" sz="1400" dirty="0" smtClean="0">
                    <a:latin typeface="Tahoma" pitchFamily="34" charset="0"/>
                  </a:rPr>
                  <a:t> deadlines)</a:t>
                </a:r>
                <a:endParaRPr lang="en-US" sz="1400" dirty="0">
                  <a:latin typeface="Tahoma" pitchFamily="34" charset="0"/>
                </a:endParaRPr>
              </a:p>
              <a:p>
                <a:pPr marL="800100" lvl="1" indent="-342900" fontAlgn="base">
                  <a:spcAft>
                    <a:spcPct val="0"/>
                  </a:spcAft>
                  <a:buClr>
                    <a:srgbClr val="CCA500"/>
                  </a:buClr>
                  <a:buFont typeface="Wingdings" pitchFamily="2" charset="2"/>
                  <a:buChar char="§"/>
                </a:pPr>
                <a:r>
                  <a:rPr lang="en-US" sz="2000" dirty="0" smtClean="0">
                    <a:solidFill>
                      <a:srgbClr val="0070C0"/>
                    </a:solidFill>
                    <a:latin typeface="Tahoma" pitchFamily="34" charset="0"/>
                  </a:rPr>
                  <a:t>pseudo-complete</a:t>
                </a:r>
              </a:p>
              <a:p>
                <a:pPr marL="800100" lvl="1" indent="-342900" fontAlgn="base">
                  <a:spcAft>
                    <a:spcPct val="0"/>
                  </a:spcAft>
                  <a:buClr>
                    <a:srgbClr val="CCA500"/>
                  </a:buClr>
                  <a:buFont typeface="Wingdings" pitchFamily="2" charset="2"/>
                  <a:buChar char="§"/>
                </a:pPr>
                <a:r>
                  <a:rPr lang="en-US" sz="1400" i="1" dirty="0" smtClean="0">
                    <a:solidFill>
                      <a:srgbClr val="0070C0"/>
                    </a:solidFill>
                    <a:latin typeface="Tahoma" pitchFamily="34" charset="0"/>
                  </a:rPr>
                  <a:t>i.e., suboptimal</a:t>
                </a:r>
              </a:p>
              <a:p>
                <a:pPr marL="800100" lvl="1" indent="-342900" fontAlgn="base">
                  <a:spcAft>
                    <a:spcPct val="0"/>
                  </a:spcAft>
                  <a:buClr>
                    <a:srgbClr val="CCA500"/>
                  </a:buClr>
                  <a:buFont typeface="Wingdings" pitchFamily="2" charset="2"/>
                  <a:buChar char="§"/>
                </a:pPr>
                <a:endParaRPr lang="en-US" sz="1000" dirty="0">
                  <a:latin typeface="Tahoma" pitchFamily="34" charset="0"/>
                </a:endParaRPr>
              </a:p>
              <a:p>
                <a:pPr marL="342900" indent="-342900" fontAlgn="base">
                  <a:spcAft>
                    <a:spcPct val="0"/>
                  </a:spcAft>
                  <a:buClr>
                    <a:srgbClr val="CCA500"/>
                  </a:buClr>
                  <a:buFont typeface="Wingdings" pitchFamily="2" charset="2"/>
                  <a:buChar char="§"/>
                </a:pPr>
                <a:r>
                  <a:rPr lang="en-US" sz="1400" dirty="0" smtClean="0">
                    <a:solidFill>
                      <a:srgbClr val="C00000"/>
                    </a:solidFill>
                    <a:latin typeface="Tahoma" pitchFamily="34" charset="0"/>
                  </a:rPr>
                  <a:t>(ITP: incomplete; b/c: RC)</a:t>
                </a:r>
                <a:endParaRPr lang="en-US" sz="1600" dirty="0" smtClean="0">
                  <a:solidFill>
                    <a:srgbClr val="C00000"/>
                  </a:solidFill>
                  <a:latin typeface="Tahoma" pitchFamily="34" charset="0"/>
                </a:endParaRPr>
              </a:p>
            </p:txBody>
          </p:sp>
        </mc:Choice>
        <mc:Fallback>
          <p:sp>
            <p:nvSpPr>
              <p:cNvPr id="9" name="Rounded Rectangle 8"/>
              <p:cNvSpPr>
                <a:spLocks noRot="1" noChangeAspect="1" noMove="1" noResize="1" noEditPoints="1" noAdjustHandles="1" noChangeArrowheads="1" noChangeShapeType="1" noTextEdit="1"/>
              </p:cNvSpPr>
              <p:nvPr/>
            </p:nvSpPr>
            <p:spPr bwMode="auto">
              <a:xfrm>
                <a:off x="130160" y="1376979"/>
                <a:ext cx="3603814" cy="2901907"/>
              </a:xfrm>
              <a:prstGeom prst="roundRect">
                <a:avLst/>
              </a:prstGeom>
              <a:blipFill rotWithShape="1">
                <a:blip r:embed="rId6"/>
                <a:stretch>
                  <a:fillRect/>
                </a:stretch>
              </a:blipFill>
              <a:ln>
                <a:headEnd type="none" w="med" len="med"/>
                <a:tailEnd type="none" w="med" len="med"/>
              </a:ln>
              <a:extLst/>
            </p:spPr>
            <p:txBody>
              <a:bodyPr/>
              <a:lstStyle/>
              <a:p>
                <a:r>
                  <a:rPr lang="en-US">
                    <a:noFill/>
                  </a:rPr>
                  <a:t> </a:t>
                </a:r>
              </a:p>
            </p:txBody>
          </p:sp>
        </mc:Fallback>
      </mc:AlternateContent>
    </p:spTree>
    <p:extLst>
      <p:ext uri="{BB962C8B-B14F-4D97-AF65-F5344CB8AC3E}">
        <p14:creationId xmlns:p14="http://schemas.microsoft.com/office/powerpoint/2010/main" val="8017741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250"/>
                                        <p:tgtEl>
                                          <p:spTgt spid="3">
                                            <p:txEl>
                                              <p:pRg st="5" end="5"/>
                                            </p:txEl>
                                          </p:spTgt>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Effect transition="in" filter="wipe(left)">
                                      <p:cBhvr>
                                        <p:cTn id="11" dur="250"/>
                                        <p:tgtEl>
                                          <p:spTgt spid="3">
                                            <p:txEl>
                                              <p:pRg st="8" end="8"/>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fltVal val="0"/>
                                          </p:val>
                                        </p:tav>
                                        <p:tav tm="100000">
                                          <p:val>
                                            <p:strVal val="#ppt_w"/>
                                          </p:val>
                                        </p:tav>
                                      </p:tavLst>
                                    </p:anim>
                                    <p:anim calcmode="lin" valueType="num">
                                      <p:cBhvr>
                                        <p:cTn id="17" dur="1000" fill="hold"/>
                                        <p:tgtEl>
                                          <p:spTgt spid="9"/>
                                        </p:tgtEl>
                                        <p:attrNameLst>
                                          <p:attrName>ppt_h</p:attrName>
                                        </p:attrNameLst>
                                      </p:cBhvr>
                                      <p:tavLst>
                                        <p:tav tm="0">
                                          <p:val>
                                            <p:fltVal val="0"/>
                                          </p:val>
                                        </p:tav>
                                        <p:tav tm="100000">
                                          <p:val>
                                            <p:strVal val="#ppt_h"/>
                                          </p:val>
                                        </p:tav>
                                      </p:tavLst>
                                    </p:anim>
                                    <p:anim calcmode="lin" valueType="num">
                                      <p:cBhvr>
                                        <p:cTn id="18" dur="1000" fill="hold"/>
                                        <p:tgtEl>
                                          <p:spTgt spid="9"/>
                                        </p:tgtEl>
                                        <p:attrNameLst>
                                          <p:attrName>style.rotation</p:attrName>
                                        </p:attrNameLst>
                                      </p:cBhvr>
                                      <p:tavLst>
                                        <p:tav tm="0">
                                          <p:val>
                                            <p:fltVal val="90"/>
                                          </p:val>
                                        </p:tav>
                                        <p:tav tm="100000">
                                          <p:val>
                                            <p:fltVal val="0"/>
                                          </p:val>
                                        </p:tav>
                                      </p:tavLst>
                                    </p:anim>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loud 25"/>
          <p:cNvSpPr/>
          <p:nvPr/>
        </p:nvSpPr>
        <p:spPr bwMode="auto">
          <a:xfrm>
            <a:off x="193640" y="1376979"/>
            <a:ext cx="8885816" cy="5357308"/>
          </a:xfrm>
          <a:prstGeom prst="cloud">
            <a:avLst/>
          </a:prstGeom>
          <a:gradFill flip="none" rotWithShape="1">
            <a:gsLst>
              <a:gs pos="0">
                <a:srgbClr val="00B0F0"/>
              </a:gs>
              <a:gs pos="100000">
                <a:schemeClr val="accent3"/>
              </a:gs>
            </a:gsLst>
            <a:lin ang="2700000" scaled="1"/>
            <a:tileRect/>
          </a:gradFill>
          <a:ln w="38100" cap="flat" cmpd="sng" algn="ctr">
            <a:solidFill>
              <a:schemeClr val="accent3">
                <a:lumMod val="95000"/>
              </a:schemeClr>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2" name="Title 1"/>
          <p:cNvSpPr>
            <a:spLocks noGrp="1"/>
          </p:cNvSpPr>
          <p:nvPr>
            <p:ph type="title"/>
          </p:nvPr>
        </p:nvSpPr>
        <p:spPr/>
        <p:txBody>
          <a:bodyPr/>
          <a:lstStyle/>
          <a:p>
            <a:r>
              <a:rPr lang="en-US" dirty="0" smtClean="0"/>
              <a:t>Decision Epoch Planner</a:t>
            </a:r>
            <a:endParaRPr lang="en-US" dirty="0"/>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55</a:t>
            </a:fld>
            <a:endParaRPr lang="en-US"/>
          </a:p>
        </p:txBody>
      </p:sp>
      <p:sp>
        <p:nvSpPr>
          <p:cNvPr id="6" name="Content Placeholder 2"/>
          <p:cNvSpPr>
            <a:spLocks noGrp="1"/>
          </p:cNvSpPr>
          <p:nvPr>
            <p:ph idx="1"/>
          </p:nvPr>
        </p:nvSpPr>
        <p:spPr>
          <a:xfrm>
            <a:off x="1753500" y="2312886"/>
            <a:ext cx="5680034" cy="3280898"/>
          </a:xfrm>
          <a:ln/>
        </p:spPr>
        <p:style>
          <a:lnRef idx="1">
            <a:schemeClr val="accent6"/>
          </a:lnRef>
          <a:fillRef idx="2">
            <a:schemeClr val="accent6"/>
          </a:fillRef>
          <a:effectRef idx="1">
            <a:schemeClr val="accent6"/>
          </a:effectRef>
          <a:fontRef idx="minor">
            <a:schemeClr val="dk1"/>
          </a:fontRef>
        </p:style>
        <p:txBody>
          <a:bodyPr wrap="square" tIns="91440" bIns="91440">
            <a:spAutoFit/>
          </a:bodyPr>
          <a:lstStyle/>
          <a:p>
            <a:r>
              <a:rPr lang="en-US" sz="2000" dirty="0" smtClean="0"/>
              <a:t>Pick Candidate </a:t>
            </a:r>
            <a:r>
              <a:rPr lang="en-US" sz="1400" dirty="0" smtClean="0"/>
              <a:t>(min search evaluation function)</a:t>
            </a:r>
          </a:p>
          <a:p>
            <a:r>
              <a:rPr lang="en-US" sz="2000" dirty="0" smtClean="0"/>
              <a:t>Check Goal Satisfaction</a:t>
            </a:r>
            <a:endParaRPr lang="en-US" sz="1400" dirty="0" smtClean="0"/>
          </a:p>
          <a:p>
            <a:pPr lvl="1"/>
            <a:r>
              <a:rPr lang="en-US" sz="2000" dirty="0" smtClean="0"/>
              <a:t>Report Solution</a:t>
            </a:r>
            <a:endParaRPr lang="en-US" sz="1400" dirty="0" smtClean="0"/>
          </a:p>
          <a:p>
            <a:endParaRPr lang="en-US" sz="2400" dirty="0" smtClean="0"/>
          </a:p>
          <a:p>
            <a:r>
              <a:rPr lang="en-US" sz="2000" dirty="0" smtClean="0"/>
              <a:t>Choose</a:t>
            </a:r>
            <a:r>
              <a:rPr lang="en-US" sz="3100" dirty="0" smtClean="0"/>
              <a:t> </a:t>
            </a:r>
            <a:r>
              <a:rPr lang="en-US" sz="1300" dirty="0" smtClean="0"/>
              <a:t>(backtrack)</a:t>
            </a:r>
            <a:endParaRPr lang="en-US" sz="3100" dirty="0" smtClean="0"/>
          </a:p>
          <a:p>
            <a:pPr lvl="1"/>
            <a:r>
              <a:rPr lang="en-US" b="1" dirty="0" smtClean="0">
                <a:solidFill>
                  <a:srgbClr val="C00000"/>
                </a:solidFill>
              </a:rPr>
              <a:t>Dispatch Action </a:t>
            </a:r>
            <a:r>
              <a:rPr lang="en-US" b="1" i="1" dirty="0" smtClean="0">
                <a:solidFill>
                  <a:srgbClr val="C00000"/>
                </a:solidFill>
              </a:rPr>
              <a:t>Now</a:t>
            </a:r>
          </a:p>
          <a:p>
            <a:pPr lvl="1"/>
            <a:r>
              <a:rPr lang="en-US" b="1" dirty="0" smtClean="0">
                <a:solidFill>
                  <a:srgbClr val="C00000"/>
                </a:solidFill>
              </a:rPr>
              <a:t>Advance </a:t>
            </a:r>
            <a:r>
              <a:rPr lang="en-US" b="1" i="1" dirty="0" smtClean="0">
                <a:solidFill>
                  <a:srgbClr val="C00000"/>
                </a:solidFill>
              </a:rPr>
              <a:t>Now</a:t>
            </a:r>
            <a:r>
              <a:rPr lang="en-US" b="1" dirty="0" smtClean="0">
                <a:solidFill>
                  <a:srgbClr val="C00000"/>
                </a:solidFill>
              </a:rPr>
              <a:t> to Event</a:t>
            </a:r>
            <a:endParaRPr lang="en-US" b="1" i="1" dirty="0" smtClean="0">
              <a:solidFill>
                <a:srgbClr val="C00000"/>
              </a:solidFill>
            </a:endParaRPr>
          </a:p>
        </p:txBody>
      </p:sp>
      <p:sp>
        <p:nvSpPr>
          <p:cNvPr id="7" name="Slide Number Placeholder 3"/>
          <p:cNvSpPr txBox="1">
            <a:spLocks/>
          </p:cNvSpPr>
          <p:nvPr/>
        </p:nvSpPr>
        <p:spPr>
          <a:xfrm>
            <a:off x="8528704" y="6400800"/>
            <a:ext cx="615296" cy="457200"/>
          </a:xfrm>
          <a:prstGeom prst="rect">
            <a:avLst/>
          </a:prstGeom>
        </p:spPr>
        <p:txBody>
          <a:bodyPr/>
          <a:lstStyle>
            <a:defPPr>
              <a:defRPr lang="en-US"/>
            </a:defPPr>
            <a:lvl1pPr marL="0" algn="ctr" defTabSz="914400" rtl="0" eaLnBrk="1" latinLnBrk="0" hangingPunct="1">
              <a:defRPr sz="14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07EA18F-6F2D-4CB7-BDC6-85F2DFCC4B00}" type="slidenum">
              <a:rPr lang="en-US" smtClean="0"/>
              <a:pPr>
                <a:defRPr/>
              </a:pPr>
              <a:t>55</a:t>
            </a:fld>
            <a:endParaRPr lang="en-US"/>
          </a:p>
        </p:txBody>
      </p:sp>
      <p:sp>
        <p:nvSpPr>
          <p:cNvPr id="8" name="TextBox 7"/>
          <p:cNvSpPr txBox="1"/>
          <p:nvPr/>
        </p:nvSpPr>
        <p:spPr>
          <a:xfrm>
            <a:off x="4553564" y="3233200"/>
            <a:ext cx="1409810" cy="584775"/>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dirty="0" smtClean="0">
                <a:solidFill>
                  <a:srgbClr val="C00000"/>
                </a:solidFill>
              </a:rPr>
              <a:t>Search</a:t>
            </a:r>
            <a:endParaRPr lang="en-US" sz="3200" dirty="0">
              <a:solidFill>
                <a:srgbClr val="C00000"/>
              </a:solidFill>
            </a:endParaRPr>
          </a:p>
        </p:txBody>
      </p:sp>
      <p:pic>
        <p:nvPicPr>
          <p:cNvPr id="9" name="Picture 2" descr="C:\Users\Wyriel\AppData\Local\Microsoft\Windows\Temporary Internet Files\Content.IE5\2WBVJOV4\MC90001521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2109" y="3222567"/>
            <a:ext cx="1295232" cy="12823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Wyriel\AppData\Local\Microsoft\Windows\Temporary Internet Files\Content.IE5\Z7OT5L9S\MC90018758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2619" y="2807310"/>
            <a:ext cx="976611" cy="11494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385985" y="1775022"/>
            <a:ext cx="1250563" cy="369332"/>
          </a:xfrm>
          <a:prstGeom prst="rect">
            <a:avLst/>
          </a:prstGeom>
          <a:noFill/>
        </p:spPr>
        <p:txBody>
          <a:bodyPr wrap="square" rtlCol="0">
            <a:spAutoFit/>
          </a:bodyPr>
          <a:lstStyle/>
          <a:p>
            <a:r>
              <a:rPr lang="en-US" dirty="0" smtClean="0">
                <a:solidFill>
                  <a:srgbClr val="C00000"/>
                </a:solidFill>
              </a:rPr>
              <a:t>Heuristics</a:t>
            </a:r>
          </a:p>
        </p:txBody>
      </p:sp>
      <p:sp>
        <p:nvSpPr>
          <p:cNvPr id="12" name="TextBox 11"/>
          <p:cNvSpPr txBox="1"/>
          <p:nvPr/>
        </p:nvSpPr>
        <p:spPr>
          <a:xfrm>
            <a:off x="1628262" y="1970446"/>
            <a:ext cx="1885633" cy="369332"/>
          </a:xfrm>
          <a:prstGeom prst="rect">
            <a:avLst/>
          </a:prstGeom>
          <a:noFill/>
        </p:spPr>
        <p:txBody>
          <a:bodyPr wrap="square" rtlCol="0">
            <a:spAutoFit/>
          </a:bodyPr>
          <a:lstStyle/>
          <a:p>
            <a:r>
              <a:rPr lang="en-US" dirty="0" smtClean="0">
                <a:solidFill>
                  <a:srgbClr val="C00000"/>
                </a:solidFill>
              </a:rPr>
              <a:t>Pruning rules</a:t>
            </a:r>
          </a:p>
        </p:txBody>
      </p:sp>
      <p:sp>
        <p:nvSpPr>
          <p:cNvPr id="13" name="TextBox 12"/>
          <p:cNvSpPr txBox="1"/>
          <p:nvPr/>
        </p:nvSpPr>
        <p:spPr>
          <a:xfrm>
            <a:off x="3706801" y="5941813"/>
            <a:ext cx="2393309" cy="369332"/>
          </a:xfrm>
          <a:prstGeom prst="rect">
            <a:avLst/>
          </a:prstGeom>
          <a:noFill/>
        </p:spPr>
        <p:txBody>
          <a:bodyPr wrap="square" rtlCol="0">
            <a:spAutoFit/>
          </a:bodyPr>
          <a:lstStyle/>
          <a:p>
            <a:r>
              <a:rPr lang="en-US" dirty="0" smtClean="0">
                <a:solidFill>
                  <a:srgbClr val="C00000"/>
                </a:solidFill>
              </a:rPr>
              <a:t>Domain Knowledge</a:t>
            </a:r>
          </a:p>
        </p:txBody>
      </p:sp>
      <p:sp>
        <p:nvSpPr>
          <p:cNvPr id="14" name="TextBox 13"/>
          <p:cNvSpPr txBox="1"/>
          <p:nvPr/>
        </p:nvSpPr>
        <p:spPr>
          <a:xfrm>
            <a:off x="4863357" y="1579595"/>
            <a:ext cx="1493525" cy="369332"/>
          </a:xfrm>
          <a:prstGeom prst="rect">
            <a:avLst/>
          </a:prstGeom>
          <a:noFill/>
        </p:spPr>
        <p:txBody>
          <a:bodyPr wrap="square" rtlCol="0">
            <a:spAutoFit/>
          </a:bodyPr>
          <a:lstStyle/>
          <a:p>
            <a:r>
              <a:rPr lang="en-US" dirty="0" smtClean="0">
                <a:solidFill>
                  <a:srgbClr val="C00000"/>
                </a:solidFill>
              </a:rPr>
              <a:t>Abstraction</a:t>
            </a:r>
          </a:p>
        </p:txBody>
      </p:sp>
      <p:sp>
        <p:nvSpPr>
          <p:cNvPr id="15" name="TextBox 14"/>
          <p:cNvSpPr txBox="1"/>
          <p:nvPr/>
        </p:nvSpPr>
        <p:spPr>
          <a:xfrm>
            <a:off x="705245" y="3508749"/>
            <a:ext cx="933775" cy="369332"/>
          </a:xfrm>
          <a:prstGeom prst="rect">
            <a:avLst/>
          </a:prstGeom>
          <a:noFill/>
        </p:spPr>
        <p:txBody>
          <a:bodyPr wrap="square" rtlCol="0">
            <a:spAutoFit/>
          </a:bodyPr>
          <a:lstStyle/>
          <a:p>
            <a:r>
              <a:rPr lang="en-US" dirty="0" smtClean="0">
                <a:solidFill>
                  <a:srgbClr val="C00000"/>
                </a:solidFill>
              </a:rPr>
              <a:t>Lifting</a:t>
            </a:r>
          </a:p>
        </p:txBody>
      </p:sp>
      <p:sp>
        <p:nvSpPr>
          <p:cNvPr id="16" name="TextBox 15"/>
          <p:cNvSpPr txBox="1"/>
          <p:nvPr/>
        </p:nvSpPr>
        <p:spPr>
          <a:xfrm>
            <a:off x="544330" y="4882226"/>
            <a:ext cx="1376979" cy="369332"/>
          </a:xfrm>
          <a:prstGeom prst="rect">
            <a:avLst/>
          </a:prstGeom>
          <a:noFill/>
        </p:spPr>
        <p:txBody>
          <a:bodyPr wrap="square" rtlCol="0">
            <a:spAutoFit/>
          </a:bodyPr>
          <a:lstStyle/>
          <a:p>
            <a:r>
              <a:rPr lang="en-US" dirty="0" smtClean="0">
                <a:solidFill>
                  <a:srgbClr val="C00000"/>
                </a:solidFill>
              </a:rPr>
              <a:t>Grounding</a:t>
            </a:r>
          </a:p>
        </p:txBody>
      </p:sp>
      <p:sp>
        <p:nvSpPr>
          <p:cNvPr id="17" name="TextBox 16"/>
          <p:cNvSpPr txBox="1"/>
          <p:nvPr/>
        </p:nvSpPr>
        <p:spPr>
          <a:xfrm>
            <a:off x="2065480" y="5862926"/>
            <a:ext cx="2393309" cy="369332"/>
          </a:xfrm>
          <a:prstGeom prst="rect">
            <a:avLst/>
          </a:prstGeom>
          <a:noFill/>
        </p:spPr>
        <p:txBody>
          <a:bodyPr wrap="square" rtlCol="0">
            <a:spAutoFit/>
          </a:bodyPr>
          <a:lstStyle/>
          <a:p>
            <a:r>
              <a:rPr lang="en-US" dirty="0" smtClean="0">
                <a:solidFill>
                  <a:srgbClr val="C00000"/>
                </a:solidFill>
              </a:rPr>
              <a:t>Learning</a:t>
            </a:r>
          </a:p>
        </p:txBody>
      </p:sp>
      <p:sp>
        <p:nvSpPr>
          <p:cNvPr id="18" name="TextBox 17"/>
          <p:cNvSpPr txBox="1"/>
          <p:nvPr/>
        </p:nvSpPr>
        <p:spPr>
          <a:xfrm>
            <a:off x="6564848" y="1519558"/>
            <a:ext cx="1227660" cy="646331"/>
          </a:xfrm>
          <a:prstGeom prst="rect">
            <a:avLst/>
          </a:prstGeom>
          <a:noFill/>
        </p:spPr>
        <p:txBody>
          <a:bodyPr wrap="square" rtlCol="0">
            <a:spAutoFit/>
          </a:bodyPr>
          <a:lstStyle/>
          <a:p>
            <a:r>
              <a:rPr lang="en-US" dirty="0" smtClean="0">
                <a:solidFill>
                  <a:srgbClr val="C00000"/>
                </a:solidFill>
              </a:rPr>
              <a:t>Symmetry</a:t>
            </a:r>
          </a:p>
          <a:p>
            <a:r>
              <a:rPr lang="en-US" dirty="0" smtClean="0">
                <a:solidFill>
                  <a:srgbClr val="C00000"/>
                </a:solidFill>
              </a:rPr>
              <a:t>Reduction</a:t>
            </a:r>
          </a:p>
        </p:txBody>
      </p:sp>
      <p:sp>
        <p:nvSpPr>
          <p:cNvPr id="19" name="TextBox 18"/>
          <p:cNvSpPr txBox="1"/>
          <p:nvPr/>
        </p:nvSpPr>
        <p:spPr>
          <a:xfrm>
            <a:off x="7610131" y="2371152"/>
            <a:ext cx="1160479" cy="369332"/>
          </a:xfrm>
          <a:prstGeom prst="rect">
            <a:avLst/>
          </a:prstGeom>
          <a:noFill/>
        </p:spPr>
        <p:txBody>
          <a:bodyPr wrap="square" rtlCol="0">
            <a:spAutoFit/>
          </a:bodyPr>
          <a:lstStyle/>
          <a:p>
            <a:r>
              <a:rPr lang="en-US" dirty="0" smtClean="0">
                <a:solidFill>
                  <a:srgbClr val="C00000"/>
                </a:solidFill>
              </a:rPr>
              <a:t>Portfolios</a:t>
            </a:r>
          </a:p>
        </p:txBody>
      </p:sp>
      <p:sp>
        <p:nvSpPr>
          <p:cNvPr id="20" name="TextBox 19"/>
          <p:cNvSpPr txBox="1"/>
          <p:nvPr/>
        </p:nvSpPr>
        <p:spPr>
          <a:xfrm>
            <a:off x="7659441" y="4094220"/>
            <a:ext cx="1360391" cy="369332"/>
          </a:xfrm>
          <a:prstGeom prst="rect">
            <a:avLst/>
          </a:prstGeom>
          <a:noFill/>
        </p:spPr>
        <p:txBody>
          <a:bodyPr wrap="square" rtlCol="0">
            <a:spAutoFit/>
          </a:bodyPr>
          <a:lstStyle/>
          <a:p>
            <a:r>
              <a:rPr lang="en-US" dirty="0" smtClean="0">
                <a:solidFill>
                  <a:srgbClr val="C00000"/>
                </a:solidFill>
              </a:rPr>
              <a:t>Landmarks</a:t>
            </a:r>
          </a:p>
        </p:txBody>
      </p:sp>
      <p:sp>
        <p:nvSpPr>
          <p:cNvPr id="21" name="TextBox 20"/>
          <p:cNvSpPr txBox="1"/>
          <p:nvPr/>
        </p:nvSpPr>
        <p:spPr>
          <a:xfrm>
            <a:off x="7304452" y="5935381"/>
            <a:ext cx="1907633" cy="461665"/>
          </a:xfrm>
          <a:prstGeom prst="rect">
            <a:avLst/>
          </a:prstGeom>
          <a:noFill/>
        </p:spPr>
        <p:txBody>
          <a:bodyPr wrap="square" rtlCol="0">
            <a:spAutoFit/>
          </a:bodyPr>
          <a:lstStyle/>
          <a:p>
            <a:r>
              <a:rPr lang="en-US" sz="2400" dirty="0" smtClean="0">
                <a:solidFill>
                  <a:srgbClr val="00B050"/>
                </a:solidFill>
              </a:rPr>
              <a:t>Engineering</a:t>
            </a:r>
          </a:p>
        </p:txBody>
      </p:sp>
      <p:pic>
        <p:nvPicPr>
          <p:cNvPr id="22" name="Picture 4" descr="C:\Users\Wyriel\AppData\Local\Microsoft\Windows\Temporary Internet Files\Content.IE5\M0ECF5DS\MC90023036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320" y="1427400"/>
            <a:ext cx="1181981" cy="943752"/>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229"/>
          <p:cNvSpPr txBox="1">
            <a:spLocks noChangeArrowheads="1"/>
          </p:cNvSpPr>
          <p:nvPr/>
        </p:nvSpPr>
        <p:spPr bwMode="auto">
          <a:xfrm>
            <a:off x="6424986" y="0"/>
            <a:ext cx="2735044"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5: Algorithms</a:t>
            </a:r>
            <a:endParaRPr lang="en-US" b="1" i="1" dirty="0">
              <a:solidFill>
                <a:schemeClr val="hlink"/>
              </a:solidFill>
            </a:endParaRPr>
          </a:p>
        </p:txBody>
      </p:sp>
      <p:sp>
        <p:nvSpPr>
          <p:cNvPr id="25" name="TextBox 24"/>
          <p:cNvSpPr txBox="1"/>
          <p:nvPr/>
        </p:nvSpPr>
        <p:spPr>
          <a:xfrm>
            <a:off x="87852" y="6434862"/>
            <a:ext cx="5919826" cy="430887"/>
          </a:xfrm>
          <a:prstGeom prst="rect">
            <a:avLst/>
          </a:prstGeom>
          <a:noFill/>
          <a:ln>
            <a:noFill/>
          </a:ln>
        </p:spPr>
        <p:txBody>
          <a:bodyPr wrap="none" lIns="91440" tIns="0" rIns="0" bIns="0" rtlCol="0">
            <a:spAutoFit/>
          </a:bodyPr>
          <a:lstStyle/>
          <a:p>
            <a:r>
              <a:rPr lang="en-US" sz="1400" i="1" dirty="0">
                <a:solidFill>
                  <a:srgbClr val="C00000"/>
                </a:solidFill>
              </a:rPr>
              <a:t>Planning with Resources and Concurrency: A Forward Chaining Approach</a:t>
            </a:r>
            <a:r>
              <a:rPr lang="en-US" sz="1400" i="1" dirty="0" smtClean="0">
                <a:solidFill>
                  <a:srgbClr val="C00000"/>
                </a:solidFill>
              </a:rPr>
              <a:t>.</a:t>
            </a:r>
          </a:p>
          <a:p>
            <a:r>
              <a:rPr lang="en-US" sz="1400" dirty="0" err="1" smtClean="0">
                <a:solidFill>
                  <a:srgbClr val="C00000"/>
                </a:solidFill>
              </a:rPr>
              <a:t>Fahiem</a:t>
            </a:r>
            <a:r>
              <a:rPr lang="en-US" sz="1400" dirty="0" smtClean="0">
                <a:solidFill>
                  <a:srgbClr val="C00000"/>
                </a:solidFill>
              </a:rPr>
              <a:t> </a:t>
            </a:r>
            <a:r>
              <a:rPr lang="en-US" sz="1400" dirty="0">
                <a:solidFill>
                  <a:srgbClr val="C00000"/>
                </a:solidFill>
              </a:rPr>
              <a:t>Bacchus and Michael </a:t>
            </a:r>
            <a:r>
              <a:rPr lang="en-US" sz="1400" dirty="0" err="1">
                <a:solidFill>
                  <a:srgbClr val="C00000"/>
                </a:solidFill>
              </a:rPr>
              <a:t>Ady</a:t>
            </a:r>
            <a:r>
              <a:rPr lang="en-US" sz="1400" dirty="0">
                <a:solidFill>
                  <a:srgbClr val="C00000"/>
                </a:solidFill>
              </a:rPr>
              <a:t>. 2001.</a:t>
            </a:r>
          </a:p>
        </p:txBody>
      </p:sp>
      <p:sp>
        <p:nvSpPr>
          <p:cNvPr id="27" name="Rounded Rectangle 26"/>
          <p:cNvSpPr/>
          <p:nvPr/>
        </p:nvSpPr>
        <p:spPr bwMode="auto">
          <a:xfrm>
            <a:off x="130160" y="1376979"/>
            <a:ext cx="3603814" cy="2901907"/>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800" b="1" dirty="0" smtClean="0">
                <a:solidFill>
                  <a:schemeClr val="tx1"/>
                </a:solidFill>
                <a:latin typeface="Tahoma" pitchFamily="34" charset="0"/>
              </a:rPr>
              <a:t>Results</a:t>
            </a:r>
            <a:endParaRPr lang="en-US" sz="2000" b="1" dirty="0" smtClean="0">
              <a:solidFill>
                <a:schemeClr val="tx1"/>
              </a:solidFill>
              <a:latin typeface="Tahoma" pitchFamily="34" charset="0"/>
            </a:endParaRPr>
          </a:p>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500" dirty="0" smtClean="0">
              <a:solidFill>
                <a:srgbClr val="C00000"/>
              </a:solidFill>
              <a:latin typeface="Tahoma" pitchFamily="34" charset="0"/>
            </a:endParaRPr>
          </a:p>
          <a:p>
            <a:pPr marL="342900" lvl="1" indent="-342900" fontAlgn="base">
              <a:spcAft>
                <a:spcPct val="0"/>
              </a:spcAft>
              <a:buClr>
                <a:srgbClr val="CCA500"/>
              </a:buClr>
              <a:buFont typeface="Wingdings" pitchFamily="2" charset="2"/>
              <a:buChar char="§"/>
            </a:pPr>
            <a:r>
              <a:rPr lang="en-US" sz="2000" b="0" dirty="0" smtClean="0"/>
              <a:t>CTP</a:t>
            </a:r>
            <a:endParaRPr lang="en-US" sz="2000" dirty="0">
              <a:latin typeface="Tahoma" pitchFamily="34" charset="0"/>
            </a:endParaRPr>
          </a:p>
          <a:p>
            <a:pPr marL="800100" lvl="1" indent="-342900" fontAlgn="base">
              <a:spcAft>
                <a:spcPct val="0"/>
              </a:spcAft>
              <a:buClr>
                <a:srgbClr val="CCA500"/>
              </a:buClr>
              <a:buFont typeface="Wingdings" pitchFamily="2" charset="2"/>
              <a:buChar char="§"/>
            </a:pPr>
            <a:r>
              <a:rPr lang="en-US" sz="2000" dirty="0" smtClean="0">
                <a:solidFill>
                  <a:srgbClr val="00B050"/>
                </a:solidFill>
                <a:latin typeface="Tahoma" pitchFamily="34" charset="0"/>
              </a:rPr>
              <a:t>complete</a:t>
            </a:r>
          </a:p>
          <a:p>
            <a:pPr marL="800100" lvl="1" indent="-342900" fontAlgn="base">
              <a:spcAft>
                <a:spcPct val="0"/>
              </a:spcAft>
              <a:buClr>
                <a:srgbClr val="CCA500"/>
              </a:buClr>
              <a:buFont typeface="Wingdings" pitchFamily="2" charset="2"/>
              <a:buChar char="§"/>
            </a:pPr>
            <a:r>
              <a:rPr lang="en-US" sz="2000" dirty="0" smtClean="0">
                <a:solidFill>
                  <a:srgbClr val="C00000"/>
                </a:solidFill>
                <a:latin typeface="Tahoma" pitchFamily="34" charset="0"/>
              </a:rPr>
              <a:t>nonsystematic</a:t>
            </a:r>
          </a:p>
          <a:p>
            <a:pPr marL="800100" lvl="1" indent="-342900" fontAlgn="base">
              <a:spcAft>
                <a:spcPct val="0"/>
              </a:spcAft>
              <a:buClr>
                <a:srgbClr val="CCA500"/>
              </a:buClr>
              <a:buFont typeface="Wingdings" pitchFamily="2" charset="2"/>
              <a:buChar char="§"/>
            </a:pPr>
            <a:endParaRPr lang="en-US" sz="1000" dirty="0">
              <a:solidFill>
                <a:srgbClr val="C00000"/>
              </a:solidFill>
              <a:latin typeface="Tahoma" pitchFamily="34" charset="0"/>
            </a:endParaRPr>
          </a:p>
          <a:p>
            <a:pPr marL="342900" indent="-342900" fontAlgn="base">
              <a:spcAft>
                <a:spcPct val="0"/>
              </a:spcAft>
              <a:buClr>
                <a:srgbClr val="CCA500"/>
              </a:buClr>
              <a:buFont typeface="Wingdings" pitchFamily="2" charset="2"/>
              <a:buChar char="§"/>
            </a:pPr>
            <a:r>
              <a:rPr lang="en-US" sz="2000" dirty="0" smtClean="0">
                <a:solidFill>
                  <a:schemeClr val="bg1"/>
                </a:solidFill>
                <a:latin typeface="Tahoma" pitchFamily="34" charset="0"/>
              </a:rPr>
              <a:t>ITP</a:t>
            </a:r>
            <a:endParaRPr lang="en-US" sz="2000" dirty="0">
              <a:solidFill>
                <a:srgbClr val="C00000"/>
              </a:solidFill>
              <a:latin typeface="Tahoma" pitchFamily="34" charset="0"/>
            </a:endParaRPr>
          </a:p>
          <a:p>
            <a:pPr marL="800100" lvl="1" indent="-342900" fontAlgn="base">
              <a:spcAft>
                <a:spcPct val="0"/>
              </a:spcAft>
              <a:buClr>
                <a:srgbClr val="CCA500"/>
              </a:buClr>
              <a:buFont typeface="Wingdings" pitchFamily="2" charset="2"/>
              <a:buChar char="§"/>
            </a:pPr>
            <a:r>
              <a:rPr lang="en-US" sz="2000" dirty="0">
                <a:solidFill>
                  <a:srgbClr val="C00000"/>
                </a:solidFill>
                <a:latin typeface="Tahoma" pitchFamily="34" charset="0"/>
              </a:rPr>
              <a:t>i</a:t>
            </a:r>
            <a:r>
              <a:rPr lang="en-US" sz="2000" dirty="0" smtClean="0">
                <a:solidFill>
                  <a:srgbClr val="C00000"/>
                </a:solidFill>
                <a:latin typeface="Tahoma" pitchFamily="34" charset="0"/>
              </a:rPr>
              <a:t>ncomplete</a:t>
            </a:r>
          </a:p>
          <a:p>
            <a:pPr marL="800100" lvl="1" indent="-342900" fontAlgn="base">
              <a:spcAft>
                <a:spcPct val="0"/>
              </a:spcAft>
              <a:buClr>
                <a:srgbClr val="CCA500"/>
              </a:buClr>
              <a:buFont typeface="Wingdings" pitchFamily="2" charset="2"/>
              <a:buChar char="§"/>
            </a:pPr>
            <a:r>
              <a:rPr lang="en-US" sz="2000" dirty="0" smtClean="0">
                <a:solidFill>
                  <a:srgbClr val="C00000"/>
                </a:solidFill>
                <a:latin typeface="Tahoma" pitchFamily="34" charset="0"/>
              </a:rPr>
              <a:t>nonsystematic</a:t>
            </a:r>
          </a:p>
        </p:txBody>
      </p:sp>
    </p:spTree>
    <p:extLst>
      <p:ext uri="{BB962C8B-B14F-4D97-AF65-F5344CB8AC3E}">
        <p14:creationId xmlns:p14="http://schemas.microsoft.com/office/powerpoint/2010/main" val="286070289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wipe(left)">
                                      <p:cBhvr>
                                        <p:cTn id="7" dur="250"/>
                                        <p:tgtEl>
                                          <p:spTgt spid="6">
                                            <p:txEl>
                                              <p:pRg st="5" end="5"/>
                                            </p:txEl>
                                          </p:spTgt>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animEffect transition="in" filter="wipe(left)">
                                      <p:cBhvr>
                                        <p:cTn id="11" dur="250"/>
                                        <p:tgtEl>
                                          <p:spTgt spid="6">
                                            <p:txEl>
                                              <p:pRg st="6" end="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1000" fill="hold"/>
                                        <p:tgtEl>
                                          <p:spTgt spid="27"/>
                                        </p:tgtEl>
                                        <p:attrNameLst>
                                          <p:attrName>ppt_w</p:attrName>
                                        </p:attrNameLst>
                                      </p:cBhvr>
                                      <p:tavLst>
                                        <p:tav tm="0">
                                          <p:val>
                                            <p:fltVal val="0"/>
                                          </p:val>
                                        </p:tav>
                                        <p:tav tm="100000">
                                          <p:val>
                                            <p:strVal val="#ppt_w"/>
                                          </p:val>
                                        </p:tav>
                                      </p:tavLst>
                                    </p:anim>
                                    <p:anim calcmode="lin" valueType="num">
                                      <p:cBhvr>
                                        <p:cTn id="17" dur="1000" fill="hold"/>
                                        <p:tgtEl>
                                          <p:spTgt spid="27"/>
                                        </p:tgtEl>
                                        <p:attrNameLst>
                                          <p:attrName>ppt_h</p:attrName>
                                        </p:attrNameLst>
                                      </p:cBhvr>
                                      <p:tavLst>
                                        <p:tav tm="0">
                                          <p:val>
                                            <p:fltVal val="0"/>
                                          </p:val>
                                        </p:tav>
                                        <p:tav tm="100000">
                                          <p:val>
                                            <p:strVal val="#ppt_h"/>
                                          </p:val>
                                        </p:tav>
                                      </p:tavLst>
                                    </p:anim>
                                    <p:anim calcmode="lin" valueType="num">
                                      <p:cBhvr>
                                        <p:cTn id="18" dur="1000" fill="hold"/>
                                        <p:tgtEl>
                                          <p:spTgt spid="27"/>
                                        </p:tgtEl>
                                        <p:attrNameLst>
                                          <p:attrName>style.rotation</p:attrName>
                                        </p:attrNameLst>
                                      </p:cBhvr>
                                      <p:tavLst>
                                        <p:tav tm="0">
                                          <p:val>
                                            <p:fltVal val="90"/>
                                          </p:val>
                                        </p:tav>
                                        <p:tav tm="100000">
                                          <p:val>
                                            <p:fltVal val="0"/>
                                          </p:val>
                                        </p:tav>
                                      </p:tavLst>
                                    </p:anim>
                                    <p:animEffect transition="in" filter="fade">
                                      <p:cBhvr>
                                        <p:cTn id="1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loud 23"/>
          <p:cNvSpPr/>
          <p:nvPr/>
        </p:nvSpPr>
        <p:spPr bwMode="auto">
          <a:xfrm>
            <a:off x="193640" y="1376979"/>
            <a:ext cx="8885816" cy="5357308"/>
          </a:xfrm>
          <a:prstGeom prst="cloud">
            <a:avLst/>
          </a:prstGeom>
          <a:gradFill flip="none" rotWithShape="1">
            <a:gsLst>
              <a:gs pos="0">
                <a:srgbClr val="00B0F0"/>
              </a:gs>
              <a:gs pos="100000">
                <a:schemeClr val="accent3"/>
              </a:gs>
            </a:gsLst>
            <a:lin ang="2700000" scaled="1"/>
            <a:tileRect/>
          </a:gradFill>
          <a:ln w="38100" cap="flat" cmpd="sng" algn="ctr">
            <a:solidFill>
              <a:schemeClr val="accent3">
                <a:lumMod val="95000"/>
              </a:schemeClr>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3" name="Content Placeholder 2"/>
          <p:cNvSpPr>
            <a:spLocks noGrp="1"/>
          </p:cNvSpPr>
          <p:nvPr>
            <p:ph idx="1"/>
          </p:nvPr>
        </p:nvSpPr>
        <p:spPr>
          <a:xfrm>
            <a:off x="1753500" y="2312886"/>
            <a:ext cx="5606022" cy="3576364"/>
          </a:xfrm>
          <a:ln/>
        </p:spPr>
        <p:style>
          <a:lnRef idx="1">
            <a:schemeClr val="accent6"/>
          </a:lnRef>
          <a:fillRef idx="2">
            <a:schemeClr val="accent6"/>
          </a:fillRef>
          <a:effectRef idx="1">
            <a:schemeClr val="accent6"/>
          </a:effectRef>
          <a:fontRef idx="minor">
            <a:schemeClr val="dk1"/>
          </a:fontRef>
        </p:style>
        <p:txBody>
          <a:bodyPr wrap="none" tIns="91440" bIns="91440">
            <a:spAutoFit/>
          </a:bodyPr>
          <a:lstStyle/>
          <a:p>
            <a:r>
              <a:rPr lang="en-US" sz="2000" dirty="0" smtClean="0"/>
              <a:t>Pick Candidate </a:t>
            </a:r>
            <a:r>
              <a:rPr lang="en-US" sz="1400" dirty="0" smtClean="0"/>
              <a:t>(min search evaluation function)</a:t>
            </a:r>
          </a:p>
          <a:p>
            <a:r>
              <a:rPr lang="en-US" sz="2000" dirty="0" smtClean="0"/>
              <a:t>Check Goal Satisfaction </a:t>
            </a:r>
            <a:r>
              <a:rPr lang="en-US" sz="1400" dirty="0" smtClean="0"/>
              <a:t>(schedule to check deadlines)</a:t>
            </a:r>
          </a:p>
          <a:p>
            <a:pPr lvl="1"/>
            <a:r>
              <a:rPr lang="en-US" sz="2000" dirty="0" smtClean="0"/>
              <a:t>Report Solution </a:t>
            </a:r>
            <a:r>
              <a:rPr lang="en-US" sz="1400" dirty="0" smtClean="0"/>
              <a:t>(if necessary, schedule)</a:t>
            </a:r>
          </a:p>
          <a:p>
            <a:endParaRPr lang="en-US" sz="1000" dirty="0" smtClean="0"/>
          </a:p>
          <a:p>
            <a:r>
              <a:rPr lang="en-US" sz="2000" dirty="0" smtClean="0"/>
              <a:t>Choose</a:t>
            </a:r>
            <a:r>
              <a:rPr lang="en-US" sz="3100" dirty="0" smtClean="0"/>
              <a:t> </a:t>
            </a:r>
            <a:r>
              <a:rPr lang="en-US" sz="1300" dirty="0" smtClean="0"/>
              <a:t>(backtrack)</a:t>
            </a:r>
            <a:endParaRPr lang="en-US" sz="3100" dirty="0" smtClean="0"/>
          </a:p>
          <a:p>
            <a:pPr lvl="1"/>
            <a:r>
              <a:rPr lang="en-US" b="1" dirty="0" smtClean="0">
                <a:solidFill>
                  <a:srgbClr val="C00000"/>
                </a:solidFill>
              </a:rPr>
              <a:t>Add Effect to Plan</a:t>
            </a:r>
          </a:p>
          <a:p>
            <a:endParaRPr lang="en-US" sz="1000" dirty="0" smtClean="0"/>
          </a:p>
          <a:p>
            <a:r>
              <a:rPr lang="en-US" sz="2000" dirty="0" smtClean="0"/>
              <a:t>Whenever </a:t>
            </a:r>
            <a:r>
              <a:rPr lang="en-US" sz="1400" dirty="0" smtClean="0"/>
              <a:t>(including: heuristics, etc.)</a:t>
            </a:r>
          </a:p>
          <a:p>
            <a:pPr lvl="1"/>
            <a:r>
              <a:rPr lang="en-US" b="1" dirty="0" smtClean="0">
                <a:solidFill>
                  <a:srgbClr val="C00000"/>
                </a:solidFill>
              </a:rPr>
              <a:t>Induce, Schedule</a:t>
            </a:r>
          </a:p>
        </p:txBody>
      </p:sp>
      <p:sp>
        <p:nvSpPr>
          <p:cNvPr id="2" name="Title 1"/>
          <p:cNvSpPr>
            <a:spLocks noGrp="1"/>
          </p:cNvSpPr>
          <p:nvPr>
            <p:ph type="title"/>
          </p:nvPr>
        </p:nvSpPr>
        <p:spPr>
          <a:xfrm>
            <a:off x="193638" y="465138"/>
            <a:ext cx="8950362" cy="685800"/>
          </a:xfrm>
        </p:spPr>
        <p:txBody>
          <a:bodyPr>
            <a:normAutofit fontScale="90000"/>
          </a:bodyPr>
          <a:lstStyle/>
          <a:p>
            <a:r>
              <a:rPr lang="en-US" dirty="0" smtClean="0"/>
              <a:t>Temporally Lifted (Forward-Chaining) Planner</a:t>
            </a:r>
            <a:endParaRPr lang="en-US" dirty="0"/>
          </a:p>
        </p:txBody>
      </p:sp>
      <p:sp>
        <p:nvSpPr>
          <p:cNvPr id="7" name="Text Box 229"/>
          <p:cNvSpPr txBox="1">
            <a:spLocks noChangeArrowheads="1"/>
          </p:cNvSpPr>
          <p:nvPr/>
        </p:nvSpPr>
        <p:spPr bwMode="auto">
          <a:xfrm>
            <a:off x="6424986" y="0"/>
            <a:ext cx="2735044"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5: Algorithms</a:t>
            </a:r>
            <a:endParaRPr lang="en-US" b="1" i="1" dirty="0">
              <a:solidFill>
                <a:schemeClr val="hlink"/>
              </a:solidFill>
            </a:endParaRP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56</a:t>
            </a:fld>
            <a:endParaRPr lang="en-US" dirty="0"/>
          </a:p>
        </p:txBody>
      </p:sp>
      <p:sp>
        <p:nvSpPr>
          <p:cNvPr id="5" name="TextBox 4"/>
          <p:cNvSpPr txBox="1"/>
          <p:nvPr/>
        </p:nvSpPr>
        <p:spPr>
          <a:xfrm>
            <a:off x="5755382" y="3643058"/>
            <a:ext cx="1409810" cy="584775"/>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dirty="0" smtClean="0">
                <a:solidFill>
                  <a:srgbClr val="C00000"/>
                </a:solidFill>
              </a:rPr>
              <a:t>Search</a:t>
            </a:r>
            <a:endParaRPr lang="en-US" sz="3200" dirty="0">
              <a:solidFill>
                <a:srgbClr val="C00000"/>
              </a:solidFill>
            </a:endParaRPr>
          </a:p>
        </p:txBody>
      </p:sp>
      <p:pic>
        <p:nvPicPr>
          <p:cNvPr id="1026" name="Picture 2" descr="C:\Users\Wyriel\AppData\Local\Microsoft\Windows\Temporary Internet Files\Content.IE5\2WBVJOV4\MC90001521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4804" y="4539551"/>
            <a:ext cx="1295232" cy="12823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yriel\AppData\Local\Microsoft\Windows\Temporary Internet Files\Content.IE5\Z7OT5L9S\MC90018758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2619" y="2807310"/>
            <a:ext cx="976611" cy="11494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85985" y="1775022"/>
            <a:ext cx="1250563" cy="369332"/>
          </a:xfrm>
          <a:prstGeom prst="rect">
            <a:avLst/>
          </a:prstGeom>
          <a:noFill/>
        </p:spPr>
        <p:txBody>
          <a:bodyPr wrap="square" rtlCol="0">
            <a:spAutoFit/>
          </a:bodyPr>
          <a:lstStyle/>
          <a:p>
            <a:r>
              <a:rPr lang="en-US" dirty="0" smtClean="0">
                <a:solidFill>
                  <a:srgbClr val="C00000"/>
                </a:solidFill>
              </a:rPr>
              <a:t>Heuristics</a:t>
            </a:r>
          </a:p>
        </p:txBody>
      </p:sp>
      <p:sp>
        <p:nvSpPr>
          <p:cNvPr id="11" name="TextBox 10"/>
          <p:cNvSpPr txBox="1"/>
          <p:nvPr/>
        </p:nvSpPr>
        <p:spPr>
          <a:xfrm>
            <a:off x="1628262" y="1970446"/>
            <a:ext cx="1885633" cy="369332"/>
          </a:xfrm>
          <a:prstGeom prst="rect">
            <a:avLst/>
          </a:prstGeom>
          <a:noFill/>
        </p:spPr>
        <p:txBody>
          <a:bodyPr wrap="square" rtlCol="0">
            <a:spAutoFit/>
          </a:bodyPr>
          <a:lstStyle/>
          <a:p>
            <a:r>
              <a:rPr lang="en-US" dirty="0" smtClean="0">
                <a:solidFill>
                  <a:srgbClr val="C00000"/>
                </a:solidFill>
              </a:rPr>
              <a:t>Pruning rules</a:t>
            </a:r>
          </a:p>
        </p:txBody>
      </p:sp>
      <p:sp>
        <p:nvSpPr>
          <p:cNvPr id="12" name="TextBox 11"/>
          <p:cNvSpPr txBox="1"/>
          <p:nvPr/>
        </p:nvSpPr>
        <p:spPr>
          <a:xfrm>
            <a:off x="3706801" y="5941813"/>
            <a:ext cx="2393309" cy="369332"/>
          </a:xfrm>
          <a:prstGeom prst="rect">
            <a:avLst/>
          </a:prstGeom>
          <a:noFill/>
        </p:spPr>
        <p:txBody>
          <a:bodyPr wrap="square" rtlCol="0">
            <a:spAutoFit/>
          </a:bodyPr>
          <a:lstStyle/>
          <a:p>
            <a:r>
              <a:rPr lang="en-US" dirty="0" smtClean="0">
                <a:solidFill>
                  <a:srgbClr val="C00000"/>
                </a:solidFill>
              </a:rPr>
              <a:t>Domain Knowledge</a:t>
            </a:r>
          </a:p>
        </p:txBody>
      </p:sp>
      <p:sp>
        <p:nvSpPr>
          <p:cNvPr id="13" name="TextBox 12"/>
          <p:cNvSpPr txBox="1"/>
          <p:nvPr/>
        </p:nvSpPr>
        <p:spPr>
          <a:xfrm>
            <a:off x="4863357" y="1579595"/>
            <a:ext cx="1493525" cy="369332"/>
          </a:xfrm>
          <a:prstGeom prst="rect">
            <a:avLst/>
          </a:prstGeom>
          <a:noFill/>
        </p:spPr>
        <p:txBody>
          <a:bodyPr wrap="square" rtlCol="0">
            <a:spAutoFit/>
          </a:bodyPr>
          <a:lstStyle/>
          <a:p>
            <a:r>
              <a:rPr lang="en-US" dirty="0" smtClean="0">
                <a:solidFill>
                  <a:srgbClr val="C00000"/>
                </a:solidFill>
              </a:rPr>
              <a:t>Abstraction</a:t>
            </a:r>
          </a:p>
        </p:txBody>
      </p:sp>
      <p:sp>
        <p:nvSpPr>
          <p:cNvPr id="14" name="TextBox 13"/>
          <p:cNvSpPr txBox="1"/>
          <p:nvPr/>
        </p:nvSpPr>
        <p:spPr>
          <a:xfrm>
            <a:off x="705245" y="3508749"/>
            <a:ext cx="933775" cy="369332"/>
          </a:xfrm>
          <a:prstGeom prst="rect">
            <a:avLst/>
          </a:prstGeom>
          <a:noFill/>
        </p:spPr>
        <p:txBody>
          <a:bodyPr wrap="square" rtlCol="0">
            <a:spAutoFit/>
          </a:bodyPr>
          <a:lstStyle/>
          <a:p>
            <a:r>
              <a:rPr lang="en-US" dirty="0" smtClean="0">
                <a:solidFill>
                  <a:srgbClr val="C00000"/>
                </a:solidFill>
              </a:rPr>
              <a:t>Lifting</a:t>
            </a:r>
          </a:p>
        </p:txBody>
      </p:sp>
      <p:sp>
        <p:nvSpPr>
          <p:cNvPr id="15" name="TextBox 14"/>
          <p:cNvSpPr txBox="1"/>
          <p:nvPr/>
        </p:nvSpPr>
        <p:spPr>
          <a:xfrm>
            <a:off x="544330" y="4882226"/>
            <a:ext cx="1376979" cy="369332"/>
          </a:xfrm>
          <a:prstGeom prst="rect">
            <a:avLst/>
          </a:prstGeom>
          <a:noFill/>
        </p:spPr>
        <p:txBody>
          <a:bodyPr wrap="square" rtlCol="0">
            <a:spAutoFit/>
          </a:bodyPr>
          <a:lstStyle/>
          <a:p>
            <a:r>
              <a:rPr lang="en-US" dirty="0" smtClean="0">
                <a:solidFill>
                  <a:srgbClr val="C00000"/>
                </a:solidFill>
              </a:rPr>
              <a:t>Grounding</a:t>
            </a:r>
          </a:p>
        </p:txBody>
      </p:sp>
      <p:sp>
        <p:nvSpPr>
          <p:cNvPr id="16" name="TextBox 15"/>
          <p:cNvSpPr txBox="1"/>
          <p:nvPr/>
        </p:nvSpPr>
        <p:spPr>
          <a:xfrm>
            <a:off x="2065480" y="5862926"/>
            <a:ext cx="2393309" cy="369332"/>
          </a:xfrm>
          <a:prstGeom prst="rect">
            <a:avLst/>
          </a:prstGeom>
          <a:noFill/>
        </p:spPr>
        <p:txBody>
          <a:bodyPr wrap="square" rtlCol="0">
            <a:spAutoFit/>
          </a:bodyPr>
          <a:lstStyle/>
          <a:p>
            <a:r>
              <a:rPr lang="en-US" dirty="0" smtClean="0">
                <a:solidFill>
                  <a:srgbClr val="C00000"/>
                </a:solidFill>
              </a:rPr>
              <a:t>Learning</a:t>
            </a:r>
          </a:p>
        </p:txBody>
      </p:sp>
      <p:sp>
        <p:nvSpPr>
          <p:cNvPr id="17" name="TextBox 16"/>
          <p:cNvSpPr txBox="1"/>
          <p:nvPr/>
        </p:nvSpPr>
        <p:spPr>
          <a:xfrm>
            <a:off x="6564848" y="1519558"/>
            <a:ext cx="1227660" cy="646331"/>
          </a:xfrm>
          <a:prstGeom prst="rect">
            <a:avLst/>
          </a:prstGeom>
          <a:noFill/>
        </p:spPr>
        <p:txBody>
          <a:bodyPr wrap="square" rtlCol="0">
            <a:spAutoFit/>
          </a:bodyPr>
          <a:lstStyle/>
          <a:p>
            <a:r>
              <a:rPr lang="en-US" dirty="0" smtClean="0">
                <a:solidFill>
                  <a:srgbClr val="C00000"/>
                </a:solidFill>
              </a:rPr>
              <a:t>Symmetry</a:t>
            </a:r>
          </a:p>
          <a:p>
            <a:r>
              <a:rPr lang="en-US" dirty="0" smtClean="0">
                <a:solidFill>
                  <a:srgbClr val="C00000"/>
                </a:solidFill>
              </a:rPr>
              <a:t>Reduction</a:t>
            </a:r>
          </a:p>
        </p:txBody>
      </p:sp>
      <p:sp>
        <p:nvSpPr>
          <p:cNvPr id="18" name="TextBox 17"/>
          <p:cNvSpPr txBox="1"/>
          <p:nvPr/>
        </p:nvSpPr>
        <p:spPr>
          <a:xfrm>
            <a:off x="7610131" y="2371152"/>
            <a:ext cx="1160479" cy="369332"/>
          </a:xfrm>
          <a:prstGeom prst="rect">
            <a:avLst/>
          </a:prstGeom>
          <a:noFill/>
        </p:spPr>
        <p:txBody>
          <a:bodyPr wrap="square" rtlCol="0">
            <a:spAutoFit/>
          </a:bodyPr>
          <a:lstStyle/>
          <a:p>
            <a:r>
              <a:rPr lang="en-US" dirty="0" smtClean="0">
                <a:solidFill>
                  <a:srgbClr val="C00000"/>
                </a:solidFill>
              </a:rPr>
              <a:t>Portfolios</a:t>
            </a:r>
          </a:p>
        </p:txBody>
      </p:sp>
      <p:sp>
        <p:nvSpPr>
          <p:cNvPr id="19" name="TextBox 18"/>
          <p:cNvSpPr txBox="1"/>
          <p:nvPr/>
        </p:nvSpPr>
        <p:spPr>
          <a:xfrm>
            <a:off x="7659441" y="4094220"/>
            <a:ext cx="1360391" cy="369332"/>
          </a:xfrm>
          <a:prstGeom prst="rect">
            <a:avLst/>
          </a:prstGeom>
          <a:noFill/>
        </p:spPr>
        <p:txBody>
          <a:bodyPr wrap="square" rtlCol="0">
            <a:spAutoFit/>
          </a:bodyPr>
          <a:lstStyle/>
          <a:p>
            <a:r>
              <a:rPr lang="en-US" dirty="0" smtClean="0">
                <a:solidFill>
                  <a:srgbClr val="C00000"/>
                </a:solidFill>
              </a:rPr>
              <a:t>Landmarks</a:t>
            </a:r>
          </a:p>
        </p:txBody>
      </p:sp>
      <p:pic>
        <p:nvPicPr>
          <p:cNvPr id="1028" name="Picture 4" descr="C:\Users\Wyriel\AppData\Local\Microsoft\Windows\Temporary Internet Files\Content.IE5\M0ECF5DS\MC90023036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320" y="1427400"/>
            <a:ext cx="1181981" cy="94375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304452" y="5935381"/>
            <a:ext cx="1907633" cy="461665"/>
          </a:xfrm>
          <a:prstGeom prst="rect">
            <a:avLst/>
          </a:prstGeom>
          <a:noFill/>
        </p:spPr>
        <p:txBody>
          <a:bodyPr wrap="square" rtlCol="0">
            <a:spAutoFit/>
          </a:bodyPr>
          <a:lstStyle/>
          <a:p>
            <a:r>
              <a:rPr lang="en-US" sz="2400" dirty="0" smtClean="0">
                <a:solidFill>
                  <a:srgbClr val="00B050"/>
                </a:solidFill>
              </a:rPr>
              <a:t>Engineering</a:t>
            </a:r>
          </a:p>
        </p:txBody>
      </p:sp>
      <p:sp>
        <p:nvSpPr>
          <p:cNvPr id="23" name="TextBox 22"/>
          <p:cNvSpPr txBox="1"/>
          <p:nvPr/>
        </p:nvSpPr>
        <p:spPr>
          <a:xfrm>
            <a:off x="87852" y="6434862"/>
            <a:ext cx="5616794" cy="430887"/>
          </a:xfrm>
          <a:prstGeom prst="rect">
            <a:avLst/>
          </a:prstGeom>
          <a:noFill/>
        </p:spPr>
        <p:txBody>
          <a:bodyPr wrap="none" lIns="91440" tIns="0" rIns="0" bIns="0" rtlCol="0">
            <a:spAutoFit/>
          </a:bodyPr>
          <a:lstStyle/>
          <a:p>
            <a:r>
              <a:rPr lang="en-US" sz="1400" i="1" dirty="0">
                <a:solidFill>
                  <a:srgbClr val="C00000"/>
                </a:solidFill>
                <a:hlinkClick r:id="rId6"/>
              </a:rPr>
              <a:t>Forward-Chaining Partial-Order </a:t>
            </a:r>
            <a:r>
              <a:rPr lang="en-US" sz="1400" i="1" dirty="0" smtClean="0">
                <a:solidFill>
                  <a:srgbClr val="C00000"/>
                </a:solidFill>
                <a:hlinkClick r:id="rId6"/>
              </a:rPr>
              <a:t>Planning</a:t>
            </a:r>
            <a:r>
              <a:rPr lang="en-US" sz="1400" i="1" dirty="0" smtClean="0">
                <a:solidFill>
                  <a:srgbClr val="C00000"/>
                </a:solidFill>
              </a:rPr>
              <a:t>.</a:t>
            </a:r>
            <a:endParaRPr lang="en-US" sz="1400" dirty="0">
              <a:solidFill>
                <a:srgbClr val="C00000"/>
              </a:solidFill>
            </a:endParaRPr>
          </a:p>
          <a:p>
            <a:r>
              <a:rPr lang="en-US" sz="1400" dirty="0" smtClean="0">
                <a:solidFill>
                  <a:srgbClr val="C00000"/>
                </a:solidFill>
              </a:rPr>
              <a:t>Amanda </a:t>
            </a:r>
            <a:r>
              <a:rPr lang="en-US" sz="1400" dirty="0">
                <a:solidFill>
                  <a:srgbClr val="C00000"/>
                </a:solidFill>
              </a:rPr>
              <a:t>Jane </a:t>
            </a:r>
            <a:r>
              <a:rPr lang="en-US" sz="1400" dirty="0" smtClean="0">
                <a:solidFill>
                  <a:srgbClr val="C00000"/>
                </a:solidFill>
              </a:rPr>
              <a:t>Coles, Andrew Coles, </a:t>
            </a:r>
            <a:r>
              <a:rPr lang="en-US" sz="1400" dirty="0">
                <a:solidFill>
                  <a:srgbClr val="C00000"/>
                </a:solidFill>
              </a:rPr>
              <a:t>Maria </a:t>
            </a:r>
            <a:r>
              <a:rPr lang="en-US" sz="1400" dirty="0" smtClean="0">
                <a:solidFill>
                  <a:srgbClr val="C00000"/>
                </a:solidFill>
              </a:rPr>
              <a:t>Fox, </a:t>
            </a:r>
            <a:r>
              <a:rPr lang="en-US" sz="1400" dirty="0">
                <a:solidFill>
                  <a:srgbClr val="C00000"/>
                </a:solidFill>
              </a:rPr>
              <a:t>and Derek Long. 2010.</a:t>
            </a:r>
          </a:p>
        </p:txBody>
      </p:sp>
      <p:sp>
        <p:nvSpPr>
          <p:cNvPr id="25" name="Rounded Rectangle 24"/>
          <p:cNvSpPr/>
          <p:nvPr/>
        </p:nvSpPr>
        <p:spPr bwMode="auto">
          <a:xfrm>
            <a:off x="130160" y="1376979"/>
            <a:ext cx="3603814" cy="2901907"/>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800" b="1" dirty="0" smtClean="0">
                <a:solidFill>
                  <a:schemeClr val="tx1"/>
                </a:solidFill>
                <a:latin typeface="Tahoma" pitchFamily="34" charset="0"/>
              </a:rPr>
              <a:t>Results</a:t>
            </a:r>
            <a:endParaRPr lang="en-US" sz="2000" b="1" dirty="0" smtClean="0">
              <a:solidFill>
                <a:schemeClr val="tx1"/>
              </a:solidFill>
              <a:latin typeface="Tahoma" pitchFamily="34" charset="0"/>
            </a:endParaRPr>
          </a:p>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500" dirty="0" smtClean="0">
              <a:solidFill>
                <a:srgbClr val="C00000"/>
              </a:solidFill>
              <a:latin typeface="Tahoma" pitchFamily="34" charset="0"/>
            </a:endParaRPr>
          </a:p>
          <a:p>
            <a:pPr marL="342900" indent="-342900" fontAlgn="base">
              <a:spcAft>
                <a:spcPct val="0"/>
              </a:spcAft>
              <a:buClr>
                <a:srgbClr val="CCA500"/>
              </a:buClr>
              <a:buFont typeface="Wingdings" pitchFamily="2" charset="2"/>
              <a:buChar char="§"/>
            </a:pPr>
            <a:r>
              <a:rPr lang="en-US" sz="2800" dirty="0" smtClean="0">
                <a:solidFill>
                  <a:schemeClr val="bg1"/>
                </a:solidFill>
                <a:latin typeface="Tahoma" pitchFamily="34" charset="0"/>
              </a:rPr>
              <a:t>ITP</a:t>
            </a:r>
            <a:endParaRPr lang="en-US" sz="2800" dirty="0">
              <a:solidFill>
                <a:srgbClr val="C00000"/>
              </a:solidFill>
              <a:latin typeface="Tahoma" pitchFamily="34" charset="0"/>
            </a:endParaRPr>
          </a:p>
          <a:p>
            <a:pPr marL="800100" lvl="1" indent="-342900" fontAlgn="base">
              <a:spcAft>
                <a:spcPct val="0"/>
              </a:spcAft>
              <a:buClr>
                <a:srgbClr val="CCA500"/>
              </a:buClr>
              <a:buFont typeface="Wingdings" pitchFamily="2" charset="2"/>
              <a:buChar char="§"/>
            </a:pPr>
            <a:r>
              <a:rPr lang="en-US" sz="2800" dirty="0" smtClean="0">
                <a:solidFill>
                  <a:srgbClr val="00B050"/>
                </a:solidFill>
                <a:latin typeface="Tahoma" pitchFamily="34" charset="0"/>
              </a:rPr>
              <a:t>complete</a:t>
            </a:r>
          </a:p>
          <a:p>
            <a:pPr marL="800100" lvl="1" indent="-342900" fontAlgn="base">
              <a:spcAft>
                <a:spcPct val="0"/>
              </a:spcAft>
              <a:buClr>
                <a:srgbClr val="CCA500"/>
              </a:buClr>
              <a:buFont typeface="Wingdings" pitchFamily="2" charset="2"/>
              <a:buChar char="§"/>
            </a:pPr>
            <a:r>
              <a:rPr lang="en-US" sz="2800" dirty="0" smtClean="0">
                <a:solidFill>
                  <a:srgbClr val="00B050"/>
                </a:solidFill>
                <a:latin typeface="Tahoma" pitchFamily="34" charset="0"/>
              </a:rPr>
              <a:t>systematic</a:t>
            </a:r>
          </a:p>
          <a:p>
            <a:pPr marL="342900" lvl="1" indent="-342900" fontAlgn="base">
              <a:spcAft>
                <a:spcPct val="0"/>
              </a:spcAft>
              <a:buClr>
                <a:srgbClr val="CCA500"/>
              </a:buClr>
              <a:buFont typeface="Wingdings" pitchFamily="2" charset="2"/>
              <a:buChar char="§"/>
            </a:pPr>
            <a:endParaRPr lang="en-US" sz="1400" dirty="0" smtClean="0">
              <a:solidFill>
                <a:schemeClr val="bg1"/>
              </a:solidFill>
            </a:endParaRPr>
          </a:p>
          <a:p>
            <a:pPr marL="342900" lvl="1" indent="-342900" fontAlgn="base">
              <a:spcAft>
                <a:spcPct val="0"/>
              </a:spcAft>
              <a:buClr>
                <a:srgbClr val="CCA500"/>
              </a:buClr>
              <a:buFont typeface="Wingdings" pitchFamily="2" charset="2"/>
              <a:buChar char="§"/>
            </a:pPr>
            <a:r>
              <a:rPr lang="en-US" sz="1600" dirty="0" smtClean="0">
                <a:solidFill>
                  <a:schemeClr val="bg1"/>
                </a:solidFill>
              </a:rPr>
              <a:t>(</a:t>
            </a:r>
            <a:r>
              <a:rPr lang="en-US" sz="1600" dirty="0">
                <a:solidFill>
                  <a:schemeClr val="bg1"/>
                </a:solidFill>
              </a:rPr>
              <a:t>CTP:</a:t>
            </a:r>
            <a:r>
              <a:rPr lang="en-US" sz="1600" dirty="0">
                <a:solidFill>
                  <a:schemeClr val="bg1"/>
                </a:solidFill>
                <a:latin typeface="Tahoma" pitchFamily="34" charset="0"/>
              </a:rPr>
              <a:t> complete, systematic)</a:t>
            </a:r>
            <a:endParaRPr lang="en-US" sz="2000" dirty="0">
              <a:solidFill>
                <a:schemeClr val="bg1"/>
              </a:solidFill>
              <a:latin typeface="Tahoma" pitchFamily="34" charset="0"/>
            </a:endParaRPr>
          </a:p>
          <a:p>
            <a:pPr marL="342900" indent="-342900" fontAlgn="base">
              <a:spcAft>
                <a:spcPct val="0"/>
              </a:spcAft>
              <a:buClr>
                <a:srgbClr val="CCA500"/>
              </a:buClr>
              <a:buFont typeface="Wingdings" pitchFamily="2" charset="2"/>
              <a:buChar char="§"/>
            </a:pPr>
            <a:endParaRPr lang="en-US" sz="2000" dirty="0" smtClean="0">
              <a:solidFill>
                <a:srgbClr val="00B050"/>
              </a:solidFill>
              <a:latin typeface="Tahoma" pitchFamily="34" charset="0"/>
            </a:endParaRPr>
          </a:p>
        </p:txBody>
      </p:sp>
    </p:spTree>
    <p:extLst>
      <p:ext uri="{BB962C8B-B14F-4D97-AF65-F5344CB8AC3E}">
        <p14:creationId xmlns:p14="http://schemas.microsoft.com/office/powerpoint/2010/main" val="251121848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250"/>
                                        <p:tgtEl>
                                          <p:spTgt spid="3">
                                            <p:txEl>
                                              <p:pRg st="5" end="5"/>
                                            </p:txEl>
                                          </p:spTgt>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Effect transition="in" filter="wipe(left)">
                                      <p:cBhvr>
                                        <p:cTn id="11" dur="250"/>
                                        <p:tgtEl>
                                          <p:spTgt spid="3">
                                            <p:txEl>
                                              <p:pRg st="8" end="8"/>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1000" fill="hold"/>
                                        <p:tgtEl>
                                          <p:spTgt spid="25"/>
                                        </p:tgtEl>
                                        <p:attrNameLst>
                                          <p:attrName>ppt_w</p:attrName>
                                        </p:attrNameLst>
                                      </p:cBhvr>
                                      <p:tavLst>
                                        <p:tav tm="0">
                                          <p:val>
                                            <p:fltVal val="0"/>
                                          </p:val>
                                        </p:tav>
                                        <p:tav tm="100000">
                                          <p:val>
                                            <p:strVal val="#ppt_w"/>
                                          </p:val>
                                        </p:tav>
                                      </p:tavLst>
                                    </p:anim>
                                    <p:anim calcmode="lin" valueType="num">
                                      <p:cBhvr>
                                        <p:cTn id="17" dur="1000" fill="hold"/>
                                        <p:tgtEl>
                                          <p:spTgt spid="25"/>
                                        </p:tgtEl>
                                        <p:attrNameLst>
                                          <p:attrName>ppt_h</p:attrName>
                                        </p:attrNameLst>
                                      </p:cBhvr>
                                      <p:tavLst>
                                        <p:tav tm="0">
                                          <p:val>
                                            <p:fltVal val="0"/>
                                          </p:val>
                                        </p:tav>
                                        <p:tav tm="100000">
                                          <p:val>
                                            <p:strVal val="#ppt_h"/>
                                          </p:val>
                                        </p:tav>
                                      </p:tavLst>
                                    </p:anim>
                                    <p:anim calcmode="lin" valueType="num">
                                      <p:cBhvr>
                                        <p:cTn id="18" dur="1000" fill="hold"/>
                                        <p:tgtEl>
                                          <p:spTgt spid="25"/>
                                        </p:tgtEl>
                                        <p:attrNameLst>
                                          <p:attrName>style.rotation</p:attrName>
                                        </p:attrNameLst>
                                      </p:cBhvr>
                                      <p:tavLst>
                                        <p:tav tm="0">
                                          <p:val>
                                            <p:fltVal val="90"/>
                                          </p:val>
                                        </p:tav>
                                        <p:tav tm="100000">
                                          <p:val>
                                            <p:fltVal val="0"/>
                                          </p:val>
                                        </p:tav>
                                      </p:tavLst>
                                    </p:anim>
                                    <p:animEffect transition="in" filter="fade">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Oval 97"/>
          <p:cNvSpPr>
            <a:spLocks noChangeArrowheads="1"/>
          </p:cNvSpPr>
          <p:nvPr/>
        </p:nvSpPr>
        <p:spPr bwMode="auto">
          <a:xfrm>
            <a:off x="4238560" y="1779062"/>
            <a:ext cx="483612" cy="519118"/>
          </a:xfrm>
          <a:prstGeom prst="ellipse">
            <a:avLst/>
          </a:prstGeom>
          <a:solidFill>
            <a:srgbClr val="96969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2" name="Title 1"/>
          <p:cNvSpPr>
            <a:spLocks noGrp="1"/>
          </p:cNvSpPr>
          <p:nvPr>
            <p:ph type="title"/>
          </p:nvPr>
        </p:nvSpPr>
        <p:spPr/>
        <p:txBody>
          <a:bodyPr/>
          <a:lstStyle/>
          <a:p>
            <a:r>
              <a:rPr lang="en-US" dirty="0" smtClean="0"/>
              <a:t>TEMPO for Match-Fuse</a:t>
            </a:r>
            <a:endParaRPr lang="en-US" dirty="0"/>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57</a:t>
            </a:fld>
            <a:endParaRPr lang="en-US"/>
          </a:p>
        </p:txBody>
      </p:sp>
      <p:sp>
        <p:nvSpPr>
          <p:cNvPr id="10" name="Line 81"/>
          <p:cNvSpPr>
            <a:spLocks noChangeShapeType="1"/>
          </p:cNvSpPr>
          <p:nvPr/>
        </p:nvSpPr>
        <p:spPr bwMode="auto">
          <a:xfrm flipH="1">
            <a:off x="3260823" y="2214955"/>
            <a:ext cx="956710" cy="4773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11" name="Line 82"/>
          <p:cNvSpPr>
            <a:spLocks noChangeShapeType="1"/>
          </p:cNvSpPr>
          <p:nvPr/>
        </p:nvSpPr>
        <p:spPr bwMode="auto">
          <a:xfrm>
            <a:off x="4722172" y="2214955"/>
            <a:ext cx="977737" cy="5239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12" name="Line 83"/>
          <p:cNvSpPr>
            <a:spLocks noChangeShapeType="1"/>
          </p:cNvSpPr>
          <p:nvPr/>
        </p:nvSpPr>
        <p:spPr bwMode="auto">
          <a:xfrm flipH="1">
            <a:off x="2356680" y="3204676"/>
            <a:ext cx="557205" cy="5356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13" name="Line 88"/>
          <p:cNvSpPr>
            <a:spLocks noChangeShapeType="1"/>
          </p:cNvSpPr>
          <p:nvPr/>
        </p:nvSpPr>
        <p:spPr bwMode="auto">
          <a:xfrm>
            <a:off x="3408009" y="3216320"/>
            <a:ext cx="609771" cy="5123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14" name="Oval 13"/>
          <p:cNvSpPr>
            <a:spLocks noChangeArrowheads="1"/>
          </p:cNvSpPr>
          <p:nvPr/>
        </p:nvSpPr>
        <p:spPr bwMode="auto">
          <a:xfrm>
            <a:off x="2928778" y="2727281"/>
            <a:ext cx="483612" cy="519118"/>
          </a:xfrm>
          <a:prstGeom prst="ellipse">
            <a:avLst/>
          </a:prstGeom>
          <a:solidFill>
            <a:srgbClr val="96969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15" name="Line 113"/>
          <p:cNvSpPr>
            <a:spLocks noChangeShapeType="1"/>
          </p:cNvSpPr>
          <p:nvPr/>
        </p:nvSpPr>
        <p:spPr bwMode="auto">
          <a:xfrm flipH="1">
            <a:off x="1425377" y="4280755"/>
            <a:ext cx="557205" cy="5356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16" name="Line 114"/>
          <p:cNvSpPr>
            <a:spLocks noChangeShapeType="1"/>
          </p:cNvSpPr>
          <p:nvPr/>
        </p:nvSpPr>
        <p:spPr bwMode="auto">
          <a:xfrm>
            <a:off x="2476706" y="4292399"/>
            <a:ext cx="672851" cy="5123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17" name="Oval 16"/>
          <p:cNvSpPr>
            <a:spLocks noChangeArrowheads="1"/>
          </p:cNvSpPr>
          <p:nvPr/>
        </p:nvSpPr>
        <p:spPr bwMode="auto">
          <a:xfrm>
            <a:off x="1997475" y="3803360"/>
            <a:ext cx="483612" cy="519118"/>
          </a:xfrm>
          <a:prstGeom prst="ellipse">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18" name="Line 116"/>
          <p:cNvSpPr>
            <a:spLocks noChangeShapeType="1"/>
          </p:cNvSpPr>
          <p:nvPr/>
        </p:nvSpPr>
        <p:spPr bwMode="auto">
          <a:xfrm>
            <a:off x="5172491" y="4099306"/>
            <a:ext cx="357452" cy="2910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19" name="Line 117"/>
          <p:cNvSpPr>
            <a:spLocks noChangeShapeType="1"/>
          </p:cNvSpPr>
          <p:nvPr/>
        </p:nvSpPr>
        <p:spPr bwMode="auto">
          <a:xfrm>
            <a:off x="4878119" y="4378757"/>
            <a:ext cx="0" cy="3958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20" name="Oval 19"/>
          <p:cNvSpPr>
            <a:spLocks noChangeArrowheads="1"/>
          </p:cNvSpPr>
          <p:nvPr/>
        </p:nvSpPr>
        <p:spPr bwMode="auto">
          <a:xfrm>
            <a:off x="4630180" y="3808212"/>
            <a:ext cx="483612" cy="519118"/>
          </a:xfrm>
          <a:prstGeom prst="ellipse">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21" name="Line 119"/>
          <p:cNvSpPr>
            <a:spLocks noChangeShapeType="1"/>
          </p:cNvSpPr>
          <p:nvPr/>
        </p:nvSpPr>
        <p:spPr bwMode="auto">
          <a:xfrm flipH="1">
            <a:off x="4930685" y="3249310"/>
            <a:ext cx="609771" cy="5123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22" name="Line 120"/>
          <p:cNvSpPr>
            <a:spLocks noChangeShapeType="1"/>
          </p:cNvSpPr>
          <p:nvPr/>
        </p:nvSpPr>
        <p:spPr bwMode="auto">
          <a:xfrm>
            <a:off x="6034582" y="3260954"/>
            <a:ext cx="672851" cy="5123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23" name="Oval 22"/>
          <p:cNvSpPr>
            <a:spLocks noChangeArrowheads="1"/>
          </p:cNvSpPr>
          <p:nvPr/>
        </p:nvSpPr>
        <p:spPr bwMode="auto">
          <a:xfrm>
            <a:off x="5555351" y="2771916"/>
            <a:ext cx="483612" cy="519118"/>
          </a:xfrm>
          <a:prstGeom prst="ellipse">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25" name="AutoShape 123"/>
          <p:cNvSpPr>
            <a:spLocks noChangeArrowheads="1"/>
          </p:cNvSpPr>
          <p:nvPr/>
        </p:nvSpPr>
        <p:spPr bwMode="auto">
          <a:xfrm rot="16200000">
            <a:off x="6128089" y="3078551"/>
            <a:ext cx="365809" cy="766158"/>
          </a:xfrm>
          <a:prstGeom prst="triangle">
            <a:avLst>
              <a:gd name="adj" fmla="val 48083"/>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431" tIns="45716" rIns="91431" bIns="45716" anchor="ct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pPr algn="r">
              <a:spcBef>
                <a:spcPct val="20000"/>
              </a:spcBef>
            </a:pPr>
            <a:r>
              <a:rPr lang="en-US" sz="1200" dirty="0">
                <a:solidFill>
                  <a:schemeClr val="tx1"/>
                </a:solidFill>
              </a:rPr>
              <a:t>match</a:t>
            </a:r>
          </a:p>
        </p:txBody>
      </p:sp>
      <p:sp>
        <p:nvSpPr>
          <p:cNvPr id="27" name="Oval 26"/>
          <p:cNvSpPr>
            <a:spLocks noChangeArrowheads="1"/>
          </p:cNvSpPr>
          <p:nvPr/>
        </p:nvSpPr>
        <p:spPr bwMode="auto">
          <a:xfrm>
            <a:off x="6505928" y="3801420"/>
            <a:ext cx="483612" cy="519118"/>
          </a:xfrm>
          <a:prstGeom prst="ellipse">
            <a:avLst/>
          </a:prstGeom>
          <a:solidFill>
            <a:srgbClr val="96969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28" name="Line 127"/>
          <p:cNvSpPr>
            <a:spLocks noChangeShapeType="1"/>
          </p:cNvSpPr>
          <p:nvPr/>
        </p:nvSpPr>
        <p:spPr bwMode="auto">
          <a:xfrm>
            <a:off x="6764380" y="4348677"/>
            <a:ext cx="0" cy="4424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31" name="Oval 30"/>
          <p:cNvSpPr>
            <a:spLocks noChangeArrowheads="1"/>
          </p:cNvSpPr>
          <p:nvPr/>
        </p:nvSpPr>
        <p:spPr bwMode="auto">
          <a:xfrm>
            <a:off x="6510308" y="4875734"/>
            <a:ext cx="483612" cy="476071"/>
          </a:xfrm>
          <a:prstGeom prst="ellipse">
            <a:avLst/>
          </a:prstGeom>
          <a:solidFill>
            <a:srgbClr val="96969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600"/>
          </a:p>
        </p:txBody>
      </p:sp>
      <p:sp>
        <p:nvSpPr>
          <p:cNvPr id="32" name="Line 132"/>
          <p:cNvSpPr>
            <a:spLocks noChangeShapeType="1"/>
          </p:cNvSpPr>
          <p:nvPr/>
        </p:nvSpPr>
        <p:spPr bwMode="auto">
          <a:xfrm>
            <a:off x="6747734" y="5436400"/>
            <a:ext cx="0" cy="4424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37" name="Oval 36"/>
          <p:cNvSpPr>
            <a:spLocks noChangeArrowheads="1"/>
          </p:cNvSpPr>
          <p:nvPr/>
        </p:nvSpPr>
        <p:spPr bwMode="auto">
          <a:xfrm>
            <a:off x="4596888" y="4854211"/>
            <a:ext cx="483612" cy="519118"/>
          </a:xfrm>
          <a:prstGeom prst="ellipse">
            <a:avLst/>
          </a:prstGeom>
          <a:solidFill>
            <a:srgbClr val="96969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38" name="Line 140"/>
          <p:cNvSpPr>
            <a:spLocks noChangeShapeType="1"/>
          </p:cNvSpPr>
          <p:nvPr/>
        </p:nvSpPr>
        <p:spPr bwMode="auto">
          <a:xfrm>
            <a:off x="4855340" y="5401469"/>
            <a:ext cx="0" cy="4424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41" name="Line 149"/>
          <p:cNvSpPr>
            <a:spLocks noChangeShapeType="1"/>
          </p:cNvSpPr>
          <p:nvPr/>
        </p:nvSpPr>
        <p:spPr bwMode="auto">
          <a:xfrm>
            <a:off x="5029686" y="5350042"/>
            <a:ext cx="452072" cy="48903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42" name="Line 151"/>
          <p:cNvSpPr>
            <a:spLocks noChangeShapeType="1"/>
          </p:cNvSpPr>
          <p:nvPr/>
        </p:nvSpPr>
        <p:spPr bwMode="auto">
          <a:xfrm>
            <a:off x="6979026" y="4237091"/>
            <a:ext cx="399505" cy="26780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43" name="Line 152"/>
          <p:cNvSpPr>
            <a:spLocks noChangeShapeType="1"/>
          </p:cNvSpPr>
          <p:nvPr/>
        </p:nvSpPr>
        <p:spPr bwMode="auto">
          <a:xfrm>
            <a:off x="6899300" y="5359745"/>
            <a:ext cx="515152" cy="5356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46" name="Line 155"/>
          <p:cNvSpPr>
            <a:spLocks noChangeShapeType="1"/>
          </p:cNvSpPr>
          <p:nvPr/>
        </p:nvSpPr>
        <p:spPr bwMode="auto">
          <a:xfrm flipH="1">
            <a:off x="1324624" y="5473272"/>
            <a:ext cx="0" cy="3493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47" name="Oval 46"/>
          <p:cNvSpPr>
            <a:spLocks noChangeArrowheads="1"/>
          </p:cNvSpPr>
          <p:nvPr/>
        </p:nvSpPr>
        <p:spPr bwMode="auto">
          <a:xfrm>
            <a:off x="1066172" y="4891083"/>
            <a:ext cx="483612" cy="519118"/>
          </a:xfrm>
          <a:prstGeom prst="ellipse">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49" name="Line 158"/>
          <p:cNvSpPr>
            <a:spLocks noChangeShapeType="1"/>
          </p:cNvSpPr>
          <p:nvPr/>
        </p:nvSpPr>
        <p:spPr bwMode="auto">
          <a:xfrm flipH="1">
            <a:off x="3158319" y="5443192"/>
            <a:ext cx="0" cy="3493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50" name="Oval 49"/>
          <p:cNvSpPr>
            <a:spLocks noChangeArrowheads="1"/>
          </p:cNvSpPr>
          <p:nvPr/>
        </p:nvSpPr>
        <p:spPr bwMode="auto">
          <a:xfrm>
            <a:off x="2910380" y="4849360"/>
            <a:ext cx="483612" cy="519118"/>
          </a:xfrm>
          <a:prstGeom prst="ellipse">
            <a:avLst/>
          </a:prstGeom>
          <a:solidFill>
            <a:srgbClr val="96969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52" name="Oval 51"/>
          <p:cNvSpPr>
            <a:spLocks noChangeArrowheads="1"/>
          </p:cNvSpPr>
          <p:nvPr/>
        </p:nvSpPr>
        <p:spPr bwMode="auto">
          <a:xfrm>
            <a:off x="3842559" y="4001305"/>
            <a:ext cx="486240" cy="89269"/>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8696" rIns="17392" bIns="8696"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300">
              <a:solidFill>
                <a:schemeClr val="tx1"/>
              </a:solidFill>
            </a:endParaRPr>
          </a:p>
        </p:txBody>
      </p:sp>
      <p:sp>
        <p:nvSpPr>
          <p:cNvPr id="58" name="Oval 57"/>
          <p:cNvSpPr>
            <a:spLocks noChangeArrowheads="1"/>
          </p:cNvSpPr>
          <p:nvPr/>
        </p:nvSpPr>
        <p:spPr bwMode="auto">
          <a:xfrm>
            <a:off x="7184036" y="4779497"/>
            <a:ext cx="486240" cy="89269"/>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8696" rIns="17392" bIns="8696"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300">
              <a:solidFill>
                <a:schemeClr val="tx1"/>
              </a:solidFill>
            </a:endParaRPr>
          </a:p>
        </p:txBody>
      </p:sp>
      <p:sp>
        <p:nvSpPr>
          <p:cNvPr id="59" name="Line 168"/>
          <p:cNvSpPr>
            <a:spLocks noChangeShapeType="1"/>
          </p:cNvSpPr>
          <p:nvPr/>
        </p:nvSpPr>
        <p:spPr bwMode="auto">
          <a:xfrm flipH="1">
            <a:off x="7285493" y="4705696"/>
            <a:ext cx="234657" cy="24842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60" name="Line 169"/>
          <p:cNvSpPr>
            <a:spLocks noChangeShapeType="1"/>
          </p:cNvSpPr>
          <p:nvPr/>
        </p:nvSpPr>
        <p:spPr bwMode="auto">
          <a:xfrm>
            <a:off x="7290826" y="4705696"/>
            <a:ext cx="245323" cy="23687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61" name="Oval 60"/>
          <p:cNvSpPr>
            <a:spLocks noChangeArrowheads="1"/>
          </p:cNvSpPr>
          <p:nvPr/>
        </p:nvSpPr>
        <p:spPr bwMode="auto">
          <a:xfrm>
            <a:off x="4632809" y="6115621"/>
            <a:ext cx="475727" cy="89269"/>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8696" rIns="17392" bIns="8696"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300">
              <a:solidFill>
                <a:schemeClr val="tx1"/>
              </a:solidFill>
            </a:endParaRPr>
          </a:p>
        </p:txBody>
      </p:sp>
      <p:sp>
        <p:nvSpPr>
          <p:cNvPr id="64" name="Oval 63"/>
          <p:cNvSpPr>
            <a:spLocks noChangeArrowheads="1"/>
          </p:cNvSpPr>
          <p:nvPr/>
        </p:nvSpPr>
        <p:spPr bwMode="auto">
          <a:xfrm>
            <a:off x="5280253" y="6105918"/>
            <a:ext cx="486240" cy="89269"/>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8696" rIns="17392" bIns="8696"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300">
              <a:solidFill>
                <a:schemeClr val="tx1"/>
              </a:solidFill>
            </a:endParaRPr>
          </a:p>
        </p:txBody>
      </p:sp>
      <p:sp>
        <p:nvSpPr>
          <p:cNvPr id="67" name="Oval 66"/>
          <p:cNvSpPr>
            <a:spLocks noChangeArrowheads="1"/>
          </p:cNvSpPr>
          <p:nvPr/>
        </p:nvSpPr>
        <p:spPr bwMode="auto">
          <a:xfrm>
            <a:off x="6472636" y="6157344"/>
            <a:ext cx="486240" cy="89269"/>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8696" rIns="17392" bIns="8696"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300">
              <a:solidFill>
                <a:schemeClr val="tx1"/>
              </a:solidFill>
            </a:endParaRPr>
          </a:p>
        </p:txBody>
      </p:sp>
      <p:sp>
        <p:nvSpPr>
          <p:cNvPr id="70" name="Oval 69"/>
          <p:cNvSpPr>
            <a:spLocks noChangeArrowheads="1"/>
          </p:cNvSpPr>
          <p:nvPr/>
        </p:nvSpPr>
        <p:spPr bwMode="auto">
          <a:xfrm>
            <a:off x="7198929" y="6152493"/>
            <a:ext cx="476603" cy="89269"/>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8696" rIns="17392" bIns="8696"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300">
              <a:solidFill>
                <a:schemeClr val="tx1"/>
              </a:solidFill>
            </a:endParaRPr>
          </a:p>
        </p:txBody>
      </p:sp>
      <p:sp>
        <p:nvSpPr>
          <p:cNvPr id="62" name="Line 171"/>
          <p:cNvSpPr>
            <a:spLocks noChangeShapeType="1"/>
          </p:cNvSpPr>
          <p:nvPr/>
        </p:nvSpPr>
        <p:spPr bwMode="auto">
          <a:xfrm flipH="1">
            <a:off x="4763690" y="6051461"/>
            <a:ext cx="224410" cy="24550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63" name="Line 172"/>
          <p:cNvSpPr>
            <a:spLocks noChangeShapeType="1"/>
          </p:cNvSpPr>
          <p:nvPr/>
        </p:nvSpPr>
        <p:spPr bwMode="auto">
          <a:xfrm>
            <a:off x="4768790" y="6051461"/>
            <a:ext cx="234611" cy="23408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65" name="Line 174"/>
          <p:cNvSpPr>
            <a:spLocks noChangeShapeType="1"/>
          </p:cNvSpPr>
          <p:nvPr/>
        </p:nvSpPr>
        <p:spPr bwMode="auto">
          <a:xfrm flipH="1">
            <a:off x="5428034" y="6026718"/>
            <a:ext cx="224410" cy="24550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66" name="Line 175"/>
          <p:cNvSpPr>
            <a:spLocks noChangeShapeType="1"/>
          </p:cNvSpPr>
          <p:nvPr/>
        </p:nvSpPr>
        <p:spPr bwMode="auto">
          <a:xfrm>
            <a:off x="5433134" y="6026718"/>
            <a:ext cx="234611" cy="23408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68" name="Line 177"/>
          <p:cNvSpPr>
            <a:spLocks noChangeShapeType="1"/>
          </p:cNvSpPr>
          <p:nvPr/>
        </p:nvSpPr>
        <p:spPr bwMode="auto">
          <a:xfrm flipH="1">
            <a:off x="6608244" y="6114534"/>
            <a:ext cx="224410" cy="24550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69" name="Line 178"/>
          <p:cNvSpPr>
            <a:spLocks noChangeShapeType="1"/>
          </p:cNvSpPr>
          <p:nvPr/>
        </p:nvSpPr>
        <p:spPr bwMode="auto">
          <a:xfrm>
            <a:off x="6613344" y="6114534"/>
            <a:ext cx="234611" cy="23408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71" name="Line 180"/>
          <p:cNvSpPr>
            <a:spLocks noChangeShapeType="1"/>
          </p:cNvSpPr>
          <p:nvPr/>
        </p:nvSpPr>
        <p:spPr bwMode="auto">
          <a:xfrm flipH="1">
            <a:off x="7334081" y="6087848"/>
            <a:ext cx="224410" cy="24550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72" name="Line 181"/>
          <p:cNvSpPr>
            <a:spLocks noChangeShapeType="1"/>
          </p:cNvSpPr>
          <p:nvPr/>
        </p:nvSpPr>
        <p:spPr bwMode="auto">
          <a:xfrm>
            <a:off x="7339181" y="6087848"/>
            <a:ext cx="234611" cy="23408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73" name="Oval 72"/>
          <p:cNvSpPr>
            <a:spLocks noChangeArrowheads="1"/>
          </p:cNvSpPr>
          <p:nvPr/>
        </p:nvSpPr>
        <p:spPr bwMode="auto">
          <a:xfrm>
            <a:off x="2954185" y="6059342"/>
            <a:ext cx="475727" cy="89269"/>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8696" rIns="17392" bIns="8696"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300">
              <a:solidFill>
                <a:schemeClr val="tx1"/>
              </a:solidFill>
            </a:endParaRPr>
          </a:p>
        </p:txBody>
      </p:sp>
      <p:sp>
        <p:nvSpPr>
          <p:cNvPr id="76" name="Oval 75"/>
          <p:cNvSpPr>
            <a:spLocks noChangeArrowheads="1"/>
          </p:cNvSpPr>
          <p:nvPr/>
        </p:nvSpPr>
        <p:spPr bwMode="auto">
          <a:xfrm>
            <a:off x="1091579" y="5908944"/>
            <a:ext cx="483612" cy="519118"/>
          </a:xfrm>
          <a:prstGeom prst="ellipse">
            <a:avLst/>
          </a:prstGeom>
          <a:solidFill>
            <a:srgbClr val="96969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77" name="Oval 76"/>
          <p:cNvSpPr>
            <a:spLocks noChangeArrowheads="1"/>
          </p:cNvSpPr>
          <p:nvPr/>
        </p:nvSpPr>
        <p:spPr bwMode="auto">
          <a:xfrm>
            <a:off x="1015654" y="5852518"/>
            <a:ext cx="638246" cy="623427"/>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pic>
        <p:nvPicPr>
          <p:cNvPr id="78" name="Picture 77" descr="MCj033031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9587" y="1765699"/>
            <a:ext cx="404762" cy="56084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descr="MCj033031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0318" y="2702053"/>
            <a:ext cx="404762" cy="560842"/>
          </a:xfrm>
          <a:prstGeom prst="rect">
            <a:avLst/>
          </a:prstGeom>
          <a:noFill/>
          <a:extLst>
            <a:ext uri="{909E8E84-426E-40DD-AFC4-6F175D3DCCD1}">
              <a14:hiddenFill xmlns:a14="http://schemas.microsoft.com/office/drawing/2010/main">
                <a:solidFill>
                  <a:srgbClr val="FFFFFF"/>
                </a:solidFill>
              </a14:hiddenFill>
            </a:ext>
          </a:extLst>
        </p:spPr>
      </p:pic>
      <p:sp>
        <p:nvSpPr>
          <p:cNvPr id="81" name="Line 197"/>
          <p:cNvSpPr>
            <a:spLocks noChangeShapeType="1"/>
          </p:cNvSpPr>
          <p:nvPr/>
        </p:nvSpPr>
        <p:spPr bwMode="auto">
          <a:xfrm>
            <a:off x="3362452" y="5296675"/>
            <a:ext cx="452072" cy="48903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82" name="Oval 81"/>
          <p:cNvSpPr>
            <a:spLocks noChangeArrowheads="1"/>
          </p:cNvSpPr>
          <p:nvPr/>
        </p:nvSpPr>
        <p:spPr bwMode="auto">
          <a:xfrm>
            <a:off x="3621780" y="6054491"/>
            <a:ext cx="475727" cy="89269"/>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8696" rIns="17392" bIns="8696"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300">
              <a:solidFill>
                <a:schemeClr val="tx1"/>
              </a:solidFill>
            </a:endParaRPr>
          </a:p>
        </p:txBody>
      </p:sp>
      <p:sp>
        <p:nvSpPr>
          <p:cNvPr id="53" name="Line 162"/>
          <p:cNvSpPr>
            <a:spLocks noChangeShapeType="1"/>
          </p:cNvSpPr>
          <p:nvPr/>
        </p:nvSpPr>
        <p:spPr bwMode="auto">
          <a:xfrm flipH="1">
            <a:off x="3931399" y="3944503"/>
            <a:ext cx="244418" cy="30386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54" name="Line 163"/>
          <p:cNvSpPr>
            <a:spLocks noChangeShapeType="1"/>
          </p:cNvSpPr>
          <p:nvPr/>
        </p:nvSpPr>
        <p:spPr bwMode="auto">
          <a:xfrm>
            <a:off x="3936954" y="3944503"/>
            <a:ext cx="255528" cy="289731"/>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74" name="Line 183"/>
          <p:cNvSpPr>
            <a:spLocks noChangeShapeType="1"/>
          </p:cNvSpPr>
          <p:nvPr/>
        </p:nvSpPr>
        <p:spPr bwMode="auto">
          <a:xfrm flipH="1">
            <a:off x="3093033" y="5968196"/>
            <a:ext cx="244418" cy="30386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75" name="Line 184"/>
          <p:cNvSpPr>
            <a:spLocks noChangeShapeType="1"/>
          </p:cNvSpPr>
          <p:nvPr/>
        </p:nvSpPr>
        <p:spPr bwMode="auto">
          <a:xfrm>
            <a:off x="3098588" y="5968196"/>
            <a:ext cx="255528" cy="289731"/>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83" name="Line 199"/>
          <p:cNvSpPr>
            <a:spLocks noChangeShapeType="1"/>
          </p:cNvSpPr>
          <p:nvPr/>
        </p:nvSpPr>
        <p:spPr bwMode="auto">
          <a:xfrm flipH="1">
            <a:off x="3724244" y="5964283"/>
            <a:ext cx="244418" cy="30386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84" name="Line 200"/>
          <p:cNvSpPr>
            <a:spLocks noChangeShapeType="1"/>
          </p:cNvSpPr>
          <p:nvPr/>
        </p:nvSpPr>
        <p:spPr bwMode="auto">
          <a:xfrm>
            <a:off x="3729799" y="5964283"/>
            <a:ext cx="255528" cy="289731"/>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86" name="Line 202"/>
          <p:cNvSpPr>
            <a:spLocks noChangeShapeType="1"/>
          </p:cNvSpPr>
          <p:nvPr/>
        </p:nvSpPr>
        <p:spPr bwMode="auto">
          <a:xfrm>
            <a:off x="1463049" y="5416994"/>
            <a:ext cx="441559" cy="3958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endParaRPr lang="en-US" sz="1800"/>
          </a:p>
        </p:txBody>
      </p:sp>
      <p:sp>
        <p:nvSpPr>
          <p:cNvPr id="87" name="Text Box 203"/>
          <p:cNvSpPr txBox="1">
            <a:spLocks noChangeArrowheads="1"/>
          </p:cNvSpPr>
          <p:nvPr/>
        </p:nvSpPr>
        <p:spPr bwMode="auto">
          <a:xfrm>
            <a:off x="1965935" y="5746901"/>
            <a:ext cx="67460" cy="6404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392" tIns="8696" rIns="17392" bIns="8696">
            <a:spAutoFit/>
          </a:bodyP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pPr algn="ctr">
              <a:spcBef>
                <a:spcPct val="50000"/>
              </a:spcBef>
            </a:pPr>
            <a:r>
              <a:rPr lang="en-US" sz="300">
                <a:latin typeface="Tahoma" pitchFamily="34" charset="0"/>
              </a:rPr>
              <a:t>…</a:t>
            </a:r>
          </a:p>
        </p:txBody>
      </p:sp>
      <p:pic>
        <p:nvPicPr>
          <p:cNvPr id="88" name="Picture 87" descr="MCj043149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7650" y="4986174"/>
            <a:ext cx="325912" cy="36095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8" descr="MCj043149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3571" y="6004034"/>
            <a:ext cx="325912" cy="360957"/>
          </a:xfrm>
          <a:prstGeom prst="rect">
            <a:avLst/>
          </a:prstGeom>
          <a:noFill/>
          <a:extLst>
            <a:ext uri="{909E8E84-426E-40DD-AFC4-6F175D3DCCD1}">
              <a14:hiddenFill xmlns:a14="http://schemas.microsoft.com/office/drawing/2010/main">
                <a:solidFill>
                  <a:srgbClr val="FFFFFF"/>
                </a:solidFill>
              </a14:hiddenFill>
            </a:ext>
          </a:extLst>
        </p:spPr>
      </p:pic>
      <p:sp>
        <p:nvSpPr>
          <p:cNvPr id="93" name="Text Box 229"/>
          <p:cNvSpPr txBox="1">
            <a:spLocks noChangeArrowheads="1"/>
          </p:cNvSpPr>
          <p:nvPr/>
        </p:nvSpPr>
        <p:spPr bwMode="auto">
          <a:xfrm>
            <a:off x="6424986" y="0"/>
            <a:ext cx="2735044"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5: Algorithms</a:t>
            </a:r>
            <a:endParaRPr lang="en-US" b="1" i="1" dirty="0">
              <a:solidFill>
                <a:schemeClr val="hlink"/>
              </a:solidFill>
            </a:endParaRPr>
          </a:p>
        </p:txBody>
      </p:sp>
      <p:pic>
        <p:nvPicPr>
          <p:cNvPr id="2050" name="Picture 2" descr="C:\Users\Wyriel\AppData\Local\Microsoft\Windows\Temporary Internet Files\Content.IE5\2WBVJOV4\MC90044149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2581" y="4342060"/>
            <a:ext cx="634078" cy="63407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C:\Users\Wyriel\AppData\Local\Microsoft\Windows\Temporary Internet Files\Content.IE5\2WBVJOV4\MC90044149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0630" y="5826721"/>
            <a:ext cx="634078" cy="634078"/>
          </a:xfrm>
          <a:prstGeom prst="rect">
            <a:avLst/>
          </a:prstGeom>
          <a:noFill/>
          <a:extLst>
            <a:ext uri="{909E8E84-426E-40DD-AFC4-6F175D3DCCD1}">
              <a14:hiddenFill xmlns:a14="http://schemas.microsoft.com/office/drawing/2010/main">
                <a:solidFill>
                  <a:srgbClr val="FFFFFF"/>
                </a:solidFill>
              </a14:hiddenFill>
            </a:ext>
          </a:extLst>
        </p:spPr>
      </p:pic>
      <p:sp>
        <p:nvSpPr>
          <p:cNvPr id="2048" name="Rounded Rectangle 2047"/>
          <p:cNvSpPr/>
          <p:nvPr/>
        </p:nvSpPr>
        <p:spPr bwMode="auto">
          <a:xfrm>
            <a:off x="231714" y="1465067"/>
            <a:ext cx="2109076" cy="1975009"/>
          </a:xfrm>
          <a:prstGeom prst="roundRect">
            <a:avLst/>
          </a:prstGeom>
          <a:solidFill>
            <a:schemeClr val="accent2">
              <a:lumMod val="20000"/>
              <a:lumOff val="80000"/>
            </a:schemeClr>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45720" tIns="0" rIns="45720" bIns="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b="1" u="sng" dirty="0" smtClean="0">
                <a:latin typeface="Tahoma" pitchFamily="34" charset="0"/>
              </a:rPr>
              <a:t>2007</a:t>
            </a:r>
            <a:endParaRPr lang="en-US" sz="2000" b="1" u="sng" dirty="0" smtClean="0">
              <a:latin typeface="Tahoma" pitchFamily="34" charset="0"/>
            </a:endParaRPr>
          </a:p>
          <a:p>
            <a:pPr marL="342900" marR="0" indent="-342900" defTabSz="914400" rtl="0" eaLnBrk="1" fontAlgn="base" latinLnBrk="0" hangingPunct="1">
              <a:lnSpc>
                <a:spcPct val="100000"/>
              </a:lnSpc>
              <a:spcBef>
                <a:spcPct val="20000"/>
              </a:spcBef>
              <a:spcAft>
                <a:spcPct val="0"/>
              </a:spcAft>
              <a:buClr>
                <a:srgbClr val="CCA500"/>
              </a:buClr>
              <a:buSzTx/>
              <a:buFont typeface="Arial" pitchFamily="34" charset="0"/>
              <a:buChar char="•"/>
              <a:tabLst/>
            </a:pPr>
            <a:r>
              <a:rPr lang="en-US" sz="2000" dirty="0" smtClean="0">
                <a:latin typeface="Tahoma" pitchFamily="34" charset="0"/>
              </a:rPr>
              <a:t>total-order</a:t>
            </a:r>
          </a:p>
          <a:p>
            <a:pPr marL="342900" marR="0" indent="-342900" defTabSz="914400" rtl="0" eaLnBrk="1" fontAlgn="base" latinLnBrk="0" hangingPunct="1">
              <a:lnSpc>
                <a:spcPct val="100000"/>
              </a:lnSpc>
              <a:spcBef>
                <a:spcPct val="20000"/>
              </a:spcBef>
              <a:spcAft>
                <a:spcPct val="0"/>
              </a:spcAft>
              <a:buClr>
                <a:srgbClr val="CCA500"/>
              </a:buClr>
              <a:buSzTx/>
              <a:buFont typeface="Arial" pitchFamily="34" charset="0"/>
              <a:buChar char="•"/>
              <a:tabLst/>
            </a:pPr>
            <a:r>
              <a:rPr lang="en-US" sz="2000" dirty="0" smtClean="0">
                <a:latin typeface="Tahoma" pitchFamily="34" charset="0"/>
              </a:rPr>
              <a:t>durations</a:t>
            </a:r>
          </a:p>
          <a:p>
            <a:pPr marL="0" marR="0" indent="0"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a:p>
            <a:pPr marL="0" marR="0" indent="0"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err="1" smtClean="0">
                <a:latin typeface="Tahoma" pitchFamily="34" charset="0"/>
              </a:rPr>
              <a:t>Unschedulability</a:t>
            </a:r>
            <a:endParaRPr lang="en-US" sz="2000" dirty="0" smtClean="0">
              <a:latin typeface="Tahoma" pitchFamily="34" charset="0"/>
            </a:endParaRPr>
          </a:p>
        </p:txBody>
      </p:sp>
      <p:sp>
        <p:nvSpPr>
          <p:cNvPr id="7" name="AutoShape 56"/>
          <p:cNvSpPr>
            <a:spLocks noChangeArrowheads="1"/>
          </p:cNvSpPr>
          <p:nvPr/>
        </p:nvSpPr>
        <p:spPr bwMode="auto">
          <a:xfrm rot="5400000">
            <a:off x="2598688" y="3066371"/>
            <a:ext cx="365809" cy="728046"/>
          </a:xfrm>
          <a:prstGeom prst="triangle">
            <a:avLst>
              <a:gd name="adj" fmla="val 48083"/>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1" tIns="45716" rIns="91431" bIns="45716" anchor="ct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pPr>
              <a:spcBef>
                <a:spcPct val="20000"/>
              </a:spcBef>
            </a:pPr>
            <a:r>
              <a:rPr lang="en-US" sz="1200" dirty="0">
                <a:solidFill>
                  <a:schemeClr val="tx1"/>
                </a:solidFill>
              </a:rPr>
              <a:t>light</a:t>
            </a:r>
          </a:p>
        </p:txBody>
      </p:sp>
      <p:sp>
        <p:nvSpPr>
          <p:cNvPr id="101" name="Rounded Rectangle 100"/>
          <p:cNvSpPr/>
          <p:nvPr/>
        </p:nvSpPr>
        <p:spPr bwMode="auto">
          <a:xfrm>
            <a:off x="6887210" y="1465067"/>
            <a:ext cx="2017870" cy="1975009"/>
          </a:xfrm>
          <a:prstGeom prst="roundRect">
            <a:avLst/>
          </a:prstGeom>
          <a:solidFill>
            <a:schemeClr val="accent2">
              <a:lumMod val="20000"/>
              <a:lumOff val="80000"/>
            </a:schemeClr>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45720" tIns="0" rIns="45720" bIns="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b="1" u="sng" dirty="0" smtClean="0">
                <a:latin typeface="Tahoma" pitchFamily="34" charset="0"/>
              </a:rPr>
              <a:t>2012</a:t>
            </a:r>
            <a:endParaRPr lang="en-US" sz="2000" b="1" u="sng" dirty="0" smtClean="0">
              <a:latin typeface="Tahoma" pitchFamily="34" charset="0"/>
            </a:endParaRPr>
          </a:p>
          <a:p>
            <a:pPr marL="342900" marR="0" indent="-342900" defTabSz="914400" rtl="0" eaLnBrk="1" fontAlgn="base" latinLnBrk="0" hangingPunct="1">
              <a:lnSpc>
                <a:spcPct val="100000"/>
              </a:lnSpc>
              <a:spcBef>
                <a:spcPct val="20000"/>
              </a:spcBef>
              <a:spcAft>
                <a:spcPct val="0"/>
              </a:spcAft>
              <a:buClr>
                <a:srgbClr val="CCA500"/>
              </a:buClr>
              <a:buSzTx/>
              <a:buFont typeface="Arial" pitchFamily="34" charset="0"/>
              <a:buChar char="•"/>
              <a:tabLst/>
            </a:pPr>
            <a:r>
              <a:rPr lang="en-US" sz="2000" dirty="0" smtClean="0">
                <a:latin typeface="Tahoma" pitchFamily="34" charset="0"/>
              </a:rPr>
              <a:t>partial-order</a:t>
            </a:r>
          </a:p>
          <a:p>
            <a:pPr marL="342900" marR="0" indent="-342900" defTabSz="914400" rtl="0" eaLnBrk="1" fontAlgn="base" latinLnBrk="0" hangingPunct="1">
              <a:lnSpc>
                <a:spcPct val="100000"/>
              </a:lnSpc>
              <a:spcBef>
                <a:spcPct val="20000"/>
              </a:spcBef>
              <a:spcAft>
                <a:spcPct val="0"/>
              </a:spcAft>
              <a:buClr>
                <a:srgbClr val="CCA500"/>
              </a:buClr>
              <a:buSzTx/>
              <a:buFont typeface="Arial" pitchFamily="34" charset="0"/>
              <a:buChar char="•"/>
              <a:tabLst/>
            </a:pPr>
            <a:r>
              <a:rPr lang="en-US" sz="2000" dirty="0" smtClean="0">
                <a:latin typeface="Tahoma" pitchFamily="34" charset="0"/>
              </a:rPr>
              <a:t>durations</a:t>
            </a:r>
          </a:p>
          <a:p>
            <a:pPr marL="0" marR="0" indent="0"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a:p>
            <a:pPr marL="0" marR="0" indent="0"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err="1" smtClean="0">
                <a:latin typeface="Tahoma" pitchFamily="34" charset="0"/>
              </a:rPr>
              <a:t>Deordering</a:t>
            </a:r>
            <a:endParaRPr lang="en-US" sz="2000" dirty="0" smtClean="0">
              <a:latin typeface="Tahoma" pitchFamily="34" charset="0"/>
            </a:endParaRPr>
          </a:p>
        </p:txBody>
      </p:sp>
      <p:sp>
        <p:nvSpPr>
          <p:cNvPr id="29" name="AutoShape 128"/>
          <p:cNvSpPr>
            <a:spLocks noChangeArrowheads="1"/>
          </p:cNvSpPr>
          <p:nvPr/>
        </p:nvSpPr>
        <p:spPr bwMode="auto">
          <a:xfrm rot="5400000">
            <a:off x="7365154" y="4026377"/>
            <a:ext cx="365809" cy="728046"/>
          </a:xfrm>
          <a:prstGeom prst="triangle">
            <a:avLst>
              <a:gd name="adj" fmla="val 48083"/>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1" tIns="45716" rIns="91431" bIns="45716" anchor="ct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pPr>
              <a:spcBef>
                <a:spcPct val="20000"/>
              </a:spcBef>
            </a:pPr>
            <a:r>
              <a:rPr lang="en-US" sz="1200">
                <a:solidFill>
                  <a:schemeClr val="tx1"/>
                </a:solidFill>
              </a:rPr>
              <a:t>light</a:t>
            </a:r>
          </a:p>
        </p:txBody>
      </p:sp>
      <p:sp>
        <p:nvSpPr>
          <p:cNvPr id="33" name="AutoShape 133"/>
          <p:cNvSpPr>
            <a:spLocks noChangeArrowheads="1"/>
          </p:cNvSpPr>
          <p:nvPr/>
        </p:nvSpPr>
        <p:spPr bwMode="auto">
          <a:xfrm rot="5400000">
            <a:off x="7102588" y="5221357"/>
            <a:ext cx="365809" cy="728046"/>
          </a:xfrm>
          <a:prstGeom prst="triangle">
            <a:avLst>
              <a:gd name="adj" fmla="val 48083"/>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1" tIns="45716" rIns="91431" bIns="45716" anchor="ct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pPr>
              <a:spcBef>
                <a:spcPct val="20000"/>
              </a:spcBef>
            </a:pPr>
            <a:r>
              <a:rPr lang="en-US" sz="1200">
                <a:solidFill>
                  <a:schemeClr val="tx1"/>
                </a:solidFill>
              </a:rPr>
              <a:t>light</a:t>
            </a:r>
          </a:p>
        </p:txBody>
      </p:sp>
      <p:sp>
        <p:nvSpPr>
          <p:cNvPr id="6" name="AutoShape 54"/>
          <p:cNvSpPr>
            <a:spLocks noChangeArrowheads="1"/>
          </p:cNvSpPr>
          <p:nvPr/>
        </p:nvSpPr>
        <p:spPr bwMode="auto">
          <a:xfrm rot="5400000">
            <a:off x="3624844" y="2113355"/>
            <a:ext cx="365809" cy="727170"/>
          </a:xfrm>
          <a:prstGeom prst="triangle">
            <a:avLst>
              <a:gd name="adj" fmla="val 48083"/>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1" tIns="45716" rIns="91431" bIns="45716" anchor="ct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pPr>
              <a:spcBef>
                <a:spcPct val="20000"/>
              </a:spcBef>
            </a:pPr>
            <a:r>
              <a:rPr lang="en-US" sz="1200">
                <a:solidFill>
                  <a:schemeClr val="bg1"/>
                </a:solidFill>
              </a:rPr>
              <a:t>fix</a:t>
            </a:r>
          </a:p>
        </p:txBody>
      </p:sp>
      <p:sp>
        <p:nvSpPr>
          <p:cNvPr id="8" name="AutoShape 66"/>
          <p:cNvSpPr>
            <a:spLocks noChangeArrowheads="1"/>
          </p:cNvSpPr>
          <p:nvPr/>
        </p:nvSpPr>
        <p:spPr bwMode="auto">
          <a:xfrm rot="5400000">
            <a:off x="4993528" y="2089629"/>
            <a:ext cx="365809" cy="728046"/>
          </a:xfrm>
          <a:prstGeom prst="triangle">
            <a:avLst>
              <a:gd name="adj" fmla="val 48083"/>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1" tIns="45716" rIns="91431" bIns="45716" anchor="ct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pPr>
              <a:spcBef>
                <a:spcPct val="20000"/>
              </a:spcBef>
            </a:pPr>
            <a:r>
              <a:rPr lang="en-US" sz="1200">
                <a:solidFill>
                  <a:schemeClr val="tx1"/>
                </a:solidFill>
              </a:rPr>
              <a:t>light</a:t>
            </a:r>
          </a:p>
        </p:txBody>
      </p:sp>
      <p:sp>
        <p:nvSpPr>
          <p:cNvPr id="24" name="AutoShape 122"/>
          <p:cNvSpPr>
            <a:spLocks noChangeArrowheads="1"/>
          </p:cNvSpPr>
          <p:nvPr/>
        </p:nvSpPr>
        <p:spPr bwMode="auto">
          <a:xfrm rot="5400000">
            <a:off x="4983453" y="3121997"/>
            <a:ext cx="365809" cy="727170"/>
          </a:xfrm>
          <a:prstGeom prst="triangle">
            <a:avLst>
              <a:gd name="adj" fmla="val 48083"/>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1" tIns="45716" rIns="91431" bIns="45716" anchor="ct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pPr>
              <a:spcBef>
                <a:spcPct val="20000"/>
              </a:spcBef>
            </a:pPr>
            <a:r>
              <a:rPr lang="en-US" sz="1200">
                <a:solidFill>
                  <a:schemeClr val="bg1"/>
                </a:solidFill>
              </a:rPr>
              <a:t>fix</a:t>
            </a:r>
          </a:p>
        </p:txBody>
      </p:sp>
      <p:sp>
        <p:nvSpPr>
          <p:cNvPr id="26" name="AutoShape 125"/>
          <p:cNvSpPr>
            <a:spLocks noChangeArrowheads="1"/>
          </p:cNvSpPr>
          <p:nvPr/>
        </p:nvSpPr>
        <p:spPr bwMode="auto">
          <a:xfrm rot="16200000">
            <a:off x="4269864" y="4216517"/>
            <a:ext cx="365809" cy="664090"/>
          </a:xfrm>
          <a:prstGeom prst="triangle">
            <a:avLst>
              <a:gd name="adj" fmla="val 48083"/>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431" tIns="45716" rIns="91431" bIns="45716" anchor="ct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pPr algn="r">
              <a:spcBef>
                <a:spcPct val="20000"/>
              </a:spcBef>
            </a:pPr>
            <a:r>
              <a:rPr lang="en-US" sz="1200" dirty="0">
                <a:solidFill>
                  <a:schemeClr val="tx1"/>
                </a:solidFill>
              </a:rPr>
              <a:t>match</a:t>
            </a:r>
          </a:p>
        </p:txBody>
      </p:sp>
      <p:sp>
        <p:nvSpPr>
          <p:cNvPr id="30" name="AutoShape 130"/>
          <p:cNvSpPr>
            <a:spLocks noChangeArrowheads="1"/>
          </p:cNvSpPr>
          <p:nvPr/>
        </p:nvSpPr>
        <p:spPr bwMode="auto">
          <a:xfrm rot="5400000">
            <a:off x="6532851" y="4238393"/>
            <a:ext cx="365809" cy="643063"/>
          </a:xfrm>
          <a:prstGeom prst="triangle">
            <a:avLst>
              <a:gd name="adj" fmla="val 48083"/>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1" tIns="45716" rIns="91431" bIns="45716" anchor="ct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pPr>
              <a:spcBef>
                <a:spcPct val="20000"/>
              </a:spcBef>
            </a:pPr>
            <a:r>
              <a:rPr lang="en-US" sz="1200" dirty="0">
                <a:solidFill>
                  <a:schemeClr val="bg1"/>
                </a:solidFill>
              </a:rPr>
              <a:t>fix</a:t>
            </a:r>
          </a:p>
        </p:txBody>
      </p:sp>
      <p:sp>
        <p:nvSpPr>
          <p:cNvPr id="34" name="AutoShape 136"/>
          <p:cNvSpPr>
            <a:spLocks noChangeArrowheads="1"/>
          </p:cNvSpPr>
          <p:nvPr/>
        </p:nvSpPr>
        <p:spPr bwMode="auto">
          <a:xfrm rot="16200000">
            <a:off x="6128089" y="5305050"/>
            <a:ext cx="365809" cy="643063"/>
          </a:xfrm>
          <a:prstGeom prst="triangle">
            <a:avLst>
              <a:gd name="adj" fmla="val 48083"/>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431" tIns="45716" rIns="91431" bIns="45716" anchor="ct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pPr>
              <a:spcBef>
                <a:spcPct val="20000"/>
              </a:spcBef>
            </a:pPr>
            <a:r>
              <a:rPr lang="en-US" sz="1200">
                <a:solidFill>
                  <a:schemeClr val="bg1"/>
                </a:solidFill>
              </a:rPr>
              <a:t>fuse</a:t>
            </a:r>
          </a:p>
        </p:txBody>
      </p:sp>
      <p:sp>
        <p:nvSpPr>
          <p:cNvPr id="35" name="AutoShape 137"/>
          <p:cNvSpPr>
            <a:spLocks noChangeArrowheads="1"/>
          </p:cNvSpPr>
          <p:nvPr/>
        </p:nvSpPr>
        <p:spPr bwMode="auto">
          <a:xfrm rot="16200000">
            <a:off x="3529989" y="3066049"/>
            <a:ext cx="365809" cy="643063"/>
          </a:xfrm>
          <a:prstGeom prst="triangle">
            <a:avLst>
              <a:gd name="adj" fmla="val 48083"/>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431" tIns="45716" rIns="91431" bIns="45716" anchor="ct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pPr>
              <a:spcBef>
                <a:spcPct val="20000"/>
              </a:spcBef>
            </a:pPr>
            <a:r>
              <a:rPr lang="en-US" sz="1200" dirty="0">
                <a:solidFill>
                  <a:schemeClr val="bg1"/>
                </a:solidFill>
              </a:rPr>
              <a:t>fuse</a:t>
            </a:r>
          </a:p>
        </p:txBody>
      </p:sp>
      <p:sp>
        <p:nvSpPr>
          <p:cNvPr id="36" name="AutoShape 138"/>
          <p:cNvSpPr>
            <a:spLocks noChangeArrowheads="1"/>
          </p:cNvSpPr>
          <p:nvPr/>
        </p:nvSpPr>
        <p:spPr bwMode="auto">
          <a:xfrm rot="16200000">
            <a:off x="5278338" y="3885963"/>
            <a:ext cx="365809" cy="643063"/>
          </a:xfrm>
          <a:prstGeom prst="triangle">
            <a:avLst>
              <a:gd name="adj" fmla="val 48083"/>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431" tIns="45716" rIns="91431" bIns="45716" anchor="ct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pPr>
              <a:spcBef>
                <a:spcPct val="20000"/>
              </a:spcBef>
            </a:pPr>
            <a:r>
              <a:rPr lang="en-US" sz="1200">
                <a:solidFill>
                  <a:schemeClr val="bg1"/>
                </a:solidFill>
              </a:rPr>
              <a:t>fuse</a:t>
            </a:r>
          </a:p>
        </p:txBody>
      </p:sp>
      <p:sp>
        <p:nvSpPr>
          <p:cNvPr id="39" name="AutoShape 147"/>
          <p:cNvSpPr>
            <a:spLocks noChangeArrowheads="1"/>
          </p:cNvSpPr>
          <p:nvPr/>
        </p:nvSpPr>
        <p:spPr bwMode="auto">
          <a:xfrm rot="16200000">
            <a:off x="4240076" y="5309902"/>
            <a:ext cx="365809" cy="643063"/>
          </a:xfrm>
          <a:prstGeom prst="triangle">
            <a:avLst>
              <a:gd name="adj" fmla="val 48083"/>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431" tIns="45716" rIns="91431" bIns="45716" anchor="ct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pPr>
              <a:spcBef>
                <a:spcPct val="20000"/>
              </a:spcBef>
            </a:pPr>
            <a:r>
              <a:rPr lang="en-US" sz="1200">
                <a:solidFill>
                  <a:schemeClr val="bg1"/>
                </a:solidFill>
              </a:rPr>
              <a:t>fuse</a:t>
            </a:r>
          </a:p>
        </p:txBody>
      </p:sp>
      <p:sp>
        <p:nvSpPr>
          <p:cNvPr id="44" name="AutoShape 153"/>
          <p:cNvSpPr>
            <a:spLocks noChangeArrowheads="1"/>
          </p:cNvSpPr>
          <p:nvPr/>
        </p:nvSpPr>
        <p:spPr bwMode="auto">
          <a:xfrm rot="16200000">
            <a:off x="1347168" y="4222109"/>
            <a:ext cx="365809" cy="643063"/>
          </a:xfrm>
          <a:prstGeom prst="triangle">
            <a:avLst>
              <a:gd name="adj" fmla="val 48083"/>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431" tIns="45716" rIns="91431" bIns="45716" anchor="ct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pPr>
              <a:spcBef>
                <a:spcPct val="20000"/>
              </a:spcBef>
            </a:pPr>
            <a:r>
              <a:rPr lang="en-US" sz="1200">
                <a:solidFill>
                  <a:schemeClr val="bg1"/>
                </a:solidFill>
              </a:rPr>
              <a:t>fuse</a:t>
            </a:r>
          </a:p>
        </p:txBody>
      </p:sp>
      <p:sp>
        <p:nvSpPr>
          <p:cNvPr id="45" name="AutoShape 154"/>
          <p:cNvSpPr>
            <a:spLocks noChangeArrowheads="1"/>
          </p:cNvSpPr>
          <p:nvPr/>
        </p:nvSpPr>
        <p:spPr bwMode="auto">
          <a:xfrm rot="16200000">
            <a:off x="2505821" y="4127622"/>
            <a:ext cx="365809" cy="664090"/>
          </a:xfrm>
          <a:prstGeom prst="triangle">
            <a:avLst>
              <a:gd name="adj" fmla="val 48083"/>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431" tIns="45716" rIns="91431" bIns="45716" anchor="ct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pPr algn="r">
              <a:spcBef>
                <a:spcPct val="20000"/>
              </a:spcBef>
            </a:pPr>
            <a:r>
              <a:rPr lang="en-US" sz="1200" dirty="0">
                <a:solidFill>
                  <a:schemeClr val="tx1"/>
                </a:solidFill>
              </a:rPr>
              <a:t>match</a:t>
            </a:r>
          </a:p>
        </p:txBody>
      </p:sp>
      <p:sp>
        <p:nvSpPr>
          <p:cNvPr id="48" name="AutoShape 157"/>
          <p:cNvSpPr>
            <a:spLocks noChangeArrowheads="1"/>
          </p:cNvSpPr>
          <p:nvPr/>
        </p:nvSpPr>
        <p:spPr bwMode="auto">
          <a:xfrm rot="16200000">
            <a:off x="693592" y="5267853"/>
            <a:ext cx="365809" cy="664090"/>
          </a:xfrm>
          <a:prstGeom prst="triangle">
            <a:avLst>
              <a:gd name="adj" fmla="val 48083"/>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431" tIns="45716" rIns="91431" bIns="45716" anchor="ct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pPr algn="r">
              <a:spcBef>
                <a:spcPct val="20000"/>
              </a:spcBef>
            </a:pPr>
            <a:r>
              <a:rPr lang="en-US" sz="1200" dirty="0">
                <a:solidFill>
                  <a:schemeClr val="tx1"/>
                </a:solidFill>
              </a:rPr>
              <a:t>match</a:t>
            </a:r>
          </a:p>
        </p:txBody>
      </p:sp>
      <p:sp>
        <p:nvSpPr>
          <p:cNvPr id="51" name="AutoShape 160"/>
          <p:cNvSpPr>
            <a:spLocks noChangeArrowheads="1"/>
          </p:cNvSpPr>
          <p:nvPr/>
        </p:nvSpPr>
        <p:spPr bwMode="auto">
          <a:xfrm rot="16200000">
            <a:off x="2556197" y="5273030"/>
            <a:ext cx="365809" cy="643063"/>
          </a:xfrm>
          <a:prstGeom prst="triangle">
            <a:avLst>
              <a:gd name="adj" fmla="val 48083"/>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431" tIns="45716" rIns="91431" bIns="45716" anchor="ct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pPr>
              <a:spcBef>
                <a:spcPct val="20000"/>
              </a:spcBef>
            </a:pPr>
            <a:r>
              <a:rPr lang="en-US" sz="1200" dirty="0">
                <a:solidFill>
                  <a:schemeClr val="bg1"/>
                </a:solidFill>
              </a:rPr>
              <a:t>fuse</a:t>
            </a:r>
          </a:p>
        </p:txBody>
      </p:sp>
      <p:sp>
        <p:nvSpPr>
          <p:cNvPr id="80" name="AutoShape 196"/>
          <p:cNvSpPr>
            <a:spLocks noChangeArrowheads="1"/>
          </p:cNvSpPr>
          <p:nvPr/>
        </p:nvSpPr>
        <p:spPr bwMode="auto">
          <a:xfrm rot="5400000">
            <a:off x="3587454" y="5084506"/>
            <a:ext cx="365809" cy="728046"/>
          </a:xfrm>
          <a:prstGeom prst="triangle">
            <a:avLst>
              <a:gd name="adj" fmla="val 48083"/>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1" tIns="45716" rIns="91431" bIns="45716" anchor="ct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pPr>
              <a:spcBef>
                <a:spcPct val="20000"/>
              </a:spcBef>
            </a:pPr>
            <a:r>
              <a:rPr lang="en-US" sz="1200">
                <a:solidFill>
                  <a:schemeClr val="tx1"/>
                </a:solidFill>
              </a:rPr>
              <a:t>light</a:t>
            </a:r>
          </a:p>
        </p:txBody>
      </p:sp>
      <p:sp>
        <p:nvSpPr>
          <p:cNvPr id="85" name="AutoShape 201"/>
          <p:cNvSpPr>
            <a:spLocks noChangeArrowheads="1"/>
          </p:cNvSpPr>
          <p:nvPr/>
        </p:nvSpPr>
        <p:spPr bwMode="auto">
          <a:xfrm rot="5400000">
            <a:off x="1750080" y="5166451"/>
            <a:ext cx="365809" cy="727170"/>
          </a:xfrm>
          <a:prstGeom prst="triangle">
            <a:avLst>
              <a:gd name="adj" fmla="val 48083"/>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1" tIns="45716" rIns="91431" bIns="45716" anchor="ct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pPr>
              <a:spcBef>
                <a:spcPct val="20000"/>
              </a:spcBef>
            </a:pPr>
            <a:r>
              <a:rPr lang="en-US" sz="1200">
                <a:solidFill>
                  <a:schemeClr val="bg1"/>
                </a:solidFill>
              </a:rPr>
              <a:t>fix</a:t>
            </a:r>
          </a:p>
        </p:txBody>
      </p:sp>
      <p:sp>
        <p:nvSpPr>
          <p:cNvPr id="40" name="AutoShape 148"/>
          <p:cNvSpPr>
            <a:spLocks noChangeArrowheads="1"/>
          </p:cNvSpPr>
          <p:nvPr/>
        </p:nvSpPr>
        <p:spPr bwMode="auto">
          <a:xfrm rot="5400000">
            <a:off x="5278337" y="5217981"/>
            <a:ext cx="365809" cy="728046"/>
          </a:xfrm>
          <a:prstGeom prst="triangle">
            <a:avLst>
              <a:gd name="adj" fmla="val 48083"/>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1" tIns="45716" rIns="91431" bIns="45716" anchor="ctr"/>
          <a:lstStyle>
            <a:defPPr>
              <a:defRPr lang="en-US"/>
            </a:defPPr>
            <a:lvl1pPr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1pPr>
            <a:lvl2pPr marL="4572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2pPr>
            <a:lvl3pPr marL="9144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3pPr>
            <a:lvl4pPr marL="13716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4pPr>
            <a:lvl5pPr marL="1828800" algn="ctr" rtl="0" fontAlgn="base">
              <a:spcBef>
                <a:spcPct val="50000"/>
              </a:spcBef>
              <a:spcAft>
                <a:spcPct val="0"/>
              </a:spcAft>
              <a:buClr>
                <a:srgbClr val="CCA500"/>
              </a:buClr>
              <a:buFont typeface="Wingdings" pitchFamily="2" charset="2"/>
              <a:defRPr sz="2800" kern="1200">
                <a:solidFill>
                  <a:schemeClr val="tx2"/>
                </a:solidFill>
                <a:latin typeface="Tahoma" pitchFamily="34" charset="0"/>
                <a:ea typeface="+mn-ea"/>
                <a:cs typeface="+mn-cs"/>
              </a:defRPr>
            </a:lvl5pPr>
            <a:lvl6pPr marL="2286000" algn="l" defTabSz="914400" rtl="0" eaLnBrk="1" latinLnBrk="0" hangingPunct="1">
              <a:defRPr sz="2800" kern="1200">
                <a:solidFill>
                  <a:schemeClr val="tx2"/>
                </a:solidFill>
                <a:latin typeface="Tahoma" pitchFamily="34" charset="0"/>
                <a:ea typeface="+mn-ea"/>
                <a:cs typeface="+mn-cs"/>
              </a:defRPr>
            </a:lvl6pPr>
            <a:lvl7pPr marL="2743200" algn="l" defTabSz="914400" rtl="0" eaLnBrk="1" latinLnBrk="0" hangingPunct="1">
              <a:defRPr sz="2800" kern="1200">
                <a:solidFill>
                  <a:schemeClr val="tx2"/>
                </a:solidFill>
                <a:latin typeface="Tahoma" pitchFamily="34" charset="0"/>
                <a:ea typeface="+mn-ea"/>
                <a:cs typeface="+mn-cs"/>
              </a:defRPr>
            </a:lvl7pPr>
            <a:lvl8pPr marL="3200400" algn="l" defTabSz="914400" rtl="0" eaLnBrk="1" latinLnBrk="0" hangingPunct="1">
              <a:defRPr sz="2800" kern="1200">
                <a:solidFill>
                  <a:schemeClr val="tx2"/>
                </a:solidFill>
                <a:latin typeface="Tahoma" pitchFamily="34" charset="0"/>
                <a:ea typeface="+mn-ea"/>
                <a:cs typeface="+mn-cs"/>
              </a:defRPr>
            </a:lvl8pPr>
            <a:lvl9pPr marL="3657600" algn="l" defTabSz="914400" rtl="0" eaLnBrk="1" latinLnBrk="0" hangingPunct="1">
              <a:defRPr sz="2800" kern="1200">
                <a:solidFill>
                  <a:schemeClr val="tx2"/>
                </a:solidFill>
                <a:latin typeface="Tahoma" pitchFamily="34" charset="0"/>
                <a:ea typeface="+mn-ea"/>
                <a:cs typeface="+mn-cs"/>
              </a:defRPr>
            </a:lvl9pPr>
          </a:lstStyle>
          <a:p>
            <a:pPr>
              <a:spcBef>
                <a:spcPct val="20000"/>
              </a:spcBef>
            </a:pPr>
            <a:r>
              <a:rPr lang="en-US" sz="1200" dirty="0">
                <a:solidFill>
                  <a:schemeClr val="tx1"/>
                </a:solidFill>
              </a:rPr>
              <a:t>light</a:t>
            </a:r>
          </a:p>
        </p:txBody>
      </p:sp>
      <p:cxnSp>
        <p:nvCxnSpPr>
          <p:cNvPr id="2051" name="Curved Connector 2050"/>
          <p:cNvCxnSpPr>
            <a:stCxn id="2048" idx="3"/>
            <a:endCxn id="2050" idx="0"/>
          </p:cNvCxnSpPr>
          <p:nvPr/>
        </p:nvCxnSpPr>
        <p:spPr bwMode="auto">
          <a:xfrm>
            <a:off x="2340790" y="2452572"/>
            <a:ext cx="3298830" cy="1889488"/>
          </a:xfrm>
          <a:prstGeom prst="curvedConnector2">
            <a:avLst/>
          </a:prstGeom>
          <a:solidFill>
            <a:srgbClr val="00FFFF"/>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3" name="Curved Connector 2052"/>
          <p:cNvCxnSpPr>
            <a:stCxn id="101" idx="1"/>
            <a:endCxn id="20" idx="6"/>
          </p:cNvCxnSpPr>
          <p:nvPr/>
        </p:nvCxnSpPr>
        <p:spPr bwMode="auto">
          <a:xfrm rot="10800000" flipV="1">
            <a:off x="5113792" y="2452571"/>
            <a:ext cx="1773418" cy="1615199"/>
          </a:xfrm>
          <a:prstGeom prst="curvedConnector3">
            <a:avLst/>
          </a:prstGeom>
          <a:solidFill>
            <a:srgbClr val="00FFFF"/>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5" name="Curved Connector 2054"/>
          <p:cNvCxnSpPr>
            <a:stCxn id="101" idx="1"/>
            <a:endCxn id="17" idx="6"/>
          </p:cNvCxnSpPr>
          <p:nvPr/>
        </p:nvCxnSpPr>
        <p:spPr bwMode="auto">
          <a:xfrm rot="10800000" flipV="1">
            <a:off x="2481088" y="2452571"/>
            <a:ext cx="4406123" cy="1610347"/>
          </a:xfrm>
          <a:prstGeom prst="curvedConnector3">
            <a:avLst/>
          </a:prstGeom>
          <a:solidFill>
            <a:srgbClr val="00FFFF"/>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2687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7"/>
                                        </p:tgtEl>
                                        <p:attrNameLst>
                                          <p:attrName>style.opacity</p:attrName>
                                        </p:attrNameLst>
                                      </p:cBhvr>
                                      <p:to>
                                        <p:strVal val="0.05"/>
                                      </p:to>
                                    </p:set>
                                    <p:animEffect filter="image" prLst="opacity: 0.05">
                                      <p:cBhvr rctx="IE">
                                        <p:cTn id="7" dur="indefinite"/>
                                        <p:tgtEl>
                                          <p:spTgt spid="27"/>
                                        </p:tgtEl>
                                      </p:cBhvr>
                                    </p:animEffect>
                                  </p:childTnLst>
                                </p:cTn>
                              </p:par>
                              <p:par>
                                <p:cTn id="8" presetID="9" presetClass="emph" presetSubtype="0" grpId="0" nodeType="withEffect">
                                  <p:stCondLst>
                                    <p:cond delay="0"/>
                                  </p:stCondLst>
                                  <p:childTnLst>
                                    <p:set>
                                      <p:cBhvr rctx="PPT">
                                        <p:cTn id="9" dur="indefinite"/>
                                        <p:tgtEl>
                                          <p:spTgt spid="42"/>
                                        </p:tgtEl>
                                        <p:attrNameLst>
                                          <p:attrName>style.opacity</p:attrName>
                                        </p:attrNameLst>
                                      </p:cBhvr>
                                      <p:to>
                                        <p:strVal val="0.05"/>
                                      </p:to>
                                    </p:set>
                                    <p:animEffect filter="image" prLst="opacity: 0.05">
                                      <p:cBhvr rctx="IE">
                                        <p:cTn id="10" dur="indefinite"/>
                                        <p:tgtEl>
                                          <p:spTgt spid="42"/>
                                        </p:tgtEl>
                                      </p:cBhvr>
                                    </p:animEffect>
                                  </p:childTnLst>
                                </p:cTn>
                              </p:par>
                              <p:par>
                                <p:cTn id="11" presetID="9" presetClass="emph" presetSubtype="0" grpId="0" nodeType="withEffect">
                                  <p:stCondLst>
                                    <p:cond delay="0"/>
                                  </p:stCondLst>
                                  <p:childTnLst>
                                    <p:set>
                                      <p:cBhvr rctx="PPT">
                                        <p:cTn id="12" dur="indefinite"/>
                                        <p:tgtEl>
                                          <p:spTgt spid="29"/>
                                        </p:tgtEl>
                                        <p:attrNameLst>
                                          <p:attrName>style.opacity</p:attrName>
                                        </p:attrNameLst>
                                      </p:cBhvr>
                                      <p:to>
                                        <p:strVal val="0.05"/>
                                      </p:to>
                                    </p:set>
                                    <p:animEffect filter="image" prLst="opacity: 0.05">
                                      <p:cBhvr rctx="IE">
                                        <p:cTn id="13" dur="indefinite"/>
                                        <p:tgtEl>
                                          <p:spTgt spid="29"/>
                                        </p:tgtEl>
                                      </p:cBhvr>
                                    </p:animEffect>
                                  </p:childTnLst>
                                </p:cTn>
                              </p:par>
                              <p:par>
                                <p:cTn id="14" presetID="9" presetClass="emph" presetSubtype="0" grpId="0" nodeType="withEffect">
                                  <p:stCondLst>
                                    <p:cond delay="0"/>
                                  </p:stCondLst>
                                  <p:childTnLst>
                                    <p:set>
                                      <p:cBhvr rctx="PPT">
                                        <p:cTn id="15" dur="indefinite"/>
                                        <p:tgtEl>
                                          <p:spTgt spid="31"/>
                                        </p:tgtEl>
                                        <p:attrNameLst>
                                          <p:attrName>style.opacity</p:attrName>
                                        </p:attrNameLst>
                                      </p:cBhvr>
                                      <p:to>
                                        <p:strVal val="0.05"/>
                                      </p:to>
                                    </p:set>
                                    <p:animEffect filter="image" prLst="opacity: 0.05">
                                      <p:cBhvr rctx="IE">
                                        <p:cTn id="16" dur="indefinite"/>
                                        <p:tgtEl>
                                          <p:spTgt spid="31"/>
                                        </p:tgtEl>
                                      </p:cBhvr>
                                    </p:animEffect>
                                  </p:childTnLst>
                                </p:cTn>
                              </p:par>
                              <p:par>
                                <p:cTn id="17" presetID="9" presetClass="emph" presetSubtype="0" grpId="0" nodeType="withEffect">
                                  <p:stCondLst>
                                    <p:cond delay="0"/>
                                  </p:stCondLst>
                                  <p:childTnLst>
                                    <p:set>
                                      <p:cBhvr rctx="PPT">
                                        <p:cTn id="18" dur="indefinite"/>
                                        <p:tgtEl>
                                          <p:spTgt spid="60"/>
                                        </p:tgtEl>
                                        <p:attrNameLst>
                                          <p:attrName>style.opacity</p:attrName>
                                        </p:attrNameLst>
                                      </p:cBhvr>
                                      <p:to>
                                        <p:strVal val="0.05"/>
                                      </p:to>
                                    </p:set>
                                    <p:animEffect filter="image" prLst="opacity: 0.05">
                                      <p:cBhvr rctx="IE">
                                        <p:cTn id="19" dur="indefinite"/>
                                        <p:tgtEl>
                                          <p:spTgt spid="60"/>
                                        </p:tgtEl>
                                      </p:cBhvr>
                                    </p:animEffect>
                                  </p:childTnLst>
                                </p:cTn>
                              </p:par>
                              <p:par>
                                <p:cTn id="20" presetID="9" presetClass="emph" presetSubtype="0" grpId="0" nodeType="withEffect">
                                  <p:stCondLst>
                                    <p:cond delay="0"/>
                                  </p:stCondLst>
                                  <p:childTnLst>
                                    <p:set>
                                      <p:cBhvr rctx="PPT">
                                        <p:cTn id="21" dur="indefinite"/>
                                        <p:tgtEl>
                                          <p:spTgt spid="30"/>
                                        </p:tgtEl>
                                        <p:attrNameLst>
                                          <p:attrName>style.opacity</p:attrName>
                                        </p:attrNameLst>
                                      </p:cBhvr>
                                      <p:to>
                                        <p:strVal val="0.05"/>
                                      </p:to>
                                    </p:set>
                                    <p:animEffect filter="image" prLst="opacity: 0.05">
                                      <p:cBhvr rctx="IE">
                                        <p:cTn id="22" dur="indefinite"/>
                                        <p:tgtEl>
                                          <p:spTgt spid="30"/>
                                        </p:tgtEl>
                                      </p:cBhvr>
                                    </p:animEffect>
                                  </p:childTnLst>
                                </p:cTn>
                              </p:par>
                              <p:par>
                                <p:cTn id="23" presetID="9" presetClass="emph" presetSubtype="0" grpId="0" nodeType="withEffect">
                                  <p:stCondLst>
                                    <p:cond delay="0"/>
                                  </p:stCondLst>
                                  <p:childTnLst>
                                    <p:set>
                                      <p:cBhvr rctx="PPT">
                                        <p:cTn id="24" dur="indefinite"/>
                                        <p:tgtEl>
                                          <p:spTgt spid="59"/>
                                        </p:tgtEl>
                                        <p:attrNameLst>
                                          <p:attrName>style.opacity</p:attrName>
                                        </p:attrNameLst>
                                      </p:cBhvr>
                                      <p:to>
                                        <p:strVal val="0.05"/>
                                      </p:to>
                                    </p:set>
                                    <p:animEffect filter="image" prLst="opacity: 0.05">
                                      <p:cBhvr rctx="IE">
                                        <p:cTn id="25" dur="indefinite"/>
                                        <p:tgtEl>
                                          <p:spTgt spid="59"/>
                                        </p:tgtEl>
                                      </p:cBhvr>
                                    </p:animEffect>
                                  </p:childTnLst>
                                </p:cTn>
                              </p:par>
                              <p:par>
                                <p:cTn id="26" presetID="9" presetClass="emph" presetSubtype="0" grpId="0" nodeType="withEffect">
                                  <p:stCondLst>
                                    <p:cond delay="0"/>
                                  </p:stCondLst>
                                  <p:childTnLst>
                                    <p:set>
                                      <p:cBhvr rctx="PPT">
                                        <p:cTn id="27" dur="indefinite"/>
                                        <p:tgtEl>
                                          <p:spTgt spid="58"/>
                                        </p:tgtEl>
                                        <p:attrNameLst>
                                          <p:attrName>style.opacity</p:attrName>
                                        </p:attrNameLst>
                                      </p:cBhvr>
                                      <p:to>
                                        <p:strVal val="0.05"/>
                                      </p:to>
                                    </p:set>
                                    <p:animEffect filter="image" prLst="opacity: 0.05">
                                      <p:cBhvr rctx="IE">
                                        <p:cTn id="28" dur="indefinite"/>
                                        <p:tgtEl>
                                          <p:spTgt spid="58"/>
                                        </p:tgtEl>
                                      </p:cBhvr>
                                    </p:animEffect>
                                  </p:childTnLst>
                                </p:cTn>
                              </p:par>
                              <p:par>
                                <p:cTn id="29" presetID="9" presetClass="emph" presetSubtype="0" grpId="0" nodeType="withEffect">
                                  <p:stCondLst>
                                    <p:cond delay="0"/>
                                  </p:stCondLst>
                                  <p:childTnLst>
                                    <p:set>
                                      <p:cBhvr rctx="PPT">
                                        <p:cTn id="30" dur="indefinite"/>
                                        <p:tgtEl>
                                          <p:spTgt spid="33"/>
                                        </p:tgtEl>
                                        <p:attrNameLst>
                                          <p:attrName>style.opacity</p:attrName>
                                        </p:attrNameLst>
                                      </p:cBhvr>
                                      <p:to>
                                        <p:strVal val="0.05"/>
                                      </p:to>
                                    </p:set>
                                    <p:animEffect filter="image" prLst="opacity: 0.05">
                                      <p:cBhvr rctx="IE">
                                        <p:cTn id="31" dur="indefinite"/>
                                        <p:tgtEl>
                                          <p:spTgt spid="33"/>
                                        </p:tgtEl>
                                      </p:cBhvr>
                                    </p:animEffect>
                                  </p:childTnLst>
                                </p:cTn>
                              </p:par>
                              <p:par>
                                <p:cTn id="32" presetID="9" presetClass="emph" presetSubtype="0" grpId="0" nodeType="withEffect">
                                  <p:stCondLst>
                                    <p:cond delay="0"/>
                                  </p:stCondLst>
                                  <p:childTnLst>
                                    <p:set>
                                      <p:cBhvr rctx="PPT">
                                        <p:cTn id="33" dur="indefinite"/>
                                        <p:tgtEl>
                                          <p:spTgt spid="34"/>
                                        </p:tgtEl>
                                        <p:attrNameLst>
                                          <p:attrName>style.opacity</p:attrName>
                                        </p:attrNameLst>
                                      </p:cBhvr>
                                      <p:to>
                                        <p:strVal val="0.05"/>
                                      </p:to>
                                    </p:set>
                                    <p:animEffect filter="image" prLst="opacity: 0.05">
                                      <p:cBhvr rctx="IE">
                                        <p:cTn id="34" dur="indefinite"/>
                                        <p:tgtEl>
                                          <p:spTgt spid="34"/>
                                        </p:tgtEl>
                                      </p:cBhvr>
                                    </p:animEffect>
                                  </p:childTnLst>
                                </p:cTn>
                              </p:par>
                              <p:par>
                                <p:cTn id="35" presetID="9" presetClass="emph" presetSubtype="0" grpId="0" nodeType="withEffect">
                                  <p:stCondLst>
                                    <p:cond delay="0"/>
                                  </p:stCondLst>
                                  <p:childTnLst>
                                    <p:set>
                                      <p:cBhvr rctx="PPT">
                                        <p:cTn id="36" dur="indefinite"/>
                                        <p:tgtEl>
                                          <p:spTgt spid="32"/>
                                        </p:tgtEl>
                                        <p:attrNameLst>
                                          <p:attrName>style.opacity</p:attrName>
                                        </p:attrNameLst>
                                      </p:cBhvr>
                                      <p:to>
                                        <p:strVal val="0.05"/>
                                      </p:to>
                                    </p:set>
                                    <p:animEffect filter="image" prLst="opacity: 0.05">
                                      <p:cBhvr rctx="IE">
                                        <p:cTn id="37" dur="indefinite"/>
                                        <p:tgtEl>
                                          <p:spTgt spid="32"/>
                                        </p:tgtEl>
                                      </p:cBhvr>
                                    </p:animEffect>
                                  </p:childTnLst>
                                </p:cTn>
                              </p:par>
                              <p:par>
                                <p:cTn id="38" presetID="9" presetClass="emph" presetSubtype="0" grpId="0" nodeType="withEffect">
                                  <p:stCondLst>
                                    <p:cond delay="0"/>
                                  </p:stCondLst>
                                  <p:childTnLst>
                                    <p:set>
                                      <p:cBhvr rctx="PPT">
                                        <p:cTn id="39" dur="indefinite"/>
                                        <p:tgtEl>
                                          <p:spTgt spid="43"/>
                                        </p:tgtEl>
                                        <p:attrNameLst>
                                          <p:attrName>style.opacity</p:attrName>
                                        </p:attrNameLst>
                                      </p:cBhvr>
                                      <p:to>
                                        <p:strVal val="0.05"/>
                                      </p:to>
                                    </p:set>
                                    <p:animEffect filter="image" prLst="opacity: 0.05">
                                      <p:cBhvr rctx="IE">
                                        <p:cTn id="40" dur="indefinite"/>
                                        <p:tgtEl>
                                          <p:spTgt spid="43"/>
                                        </p:tgtEl>
                                      </p:cBhvr>
                                    </p:animEffect>
                                  </p:childTnLst>
                                </p:cTn>
                              </p:par>
                              <p:par>
                                <p:cTn id="41" presetID="9" presetClass="emph" presetSubtype="0" grpId="0" nodeType="withEffect">
                                  <p:stCondLst>
                                    <p:cond delay="0"/>
                                  </p:stCondLst>
                                  <p:childTnLst>
                                    <p:set>
                                      <p:cBhvr rctx="PPT">
                                        <p:cTn id="42" dur="indefinite"/>
                                        <p:tgtEl>
                                          <p:spTgt spid="67"/>
                                        </p:tgtEl>
                                        <p:attrNameLst>
                                          <p:attrName>style.opacity</p:attrName>
                                        </p:attrNameLst>
                                      </p:cBhvr>
                                      <p:to>
                                        <p:strVal val="0.05"/>
                                      </p:to>
                                    </p:set>
                                    <p:animEffect filter="image" prLst="opacity: 0.05">
                                      <p:cBhvr rctx="IE">
                                        <p:cTn id="43" dur="indefinite"/>
                                        <p:tgtEl>
                                          <p:spTgt spid="67"/>
                                        </p:tgtEl>
                                      </p:cBhvr>
                                    </p:animEffect>
                                  </p:childTnLst>
                                </p:cTn>
                              </p:par>
                              <p:par>
                                <p:cTn id="44" presetID="9" presetClass="emph" presetSubtype="0" grpId="0" nodeType="withEffect">
                                  <p:stCondLst>
                                    <p:cond delay="0"/>
                                  </p:stCondLst>
                                  <p:childTnLst>
                                    <p:set>
                                      <p:cBhvr rctx="PPT">
                                        <p:cTn id="45" dur="indefinite"/>
                                        <p:tgtEl>
                                          <p:spTgt spid="70"/>
                                        </p:tgtEl>
                                        <p:attrNameLst>
                                          <p:attrName>style.opacity</p:attrName>
                                        </p:attrNameLst>
                                      </p:cBhvr>
                                      <p:to>
                                        <p:strVal val="0.05"/>
                                      </p:to>
                                    </p:set>
                                    <p:animEffect filter="image" prLst="opacity: 0.05">
                                      <p:cBhvr rctx="IE">
                                        <p:cTn id="46" dur="indefinite"/>
                                        <p:tgtEl>
                                          <p:spTgt spid="70"/>
                                        </p:tgtEl>
                                      </p:cBhvr>
                                    </p:animEffect>
                                  </p:childTnLst>
                                </p:cTn>
                              </p:par>
                              <p:par>
                                <p:cTn id="47" presetID="9" presetClass="emph" presetSubtype="0" grpId="0" nodeType="withEffect">
                                  <p:stCondLst>
                                    <p:cond delay="0"/>
                                  </p:stCondLst>
                                  <p:childTnLst>
                                    <p:set>
                                      <p:cBhvr rctx="PPT">
                                        <p:cTn id="48" dur="indefinite"/>
                                        <p:tgtEl>
                                          <p:spTgt spid="68"/>
                                        </p:tgtEl>
                                        <p:attrNameLst>
                                          <p:attrName>style.opacity</p:attrName>
                                        </p:attrNameLst>
                                      </p:cBhvr>
                                      <p:to>
                                        <p:strVal val="0.05"/>
                                      </p:to>
                                    </p:set>
                                    <p:animEffect filter="image" prLst="opacity: 0.05">
                                      <p:cBhvr rctx="IE">
                                        <p:cTn id="49" dur="indefinite"/>
                                        <p:tgtEl>
                                          <p:spTgt spid="68"/>
                                        </p:tgtEl>
                                      </p:cBhvr>
                                    </p:animEffect>
                                  </p:childTnLst>
                                </p:cTn>
                              </p:par>
                              <p:par>
                                <p:cTn id="50" presetID="9" presetClass="emph" presetSubtype="0" grpId="0" nodeType="withEffect">
                                  <p:stCondLst>
                                    <p:cond delay="0"/>
                                  </p:stCondLst>
                                  <p:childTnLst>
                                    <p:set>
                                      <p:cBhvr rctx="PPT">
                                        <p:cTn id="51" dur="indefinite"/>
                                        <p:tgtEl>
                                          <p:spTgt spid="69"/>
                                        </p:tgtEl>
                                        <p:attrNameLst>
                                          <p:attrName>style.opacity</p:attrName>
                                        </p:attrNameLst>
                                      </p:cBhvr>
                                      <p:to>
                                        <p:strVal val="0.05"/>
                                      </p:to>
                                    </p:set>
                                    <p:animEffect filter="image" prLst="opacity: 0.05">
                                      <p:cBhvr rctx="IE">
                                        <p:cTn id="52" dur="indefinite"/>
                                        <p:tgtEl>
                                          <p:spTgt spid="69"/>
                                        </p:tgtEl>
                                      </p:cBhvr>
                                    </p:animEffect>
                                  </p:childTnLst>
                                </p:cTn>
                              </p:par>
                              <p:par>
                                <p:cTn id="53" presetID="9" presetClass="emph" presetSubtype="0" grpId="0" nodeType="withEffect">
                                  <p:stCondLst>
                                    <p:cond delay="0"/>
                                  </p:stCondLst>
                                  <p:childTnLst>
                                    <p:set>
                                      <p:cBhvr rctx="PPT">
                                        <p:cTn id="54" dur="indefinite"/>
                                        <p:tgtEl>
                                          <p:spTgt spid="71"/>
                                        </p:tgtEl>
                                        <p:attrNameLst>
                                          <p:attrName>style.opacity</p:attrName>
                                        </p:attrNameLst>
                                      </p:cBhvr>
                                      <p:to>
                                        <p:strVal val="0.05"/>
                                      </p:to>
                                    </p:set>
                                    <p:animEffect filter="image" prLst="opacity: 0.05">
                                      <p:cBhvr rctx="IE">
                                        <p:cTn id="55" dur="indefinite"/>
                                        <p:tgtEl>
                                          <p:spTgt spid="71"/>
                                        </p:tgtEl>
                                      </p:cBhvr>
                                    </p:animEffect>
                                  </p:childTnLst>
                                </p:cTn>
                              </p:par>
                              <p:par>
                                <p:cTn id="56" presetID="9" presetClass="emph" presetSubtype="0" grpId="0" nodeType="withEffect">
                                  <p:stCondLst>
                                    <p:cond delay="0"/>
                                  </p:stCondLst>
                                  <p:childTnLst>
                                    <p:set>
                                      <p:cBhvr rctx="PPT">
                                        <p:cTn id="57" dur="indefinite"/>
                                        <p:tgtEl>
                                          <p:spTgt spid="72"/>
                                        </p:tgtEl>
                                        <p:attrNameLst>
                                          <p:attrName>style.opacity</p:attrName>
                                        </p:attrNameLst>
                                      </p:cBhvr>
                                      <p:to>
                                        <p:strVal val="0.05"/>
                                      </p:to>
                                    </p:set>
                                    <p:animEffect filter="image" prLst="opacity: 0.05">
                                      <p:cBhvr rctx="IE">
                                        <p:cTn id="58" dur="indefinite"/>
                                        <p:tgtEl>
                                          <p:spTgt spid="72"/>
                                        </p:tgtEl>
                                      </p:cBhvr>
                                    </p:animEffect>
                                  </p:childTnLst>
                                </p:cTn>
                              </p:par>
                              <p:par>
                                <p:cTn id="59" presetID="9" presetClass="emph" presetSubtype="0" grpId="0" nodeType="withEffect">
                                  <p:stCondLst>
                                    <p:cond delay="0"/>
                                  </p:stCondLst>
                                  <p:childTnLst>
                                    <p:set>
                                      <p:cBhvr rctx="PPT">
                                        <p:cTn id="60" dur="indefinite"/>
                                        <p:tgtEl>
                                          <p:spTgt spid="37"/>
                                        </p:tgtEl>
                                        <p:attrNameLst>
                                          <p:attrName>style.opacity</p:attrName>
                                        </p:attrNameLst>
                                      </p:cBhvr>
                                      <p:to>
                                        <p:strVal val="0.05"/>
                                      </p:to>
                                    </p:set>
                                    <p:animEffect filter="image" prLst="opacity: 0.05">
                                      <p:cBhvr rctx="IE">
                                        <p:cTn id="61" dur="indefinite"/>
                                        <p:tgtEl>
                                          <p:spTgt spid="37"/>
                                        </p:tgtEl>
                                      </p:cBhvr>
                                    </p:animEffect>
                                  </p:childTnLst>
                                </p:cTn>
                              </p:par>
                              <p:par>
                                <p:cTn id="62" presetID="9" presetClass="emph" presetSubtype="0" grpId="0" nodeType="withEffect">
                                  <p:stCondLst>
                                    <p:cond delay="0"/>
                                  </p:stCondLst>
                                  <p:childTnLst>
                                    <p:set>
                                      <p:cBhvr rctx="PPT">
                                        <p:cTn id="63" dur="indefinite"/>
                                        <p:tgtEl>
                                          <p:spTgt spid="38"/>
                                        </p:tgtEl>
                                        <p:attrNameLst>
                                          <p:attrName>style.opacity</p:attrName>
                                        </p:attrNameLst>
                                      </p:cBhvr>
                                      <p:to>
                                        <p:strVal val="0.05"/>
                                      </p:to>
                                    </p:set>
                                    <p:animEffect filter="image" prLst="opacity: 0.05">
                                      <p:cBhvr rctx="IE">
                                        <p:cTn id="64" dur="indefinite"/>
                                        <p:tgtEl>
                                          <p:spTgt spid="38"/>
                                        </p:tgtEl>
                                      </p:cBhvr>
                                    </p:animEffect>
                                  </p:childTnLst>
                                </p:cTn>
                              </p:par>
                              <p:par>
                                <p:cTn id="65" presetID="9" presetClass="emph" presetSubtype="0" grpId="0" nodeType="withEffect">
                                  <p:stCondLst>
                                    <p:cond delay="0"/>
                                  </p:stCondLst>
                                  <p:childTnLst>
                                    <p:set>
                                      <p:cBhvr rctx="PPT">
                                        <p:cTn id="66" dur="indefinite"/>
                                        <p:tgtEl>
                                          <p:spTgt spid="39"/>
                                        </p:tgtEl>
                                        <p:attrNameLst>
                                          <p:attrName>style.opacity</p:attrName>
                                        </p:attrNameLst>
                                      </p:cBhvr>
                                      <p:to>
                                        <p:strVal val="0.05"/>
                                      </p:to>
                                    </p:set>
                                    <p:animEffect filter="image" prLst="opacity: 0.05">
                                      <p:cBhvr rctx="IE">
                                        <p:cTn id="67" dur="indefinite"/>
                                        <p:tgtEl>
                                          <p:spTgt spid="39"/>
                                        </p:tgtEl>
                                      </p:cBhvr>
                                    </p:animEffect>
                                  </p:childTnLst>
                                </p:cTn>
                              </p:par>
                              <p:par>
                                <p:cTn id="68" presetID="9" presetClass="emph" presetSubtype="0" grpId="0" nodeType="withEffect">
                                  <p:stCondLst>
                                    <p:cond delay="0"/>
                                  </p:stCondLst>
                                  <p:childTnLst>
                                    <p:set>
                                      <p:cBhvr rctx="PPT">
                                        <p:cTn id="69" dur="indefinite"/>
                                        <p:tgtEl>
                                          <p:spTgt spid="40"/>
                                        </p:tgtEl>
                                        <p:attrNameLst>
                                          <p:attrName>style.opacity</p:attrName>
                                        </p:attrNameLst>
                                      </p:cBhvr>
                                      <p:to>
                                        <p:strVal val="0.05"/>
                                      </p:to>
                                    </p:set>
                                    <p:animEffect filter="image" prLst="opacity: 0.05">
                                      <p:cBhvr rctx="IE">
                                        <p:cTn id="70" dur="indefinite"/>
                                        <p:tgtEl>
                                          <p:spTgt spid="40"/>
                                        </p:tgtEl>
                                      </p:cBhvr>
                                    </p:animEffect>
                                  </p:childTnLst>
                                </p:cTn>
                              </p:par>
                              <p:par>
                                <p:cTn id="71" presetID="9" presetClass="emph" presetSubtype="0" grpId="0" nodeType="withEffect">
                                  <p:stCondLst>
                                    <p:cond delay="0"/>
                                  </p:stCondLst>
                                  <p:childTnLst>
                                    <p:set>
                                      <p:cBhvr rctx="PPT">
                                        <p:cTn id="72" dur="indefinite"/>
                                        <p:tgtEl>
                                          <p:spTgt spid="41"/>
                                        </p:tgtEl>
                                        <p:attrNameLst>
                                          <p:attrName>style.opacity</p:attrName>
                                        </p:attrNameLst>
                                      </p:cBhvr>
                                      <p:to>
                                        <p:strVal val="0.05"/>
                                      </p:to>
                                    </p:set>
                                    <p:animEffect filter="image" prLst="opacity: 0.05">
                                      <p:cBhvr rctx="IE">
                                        <p:cTn id="73" dur="indefinite"/>
                                        <p:tgtEl>
                                          <p:spTgt spid="41"/>
                                        </p:tgtEl>
                                      </p:cBhvr>
                                    </p:animEffect>
                                  </p:childTnLst>
                                </p:cTn>
                              </p:par>
                              <p:par>
                                <p:cTn id="74" presetID="9" presetClass="emph" presetSubtype="0" grpId="0" nodeType="withEffect">
                                  <p:stCondLst>
                                    <p:cond delay="0"/>
                                  </p:stCondLst>
                                  <p:childTnLst>
                                    <p:set>
                                      <p:cBhvr rctx="PPT">
                                        <p:cTn id="75" dur="indefinite"/>
                                        <p:tgtEl>
                                          <p:spTgt spid="61"/>
                                        </p:tgtEl>
                                        <p:attrNameLst>
                                          <p:attrName>style.opacity</p:attrName>
                                        </p:attrNameLst>
                                      </p:cBhvr>
                                      <p:to>
                                        <p:strVal val="0.05"/>
                                      </p:to>
                                    </p:set>
                                    <p:animEffect filter="image" prLst="opacity: 0.05">
                                      <p:cBhvr rctx="IE">
                                        <p:cTn id="76" dur="indefinite"/>
                                        <p:tgtEl>
                                          <p:spTgt spid="61"/>
                                        </p:tgtEl>
                                      </p:cBhvr>
                                    </p:animEffect>
                                  </p:childTnLst>
                                </p:cTn>
                              </p:par>
                              <p:par>
                                <p:cTn id="77" presetID="9" presetClass="emph" presetSubtype="0" grpId="0" nodeType="withEffect">
                                  <p:stCondLst>
                                    <p:cond delay="0"/>
                                  </p:stCondLst>
                                  <p:childTnLst>
                                    <p:set>
                                      <p:cBhvr rctx="PPT">
                                        <p:cTn id="78" dur="indefinite"/>
                                        <p:tgtEl>
                                          <p:spTgt spid="64"/>
                                        </p:tgtEl>
                                        <p:attrNameLst>
                                          <p:attrName>style.opacity</p:attrName>
                                        </p:attrNameLst>
                                      </p:cBhvr>
                                      <p:to>
                                        <p:strVal val="0.05"/>
                                      </p:to>
                                    </p:set>
                                    <p:animEffect filter="image" prLst="opacity: 0.05">
                                      <p:cBhvr rctx="IE">
                                        <p:cTn id="79" dur="indefinite"/>
                                        <p:tgtEl>
                                          <p:spTgt spid="64"/>
                                        </p:tgtEl>
                                      </p:cBhvr>
                                    </p:animEffect>
                                  </p:childTnLst>
                                </p:cTn>
                              </p:par>
                              <p:par>
                                <p:cTn id="80" presetID="9" presetClass="emph" presetSubtype="0" grpId="0" nodeType="withEffect">
                                  <p:stCondLst>
                                    <p:cond delay="0"/>
                                  </p:stCondLst>
                                  <p:childTnLst>
                                    <p:set>
                                      <p:cBhvr rctx="PPT">
                                        <p:cTn id="81" dur="indefinite"/>
                                        <p:tgtEl>
                                          <p:spTgt spid="62"/>
                                        </p:tgtEl>
                                        <p:attrNameLst>
                                          <p:attrName>style.opacity</p:attrName>
                                        </p:attrNameLst>
                                      </p:cBhvr>
                                      <p:to>
                                        <p:strVal val="0.05"/>
                                      </p:to>
                                    </p:set>
                                    <p:animEffect filter="image" prLst="opacity: 0.05">
                                      <p:cBhvr rctx="IE">
                                        <p:cTn id="82" dur="indefinite"/>
                                        <p:tgtEl>
                                          <p:spTgt spid="62"/>
                                        </p:tgtEl>
                                      </p:cBhvr>
                                    </p:animEffect>
                                  </p:childTnLst>
                                </p:cTn>
                              </p:par>
                              <p:par>
                                <p:cTn id="83" presetID="9" presetClass="emph" presetSubtype="0" grpId="0" nodeType="withEffect">
                                  <p:stCondLst>
                                    <p:cond delay="0"/>
                                  </p:stCondLst>
                                  <p:childTnLst>
                                    <p:set>
                                      <p:cBhvr rctx="PPT">
                                        <p:cTn id="84" dur="indefinite"/>
                                        <p:tgtEl>
                                          <p:spTgt spid="63"/>
                                        </p:tgtEl>
                                        <p:attrNameLst>
                                          <p:attrName>style.opacity</p:attrName>
                                        </p:attrNameLst>
                                      </p:cBhvr>
                                      <p:to>
                                        <p:strVal val="0.05"/>
                                      </p:to>
                                    </p:set>
                                    <p:animEffect filter="image" prLst="opacity: 0.05">
                                      <p:cBhvr rctx="IE">
                                        <p:cTn id="85" dur="indefinite"/>
                                        <p:tgtEl>
                                          <p:spTgt spid="63"/>
                                        </p:tgtEl>
                                      </p:cBhvr>
                                    </p:animEffect>
                                  </p:childTnLst>
                                </p:cTn>
                              </p:par>
                              <p:par>
                                <p:cTn id="86" presetID="9" presetClass="emph" presetSubtype="0" grpId="0" nodeType="withEffect">
                                  <p:stCondLst>
                                    <p:cond delay="0"/>
                                  </p:stCondLst>
                                  <p:childTnLst>
                                    <p:set>
                                      <p:cBhvr rctx="PPT">
                                        <p:cTn id="87" dur="indefinite"/>
                                        <p:tgtEl>
                                          <p:spTgt spid="65"/>
                                        </p:tgtEl>
                                        <p:attrNameLst>
                                          <p:attrName>style.opacity</p:attrName>
                                        </p:attrNameLst>
                                      </p:cBhvr>
                                      <p:to>
                                        <p:strVal val="0.05"/>
                                      </p:to>
                                    </p:set>
                                    <p:animEffect filter="image" prLst="opacity: 0.05">
                                      <p:cBhvr rctx="IE">
                                        <p:cTn id="88" dur="indefinite"/>
                                        <p:tgtEl>
                                          <p:spTgt spid="65"/>
                                        </p:tgtEl>
                                      </p:cBhvr>
                                    </p:animEffect>
                                  </p:childTnLst>
                                </p:cTn>
                              </p:par>
                              <p:par>
                                <p:cTn id="89" presetID="9" presetClass="emph" presetSubtype="0" grpId="0" nodeType="withEffect">
                                  <p:stCondLst>
                                    <p:cond delay="0"/>
                                  </p:stCondLst>
                                  <p:childTnLst>
                                    <p:set>
                                      <p:cBhvr rctx="PPT">
                                        <p:cTn id="90" dur="indefinite"/>
                                        <p:tgtEl>
                                          <p:spTgt spid="66"/>
                                        </p:tgtEl>
                                        <p:attrNameLst>
                                          <p:attrName>style.opacity</p:attrName>
                                        </p:attrNameLst>
                                      </p:cBhvr>
                                      <p:to>
                                        <p:strVal val="0.05"/>
                                      </p:to>
                                    </p:set>
                                    <p:animEffect filter="image" prLst="opacity: 0.05">
                                      <p:cBhvr rctx="IE">
                                        <p:cTn id="91" dur="indefinite"/>
                                        <p:tgtEl>
                                          <p:spTgt spid="66"/>
                                        </p:tgtEl>
                                      </p:cBhvr>
                                    </p:animEffect>
                                  </p:childTnLst>
                                </p:cTn>
                              </p:par>
                              <p:par>
                                <p:cTn id="92" presetID="9" presetClass="emph" presetSubtype="0" grpId="0" nodeType="withEffect">
                                  <p:stCondLst>
                                    <p:cond delay="0"/>
                                  </p:stCondLst>
                                  <p:childTnLst>
                                    <p:set>
                                      <p:cBhvr rctx="PPT">
                                        <p:cTn id="93" dur="indefinite"/>
                                        <p:tgtEl>
                                          <p:spTgt spid="81"/>
                                        </p:tgtEl>
                                        <p:attrNameLst>
                                          <p:attrName>style.opacity</p:attrName>
                                        </p:attrNameLst>
                                      </p:cBhvr>
                                      <p:to>
                                        <p:strVal val="0.05"/>
                                      </p:to>
                                    </p:set>
                                    <p:animEffect filter="image" prLst="opacity: 0.05">
                                      <p:cBhvr rctx="IE">
                                        <p:cTn id="94" dur="indefinite"/>
                                        <p:tgtEl>
                                          <p:spTgt spid="81"/>
                                        </p:tgtEl>
                                      </p:cBhvr>
                                    </p:animEffect>
                                  </p:childTnLst>
                                </p:cTn>
                              </p:par>
                              <p:par>
                                <p:cTn id="95" presetID="9" presetClass="emph" presetSubtype="0" grpId="0" nodeType="withEffect">
                                  <p:stCondLst>
                                    <p:cond delay="0"/>
                                  </p:stCondLst>
                                  <p:childTnLst>
                                    <p:set>
                                      <p:cBhvr rctx="PPT">
                                        <p:cTn id="96" dur="indefinite"/>
                                        <p:tgtEl>
                                          <p:spTgt spid="80"/>
                                        </p:tgtEl>
                                        <p:attrNameLst>
                                          <p:attrName>style.opacity</p:attrName>
                                        </p:attrNameLst>
                                      </p:cBhvr>
                                      <p:to>
                                        <p:strVal val="0.05"/>
                                      </p:to>
                                    </p:set>
                                    <p:animEffect filter="image" prLst="opacity: 0.05">
                                      <p:cBhvr rctx="IE">
                                        <p:cTn id="97" dur="indefinite"/>
                                        <p:tgtEl>
                                          <p:spTgt spid="80"/>
                                        </p:tgtEl>
                                      </p:cBhvr>
                                    </p:animEffect>
                                  </p:childTnLst>
                                </p:cTn>
                              </p:par>
                              <p:par>
                                <p:cTn id="98" presetID="9" presetClass="emph" presetSubtype="0" grpId="0" nodeType="withEffect">
                                  <p:stCondLst>
                                    <p:cond delay="0"/>
                                  </p:stCondLst>
                                  <p:childTnLst>
                                    <p:set>
                                      <p:cBhvr rctx="PPT">
                                        <p:cTn id="99" dur="indefinite"/>
                                        <p:tgtEl>
                                          <p:spTgt spid="49"/>
                                        </p:tgtEl>
                                        <p:attrNameLst>
                                          <p:attrName>style.opacity</p:attrName>
                                        </p:attrNameLst>
                                      </p:cBhvr>
                                      <p:to>
                                        <p:strVal val="0.05"/>
                                      </p:to>
                                    </p:set>
                                    <p:animEffect filter="image" prLst="opacity: 0.05">
                                      <p:cBhvr rctx="IE">
                                        <p:cTn id="100" dur="indefinite"/>
                                        <p:tgtEl>
                                          <p:spTgt spid="49"/>
                                        </p:tgtEl>
                                      </p:cBhvr>
                                    </p:animEffect>
                                  </p:childTnLst>
                                </p:cTn>
                              </p:par>
                              <p:par>
                                <p:cTn id="101" presetID="9" presetClass="emph" presetSubtype="0" grpId="0" nodeType="withEffect">
                                  <p:stCondLst>
                                    <p:cond delay="0"/>
                                  </p:stCondLst>
                                  <p:childTnLst>
                                    <p:set>
                                      <p:cBhvr rctx="PPT">
                                        <p:cTn id="102" dur="indefinite"/>
                                        <p:tgtEl>
                                          <p:spTgt spid="51"/>
                                        </p:tgtEl>
                                        <p:attrNameLst>
                                          <p:attrName>style.opacity</p:attrName>
                                        </p:attrNameLst>
                                      </p:cBhvr>
                                      <p:to>
                                        <p:strVal val="0.05"/>
                                      </p:to>
                                    </p:set>
                                    <p:animEffect filter="image" prLst="opacity: 0.05">
                                      <p:cBhvr rctx="IE">
                                        <p:cTn id="103" dur="indefinite"/>
                                        <p:tgtEl>
                                          <p:spTgt spid="51"/>
                                        </p:tgtEl>
                                      </p:cBhvr>
                                    </p:animEffect>
                                  </p:childTnLst>
                                </p:cTn>
                              </p:par>
                              <p:par>
                                <p:cTn id="104" presetID="9" presetClass="emph" presetSubtype="0" grpId="0" nodeType="withEffect">
                                  <p:stCondLst>
                                    <p:cond delay="0"/>
                                  </p:stCondLst>
                                  <p:childTnLst>
                                    <p:set>
                                      <p:cBhvr rctx="PPT">
                                        <p:cTn id="105" dur="indefinite"/>
                                        <p:tgtEl>
                                          <p:spTgt spid="73"/>
                                        </p:tgtEl>
                                        <p:attrNameLst>
                                          <p:attrName>style.opacity</p:attrName>
                                        </p:attrNameLst>
                                      </p:cBhvr>
                                      <p:to>
                                        <p:strVal val="0.05"/>
                                      </p:to>
                                    </p:set>
                                    <p:animEffect filter="image" prLst="opacity: 0.05">
                                      <p:cBhvr rctx="IE">
                                        <p:cTn id="106" dur="indefinite"/>
                                        <p:tgtEl>
                                          <p:spTgt spid="73"/>
                                        </p:tgtEl>
                                      </p:cBhvr>
                                    </p:animEffect>
                                  </p:childTnLst>
                                </p:cTn>
                              </p:par>
                              <p:par>
                                <p:cTn id="107" presetID="9" presetClass="emph" presetSubtype="0" grpId="0" nodeType="withEffect">
                                  <p:stCondLst>
                                    <p:cond delay="0"/>
                                  </p:stCondLst>
                                  <p:childTnLst>
                                    <p:set>
                                      <p:cBhvr rctx="PPT">
                                        <p:cTn id="108" dur="indefinite"/>
                                        <p:tgtEl>
                                          <p:spTgt spid="82"/>
                                        </p:tgtEl>
                                        <p:attrNameLst>
                                          <p:attrName>style.opacity</p:attrName>
                                        </p:attrNameLst>
                                      </p:cBhvr>
                                      <p:to>
                                        <p:strVal val="0.05"/>
                                      </p:to>
                                    </p:set>
                                    <p:animEffect filter="image" prLst="opacity: 0.05">
                                      <p:cBhvr rctx="IE">
                                        <p:cTn id="109" dur="indefinite"/>
                                        <p:tgtEl>
                                          <p:spTgt spid="82"/>
                                        </p:tgtEl>
                                      </p:cBhvr>
                                    </p:animEffect>
                                  </p:childTnLst>
                                </p:cTn>
                              </p:par>
                              <p:par>
                                <p:cTn id="110" presetID="9" presetClass="emph" presetSubtype="0" grpId="0" nodeType="withEffect">
                                  <p:stCondLst>
                                    <p:cond delay="0"/>
                                  </p:stCondLst>
                                  <p:childTnLst>
                                    <p:set>
                                      <p:cBhvr rctx="PPT">
                                        <p:cTn id="111" dur="indefinite"/>
                                        <p:tgtEl>
                                          <p:spTgt spid="74"/>
                                        </p:tgtEl>
                                        <p:attrNameLst>
                                          <p:attrName>style.opacity</p:attrName>
                                        </p:attrNameLst>
                                      </p:cBhvr>
                                      <p:to>
                                        <p:strVal val="0.05"/>
                                      </p:to>
                                    </p:set>
                                    <p:animEffect filter="image" prLst="opacity: 0.05">
                                      <p:cBhvr rctx="IE">
                                        <p:cTn id="112" dur="indefinite"/>
                                        <p:tgtEl>
                                          <p:spTgt spid="74"/>
                                        </p:tgtEl>
                                      </p:cBhvr>
                                    </p:animEffect>
                                  </p:childTnLst>
                                </p:cTn>
                              </p:par>
                              <p:par>
                                <p:cTn id="113" presetID="9" presetClass="emph" presetSubtype="0" grpId="0" nodeType="withEffect">
                                  <p:stCondLst>
                                    <p:cond delay="0"/>
                                  </p:stCondLst>
                                  <p:childTnLst>
                                    <p:set>
                                      <p:cBhvr rctx="PPT">
                                        <p:cTn id="114" dur="indefinite"/>
                                        <p:tgtEl>
                                          <p:spTgt spid="75"/>
                                        </p:tgtEl>
                                        <p:attrNameLst>
                                          <p:attrName>style.opacity</p:attrName>
                                        </p:attrNameLst>
                                      </p:cBhvr>
                                      <p:to>
                                        <p:strVal val="0.05"/>
                                      </p:to>
                                    </p:set>
                                    <p:animEffect filter="image" prLst="opacity: 0.05">
                                      <p:cBhvr rctx="IE">
                                        <p:cTn id="115" dur="indefinite"/>
                                        <p:tgtEl>
                                          <p:spTgt spid="75"/>
                                        </p:tgtEl>
                                      </p:cBhvr>
                                    </p:animEffect>
                                  </p:childTnLst>
                                </p:cTn>
                              </p:par>
                              <p:par>
                                <p:cTn id="116" presetID="9" presetClass="emph" presetSubtype="0" grpId="0" nodeType="withEffect">
                                  <p:stCondLst>
                                    <p:cond delay="0"/>
                                  </p:stCondLst>
                                  <p:childTnLst>
                                    <p:set>
                                      <p:cBhvr rctx="PPT">
                                        <p:cTn id="117" dur="indefinite"/>
                                        <p:tgtEl>
                                          <p:spTgt spid="83"/>
                                        </p:tgtEl>
                                        <p:attrNameLst>
                                          <p:attrName>style.opacity</p:attrName>
                                        </p:attrNameLst>
                                      </p:cBhvr>
                                      <p:to>
                                        <p:strVal val="0.05"/>
                                      </p:to>
                                    </p:set>
                                    <p:animEffect filter="image" prLst="opacity: 0.05">
                                      <p:cBhvr rctx="IE">
                                        <p:cTn id="118" dur="indefinite"/>
                                        <p:tgtEl>
                                          <p:spTgt spid="83"/>
                                        </p:tgtEl>
                                      </p:cBhvr>
                                    </p:animEffect>
                                  </p:childTnLst>
                                </p:cTn>
                              </p:par>
                              <p:par>
                                <p:cTn id="119" presetID="9" presetClass="emph" presetSubtype="0" grpId="0" nodeType="withEffect">
                                  <p:stCondLst>
                                    <p:cond delay="0"/>
                                  </p:stCondLst>
                                  <p:childTnLst>
                                    <p:set>
                                      <p:cBhvr rctx="PPT">
                                        <p:cTn id="120" dur="indefinite"/>
                                        <p:tgtEl>
                                          <p:spTgt spid="84"/>
                                        </p:tgtEl>
                                        <p:attrNameLst>
                                          <p:attrName>style.opacity</p:attrName>
                                        </p:attrNameLst>
                                      </p:cBhvr>
                                      <p:to>
                                        <p:strVal val="0.05"/>
                                      </p:to>
                                    </p:set>
                                    <p:animEffect filter="image" prLst="opacity: 0.05">
                                      <p:cBhvr rctx="IE">
                                        <p:cTn id="121" dur="indefinite"/>
                                        <p:tgtEl>
                                          <p:spTgt spid="84"/>
                                        </p:tgtEl>
                                      </p:cBhvr>
                                    </p:animEffect>
                                  </p:childTnLst>
                                </p:cTn>
                              </p:par>
                              <p:par>
                                <p:cTn id="122" presetID="9" presetClass="emph" presetSubtype="0" grpId="0" nodeType="withEffect">
                                  <p:stCondLst>
                                    <p:cond delay="0"/>
                                  </p:stCondLst>
                                  <p:childTnLst>
                                    <p:set>
                                      <p:cBhvr rctx="PPT">
                                        <p:cTn id="123" dur="indefinite"/>
                                        <p:tgtEl>
                                          <p:spTgt spid="50"/>
                                        </p:tgtEl>
                                        <p:attrNameLst>
                                          <p:attrName>style.opacity</p:attrName>
                                        </p:attrNameLst>
                                      </p:cBhvr>
                                      <p:to>
                                        <p:strVal val="0.05"/>
                                      </p:to>
                                    </p:set>
                                    <p:animEffect filter="image" prLst="opacity: 0.05">
                                      <p:cBhvr rctx="IE">
                                        <p:cTn id="124" dur="indefinite"/>
                                        <p:tgtEl>
                                          <p:spTgt spid="50"/>
                                        </p:tgtEl>
                                      </p:cBhvr>
                                    </p:animEffect>
                                  </p:childTnLst>
                                </p:cTn>
                              </p:par>
                              <p:par>
                                <p:cTn id="125" presetID="9" presetClass="emph" presetSubtype="0" grpId="0" nodeType="withEffect">
                                  <p:stCondLst>
                                    <p:cond delay="0"/>
                                  </p:stCondLst>
                                  <p:childTnLst>
                                    <p:set>
                                      <p:cBhvr rctx="PPT">
                                        <p:cTn id="126" dur="indefinite"/>
                                        <p:tgtEl>
                                          <p:spTgt spid="13"/>
                                        </p:tgtEl>
                                        <p:attrNameLst>
                                          <p:attrName>style.opacity</p:attrName>
                                        </p:attrNameLst>
                                      </p:cBhvr>
                                      <p:to>
                                        <p:strVal val="0.05"/>
                                      </p:to>
                                    </p:set>
                                    <p:animEffect filter="image" prLst="opacity: 0.05">
                                      <p:cBhvr rctx="IE">
                                        <p:cTn id="127" dur="indefinite"/>
                                        <p:tgtEl>
                                          <p:spTgt spid="13"/>
                                        </p:tgtEl>
                                      </p:cBhvr>
                                    </p:animEffect>
                                  </p:childTnLst>
                                </p:cTn>
                              </p:par>
                              <p:par>
                                <p:cTn id="128" presetID="9" presetClass="emph" presetSubtype="0" grpId="0" nodeType="withEffect">
                                  <p:stCondLst>
                                    <p:cond delay="0"/>
                                  </p:stCondLst>
                                  <p:childTnLst>
                                    <p:set>
                                      <p:cBhvr rctx="PPT">
                                        <p:cTn id="129" dur="indefinite"/>
                                        <p:tgtEl>
                                          <p:spTgt spid="35"/>
                                        </p:tgtEl>
                                        <p:attrNameLst>
                                          <p:attrName>style.opacity</p:attrName>
                                        </p:attrNameLst>
                                      </p:cBhvr>
                                      <p:to>
                                        <p:strVal val="0.05"/>
                                      </p:to>
                                    </p:set>
                                    <p:animEffect filter="image" prLst="opacity: 0.05">
                                      <p:cBhvr rctx="IE">
                                        <p:cTn id="130" dur="indefinite"/>
                                        <p:tgtEl>
                                          <p:spTgt spid="35"/>
                                        </p:tgtEl>
                                      </p:cBhvr>
                                    </p:animEffect>
                                  </p:childTnLst>
                                </p:cTn>
                              </p:par>
                              <p:par>
                                <p:cTn id="131" presetID="9" presetClass="emph" presetSubtype="0" grpId="0" nodeType="withEffect">
                                  <p:stCondLst>
                                    <p:cond delay="0"/>
                                  </p:stCondLst>
                                  <p:childTnLst>
                                    <p:set>
                                      <p:cBhvr rctx="PPT">
                                        <p:cTn id="132" dur="indefinite"/>
                                        <p:tgtEl>
                                          <p:spTgt spid="52"/>
                                        </p:tgtEl>
                                        <p:attrNameLst>
                                          <p:attrName>style.opacity</p:attrName>
                                        </p:attrNameLst>
                                      </p:cBhvr>
                                      <p:to>
                                        <p:strVal val="0.05"/>
                                      </p:to>
                                    </p:set>
                                    <p:animEffect filter="image" prLst="opacity: 0.05">
                                      <p:cBhvr rctx="IE">
                                        <p:cTn id="133" dur="indefinite"/>
                                        <p:tgtEl>
                                          <p:spTgt spid="52"/>
                                        </p:tgtEl>
                                      </p:cBhvr>
                                    </p:animEffect>
                                  </p:childTnLst>
                                </p:cTn>
                              </p:par>
                              <p:par>
                                <p:cTn id="134" presetID="9" presetClass="emph" presetSubtype="0" grpId="0" nodeType="withEffect">
                                  <p:stCondLst>
                                    <p:cond delay="0"/>
                                  </p:stCondLst>
                                  <p:childTnLst>
                                    <p:set>
                                      <p:cBhvr rctx="PPT">
                                        <p:cTn id="135" dur="indefinite"/>
                                        <p:tgtEl>
                                          <p:spTgt spid="54"/>
                                        </p:tgtEl>
                                        <p:attrNameLst>
                                          <p:attrName>style.opacity</p:attrName>
                                        </p:attrNameLst>
                                      </p:cBhvr>
                                      <p:to>
                                        <p:strVal val="0.05"/>
                                      </p:to>
                                    </p:set>
                                    <p:animEffect filter="image" prLst="opacity: 0.05">
                                      <p:cBhvr rctx="IE">
                                        <p:cTn id="136" dur="indefinite"/>
                                        <p:tgtEl>
                                          <p:spTgt spid="54"/>
                                        </p:tgtEl>
                                      </p:cBhvr>
                                    </p:animEffect>
                                  </p:childTnLst>
                                </p:cTn>
                              </p:par>
                              <p:par>
                                <p:cTn id="137" presetID="9" presetClass="emph" presetSubtype="0" grpId="0" nodeType="withEffect">
                                  <p:stCondLst>
                                    <p:cond delay="0"/>
                                  </p:stCondLst>
                                  <p:childTnLst>
                                    <p:set>
                                      <p:cBhvr rctx="PPT">
                                        <p:cTn id="138" dur="indefinite"/>
                                        <p:tgtEl>
                                          <p:spTgt spid="53"/>
                                        </p:tgtEl>
                                        <p:attrNameLst>
                                          <p:attrName>style.opacity</p:attrName>
                                        </p:attrNameLst>
                                      </p:cBhvr>
                                      <p:to>
                                        <p:strVal val="0.05"/>
                                      </p:to>
                                    </p:set>
                                    <p:animEffect filter="image" prLst="opacity: 0.05">
                                      <p:cBhvr rctx="IE">
                                        <p:cTn id="139" dur="indefinite"/>
                                        <p:tgtEl>
                                          <p:spTgt spid="53"/>
                                        </p:tgtEl>
                                      </p:cBhvr>
                                    </p:animEffect>
                                  </p:childTnLst>
                                </p:cTn>
                              </p:par>
                              <p:par>
                                <p:cTn id="140" presetID="9" presetClass="emph" presetSubtype="0" grpId="0" nodeType="withEffect">
                                  <p:stCondLst>
                                    <p:cond delay="0"/>
                                  </p:stCondLst>
                                  <p:childTnLst>
                                    <p:set>
                                      <p:cBhvr rctx="PPT">
                                        <p:cTn id="141" dur="indefinite"/>
                                        <p:tgtEl>
                                          <p:spTgt spid="28"/>
                                        </p:tgtEl>
                                        <p:attrNameLst>
                                          <p:attrName>style.opacity</p:attrName>
                                        </p:attrNameLst>
                                      </p:cBhvr>
                                      <p:to>
                                        <p:strVal val="0.05"/>
                                      </p:to>
                                    </p:set>
                                    <p:animEffect filter="image" prLst="opacity: 0.05">
                                      <p:cBhvr rctx="IE">
                                        <p:cTn id="142" dur="indefinite"/>
                                        <p:tgtEl>
                                          <p:spTgt spid="28"/>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childTnLst>
                                    <p:set>
                                      <p:cBhvr>
                                        <p:cTn id="146" dur="1" fill="hold">
                                          <p:stCondLst>
                                            <p:cond delay="0"/>
                                          </p:stCondLst>
                                        </p:cTn>
                                        <p:tgtEl>
                                          <p:spTgt spid="2051"/>
                                        </p:tgtEl>
                                        <p:attrNameLst>
                                          <p:attrName>style.visibility</p:attrName>
                                        </p:attrNameLst>
                                      </p:cBhvr>
                                      <p:to>
                                        <p:strVal val="visible"/>
                                      </p:to>
                                    </p:set>
                                    <p:animEffect transition="in" filter="wipe(left)">
                                      <p:cBhvr>
                                        <p:cTn id="147" dur="500"/>
                                        <p:tgtEl>
                                          <p:spTgt spid="2051"/>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2" fill="hold" nodeType="clickEffect">
                                  <p:stCondLst>
                                    <p:cond delay="0"/>
                                  </p:stCondLst>
                                  <p:childTnLst>
                                    <p:set>
                                      <p:cBhvr>
                                        <p:cTn id="151" dur="1" fill="hold">
                                          <p:stCondLst>
                                            <p:cond delay="0"/>
                                          </p:stCondLst>
                                        </p:cTn>
                                        <p:tgtEl>
                                          <p:spTgt spid="2055"/>
                                        </p:tgtEl>
                                        <p:attrNameLst>
                                          <p:attrName>style.visibility</p:attrName>
                                        </p:attrNameLst>
                                      </p:cBhvr>
                                      <p:to>
                                        <p:strVal val="visible"/>
                                      </p:to>
                                    </p:set>
                                    <p:animEffect transition="in" filter="wipe(right)">
                                      <p:cBhvr>
                                        <p:cTn id="152" dur="500"/>
                                        <p:tgtEl>
                                          <p:spTgt spid="2055"/>
                                        </p:tgtEl>
                                      </p:cBhvr>
                                    </p:animEffect>
                                  </p:childTnLst>
                                </p:cTn>
                              </p:par>
                              <p:par>
                                <p:cTn id="153" presetID="22" presetClass="entr" presetSubtype="2" fill="hold" nodeType="withEffect">
                                  <p:stCondLst>
                                    <p:cond delay="0"/>
                                  </p:stCondLst>
                                  <p:childTnLst>
                                    <p:set>
                                      <p:cBhvr>
                                        <p:cTn id="154" dur="1" fill="hold">
                                          <p:stCondLst>
                                            <p:cond delay="0"/>
                                          </p:stCondLst>
                                        </p:cTn>
                                        <p:tgtEl>
                                          <p:spTgt spid="2053"/>
                                        </p:tgtEl>
                                        <p:attrNameLst>
                                          <p:attrName>style.visibility</p:attrName>
                                        </p:attrNameLst>
                                      </p:cBhvr>
                                      <p:to>
                                        <p:strVal val="visible"/>
                                      </p:to>
                                    </p:set>
                                    <p:animEffect transition="in" filter="wipe(right)">
                                      <p:cBhvr>
                                        <p:cTn id="155" dur="500"/>
                                        <p:tgtEl>
                                          <p:spTgt spid="2053"/>
                                        </p:tgtEl>
                                      </p:cBhvr>
                                    </p:animEffect>
                                  </p:childTnLst>
                                </p:cTn>
                              </p:par>
                              <p:par>
                                <p:cTn id="156" presetID="22" presetClass="exit" presetSubtype="2" fill="hold" nodeType="withEffect">
                                  <p:stCondLst>
                                    <p:cond delay="0"/>
                                  </p:stCondLst>
                                  <p:childTnLst>
                                    <p:animEffect transition="out" filter="wipe(right)">
                                      <p:cBhvr>
                                        <p:cTn id="157" dur="500"/>
                                        <p:tgtEl>
                                          <p:spTgt spid="2051"/>
                                        </p:tgtEl>
                                      </p:cBhvr>
                                    </p:animEffect>
                                    <p:set>
                                      <p:cBhvr>
                                        <p:cTn id="158" dur="1" fill="hold">
                                          <p:stCondLst>
                                            <p:cond delay="4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7" grpId="0" animBg="1"/>
      <p:bldP spid="28" grpId="0" animBg="1"/>
      <p:bldP spid="31" grpId="0" animBg="1"/>
      <p:bldP spid="32" grpId="0" animBg="1"/>
      <p:bldP spid="37" grpId="0" animBg="1"/>
      <p:bldP spid="38" grpId="0" animBg="1"/>
      <p:bldP spid="41" grpId="0" animBg="1"/>
      <p:bldP spid="42" grpId="0" animBg="1"/>
      <p:bldP spid="43" grpId="0" animBg="1"/>
      <p:bldP spid="49" grpId="0" animBg="1"/>
      <p:bldP spid="50" grpId="0" animBg="1"/>
      <p:bldP spid="52" grpId="0" animBg="1"/>
      <p:bldP spid="58" grpId="0" animBg="1"/>
      <p:bldP spid="59" grpId="0" animBg="1"/>
      <p:bldP spid="60" grpId="0" animBg="1"/>
      <p:bldP spid="61" grpId="0" animBg="1"/>
      <p:bldP spid="64" grpId="0" animBg="1"/>
      <p:bldP spid="67" grpId="0" animBg="1"/>
      <p:bldP spid="70" grpId="0" animBg="1"/>
      <p:bldP spid="62" grpId="0" animBg="1"/>
      <p:bldP spid="63" grpId="0" animBg="1"/>
      <p:bldP spid="65" grpId="0" animBg="1"/>
      <p:bldP spid="66" grpId="0" animBg="1"/>
      <p:bldP spid="68" grpId="0" animBg="1"/>
      <p:bldP spid="69" grpId="0" animBg="1"/>
      <p:bldP spid="71" grpId="0" animBg="1"/>
      <p:bldP spid="72" grpId="0" animBg="1"/>
      <p:bldP spid="73" grpId="0" animBg="1"/>
      <p:bldP spid="81" grpId="0" animBg="1"/>
      <p:bldP spid="82" grpId="0" animBg="1"/>
      <p:bldP spid="53" grpId="0" animBg="1"/>
      <p:bldP spid="54" grpId="0" animBg="1"/>
      <p:bldP spid="74" grpId="0" animBg="1"/>
      <p:bldP spid="75" grpId="0" animBg="1"/>
      <p:bldP spid="83" grpId="0" animBg="1"/>
      <p:bldP spid="84" grpId="0" animBg="1"/>
      <p:bldP spid="29" grpId="0" animBg="1"/>
      <p:bldP spid="33" grpId="0" animBg="1"/>
      <p:bldP spid="30" grpId="0" animBg="1"/>
      <p:bldP spid="34" grpId="0" animBg="1"/>
      <p:bldP spid="35" grpId="0" animBg="1"/>
      <p:bldP spid="39" grpId="0" animBg="1"/>
      <p:bldP spid="51" grpId="0" animBg="1"/>
      <p:bldP spid="80" grpId="0" animBg="1"/>
      <p:bldP spid="4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Temporally Lifted</a:t>
            </a:r>
            <a:endParaRPr lang="en-US" dirty="0"/>
          </a:p>
        </p:txBody>
      </p:sp>
      <p:sp>
        <p:nvSpPr>
          <p:cNvPr id="5" name="Text Box 229"/>
          <p:cNvSpPr txBox="1">
            <a:spLocks noChangeArrowheads="1"/>
          </p:cNvSpPr>
          <p:nvPr/>
        </p:nvSpPr>
        <p:spPr bwMode="auto">
          <a:xfrm>
            <a:off x="6424986" y="0"/>
            <a:ext cx="2735044"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5: Algorithms</a:t>
            </a:r>
            <a:endParaRPr lang="en-US" b="1" i="1" dirty="0">
              <a:solidFill>
                <a:schemeClr val="hlink"/>
              </a:solidFill>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3803" y="1581558"/>
            <a:ext cx="4023360" cy="1828800"/>
          </a:xfrm>
          <a:ln>
            <a:solidFill>
              <a:schemeClr val="tx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629" y="390894"/>
            <a:ext cx="4436372" cy="6458355"/>
          </a:xfrm>
          <a:prstGeom prst="rect">
            <a:avLst/>
          </a:prstGeom>
          <a:ln>
            <a:solidFill>
              <a:schemeClr val="tx1"/>
            </a:solidFill>
          </a:ln>
        </p:spPr>
      </p:pic>
      <p:sp>
        <p:nvSpPr>
          <p:cNvPr id="18" name="Rounded Rectangle 17"/>
          <p:cNvSpPr/>
          <p:nvPr/>
        </p:nvSpPr>
        <p:spPr bwMode="auto">
          <a:xfrm>
            <a:off x="1181889" y="3723897"/>
            <a:ext cx="664742"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err="1" smtClean="0">
                <a:latin typeface="Tahoma" pitchFamily="34" charset="0"/>
              </a:rPr>
              <a:t>bgn</a:t>
            </a:r>
            <a:r>
              <a:rPr lang="en-US" sz="1400" dirty="0" smtClean="0">
                <a:latin typeface="Tahoma" pitchFamily="34" charset="0"/>
              </a:rPr>
              <a:t>-lm</a:t>
            </a:r>
          </a:p>
        </p:txBody>
      </p:sp>
      <p:sp>
        <p:nvSpPr>
          <p:cNvPr id="19" name="Rounded Rectangle 18"/>
          <p:cNvSpPr/>
          <p:nvPr/>
        </p:nvSpPr>
        <p:spPr bwMode="auto">
          <a:xfrm>
            <a:off x="2949716" y="3734655"/>
            <a:ext cx="546408"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fin-lm</a:t>
            </a:r>
          </a:p>
        </p:txBody>
      </p:sp>
      <p:sp>
        <p:nvSpPr>
          <p:cNvPr id="20" name="Rounded Rectangle 19"/>
          <p:cNvSpPr/>
          <p:nvPr/>
        </p:nvSpPr>
        <p:spPr bwMode="auto">
          <a:xfrm>
            <a:off x="467862" y="4151882"/>
            <a:ext cx="664742"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err="1" smtClean="0">
                <a:latin typeface="Tahoma" pitchFamily="34" charset="0"/>
              </a:rPr>
              <a:t>bgn-ff</a:t>
            </a:r>
            <a:endParaRPr lang="en-US" sz="1400" dirty="0" smtClean="0">
              <a:latin typeface="Tahoma" pitchFamily="34" charset="0"/>
            </a:endParaRPr>
          </a:p>
        </p:txBody>
      </p:sp>
      <p:sp>
        <p:nvSpPr>
          <p:cNvPr id="21" name="Rounded Rectangle 20"/>
          <p:cNvSpPr/>
          <p:nvPr/>
        </p:nvSpPr>
        <p:spPr bwMode="auto">
          <a:xfrm>
            <a:off x="2138867" y="4162640"/>
            <a:ext cx="546408" cy="271462"/>
          </a:xfrm>
          <a:prstGeom prst="roundRect">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dirty="0" smtClean="0">
                <a:latin typeface="Tahoma" pitchFamily="34" charset="0"/>
              </a:rPr>
              <a:t>fin-</a:t>
            </a:r>
            <a:r>
              <a:rPr lang="en-US" sz="1400" dirty="0" err="1" smtClean="0">
                <a:latin typeface="Tahoma" pitchFamily="34" charset="0"/>
              </a:rPr>
              <a:t>ff</a:t>
            </a:r>
            <a:endParaRPr lang="en-US" sz="1400" dirty="0" smtClean="0">
              <a:latin typeface="Tahoma" pitchFamily="34" charset="0"/>
            </a:endParaRPr>
          </a:p>
        </p:txBody>
      </p:sp>
      <p:cxnSp>
        <p:nvCxnSpPr>
          <p:cNvPr id="22" name="Straight Arrow Connector 21"/>
          <p:cNvCxnSpPr>
            <a:stCxn id="18" idx="3"/>
            <a:endCxn id="21" idx="1"/>
          </p:cNvCxnSpPr>
          <p:nvPr/>
        </p:nvCxnSpPr>
        <p:spPr bwMode="auto">
          <a:xfrm>
            <a:off x="1846631" y="3859628"/>
            <a:ext cx="292236" cy="438743"/>
          </a:xfrm>
          <a:prstGeom prst="straightConnector1">
            <a:avLst/>
          </a:prstGeom>
          <a:solidFill>
            <a:srgbClr val="00FFFF"/>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stCxn id="21" idx="3"/>
            <a:endCxn id="19" idx="1"/>
          </p:cNvCxnSpPr>
          <p:nvPr/>
        </p:nvCxnSpPr>
        <p:spPr bwMode="auto">
          <a:xfrm flipV="1">
            <a:off x="2685275" y="3870386"/>
            <a:ext cx="264441" cy="427985"/>
          </a:xfrm>
          <a:prstGeom prst="straightConnector1">
            <a:avLst/>
          </a:prstGeom>
          <a:solidFill>
            <a:srgbClr val="00FFFF"/>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a:endCxn id="21" idx="1"/>
          </p:cNvCxnSpPr>
          <p:nvPr/>
        </p:nvCxnSpPr>
        <p:spPr bwMode="auto">
          <a:xfrm>
            <a:off x="1039784" y="4298371"/>
            <a:ext cx="1099083" cy="0"/>
          </a:xfrm>
          <a:prstGeom prst="line">
            <a:avLst/>
          </a:prstGeom>
          <a:solidFill>
            <a:srgbClr val="00FFFF"/>
          </a:solidFill>
          <a:ln w="28575" cap="flat" cmpd="sng" algn="ctr">
            <a:solidFill>
              <a:srgbClr val="C00000"/>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a:stCxn id="18" idx="3"/>
            <a:endCxn id="19" idx="1"/>
          </p:cNvCxnSpPr>
          <p:nvPr/>
        </p:nvCxnSpPr>
        <p:spPr bwMode="auto">
          <a:xfrm>
            <a:off x="1846631" y="3859628"/>
            <a:ext cx="1103085" cy="10758"/>
          </a:xfrm>
          <a:prstGeom prst="straightConnector1">
            <a:avLst/>
          </a:prstGeom>
          <a:solidFill>
            <a:srgbClr val="00FFFF"/>
          </a:solidFill>
          <a:ln w="28575" cap="flat" cmpd="sng" algn="ctr">
            <a:solidFill>
              <a:srgbClr val="C00000"/>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6" name="Picture 4" descr="C:\Users\Wyriel\AppData\Local\Microsoft\Windows\Temporary Internet Files\Content.IE5\Z7OT5L9S\MP90038534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0124" y="4561147"/>
            <a:ext cx="586864" cy="82161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Wyriel\AppData\Local\Microsoft\Windows\Temporary Internet Files\Content.IE5\2WBVJOV4\MC90001841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1770" y="4272555"/>
            <a:ext cx="768387" cy="124718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Users\Wyriel\AppData\Local\Microsoft\Windows\Temporary Internet Files\Content.IE5\M0ECF5DS\MC900232725[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55996" y="4442333"/>
            <a:ext cx="804557" cy="107740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bwMode="auto">
          <a:xfrm>
            <a:off x="4702143" y="4412066"/>
            <a:ext cx="4436371" cy="2437183"/>
          </a:xfrm>
          <a:prstGeom prst="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30" name="Rectangle 29"/>
          <p:cNvSpPr/>
          <p:nvPr/>
        </p:nvSpPr>
        <p:spPr bwMode="auto">
          <a:xfrm>
            <a:off x="4707629" y="369332"/>
            <a:ext cx="4436371" cy="4040726"/>
          </a:xfrm>
          <a:prstGeom prst="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3" name="Slide Number Placeholder 2"/>
          <p:cNvSpPr>
            <a:spLocks noGrp="1"/>
          </p:cNvSpPr>
          <p:nvPr>
            <p:ph type="sldNum" sz="quarter" idx="12"/>
          </p:nvPr>
        </p:nvSpPr>
        <p:spPr/>
        <p:txBody>
          <a:bodyPr/>
          <a:lstStyle/>
          <a:p>
            <a:pPr>
              <a:defRPr/>
            </a:pPr>
            <a:fld id="{C07EA18F-6F2D-4CB7-BDC6-85F2DFCC4B00}" type="slidenum">
              <a:rPr lang="en-US" smtClean="0"/>
              <a:pPr>
                <a:defRPr/>
              </a:pPr>
              <a:t>58</a:t>
            </a:fld>
            <a:endParaRPr lang="en-US"/>
          </a:p>
        </p:txBody>
      </p:sp>
      <p:cxnSp>
        <p:nvCxnSpPr>
          <p:cNvPr id="12" name="Straight Connector 11"/>
          <p:cNvCxnSpPr/>
          <p:nvPr/>
        </p:nvCxnSpPr>
        <p:spPr bwMode="auto">
          <a:xfrm>
            <a:off x="6712772" y="5350483"/>
            <a:ext cx="559397" cy="0"/>
          </a:xfrm>
          <a:prstGeom prst="line">
            <a:avLst/>
          </a:prstGeom>
          <a:solidFill>
            <a:srgbClr val="00FFFF"/>
          </a:solidFill>
          <a:ln w="76200" cap="flat" cmpd="sng" algn="ctr">
            <a:solidFill>
              <a:srgbClr val="C0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ounded Rectangle 30"/>
          <p:cNvSpPr/>
          <p:nvPr/>
        </p:nvSpPr>
        <p:spPr bwMode="auto">
          <a:xfrm>
            <a:off x="467862" y="6024282"/>
            <a:ext cx="3679115" cy="574562"/>
          </a:xfrm>
          <a:prstGeom prst="round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91440" rIns="91440" bIns="9144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Merge all-part and start-part</a:t>
            </a:r>
          </a:p>
        </p:txBody>
      </p:sp>
    </p:spTree>
    <p:custDataLst>
      <p:tags r:id="rId1"/>
    </p:custDataLst>
    <p:extLst>
      <p:ext uri="{BB962C8B-B14F-4D97-AF65-F5344CB8AC3E}">
        <p14:creationId xmlns:p14="http://schemas.microsoft.com/office/powerpoint/2010/main" val="3765750069"/>
      </p:ext>
    </p:extLst>
  </p:cSld>
  <p:clrMapOvr>
    <a:masterClrMapping/>
  </p:clrMapOvr>
  <mc:AlternateContent xmlns:mc="http://schemas.openxmlformats.org/markup-compatibility/2006" xmlns:p14="http://schemas.microsoft.com/office/powerpoint/2010/main">
    <mc:Choice Requires="p14">
      <p:transition spd="slow" p14:dur="2000" advTm="10464"/>
    </mc:Choice>
    <mc:Fallback xmlns="">
      <p:transition spd="slow" advTm="104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22" presetClass="exit" presetSubtype="1" fill="hold" grpId="0" nodeType="afterEffect">
                                  <p:stCondLst>
                                    <p:cond delay="0"/>
                                  </p:stCondLst>
                                  <p:childTnLst>
                                    <p:animEffect transition="out" filter="wipe(up)">
                                      <p:cBhvr>
                                        <p:cTn id="10" dur="500"/>
                                        <p:tgtEl>
                                          <p:spTgt spid="29"/>
                                        </p:tgtEl>
                                      </p:cBhvr>
                                    </p:animEffect>
                                    <p:set>
                                      <p:cBhvr>
                                        <p:cTn id="11" dur="1" fill="hold">
                                          <p:stCondLst>
                                            <p:cond delay="499"/>
                                          </p:stCondLst>
                                        </p:cTn>
                                        <p:tgtEl>
                                          <p:spTgt spid="2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Deordered</a:t>
            </a:r>
            <a:r>
              <a:rPr lang="en-US" dirty="0" smtClean="0"/>
              <a:t> Reduction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3" y="1482045"/>
            <a:ext cx="5029200" cy="2286000"/>
          </a:xfrm>
          <a:ln>
            <a:solidFill>
              <a:schemeClr val="tx1"/>
            </a:solidFill>
          </a:ln>
        </p:spPr>
      </p:pic>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5963" y="3775950"/>
            <a:ext cx="6078073" cy="3039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229"/>
          <p:cNvSpPr txBox="1">
            <a:spLocks noChangeArrowheads="1"/>
          </p:cNvSpPr>
          <p:nvPr/>
        </p:nvSpPr>
        <p:spPr bwMode="auto">
          <a:xfrm>
            <a:off x="6424986" y="0"/>
            <a:ext cx="2735044"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Chapter 5: Algorithms</a:t>
            </a:r>
            <a:endParaRPr lang="en-US" b="1" i="1" dirty="0">
              <a:solidFill>
                <a:schemeClr val="hlink"/>
              </a:solidFill>
            </a:endParaRPr>
          </a:p>
        </p:txBody>
      </p:sp>
      <p:sp>
        <p:nvSpPr>
          <p:cNvPr id="3" name="Slide Number Placeholder 2"/>
          <p:cNvSpPr>
            <a:spLocks noGrp="1"/>
          </p:cNvSpPr>
          <p:nvPr>
            <p:ph type="sldNum" sz="quarter" idx="12"/>
          </p:nvPr>
        </p:nvSpPr>
        <p:spPr/>
        <p:txBody>
          <a:bodyPr/>
          <a:lstStyle/>
          <a:p>
            <a:pPr>
              <a:defRPr/>
            </a:pPr>
            <a:fld id="{C07EA18F-6F2D-4CB7-BDC6-85F2DFCC4B00}" type="slidenum">
              <a:rPr lang="en-US" smtClean="0"/>
              <a:pPr>
                <a:defRPr/>
              </a:pPr>
              <a:t>59</a:t>
            </a:fld>
            <a:endParaRPr lang="en-US"/>
          </a:p>
        </p:txBody>
      </p:sp>
      <p:sp>
        <p:nvSpPr>
          <p:cNvPr id="7" name="Rounded Rectangle 6"/>
          <p:cNvSpPr/>
          <p:nvPr/>
        </p:nvSpPr>
        <p:spPr bwMode="auto">
          <a:xfrm>
            <a:off x="215153" y="1549101"/>
            <a:ext cx="3679115" cy="968187"/>
          </a:xfrm>
          <a:prstGeom prst="round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91440" rIns="91440" bIns="91440" numCol="1" spcCol="0" rtlCol="0" fromWordArt="0" anchor="t" anchorCtr="0" forceAA="0" compatLnSpc="1">
            <a:prstTxWarp prst="textNoShape">
              <a:avLst/>
            </a:prstTxWarp>
            <a:noAutofit/>
          </a:bodyPr>
          <a:lstStyle/>
          <a:p>
            <a:pPr marL="0" marR="0" indent="0"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Prune decreases in rank</a:t>
            </a:r>
          </a:p>
          <a:p>
            <a:pPr marL="0" marR="0" indent="0"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tie-break: increasing id</a:t>
            </a:r>
            <a:endParaRPr lang="en-US" sz="2000" dirty="0" smtClean="0">
              <a:latin typeface="Tahoma" pitchFamily="34" charset="0"/>
            </a:endParaRPr>
          </a:p>
        </p:txBody>
      </p:sp>
      <p:sp>
        <p:nvSpPr>
          <p:cNvPr id="8" name="Rounded Rectangle 7"/>
          <p:cNvSpPr/>
          <p:nvPr/>
        </p:nvSpPr>
        <p:spPr bwMode="auto">
          <a:xfrm>
            <a:off x="419546" y="2775474"/>
            <a:ext cx="3270325" cy="623943"/>
          </a:xfrm>
          <a:prstGeom prst="round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91440" rIns="91440" bIns="9144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rank(a) = 1+ </a:t>
            </a:r>
            <a:r>
              <a:rPr lang="en-US" sz="2000" dirty="0" err="1" smtClean="0">
                <a:latin typeface="Tahoma" pitchFamily="34" charset="0"/>
              </a:rPr>
              <a:t>max</a:t>
            </a:r>
            <a:r>
              <a:rPr lang="en-US" sz="2000" baseline="-25000" dirty="0" err="1" smtClean="0">
                <a:latin typeface="Tahoma" pitchFamily="34" charset="0"/>
              </a:rPr>
              <a:t>b</a:t>
            </a:r>
            <a:r>
              <a:rPr lang="en-US" sz="2000" dirty="0" smtClean="0">
                <a:latin typeface="Tahoma" pitchFamily="34" charset="0"/>
              </a:rPr>
              <a:t> rank(b)</a:t>
            </a:r>
          </a:p>
        </p:txBody>
      </p:sp>
      <p:sp>
        <p:nvSpPr>
          <p:cNvPr id="9" name="Rounded Rectangle 8"/>
          <p:cNvSpPr/>
          <p:nvPr/>
        </p:nvSpPr>
        <p:spPr bwMode="auto">
          <a:xfrm>
            <a:off x="6734285" y="4484618"/>
            <a:ext cx="1936377" cy="1234424"/>
          </a:xfrm>
          <a:prstGeom prst="roundRect">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a:extLst/>
        </p:spPr>
        <p:txBody>
          <a:bodyPr rot="0" spcFirstLastPara="0" vertOverflow="overflow" horzOverflow="overflow" vert="horz" wrap="none" lIns="91440" tIns="91440" rIns="91440" bIns="91440" numCol="1" spcCol="0" rtlCol="0" fromWordArt="0" anchor="t" anchorCtr="0" forceAA="0" compatLnSpc="1">
            <a:prstTxWarp prst="textNoShape">
              <a:avLst/>
            </a:prstTxWarp>
            <a:noAutofit/>
          </a:bodyPr>
          <a:lstStyle/>
          <a:p>
            <a:pPr marL="0" marR="0" indent="0"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i="1" dirty="0" smtClean="0">
                <a:latin typeface="Tahoma" pitchFamily="34" charset="0"/>
              </a:rPr>
              <a:t>Checking equality of</a:t>
            </a:r>
          </a:p>
          <a:p>
            <a:pPr marL="0" marR="0" indent="0"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i="1" u="sng" dirty="0" smtClean="0">
                <a:latin typeface="Tahoma" pitchFamily="34" charset="0"/>
              </a:rPr>
              <a:t>labeled</a:t>
            </a:r>
            <a:r>
              <a:rPr lang="en-US" sz="1400" i="1" dirty="0" smtClean="0">
                <a:latin typeface="Tahoma" pitchFamily="34" charset="0"/>
              </a:rPr>
              <a:t> partial-orders</a:t>
            </a:r>
          </a:p>
          <a:p>
            <a:pPr marL="0" marR="0" indent="0"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i="1" dirty="0" smtClean="0">
                <a:latin typeface="Tahoma" pitchFamily="34" charset="0"/>
              </a:rPr>
              <a:t>is legitimately simple, </a:t>
            </a:r>
          </a:p>
          <a:p>
            <a:pPr marL="0" marR="0" indent="0"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i="1" dirty="0" smtClean="0">
                <a:latin typeface="Tahoma" pitchFamily="34" charset="0"/>
              </a:rPr>
              <a:t>computationally</a:t>
            </a:r>
          </a:p>
        </p:txBody>
      </p:sp>
    </p:spTree>
    <p:extLst>
      <p:ext uri="{BB962C8B-B14F-4D97-AF65-F5344CB8AC3E}">
        <p14:creationId xmlns:p14="http://schemas.microsoft.com/office/powerpoint/2010/main" val="1179675261"/>
      </p:ext>
    </p:extLst>
  </p:cSld>
  <p:clrMapOvr>
    <a:masterClrMapping/>
  </p:clrMapOvr>
  <mc:AlternateContent xmlns:mc="http://schemas.openxmlformats.org/markup-compatibility/2006" xmlns:p14="http://schemas.microsoft.com/office/powerpoint/2010/main">
    <mc:Choice Requires="p14">
      <p:transition spd="slow" p14:dur="2000" advTm="7537"/>
    </mc:Choice>
    <mc:Fallback xmlns="">
      <p:transition spd="slow" advTm="753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rgbClr val="C00000"/>
                </a:solidFill>
              </a:rPr>
              <a:t>Classical Planning Background</a:t>
            </a:r>
          </a:p>
          <a:p>
            <a:r>
              <a:rPr lang="en-US" dirty="0" smtClean="0">
                <a:solidFill>
                  <a:srgbClr val="FFC000"/>
                </a:solidFill>
              </a:rPr>
              <a:t>Trouble in Temporal Planning</a:t>
            </a:r>
          </a:p>
          <a:p>
            <a:r>
              <a:rPr lang="en-US" dirty="0" smtClean="0">
                <a:solidFill>
                  <a:srgbClr val="FFC000"/>
                </a:solidFill>
              </a:rPr>
              <a:t>The Mission</a:t>
            </a:r>
            <a:endParaRPr lang="en-US" dirty="0">
              <a:solidFill>
                <a:srgbClr val="FFC000"/>
              </a:solidFill>
            </a:endParaRPr>
          </a:p>
          <a:p>
            <a:r>
              <a:rPr lang="en-US" dirty="0" smtClean="0">
                <a:solidFill>
                  <a:srgbClr val="FFC000"/>
                </a:solidFill>
              </a:rPr>
              <a:t>Overview of Results and Challenges</a:t>
            </a:r>
          </a:p>
          <a:p>
            <a:pPr lvl="1"/>
            <a:r>
              <a:rPr lang="en-US" dirty="0" smtClean="0">
                <a:solidFill>
                  <a:srgbClr val="FFC000"/>
                </a:solidFill>
              </a:rPr>
              <a:t>Chapter 2: Definitions</a:t>
            </a:r>
          </a:p>
          <a:p>
            <a:pPr lvl="1"/>
            <a:r>
              <a:rPr lang="en-US" dirty="0" smtClean="0">
                <a:solidFill>
                  <a:srgbClr val="FFC000"/>
                </a:solidFill>
              </a:rPr>
              <a:t>Chapter 3: Theory</a:t>
            </a:r>
          </a:p>
          <a:p>
            <a:pPr lvl="1"/>
            <a:r>
              <a:rPr lang="en-US" dirty="0" smtClean="0">
                <a:solidFill>
                  <a:srgbClr val="FFC000"/>
                </a:solidFill>
              </a:rPr>
              <a:t>Chapter 4: Language Analysis</a:t>
            </a:r>
          </a:p>
          <a:p>
            <a:pPr lvl="1"/>
            <a:r>
              <a:rPr lang="en-US" dirty="0" smtClean="0">
                <a:solidFill>
                  <a:srgbClr val="FFC000"/>
                </a:solidFill>
              </a:rPr>
              <a:t>Chapter 5: Algorithm Analysis</a:t>
            </a:r>
          </a:p>
          <a:p>
            <a:r>
              <a:rPr lang="en-US" dirty="0">
                <a:solidFill>
                  <a:srgbClr val="FFC000"/>
                </a:solidFill>
              </a:rPr>
              <a:t>Summary</a:t>
            </a:r>
            <a:endParaRPr lang="en-US" dirty="0" smtClean="0">
              <a:solidFill>
                <a:srgbClr val="FFC000"/>
              </a:solidFill>
            </a:endParaRP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6</a:t>
            </a:fld>
            <a:endParaRPr lang="en-US"/>
          </a:p>
        </p:txBody>
      </p:sp>
    </p:spTree>
    <p:extLst>
      <p:ext uri="{BB962C8B-B14F-4D97-AF65-F5344CB8AC3E}">
        <p14:creationId xmlns:p14="http://schemas.microsoft.com/office/powerpoint/2010/main" val="328262336"/>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ln>
            <a:solidFill>
              <a:schemeClr val="accent3">
                <a:lumMod val="50000"/>
              </a:schemeClr>
            </a:solidFill>
          </a:ln>
        </p:spPr>
        <p:txBody>
          <a:bodyPr/>
          <a:lstStyle/>
          <a:p>
            <a:r>
              <a:rPr lang="en-US" dirty="0" smtClean="0">
                <a:solidFill>
                  <a:schemeClr val="accent3">
                    <a:lumMod val="50000"/>
                  </a:schemeClr>
                </a:solidFill>
              </a:rPr>
              <a:t>Classical Planning Background</a:t>
            </a:r>
          </a:p>
          <a:p>
            <a:r>
              <a:rPr lang="en-US" dirty="0" smtClean="0">
                <a:solidFill>
                  <a:schemeClr val="accent3">
                    <a:lumMod val="50000"/>
                  </a:schemeClr>
                </a:solidFill>
              </a:rPr>
              <a:t>Trouble in Temporal Planning</a:t>
            </a:r>
          </a:p>
          <a:p>
            <a:r>
              <a:rPr lang="en-US" dirty="0" smtClean="0">
                <a:solidFill>
                  <a:schemeClr val="accent3">
                    <a:lumMod val="50000"/>
                  </a:schemeClr>
                </a:solidFill>
              </a:rPr>
              <a:t>The Mission</a:t>
            </a:r>
            <a:endParaRPr lang="en-US" dirty="0">
              <a:solidFill>
                <a:schemeClr val="accent3">
                  <a:lumMod val="50000"/>
                </a:schemeClr>
              </a:solidFill>
            </a:endParaRPr>
          </a:p>
          <a:p>
            <a:r>
              <a:rPr lang="en-US" dirty="0" smtClean="0">
                <a:solidFill>
                  <a:schemeClr val="accent3">
                    <a:lumMod val="50000"/>
                  </a:schemeClr>
                </a:solidFill>
              </a:rPr>
              <a:t>Overview of Results and Challenges</a:t>
            </a:r>
          </a:p>
          <a:p>
            <a:pPr lvl="1"/>
            <a:r>
              <a:rPr lang="en-US" dirty="0" smtClean="0">
                <a:solidFill>
                  <a:schemeClr val="accent3">
                    <a:lumMod val="50000"/>
                  </a:schemeClr>
                </a:solidFill>
              </a:rPr>
              <a:t>Chapter 2: Definitions</a:t>
            </a:r>
          </a:p>
          <a:p>
            <a:pPr lvl="1"/>
            <a:r>
              <a:rPr lang="en-US" dirty="0" smtClean="0">
                <a:solidFill>
                  <a:schemeClr val="accent3">
                    <a:lumMod val="50000"/>
                  </a:schemeClr>
                </a:solidFill>
              </a:rPr>
              <a:t>Chapter 3: Theory</a:t>
            </a:r>
          </a:p>
          <a:p>
            <a:pPr lvl="1"/>
            <a:r>
              <a:rPr lang="en-US" dirty="0" smtClean="0">
                <a:solidFill>
                  <a:schemeClr val="accent3">
                    <a:lumMod val="50000"/>
                  </a:schemeClr>
                </a:solidFill>
              </a:rPr>
              <a:t>Chapter 4: Language Analysis</a:t>
            </a:r>
          </a:p>
          <a:p>
            <a:pPr lvl="1"/>
            <a:r>
              <a:rPr lang="en-US" dirty="0" smtClean="0">
                <a:solidFill>
                  <a:schemeClr val="accent3">
                    <a:lumMod val="50000"/>
                  </a:schemeClr>
                </a:solidFill>
              </a:rPr>
              <a:t>Chapter 5: Algorithm Analysis</a:t>
            </a:r>
          </a:p>
          <a:p>
            <a:r>
              <a:rPr lang="en-US" dirty="0" smtClean="0">
                <a:solidFill>
                  <a:srgbClr val="C00000"/>
                </a:solidFill>
              </a:rPr>
              <a:t>Summary</a:t>
            </a:r>
          </a:p>
        </p:txBody>
      </p:sp>
      <p:cxnSp>
        <p:nvCxnSpPr>
          <p:cNvPr id="5" name="Elbow Connector 4"/>
          <p:cNvCxnSpPr>
            <a:stCxn id="11" idx="3"/>
            <a:endCxn id="10" idx="3"/>
          </p:cNvCxnSpPr>
          <p:nvPr/>
        </p:nvCxnSpPr>
        <p:spPr bwMode="auto">
          <a:xfrm flipV="1">
            <a:off x="5927453" y="3582297"/>
            <a:ext cx="1398494" cy="2086982"/>
          </a:xfrm>
          <a:prstGeom prst="curvedConnector3">
            <a:avLst>
              <a:gd name="adj1" fmla="val 188654"/>
            </a:avLst>
          </a:prstGeom>
          <a:solidFill>
            <a:srgbClr val="00FFFF"/>
          </a:solidFill>
          <a:ln w="57150" cap="flat" cmpd="sng" algn="ctr">
            <a:solidFill>
              <a:schemeClr val="accent3">
                <a:lumMod val="50000"/>
              </a:schemeClr>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ounded Rectangle 9" hidden="1"/>
          <p:cNvSpPr/>
          <p:nvPr/>
        </p:nvSpPr>
        <p:spPr bwMode="auto">
          <a:xfrm>
            <a:off x="7046248" y="3420932"/>
            <a:ext cx="279699" cy="322729"/>
          </a:xfrm>
          <a:prstGeom prst="round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11" name="Rounded Rectangle 10" hidden="1"/>
          <p:cNvSpPr/>
          <p:nvPr/>
        </p:nvSpPr>
        <p:spPr bwMode="auto">
          <a:xfrm>
            <a:off x="5647754" y="5518672"/>
            <a:ext cx="279699" cy="301214"/>
          </a:xfrm>
          <a:prstGeom prst="roundRect">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2000" dirty="0" smtClean="0">
              <a:latin typeface="Tahoma" pitchFamily="34" charset="0"/>
            </a:endParaRP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60</a:t>
            </a:fld>
            <a:endParaRPr lang="en-US"/>
          </a:p>
        </p:txBody>
      </p:sp>
    </p:spTree>
    <p:extLst>
      <p:ext uri="{BB962C8B-B14F-4D97-AF65-F5344CB8AC3E}">
        <p14:creationId xmlns:p14="http://schemas.microsoft.com/office/powerpoint/2010/main" val="2366621229"/>
      </p:ext>
    </p:extLst>
  </p:cSld>
  <p:clrMapOvr>
    <a:masterClrMapping/>
  </p:clrMapOvr>
  <mc:AlternateContent xmlns:mc="http://schemas.openxmlformats.org/markup-compatibility/2006" xmlns:p14="http://schemas.microsoft.com/office/powerpoint/2010/main">
    <mc:Choice Requires="p14">
      <p:transition spd="slow" p14:dur="2000" advTm="5929"/>
    </mc:Choice>
    <mc:Fallback xmlns="">
      <p:transition spd="slow" advTm="5929"/>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369332"/>
            <a:ext cx="9144000" cy="6488668"/>
          </a:xfrm>
          <a:prstGeom prst="rect">
            <a:avLst/>
          </a:prstGeom>
          <a:solidFill>
            <a:schemeClr val="accent3">
              <a:lumMod val="85000"/>
            </a:schemeClr>
          </a:solidFill>
          <a:ln w="38100" cap="flat" cmpd="sng" algn="ctr">
            <a:solidFill>
              <a:schemeClr val="tx1"/>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3600" dirty="0" smtClean="0">
                <a:solidFill>
                  <a:srgbClr val="C00000"/>
                </a:solidFill>
                <a:latin typeface="Tahoma" pitchFamily="34" charset="0"/>
              </a:rPr>
              <a:t>Everything More General </a:t>
            </a:r>
          </a:p>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i="1" dirty="0" smtClean="0">
                <a:solidFill>
                  <a:srgbClr val="C00000"/>
                </a:solidFill>
                <a:latin typeface="Tahoma" pitchFamily="34" charset="0"/>
              </a:rPr>
              <a:t>(“true concurrency”, continuous change)</a:t>
            </a:r>
          </a:p>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i="1" dirty="0" smtClean="0">
                <a:solidFill>
                  <a:srgbClr val="C00000"/>
                </a:solidFill>
                <a:latin typeface="Tahoma" pitchFamily="34" charset="0"/>
              </a:rPr>
              <a:t>ZENO, </a:t>
            </a:r>
            <a:r>
              <a:rPr lang="en-US" sz="1400" i="1" dirty="0" err="1" smtClean="0">
                <a:solidFill>
                  <a:srgbClr val="C00000"/>
                </a:solidFill>
                <a:latin typeface="Tahoma" pitchFamily="34" charset="0"/>
              </a:rPr>
              <a:t>Kongming</a:t>
            </a:r>
            <a:r>
              <a:rPr lang="en-US" sz="1400" i="1" dirty="0" smtClean="0">
                <a:solidFill>
                  <a:srgbClr val="C00000"/>
                </a:solidFill>
                <a:latin typeface="Tahoma" pitchFamily="34" charset="0"/>
              </a:rPr>
              <a:t>, ASPEN</a:t>
            </a:r>
          </a:p>
        </p:txBody>
      </p:sp>
      <p:sp>
        <p:nvSpPr>
          <p:cNvPr id="10" name="Oval 9"/>
          <p:cNvSpPr/>
          <p:nvPr/>
        </p:nvSpPr>
        <p:spPr bwMode="auto">
          <a:xfrm>
            <a:off x="3581400" y="1447800"/>
            <a:ext cx="5486400" cy="5334000"/>
          </a:xfrm>
          <a:prstGeom prst="ellipse">
            <a:avLst/>
          </a:prstGeom>
          <a:gradFill>
            <a:gsLst>
              <a:gs pos="56000">
                <a:schemeClr val="accent2"/>
              </a:gs>
              <a:gs pos="100000">
                <a:srgbClr val="C00000"/>
              </a:gs>
            </a:gsLst>
            <a:lin ang="2700000" scaled="1"/>
          </a:gra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b"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Interleaved Temporal Planning</a:t>
            </a:r>
          </a:p>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i="1" dirty="0" err="1" smtClean="0">
                <a:latin typeface="Tahoma" pitchFamily="34" charset="0"/>
              </a:rPr>
              <a:t>TLplan</a:t>
            </a:r>
            <a:r>
              <a:rPr lang="en-US" sz="1400" i="1" dirty="0" smtClean="0">
                <a:latin typeface="Tahoma" pitchFamily="34" charset="0"/>
              </a:rPr>
              <a:t>, SAPA, POPF</a:t>
            </a:r>
            <a:endParaRPr lang="en-US" sz="2000" i="1" dirty="0" smtClean="0">
              <a:latin typeface="Tahoma" pitchFamily="34" charset="0"/>
            </a:endParaRPr>
          </a:p>
        </p:txBody>
      </p:sp>
      <p:sp>
        <p:nvSpPr>
          <p:cNvPr id="9" name="Oval 8"/>
          <p:cNvSpPr/>
          <p:nvPr/>
        </p:nvSpPr>
        <p:spPr bwMode="auto">
          <a:xfrm>
            <a:off x="4572000" y="1752601"/>
            <a:ext cx="4191000" cy="3657600"/>
          </a:xfrm>
          <a:prstGeom prst="ellipse">
            <a:avLst/>
          </a:prstGeom>
          <a:gradFill>
            <a:gsLst>
              <a:gs pos="56000">
                <a:schemeClr val="accent2"/>
              </a:gs>
              <a:gs pos="100000">
                <a:srgbClr val="C00000"/>
              </a:gs>
            </a:gsLst>
            <a:lin ang="2700000" scaled="1"/>
          </a:gra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2743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Conservative Temporal Planning</a:t>
            </a:r>
          </a:p>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i="1" dirty="0" smtClean="0">
                <a:latin typeface="Tahoma" pitchFamily="34" charset="0"/>
              </a:rPr>
              <a:t>TGP, CPT, DAE-YAHSP2</a:t>
            </a:r>
            <a:endParaRPr lang="en-US" sz="2000" i="1" dirty="0" smtClean="0">
              <a:latin typeface="Tahoma" pitchFamily="34" charset="0"/>
            </a:endParaRPr>
          </a:p>
        </p:txBody>
      </p:sp>
      <p:sp>
        <p:nvSpPr>
          <p:cNvPr id="7" name="Text Box 229"/>
          <p:cNvSpPr txBox="1">
            <a:spLocks noChangeArrowheads="1"/>
          </p:cNvSpPr>
          <p:nvPr/>
        </p:nvSpPr>
        <p:spPr bwMode="auto">
          <a:xfrm>
            <a:off x="6973213" y="0"/>
            <a:ext cx="2170787"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Summary: Thesis</a:t>
            </a:r>
            <a:endParaRPr lang="en-US" b="1" i="1" dirty="0">
              <a:solidFill>
                <a:schemeClr val="hlink"/>
              </a:solidFill>
            </a:endParaRPr>
          </a:p>
        </p:txBody>
      </p:sp>
      <p:sp>
        <p:nvSpPr>
          <p:cNvPr id="8" name="Oval 7"/>
          <p:cNvSpPr/>
          <p:nvPr/>
        </p:nvSpPr>
        <p:spPr bwMode="auto">
          <a:xfrm>
            <a:off x="5486400" y="3352800"/>
            <a:ext cx="2971800" cy="1600200"/>
          </a:xfrm>
          <a:prstGeom prst="ellipse">
            <a:avLst/>
          </a:prstGeom>
          <a:gradFill flip="none" rotWithShape="1">
            <a:gsLst>
              <a:gs pos="56000">
                <a:schemeClr val="accent2"/>
              </a:gs>
              <a:gs pos="100000">
                <a:srgbClr val="C00000"/>
              </a:gs>
            </a:gsLst>
            <a:lin ang="2700000" scaled="1"/>
            <a:tileRect/>
          </a:gra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Sequential Planning</a:t>
            </a:r>
          </a:p>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i="1" dirty="0" smtClean="0">
                <a:latin typeface="Tahoma" pitchFamily="34" charset="0"/>
              </a:rPr>
              <a:t>STRIPS, FF, FD</a:t>
            </a:r>
          </a:p>
        </p:txBody>
      </p:sp>
    </p:spTree>
    <p:custDataLst>
      <p:tags r:id="rId1"/>
    </p:custDataLst>
    <p:extLst>
      <p:ext uri="{BB962C8B-B14F-4D97-AF65-F5344CB8AC3E}">
        <p14:creationId xmlns:p14="http://schemas.microsoft.com/office/powerpoint/2010/main" val="2689480759"/>
      </p:ext>
    </p:extLst>
  </p:cSld>
  <p:clrMapOvr>
    <a:masterClrMapping/>
  </p:clrMapOvr>
  <mc:AlternateContent xmlns:mc="http://schemas.openxmlformats.org/markup-compatibility/2006" xmlns:p14="http://schemas.microsoft.com/office/powerpoint/2010/main">
    <mc:Choice Requires="p14">
      <p:transition spd="slow" p14:dur="2000" advTm="7600"/>
    </mc:Choice>
    <mc:Fallback xmlns="">
      <p:transition spd="slow" advTm="7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Effect transition="in" filter="fade">
                                      <p:cBhvr>
                                        <p:cTn id="9" dur="250"/>
                                        <p:tgtEl>
                                          <p:spTgt spid="8"/>
                                        </p:tgtEl>
                                      </p:cBhvr>
                                    </p:animEffect>
                                  </p:childTnLst>
                                </p:cTn>
                              </p:par>
                            </p:childTnLst>
                          </p:cTn>
                        </p:par>
                        <p:par>
                          <p:cTn id="10" fill="hold">
                            <p:stCondLst>
                              <p:cond delay="25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50" fill="hold"/>
                                        <p:tgtEl>
                                          <p:spTgt spid="9"/>
                                        </p:tgtEl>
                                        <p:attrNameLst>
                                          <p:attrName>ppt_w</p:attrName>
                                        </p:attrNameLst>
                                      </p:cBhvr>
                                      <p:tavLst>
                                        <p:tav tm="0">
                                          <p:val>
                                            <p:fltVal val="0"/>
                                          </p:val>
                                        </p:tav>
                                        <p:tav tm="100000">
                                          <p:val>
                                            <p:strVal val="#ppt_w"/>
                                          </p:val>
                                        </p:tav>
                                      </p:tavLst>
                                    </p:anim>
                                    <p:anim calcmode="lin" valueType="num">
                                      <p:cBhvr>
                                        <p:cTn id="14" dur="250" fill="hold"/>
                                        <p:tgtEl>
                                          <p:spTgt spid="9"/>
                                        </p:tgtEl>
                                        <p:attrNameLst>
                                          <p:attrName>ppt_h</p:attrName>
                                        </p:attrNameLst>
                                      </p:cBhvr>
                                      <p:tavLst>
                                        <p:tav tm="0">
                                          <p:val>
                                            <p:fltVal val="0"/>
                                          </p:val>
                                        </p:tav>
                                        <p:tav tm="100000">
                                          <p:val>
                                            <p:strVal val="#ppt_h"/>
                                          </p:val>
                                        </p:tav>
                                      </p:tavLst>
                                    </p:anim>
                                    <p:animEffect transition="in" filter="fade">
                                      <p:cBhvr>
                                        <p:cTn id="15" dur="250"/>
                                        <p:tgtEl>
                                          <p:spTgt spid="9"/>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childTnLst>
                                </p:cTn>
                              </p:par>
                            </p:childTnLst>
                          </p:cTn>
                        </p:par>
                        <p:par>
                          <p:cTn id="22" fill="hold">
                            <p:stCondLst>
                              <p:cond delay="75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Wyriel\AppData\Local\Microsoft\Windows\Temporary Internet Files\Content.IE5\Z7OT5L9S\MC9002458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648200"/>
            <a:ext cx="2054200" cy="16839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How Should:</a:t>
            </a:r>
            <a:endParaRPr lang="en-US" dirty="0"/>
          </a:p>
        </p:txBody>
      </p:sp>
      <p:sp>
        <p:nvSpPr>
          <p:cNvPr id="3" name="Content Placeholder 2"/>
          <p:cNvSpPr>
            <a:spLocks noGrp="1"/>
          </p:cNvSpPr>
          <p:nvPr>
            <p:ph idx="1"/>
          </p:nvPr>
        </p:nvSpPr>
        <p:spPr>
          <a:xfrm>
            <a:off x="333375" y="1394010"/>
            <a:ext cx="8699500" cy="5192713"/>
          </a:xfrm>
        </p:spPr>
        <p:txBody>
          <a:bodyPr>
            <a:normAutofit/>
          </a:bodyPr>
          <a:lstStyle/>
          <a:p>
            <a:r>
              <a:rPr lang="en-US" sz="2800" dirty="0" smtClean="0">
                <a:solidFill>
                  <a:srgbClr val="FFC000"/>
                </a:solidFill>
              </a:rPr>
              <a:t>Time</a:t>
            </a:r>
            <a:r>
              <a:rPr lang="en-US" sz="2800" dirty="0" smtClean="0"/>
              <a:t> be represented</a:t>
            </a:r>
          </a:p>
          <a:p>
            <a:pPr lvl="1"/>
            <a:r>
              <a:rPr lang="en-US" sz="1800" dirty="0" smtClean="0"/>
              <a:t>Finite, </a:t>
            </a:r>
            <a:r>
              <a:rPr lang="en-US" sz="1800" dirty="0" smtClean="0">
                <a:solidFill>
                  <a:srgbClr val="C00000"/>
                </a:solidFill>
              </a:rPr>
              <a:t>Integer</a:t>
            </a:r>
            <a:r>
              <a:rPr lang="en-US" sz="1800" dirty="0" smtClean="0"/>
              <a:t>, Rational, Real…</a:t>
            </a:r>
          </a:p>
          <a:p>
            <a:r>
              <a:rPr lang="en-US" sz="2800" dirty="0" smtClean="0">
                <a:solidFill>
                  <a:srgbClr val="FFC000"/>
                </a:solidFill>
              </a:rPr>
              <a:t>Plans/Schedules</a:t>
            </a:r>
            <a:r>
              <a:rPr lang="en-US" sz="2800" dirty="0" smtClean="0"/>
              <a:t> be represented</a:t>
            </a:r>
          </a:p>
          <a:p>
            <a:pPr lvl="1"/>
            <a:r>
              <a:rPr lang="en-US" sz="1800" dirty="0" smtClean="0"/>
              <a:t>Points, </a:t>
            </a:r>
            <a:r>
              <a:rPr lang="en-US" sz="1800" dirty="0" smtClean="0">
                <a:solidFill>
                  <a:srgbClr val="C00000"/>
                </a:solidFill>
              </a:rPr>
              <a:t>Intervals</a:t>
            </a:r>
            <a:r>
              <a:rPr lang="en-US" sz="1800" dirty="0" smtClean="0"/>
              <a:t>, </a:t>
            </a:r>
            <a:r>
              <a:rPr lang="en-US" sz="1800" dirty="0" smtClean="0">
                <a:solidFill>
                  <a:srgbClr val="C00000"/>
                </a:solidFill>
              </a:rPr>
              <a:t>Sequences</a:t>
            </a:r>
            <a:r>
              <a:rPr lang="en-US" sz="1800" dirty="0" smtClean="0"/>
              <a:t>, Sets, Gantt Charts, …</a:t>
            </a:r>
          </a:p>
          <a:p>
            <a:r>
              <a:rPr lang="en-US" sz="2800" dirty="0">
                <a:solidFill>
                  <a:srgbClr val="FFC000"/>
                </a:solidFill>
              </a:rPr>
              <a:t>Concurrency</a:t>
            </a:r>
            <a:r>
              <a:rPr lang="en-US" sz="2800" dirty="0"/>
              <a:t> be defined</a:t>
            </a:r>
          </a:p>
          <a:p>
            <a:pPr lvl="1"/>
            <a:r>
              <a:rPr lang="en-US" sz="1600" dirty="0">
                <a:solidFill>
                  <a:srgbClr val="C00000"/>
                </a:solidFill>
              </a:rPr>
              <a:t>Occlusion/Atomic</a:t>
            </a:r>
            <a:r>
              <a:rPr lang="en-US" sz="1600" dirty="0"/>
              <a:t>, Commutativity, Synchronous, …</a:t>
            </a:r>
          </a:p>
          <a:p>
            <a:r>
              <a:rPr lang="en-US" sz="2800" dirty="0" smtClean="0"/>
              <a:t>Formal </a:t>
            </a:r>
            <a:r>
              <a:rPr lang="en-US" sz="2800" dirty="0" smtClean="0">
                <a:solidFill>
                  <a:srgbClr val="FFC000"/>
                </a:solidFill>
              </a:rPr>
              <a:t>Execution</a:t>
            </a:r>
            <a:r>
              <a:rPr lang="en-US" sz="2800" dirty="0" smtClean="0"/>
              <a:t> be defined</a:t>
            </a:r>
          </a:p>
          <a:p>
            <a:pPr lvl="1"/>
            <a:r>
              <a:rPr lang="en-US" sz="1600" dirty="0" smtClean="0">
                <a:solidFill>
                  <a:srgbClr val="C00000"/>
                </a:solidFill>
              </a:rPr>
              <a:t>Transition Systems</a:t>
            </a:r>
            <a:r>
              <a:rPr lang="en-US" sz="1600" dirty="0" smtClean="0"/>
              <a:t>, Temporal Logic, Hybrid Automata, Petri Nets, …</a:t>
            </a:r>
          </a:p>
          <a:p>
            <a:r>
              <a:rPr lang="en-US" sz="2800" dirty="0" smtClean="0"/>
              <a:t>(`Intuitive’) </a:t>
            </a:r>
            <a:r>
              <a:rPr lang="en-US" sz="2800" dirty="0" smtClean="0">
                <a:solidFill>
                  <a:srgbClr val="FFC000"/>
                </a:solidFill>
              </a:rPr>
              <a:t>Behavior </a:t>
            </a:r>
            <a:r>
              <a:rPr lang="en-US" sz="2800" dirty="0" smtClean="0"/>
              <a:t>be defined</a:t>
            </a:r>
          </a:p>
          <a:p>
            <a:pPr lvl="1"/>
            <a:r>
              <a:rPr lang="en-US" sz="1600" dirty="0" smtClean="0">
                <a:solidFill>
                  <a:srgbClr val="C00000"/>
                </a:solidFill>
              </a:rPr>
              <a:t>f(t) = v</a:t>
            </a:r>
            <a:r>
              <a:rPr lang="en-US" sz="1600" dirty="0" smtClean="0"/>
              <a:t>, …</a:t>
            </a:r>
          </a:p>
          <a:p>
            <a:r>
              <a:rPr lang="en-US" sz="2800" dirty="0" smtClean="0">
                <a:solidFill>
                  <a:srgbClr val="FFC000"/>
                </a:solidFill>
              </a:rPr>
              <a:t>Solutions</a:t>
            </a:r>
            <a:r>
              <a:rPr lang="en-US" sz="2800" dirty="0" smtClean="0"/>
              <a:t> be defined</a:t>
            </a:r>
          </a:p>
          <a:p>
            <a:pPr lvl="1"/>
            <a:r>
              <a:rPr lang="en-US" sz="1600" dirty="0" smtClean="0">
                <a:solidFill>
                  <a:srgbClr val="C00000"/>
                </a:solidFill>
              </a:rPr>
              <a:t>Goal-satisfaction (no uncertainty)</a:t>
            </a:r>
          </a:p>
          <a:p>
            <a:pPr lvl="1"/>
            <a:r>
              <a:rPr lang="en-US" sz="1200" dirty="0" smtClean="0"/>
              <a:t>Deadlock, </a:t>
            </a:r>
            <a:r>
              <a:rPr lang="en-US" sz="1200" dirty="0" err="1" smtClean="0"/>
              <a:t>Livelock</a:t>
            </a:r>
            <a:r>
              <a:rPr lang="en-US" sz="1200" dirty="0" smtClean="0"/>
              <a:t>, Fairness (anti-Zeno conditions), Robustness, …</a:t>
            </a:r>
            <a:endParaRPr lang="en-US" sz="1400" dirty="0" smtClean="0"/>
          </a:p>
          <a:p>
            <a:pPr lvl="2"/>
            <a:endParaRPr lang="en-US" dirty="0"/>
          </a:p>
        </p:txBody>
      </p:sp>
      <p:sp>
        <p:nvSpPr>
          <p:cNvPr id="5" name="Text Box 229"/>
          <p:cNvSpPr txBox="1">
            <a:spLocks noChangeArrowheads="1"/>
          </p:cNvSpPr>
          <p:nvPr/>
        </p:nvSpPr>
        <p:spPr bwMode="auto">
          <a:xfrm>
            <a:off x="6449348" y="0"/>
            <a:ext cx="2698175"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Summary: Definitions</a:t>
            </a:r>
            <a:endParaRPr lang="en-US" b="1" i="1" dirty="0">
              <a:solidFill>
                <a:schemeClr val="hlink"/>
              </a:solidFill>
            </a:endParaRPr>
          </a:p>
        </p:txBody>
      </p:sp>
      <p:pic>
        <p:nvPicPr>
          <p:cNvPr id="10242" name="Picture 2" descr="C:\Users\Wyriel\AppData\Local\Microsoft\Windows\Temporary Internet Files\Content.IE5\MNCKIL7D\MC90035357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369332"/>
            <a:ext cx="1771461" cy="177297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Wyriel\AppData\Local\Microsoft\Windows\Temporary Internet Files\Content.IE5\M0ECF5DS\MC90035233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4804" y="3581400"/>
            <a:ext cx="529628" cy="179258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bwMode="auto">
          <a:xfrm>
            <a:off x="6582080" y="2819400"/>
            <a:ext cx="2572283" cy="22086"/>
          </a:xfrm>
          <a:prstGeom prst="line">
            <a:avLst/>
          </a:prstGeom>
          <a:solidFill>
            <a:srgbClr val="00FFFF"/>
          </a:solidFill>
          <a:ln w="50800" cap="flat" cmpd="sng" algn="ctr">
            <a:solidFill>
              <a:srgbClr val="C0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a:xfrm>
            <a:off x="6850526" y="2035314"/>
            <a:ext cx="221727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Algebra</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6763965" y="2819400"/>
            <a:ext cx="239039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Calculus</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TextBox 16"/>
          <p:cNvSpPr txBox="1"/>
          <p:nvPr/>
        </p:nvSpPr>
        <p:spPr>
          <a:xfrm>
            <a:off x="152400" y="6553200"/>
            <a:ext cx="8991600" cy="307777"/>
          </a:xfrm>
          <a:prstGeom prst="rect">
            <a:avLst/>
          </a:prstGeom>
          <a:noFill/>
        </p:spPr>
        <p:txBody>
          <a:bodyPr wrap="square" rtlCol="0">
            <a:spAutoFit/>
          </a:bodyPr>
          <a:lstStyle/>
          <a:p>
            <a:r>
              <a:rPr lang="en-US" sz="1400" i="1" dirty="0">
                <a:solidFill>
                  <a:srgbClr val="C00000"/>
                </a:solidFill>
                <a:hlinkClick r:id="rId6"/>
              </a:rPr>
              <a:t>Time and Time Again: The Many Ways to Represent </a:t>
            </a:r>
            <a:r>
              <a:rPr lang="en-US" sz="1400" i="1" dirty="0" smtClean="0">
                <a:solidFill>
                  <a:srgbClr val="C00000"/>
                </a:solidFill>
                <a:hlinkClick r:id="rId6"/>
              </a:rPr>
              <a:t>Time.</a:t>
            </a:r>
            <a:r>
              <a:rPr lang="en-US" sz="1400" dirty="0" smtClean="0">
                <a:solidFill>
                  <a:srgbClr val="C00000"/>
                </a:solidFill>
              </a:rPr>
              <a:t> James F. Allen. 1991.</a:t>
            </a:r>
            <a:endParaRPr lang="en-US" sz="1400" dirty="0">
              <a:solidFill>
                <a:srgbClr val="C00000"/>
              </a:solidFill>
            </a:endParaRP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62</a:t>
            </a:fld>
            <a:endParaRPr lang="en-US"/>
          </a:p>
        </p:txBody>
      </p:sp>
    </p:spTree>
    <p:extLst>
      <p:ext uri="{BB962C8B-B14F-4D97-AF65-F5344CB8AC3E}">
        <p14:creationId xmlns:p14="http://schemas.microsoft.com/office/powerpoint/2010/main" val="207447463"/>
      </p:ext>
    </p:extLst>
  </p:cSld>
  <p:clrMapOvr>
    <a:masterClrMapping/>
  </p:clrMapOvr>
  <mc:AlternateContent xmlns:mc="http://schemas.openxmlformats.org/markup-compatibility/2006" xmlns:p14="http://schemas.microsoft.com/office/powerpoint/2010/main">
    <mc:Choice Requires="p14">
      <p:transition spd="slow" p14:dur="2000" advTm="6370"/>
    </mc:Choice>
    <mc:Fallback xmlns="">
      <p:transition spd="slow" advTm="637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50" y="465138"/>
            <a:ext cx="8337550" cy="685800"/>
          </a:xfrm>
        </p:spPr>
        <p:txBody>
          <a:bodyPr/>
          <a:lstStyle/>
          <a:p>
            <a:r>
              <a:rPr lang="en-US" dirty="0" smtClean="0"/>
              <a:t>We should (always) identify and prove:</a:t>
            </a:r>
            <a:endParaRPr lang="en-US" dirty="0"/>
          </a:p>
        </p:txBody>
      </p:sp>
      <p:sp>
        <p:nvSpPr>
          <p:cNvPr id="3" name="Content Placeholder 2"/>
          <p:cNvSpPr>
            <a:spLocks noGrp="1"/>
          </p:cNvSpPr>
          <p:nvPr>
            <p:ph idx="1"/>
          </p:nvPr>
        </p:nvSpPr>
        <p:spPr/>
        <p:txBody>
          <a:bodyPr>
            <a:normAutofit/>
          </a:bodyPr>
          <a:lstStyle/>
          <a:p>
            <a:r>
              <a:rPr lang="en-US" sz="2400" dirty="0">
                <a:solidFill>
                  <a:srgbClr val="C00000"/>
                </a:solidFill>
              </a:rPr>
              <a:t>Reduction</a:t>
            </a:r>
            <a:r>
              <a:rPr lang="en-US" sz="2400" dirty="0"/>
              <a:t> to simpler setting </a:t>
            </a:r>
            <a:r>
              <a:rPr lang="en-US" sz="1400" dirty="0">
                <a:solidFill>
                  <a:srgbClr val="C00000"/>
                </a:solidFill>
              </a:rPr>
              <a:t>(transition systems)</a:t>
            </a:r>
            <a:endParaRPr lang="en-US" sz="2400" dirty="0">
              <a:solidFill>
                <a:srgbClr val="C00000"/>
              </a:solidFill>
            </a:endParaRPr>
          </a:p>
          <a:p>
            <a:pPr lvl="1"/>
            <a:r>
              <a:rPr lang="en-US" sz="1800" i="1" dirty="0"/>
              <a:t>Full</a:t>
            </a:r>
            <a:r>
              <a:rPr lang="en-US" sz="1800" dirty="0"/>
              <a:t> reduction: target is </a:t>
            </a:r>
            <a:r>
              <a:rPr lang="en-US" sz="1800" dirty="0">
                <a:solidFill>
                  <a:srgbClr val="C00000"/>
                </a:solidFill>
              </a:rPr>
              <a:t>sound</a:t>
            </a:r>
            <a:r>
              <a:rPr lang="en-US" sz="1800" dirty="0"/>
              <a:t> and complete</a:t>
            </a:r>
          </a:p>
          <a:p>
            <a:pPr lvl="1"/>
            <a:endParaRPr lang="en-US" sz="1400" dirty="0" smtClean="0"/>
          </a:p>
          <a:p>
            <a:r>
              <a:rPr lang="en-US" sz="2400" dirty="0" smtClean="0">
                <a:solidFill>
                  <a:srgbClr val="C00000"/>
                </a:solidFill>
              </a:rPr>
              <a:t>Rescheduling</a:t>
            </a:r>
            <a:endParaRPr lang="en-US" dirty="0" smtClean="0"/>
          </a:p>
          <a:p>
            <a:pPr lvl="1"/>
            <a:r>
              <a:rPr lang="en-US" sz="1800" dirty="0" smtClean="0"/>
              <a:t>SP: Trivial</a:t>
            </a:r>
          </a:p>
          <a:p>
            <a:pPr lvl="1"/>
            <a:r>
              <a:rPr lang="en-US" sz="1800" dirty="0" smtClean="0"/>
              <a:t>CTP: First-Fit (</a:t>
            </a:r>
            <a:r>
              <a:rPr lang="en-US" sz="1800" dirty="0" smtClean="0">
                <a:solidFill>
                  <a:srgbClr val="C00000"/>
                </a:solidFill>
              </a:rPr>
              <a:t>Left-Shifting</a:t>
            </a:r>
            <a:r>
              <a:rPr lang="en-US" sz="1800" dirty="0" smtClean="0"/>
              <a:t>, Right-Shifting)</a:t>
            </a:r>
          </a:p>
          <a:p>
            <a:pPr lvl="1"/>
            <a:r>
              <a:rPr lang="en-US" sz="1800" dirty="0" smtClean="0"/>
              <a:t>ITP: Simple Temporal Networks (</a:t>
            </a:r>
            <a:r>
              <a:rPr lang="en-US" sz="1800" dirty="0" err="1" smtClean="0">
                <a:solidFill>
                  <a:srgbClr val="C00000"/>
                </a:solidFill>
              </a:rPr>
              <a:t>Slackless</a:t>
            </a:r>
            <a:r>
              <a:rPr lang="en-US" sz="1800" dirty="0" smtClean="0"/>
              <a:t>)</a:t>
            </a:r>
          </a:p>
          <a:p>
            <a:pPr lvl="1"/>
            <a:endParaRPr lang="en-US" sz="1400" dirty="0" smtClean="0"/>
          </a:p>
          <a:p>
            <a:r>
              <a:rPr lang="en-US" sz="2400" dirty="0" smtClean="0">
                <a:solidFill>
                  <a:srgbClr val="C00000"/>
                </a:solidFill>
              </a:rPr>
              <a:t>Reordering</a:t>
            </a:r>
            <a:endParaRPr lang="en-US" sz="2400" dirty="0" smtClean="0"/>
          </a:p>
          <a:p>
            <a:pPr lvl="1"/>
            <a:r>
              <a:rPr lang="en-US" sz="1800" dirty="0" smtClean="0"/>
              <a:t>SP: Standard</a:t>
            </a:r>
          </a:p>
          <a:p>
            <a:pPr lvl="1"/>
            <a:r>
              <a:rPr lang="en-US" sz="1800" dirty="0" smtClean="0"/>
              <a:t>CTP: Same as SP, </a:t>
            </a:r>
            <a:r>
              <a:rPr lang="en-US" sz="1800" dirty="0" smtClean="0">
                <a:solidFill>
                  <a:srgbClr val="C00000"/>
                </a:solidFill>
              </a:rPr>
              <a:t>harder proof</a:t>
            </a:r>
          </a:p>
          <a:p>
            <a:pPr lvl="1"/>
            <a:r>
              <a:rPr lang="en-US" sz="1800" dirty="0" smtClean="0"/>
              <a:t>ITP: </a:t>
            </a:r>
            <a:r>
              <a:rPr lang="en-US" sz="1800" dirty="0" smtClean="0">
                <a:solidFill>
                  <a:srgbClr val="C00000"/>
                </a:solidFill>
              </a:rPr>
              <a:t>+decomposition constraints</a:t>
            </a:r>
            <a:endParaRPr lang="en-US" sz="1800" dirty="0"/>
          </a:p>
        </p:txBody>
      </p:sp>
      <p:sp>
        <p:nvSpPr>
          <p:cNvPr id="5" name="Rectangle 4"/>
          <p:cNvSpPr/>
          <p:nvPr/>
        </p:nvSpPr>
        <p:spPr>
          <a:xfrm>
            <a:off x="2671612" y="2448264"/>
            <a:ext cx="6548588"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Are 10:00 and 10:10 different?</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2362200" y="4136316"/>
            <a:ext cx="4185762"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Does order matter?</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268" name="Picture 4" descr="C:\Users\Wyriel\AppData\Local\Microsoft\Windows\Temporary Internet Files\Content.IE5\2WBVJOV4\MC90020053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1770" y="3233433"/>
            <a:ext cx="711403" cy="110996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Wyriel\AppData\Local\Microsoft\Windows\Temporary Internet Files\Content.IE5\C0QO4ZVP\MC90020046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6573" y="3386963"/>
            <a:ext cx="1197173" cy="8029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Wyriel\AppData\Local\Microsoft\Windows\Temporary Internet Files\Content.IE5\2WBVJOV4\MC90020053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3773" y="4528833"/>
            <a:ext cx="711403" cy="11099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Users\Wyriel\AppData\Local\Microsoft\Windows\Temporary Internet Files\Content.IE5\C0QO4ZVP\MC90020046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4681233"/>
            <a:ext cx="1197173" cy="80290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a:stCxn id="11268" idx="3"/>
            <a:endCxn id="11270" idx="1"/>
          </p:cNvCxnSpPr>
          <p:nvPr/>
        </p:nvCxnSpPr>
        <p:spPr bwMode="auto">
          <a:xfrm>
            <a:off x="7293173" y="3788417"/>
            <a:ext cx="533400" cy="1"/>
          </a:xfrm>
          <a:prstGeom prst="straightConnector1">
            <a:avLst/>
          </a:prstGeom>
          <a:solidFill>
            <a:srgbClr val="00FFFF"/>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a:stCxn id="14" idx="3"/>
            <a:endCxn id="13" idx="1"/>
          </p:cNvCxnSpPr>
          <p:nvPr/>
        </p:nvCxnSpPr>
        <p:spPr bwMode="auto">
          <a:xfrm>
            <a:off x="7750373" y="5082688"/>
            <a:ext cx="533400" cy="1129"/>
          </a:xfrm>
          <a:prstGeom prst="straightConnector1">
            <a:avLst/>
          </a:prstGeom>
          <a:solidFill>
            <a:srgbClr val="00FFFF"/>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a:xfrm>
            <a:off x="6311891" y="1604817"/>
            <a:ext cx="2747868" cy="584775"/>
          </a:xfrm>
          <a:prstGeom prst="rect">
            <a:avLst/>
          </a:prstGeom>
          <a:noFill/>
        </p:spPr>
        <p:txBody>
          <a:bodyPr wrap="none" lIns="91440" tIns="45720" rIns="91440" bIns="45720">
            <a:spAutoFit/>
          </a:bodyP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if and only if</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5" name="TextBox 14"/>
          <p:cNvSpPr txBox="1"/>
          <p:nvPr/>
        </p:nvSpPr>
        <p:spPr>
          <a:xfrm>
            <a:off x="76200" y="5833076"/>
            <a:ext cx="9067800" cy="1015663"/>
          </a:xfrm>
          <a:prstGeom prst="rect">
            <a:avLst/>
          </a:prstGeom>
          <a:noFill/>
        </p:spPr>
        <p:txBody>
          <a:bodyPr wrap="square" rtlCol="0">
            <a:spAutoFit/>
          </a:bodyPr>
          <a:lstStyle/>
          <a:p>
            <a:r>
              <a:rPr lang="en-US" sz="1400" i="1" dirty="0" smtClean="0">
                <a:solidFill>
                  <a:srgbClr val="C00000"/>
                </a:solidFill>
              </a:rPr>
              <a:t>Temporal </a:t>
            </a:r>
            <a:r>
              <a:rPr lang="en-US" sz="1400" i="1" dirty="0">
                <a:solidFill>
                  <a:srgbClr val="C00000"/>
                </a:solidFill>
              </a:rPr>
              <a:t>Planning with Mutual Exclusion Reasoning.</a:t>
            </a:r>
            <a:r>
              <a:rPr lang="en-US" sz="1400" dirty="0">
                <a:solidFill>
                  <a:srgbClr val="C00000"/>
                </a:solidFill>
              </a:rPr>
              <a:t> David E. Smith and Daniel S. Weld. 1999. </a:t>
            </a:r>
            <a:r>
              <a:rPr lang="en-US" sz="1400" dirty="0" smtClean="0">
                <a:solidFill>
                  <a:srgbClr val="C00000"/>
                </a:solidFill>
              </a:rPr>
              <a:t>TGP.</a:t>
            </a:r>
            <a:endParaRPr lang="en-US" sz="1400" dirty="0">
              <a:solidFill>
                <a:srgbClr val="C00000"/>
              </a:solidFill>
            </a:endParaRPr>
          </a:p>
          <a:p>
            <a:r>
              <a:rPr lang="en-US" sz="1400" i="1" dirty="0">
                <a:solidFill>
                  <a:srgbClr val="C00000"/>
                </a:solidFill>
              </a:rPr>
              <a:t>Multiple Relaxations in Temporal Planning.</a:t>
            </a:r>
            <a:r>
              <a:rPr lang="en-US" sz="1400" dirty="0">
                <a:solidFill>
                  <a:srgbClr val="C00000"/>
                </a:solidFill>
              </a:rPr>
              <a:t> Keith Halsey, Derek Long, and Maria Fox. 2004. </a:t>
            </a:r>
            <a:r>
              <a:rPr lang="en-US" sz="1400" dirty="0" smtClean="0">
                <a:solidFill>
                  <a:srgbClr val="C00000"/>
                </a:solidFill>
              </a:rPr>
              <a:t>CRIKEY.</a:t>
            </a:r>
            <a:endParaRPr lang="en-US" sz="1400" dirty="0">
              <a:solidFill>
                <a:srgbClr val="C00000"/>
              </a:solidFill>
            </a:endParaRPr>
          </a:p>
          <a:p>
            <a:endParaRPr lang="en-US" sz="400" dirty="0">
              <a:solidFill>
                <a:srgbClr val="C00000"/>
              </a:solidFill>
            </a:endParaRPr>
          </a:p>
          <a:p>
            <a:r>
              <a:rPr lang="en-US" sz="1400" i="1" dirty="0" smtClean="0">
                <a:solidFill>
                  <a:srgbClr val="C00000"/>
                </a:solidFill>
              </a:rPr>
              <a:t>Computational </a:t>
            </a:r>
            <a:r>
              <a:rPr lang="en-US" sz="1400" i="1" dirty="0">
                <a:solidFill>
                  <a:srgbClr val="C00000"/>
                </a:solidFill>
              </a:rPr>
              <a:t>Aspects of Reordering Plans.</a:t>
            </a:r>
            <a:r>
              <a:rPr lang="en-US" sz="1400" dirty="0">
                <a:solidFill>
                  <a:srgbClr val="C00000"/>
                </a:solidFill>
              </a:rPr>
              <a:t> </a:t>
            </a:r>
            <a:r>
              <a:rPr lang="en-US" sz="1400" dirty="0" err="1">
                <a:solidFill>
                  <a:srgbClr val="C00000"/>
                </a:solidFill>
              </a:rPr>
              <a:t>Christer</a:t>
            </a:r>
            <a:r>
              <a:rPr lang="en-US" sz="1400" dirty="0">
                <a:solidFill>
                  <a:srgbClr val="C00000"/>
                </a:solidFill>
              </a:rPr>
              <a:t> </a:t>
            </a:r>
            <a:r>
              <a:rPr lang="en-US" sz="1400" dirty="0" err="1" smtClean="0">
                <a:solidFill>
                  <a:srgbClr val="C00000"/>
                </a:solidFill>
              </a:rPr>
              <a:t>Bäckstr</a:t>
            </a:r>
            <a:r>
              <a:rPr lang="en-US" sz="1400" dirty="0" err="1">
                <a:solidFill>
                  <a:srgbClr val="C00000"/>
                </a:solidFill>
              </a:rPr>
              <a:t>ö</a:t>
            </a:r>
            <a:r>
              <a:rPr lang="en-US" sz="1400" dirty="0" err="1" smtClean="0">
                <a:solidFill>
                  <a:srgbClr val="C00000"/>
                </a:solidFill>
              </a:rPr>
              <a:t>m</a:t>
            </a:r>
            <a:r>
              <a:rPr lang="en-US" sz="1400" dirty="0">
                <a:solidFill>
                  <a:srgbClr val="C00000"/>
                </a:solidFill>
              </a:rPr>
              <a:t>. 1998.</a:t>
            </a:r>
          </a:p>
          <a:p>
            <a:r>
              <a:rPr lang="en-US" sz="1400" i="1" dirty="0">
                <a:solidFill>
                  <a:srgbClr val="C00000"/>
                </a:solidFill>
              </a:rPr>
              <a:t>Systematic Nonlinear Planning.</a:t>
            </a:r>
            <a:r>
              <a:rPr lang="en-US" sz="1400" dirty="0">
                <a:solidFill>
                  <a:srgbClr val="C00000"/>
                </a:solidFill>
              </a:rPr>
              <a:t> David A. </a:t>
            </a:r>
            <a:r>
              <a:rPr lang="en-US" sz="1400" dirty="0" err="1">
                <a:solidFill>
                  <a:srgbClr val="C00000"/>
                </a:solidFill>
              </a:rPr>
              <a:t>McAllester</a:t>
            </a:r>
            <a:r>
              <a:rPr lang="en-US" sz="1400" dirty="0">
                <a:solidFill>
                  <a:srgbClr val="C00000"/>
                </a:solidFill>
              </a:rPr>
              <a:t> and David </a:t>
            </a:r>
            <a:r>
              <a:rPr lang="en-US" sz="1400" dirty="0" err="1">
                <a:solidFill>
                  <a:srgbClr val="C00000"/>
                </a:solidFill>
              </a:rPr>
              <a:t>Rosenblitt</a:t>
            </a:r>
            <a:r>
              <a:rPr lang="en-US" sz="1400" dirty="0">
                <a:solidFill>
                  <a:srgbClr val="C00000"/>
                </a:solidFill>
              </a:rPr>
              <a:t>. 1991. </a:t>
            </a:r>
            <a:r>
              <a:rPr lang="en-US" sz="1400" dirty="0" smtClean="0">
                <a:solidFill>
                  <a:srgbClr val="C00000"/>
                </a:solidFill>
              </a:rPr>
              <a:t>SNLP</a:t>
            </a:r>
            <a:r>
              <a:rPr lang="en-US" sz="1400" dirty="0">
                <a:solidFill>
                  <a:srgbClr val="C00000"/>
                </a:solidFill>
              </a:rPr>
              <a:t>.</a:t>
            </a:r>
          </a:p>
        </p:txBody>
      </p:sp>
      <p:sp>
        <p:nvSpPr>
          <p:cNvPr id="16" name="Text Box 229"/>
          <p:cNvSpPr txBox="1">
            <a:spLocks noChangeArrowheads="1"/>
          </p:cNvSpPr>
          <p:nvPr/>
        </p:nvSpPr>
        <p:spPr bwMode="auto">
          <a:xfrm>
            <a:off x="6906536" y="0"/>
            <a:ext cx="2239716"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Summary: Theory</a:t>
            </a:r>
            <a:endParaRPr lang="en-US" b="1" i="1" dirty="0">
              <a:solidFill>
                <a:schemeClr val="hlink"/>
              </a:solidFill>
            </a:endParaRP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63</a:t>
            </a:fld>
            <a:endParaRPr lang="en-US"/>
          </a:p>
        </p:txBody>
      </p:sp>
    </p:spTree>
    <p:custDataLst>
      <p:tags r:id="rId1"/>
    </p:custDataLst>
    <p:extLst>
      <p:ext uri="{BB962C8B-B14F-4D97-AF65-F5344CB8AC3E}">
        <p14:creationId xmlns:p14="http://schemas.microsoft.com/office/powerpoint/2010/main" val="3926083625"/>
      </p:ext>
    </p:extLst>
  </p:cSld>
  <p:clrMapOvr>
    <a:masterClrMapping/>
  </p:clrMapOvr>
  <mc:AlternateContent xmlns:mc="http://schemas.openxmlformats.org/markup-compatibility/2006" xmlns:p14="http://schemas.microsoft.com/office/powerpoint/2010/main">
    <mc:Choice Requires="p14">
      <p:transition spd="slow" p14:dur="2000" advTm="6951"/>
    </mc:Choice>
    <mc:Fallback xmlns="">
      <p:transition spd="slow" advTm="6951"/>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Redo Language Analysis</a:t>
            </a:r>
            <a:endParaRPr lang="en-US" dirty="0"/>
          </a:p>
        </p:txBody>
      </p:sp>
      <p:sp>
        <p:nvSpPr>
          <p:cNvPr id="3" name="Content Placeholder 2"/>
          <p:cNvSpPr>
            <a:spLocks noGrp="1"/>
          </p:cNvSpPr>
          <p:nvPr>
            <p:ph idx="1"/>
          </p:nvPr>
        </p:nvSpPr>
        <p:spPr/>
        <p:txBody>
          <a:bodyPr>
            <a:normAutofit/>
          </a:bodyPr>
          <a:lstStyle/>
          <a:p>
            <a:r>
              <a:rPr lang="en-US" sz="2400" dirty="0" smtClean="0"/>
              <a:t>Define </a:t>
            </a:r>
            <a:r>
              <a:rPr lang="en-US" sz="2400" dirty="0" smtClean="0">
                <a:solidFill>
                  <a:srgbClr val="C00000"/>
                </a:solidFill>
              </a:rPr>
              <a:t>Required Concurrency</a:t>
            </a:r>
          </a:p>
          <a:p>
            <a:pPr lvl="1"/>
            <a:r>
              <a:rPr lang="en-US" sz="2000" dirty="0" smtClean="0"/>
              <a:t>Argue for </a:t>
            </a:r>
            <a:r>
              <a:rPr lang="en-US" sz="2000" dirty="0" smtClean="0">
                <a:solidFill>
                  <a:srgbClr val="C00000"/>
                </a:solidFill>
              </a:rPr>
              <a:t>Hard </a:t>
            </a:r>
            <a:r>
              <a:rPr lang="en-US" sz="2000" dirty="0" smtClean="0"/>
              <a:t>but</a:t>
            </a:r>
            <a:r>
              <a:rPr lang="en-US" sz="2000" dirty="0" smtClean="0">
                <a:solidFill>
                  <a:srgbClr val="C00000"/>
                </a:solidFill>
              </a:rPr>
              <a:t> Not Impossible</a:t>
            </a:r>
          </a:p>
          <a:p>
            <a:pPr lvl="1"/>
            <a:r>
              <a:rPr lang="en-US" sz="2000" dirty="0" smtClean="0"/>
              <a:t>Future work not futile</a:t>
            </a:r>
          </a:p>
          <a:p>
            <a:r>
              <a:rPr lang="en-US" sz="2400" dirty="0" smtClean="0"/>
              <a:t>Setup Space of Languages</a:t>
            </a:r>
          </a:p>
          <a:p>
            <a:r>
              <a:rPr lang="en-US" sz="2400" dirty="0" smtClean="0"/>
              <a:t>Prove </a:t>
            </a:r>
            <a:r>
              <a:rPr lang="en-US" sz="2400" dirty="0"/>
              <a:t>syntactic characterization: </a:t>
            </a:r>
          </a:p>
          <a:p>
            <a:pPr lvl="1"/>
            <a:r>
              <a:rPr lang="en-US" sz="2000" dirty="0">
                <a:solidFill>
                  <a:srgbClr val="C00000"/>
                </a:solidFill>
              </a:rPr>
              <a:t>Causally Compound</a:t>
            </a:r>
          </a:p>
          <a:p>
            <a:r>
              <a:rPr lang="en-US" sz="2400" dirty="0"/>
              <a:t>Collapse simple side </a:t>
            </a:r>
            <a:endParaRPr lang="en-US" sz="2400" dirty="0" smtClean="0"/>
          </a:p>
          <a:p>
            <a:pPr lvl="1"/>
            <a:r>
              <a:rPr lang="en-US" sz="2000" dirty="0" smtClean="0">
                <a:solidFill>
                  <a:srgbClr val="C00000"/>
                </a:solidFill>
              </a:rPr>
              <a:t>‘CTP representative:’ </a:t>
            </a:r>
            <a:endParaRPr lang="en-US" sz="2000" dirty="0">
              <a:solidFill>
                <a:srgbClr val="C00000"/>
              </a:solidFill>
            </a:endParaRPr>
          </a:p>
          <a:p>
            <a:pPr lvl="1"/>
            <a:r>
              <a:rPr lang="en-US" sz="2000" dirty="0">
                <a:solidFill>
                  <a:srgbClr val="C00000"/>
                </a:solidFill>
              </a:rPr>
              <a:t>First-Fit suffices</a:t>
            </a:r>
          </a:p>
          <a:p>
            <a:r>
              <a:rPr lang="en-US" sz="2400" dirty="0"/>
              <a:t>Collapse complex </a:t>
            </a:r>
            <a:r>
              <a:rPr lang="en-US" sz="2400" dirty="0" smtClean="0"/>
              <a:t>side</a:t>
            </a:r>
          </a:p>
          <a:p>
            <a:pPr lvl="1"/>
            <a:r>
              <a:rPr lang="en-US" sz="2000" dirty="0" smtClean="0">
                <a:solidFill>
                  <a:srgbClr val="C00000"/>
                </a:solidFill>
              </a:rPr>
              <a:t>ITP representative:</a:t>
            </a:r>
            <a:endParaRPr lang="en-US" sz="1600" dirty="0"/>
          </a:p>
          <a:p>
            <a:pPr lvl="1"/>
            <a:r>
              <a:rPr lang="en-US" sz="2000" dirty="0">
                <a:solidFill>
                  <a:srgbClr val="C00000"/>
                </a:solidFill>
              </a:rPr>
              <a:t>Subintervals reduce </a:t>
            </a:r>
            <a:r>
              <a:rPr lang="en-US" sz="2000" dirty="0"/>
              <a:t>to RC</a:t>
            </a:r>
          </a:p>
          <a:p>
            <a:pPr lvl="1"/>
            <a:endParaRPr lang="en-US" sz="2000" dirty="0" smtClean="0"/>
          </a:p>
        </p:txBody>
      </p:sp>
      <p:sp>
        <p:nvSpPr>
          <p:cNvPr id="4" name="Text Box 229"/>
          <p:cNvSpPr txBox="1">
            <a:spLocks noChangeArrowheads="1"/>
          </p:cNvSpPr>
          <p:nvPr/>
        </p:nvSpPr>
        <p:spPr bwMode="auto">
          <a:xfrm>
            <a:off x="6449348" y="0"/>
            <a:ext cx="2688557"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Summary: Languages</a:t>
            </a:r>
            <a:endParaRPr lang="en-US" b="1" i="1" dirty="0">
              <a:solidFill>
                <a:schemeClr val="hlink"/>
              </a:solidFill>
            </a:endParaRPr>
          </a:p>
        </p:txBody>
      </p:sp>
      <p:pic>
        <p:nvPicPr>
          <p:cNvPr id="5" name="Content Placeholder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1371600"/>
            <a:ext cx="3810000" cy="5386949"/>
          </a:xfrm>
          <a:prstGeom prst="rect">
            <a:avLst/>
          </a:prstGeom>
        </p:spPr>
      </p:pic>
      <p:cxnSp>
        <p:nvCxnSpPr>
          <p:cNvPr id="7" name="Straight Connector 6"/>
          <p:cNvCxnSpPr/>
          <p:nvPr/>
        </p:nvCxnSpPr>
        <p:spPr bwMode="auto">
          <a:xfrm flipV="1">
            <a:off x="5257800" y="3124200"/>
            <a:ext cx="3886200" cy="1905000"/>
          </a:xfrm>
          <a:prstGeom prst="line">
            <a:avLst/>
          </a:prstGeom>
          <a:solidFill>
            <a:srgbClr val="00FFFF"/>
          </a:solidFill>
          <a:ln w="127000" cap="flat" cmpd="sng" algn="ctr">
            <a:solidFill>
              <a:srgbClr val="C0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7003228" y="4800600"/>
            <a:ext cx="1073972" cy="707886"/>
          </a:xfrm>
          <a:prstGeom prst="rect">
            <a:avLst/>
          </a:prstGeom>
          <a:solidFill>
            <a:srgbClr val="FFC000"/>
          </a:solidFill>
          <a:ln w="19050">
            <a:solidFill>
              <a:schemeClr val="tx1"/>
            </a:solidFill>
          </a:ln>
        </p:spPr>
        <p:txBody>
          <a:bodyPr wrap="square" rtlCol="0">
            <a:spAutoFit/>
          </a:bodyPr>
          <a:lstStyle/>
          <a:p>
            <a:pPr algn="ctr"/>
            <a:r>
              <a:rPr lang="en-US" sz="4000" dirty="0" smtClean="0"/>
              <a:t>CTP</a:t>
            </a:r>
            <a:endParaRPr lang="en-US" sz="4000" dirty="0"/>
          </a:p>
        </p:txBody>
      </p:sp>
      <p:sp>
        <p:nvSpPr>
          <p:cNvPr id="10" name="TextBox 9"/>
          <p:cNvSpPr txBox="1"/>
          <p:nvPr/>
        </p:nvSpPr>
        <p:spPr>
          <a:xfrm>
            <a:off x="5929256" y="2590800"/>
            <a:ext cx="1073972" cy="707886"/>
          </a:xfrm>
          <a:prstGeom prst="rect">
            <a:avLst/>
          </a:prstGeom>
          <a:solidFill>
            <a:srgbClr val="FFC000"/>
          </a:solidFill>
          <a:ln w="19050">
            <a:solidFill>
              <a:schemeClr val="tx1"/>
            </a:solidFill>
          </a:ln>
        </p:spPr>
        <p:txBody>
          <a:bodyPr wrap="square" rtlCol="0">
            <a:spAutoFit/>
          </a:bodyPr>
          <a:lstStyle/>
          <a:p>
            <a:pPr algn="ctr"/>
            <a:r>
              <a:rPr lang="en-US" sz="4000" dirty="0"/>
              <a:t>I</a:t>
            </a:r>
            <a:r>
              <a:rPr lang="en-US" sz="4000" dirty="0" smtClean="0"/>
              <a:t>TP</a:t>
            </a:r>
            <a:endParaRPr lang="en-US" sz="4000" dirty="0"/>
          </a:p>
        </p:txBody>
      </p:sp>
      <p:sp>
        <p:nvSpPr>
          <p:cNvPr id="11" name="TextBox 10"/>
          <p:cNvSpPr txBox="1"/>
          <p:nvPr/>
        </p:nvSpPr>
        <p:spPr>
          <a:xfrm>
            <a:off x="152400" y="6334780"/>
            <a:ext cx="8991600" cy="523220"/>
          </a:xfrm>
          <a:prstGeom prst="rect">
            <a:avLst/>
          </a:prstGeom>
          <a:noFill/>
        </p:spPr>
        <p:txBody>
          <a:bodyPr wrap="square" rtlCol="0">
            <a:spAutoFit/>
          </a:bodyPr>
          <a:lstStyle/>
          <a:p>
            <a:r>
              <a:rPr lang="en-US" sz="1400" i="1" dirty="0">
                <a:solidFill>
                  <a:srgbClr val="C00000"/>
                </a:solidFill>
              </a:rPr>
              <a:t>An Investigation into the Expressive Power of </a:t>
            </a:r>
            <a:r>
              <a:rPr lang="en-US" sz="1400" i="1" dirty="0" smtClean="0">
                <a:solidFill>
                  <a:srgbClr val="C00000"/>
                </a:solidFill>
              </a:rPr>
              <a:t>PDDL2.1. </a:t>
            </a:r>
          </a:p>
          <a:p>
            <a:r>
              <a:rPr lang="en-US" sz="1400" dirty="0" smtClean="0">
                <a:solidFill>
                  <a:srgbClr val="C00000"/>
                </a:solidFill>
              </a:rPr>
              <a:t>Maria Fox, Derek Long, and Keith Halsey. 2003.</a:t>
            </a:r>
            <a:endParaRPr lang="en-US" sz="1400" dirty="0">
              <a:solidFill>
                <a:srgbClr val="C00000"/>
              </a:solidFill>
            </a:endParaRPr>
          </a:p>
        </p:txBody>
      </p:sp>
      <p:sp>
        <p:nvSpPr>
          <p:cNvPr id="6" name="Slide Number Placeholder 5"/>
          <p:cNvSpPr>
            <a:spLocks noGrp="1"/>
          </p:cNvSpPr>
          <p:nvPr>
            <p:ph type="sldNum" sz="quarter" idx="12"/>
          </p:nvPr>
        </p:nvSpPr>
        <p:spPr/>
        <p:txBody>
          <a:bodyPr/>
          <a:lstStyle/>
          <a:p>
            <a:pPr>
              <a:defRPr/>
            </a:pPr>
            <a:fld id="{C07EA18F-6F2D-4CB7-BDC6-85F2DFCC4B00}" type="slidenum">
              <a:rPr lang="en-US" smtClean="0"/>
              <a:pPr>
                <a:defRPr/>
              </a:pPr>
              <a:t>64</a:t>
            </a:fld>
            <a:endParaRPr lang="en-US"/>
          </a:p>
        </p:txBody>
      </p:sp>
    </p:spTree>
    <p:custDataLst>
      <p:tags r:id="rId1"/>
    </p:custDataLst>
    <p:extLst>
      <p:ext uri="{BB962C8B-B14F-4D97-AF65-F5344CB8AC3E}">
        <p14:creationId xmlns:p14="http://schemas.microsoft.com/office/powerpoint/2010/main" val="878462439"/>
      </p:ext>
    </p:extLst>
  </p:cSld>
  <p:clrMapOvr>
    <a:masterClrMapping/>
  </p:clrMapOvr>
  <mc:AlternateContent xmlns:mc="http://schemas.openxmlformats.org/markup-compatibility/2006" xmlns:p14="http://schemas.microsoft.com/office/powerpoint/2010/main">
    <mc:Choice Requires="p14">
      <p:transition spd="slow" p14:dur="2000" advTm="5415"/>
    </mc:Choice>
    <mc:Fallback xmlns="">
      <p:transition spd="slow" advTm="5415"/>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Redo Algorithm Analysis</a:t>
            </a:r>
            <a:endParaRPr lang="en-US" dirty="0"/>
          </a:p>
        </p:txBody>
      </p:sp>
      <p:sp>
        <p:nvSpPr>
          <p:cNvPr id="5" name="Text Box 229"/>
          <p:cNvSpPr txBox="1">
            <a:spLocks noChangeArrowheads="1"/>
          </p:cNvSpPr>
          <p:nvPr/>
        </p:nvSpPr>
        <p:spPr bwMode="auto">
          <a:xfrm>
            <a:off x="6449348" y="0"/>
            <a:ext cx="2704587"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Summary: Algorithms</a:t>
            </a:r>
            <a:endParaRPr lang="en-US" b="1" i="1" dirty="0">
              <a:solidFill>
                <a:schemeClr val="hlink"/>
              </a:solidFill>
            </a:endParaRPr>
          </a:p>
        </p:txBody>
      </p:sp>
      <p:sp>
        <p:nvSpPr>
          <p:cNvPr id="6" name="TextBox 5"/>
          <p:cNvSpPr txBox="1"/>
          <p:nvPr/>
        </p:nvSpPr>
        <p:spPr>
          <a:xfrm>
            <a:off x="152400" y="5765393"/>
            <a:ext cx="8991600" cy="1092607"/>
          </a:xfrm>
          <a:prstGeom prst="rect">
            <a:avLst/>
          </a:prstGeom>
          <a:noFill/>
        </p:spPr>
        <p:txBody>
          <a:bodyPr wrap="square" rtlCol="0">
            <a:spAutoFit/>
          </a:bodyPr>
          <a:lstStyle/>
          <a:p>
            <a:r>
              <a:rPr lang="pt-BR" sz="1400" i="1" dirty="0">
                <a:solidFill>
                  <a:srgbClr val="C00000"/>
                </a:solidFill>
              </a:rPr>
              <a:t>SAPA: A Multi-objective Metric Temporal </a:t>
            </a:r>
            <a:r>
              <a:rPr lang="pt-BR" sz="1400" i="1" dirty="0" smtClean="0">
                <a:solidFill>
                  <a:srgbClr val="C00000"/>
                </a:solidFill>
              </a:rPr>
              <a:t>Planner.</a:t>
            </a:r>
            <a:r>
              <a:rPr lang="pt-BR" sz="1400" dirty="0" smtClean="0">
                <a:solidFill>
                  <a:srgbClr val="C00000"/>
                </a:solidFill>
              </a:rPr>
              <a:t> </a:t>
            </a:r>
          </a:p>
          <a:p>
            <a:r>
              <a:rPr lang="pt-BR" sz="1400" dirty="0" smtClean="0">
                <a:solidFill>
                  <a:srgbClr val="C00000"/>
                </a:solidFill>
              </a:rPr>
              <a:t>Minh Binh Do and Subbarao Kambhampati. 2003.</a:t>
            </a:r>
            <a:r>
              <a:rPr lang="pt-BR" sz="1400" dirty="0">
                <a:solidFill>
                  <a:srgbClr val="C00000"/>
                </a:solidFill>
              </a:rPr>
              <a:t/>
            </a:r>
            <a:br>
              <a:rPr lang="pt-BR" sz="1400" dirty="0">
                <a:solidFill>
                  <a:srgbClr val="C00000"/>
                </a:solidFill>
              </a:rPr>
            </a:br>
            <a:endParaRPr lang="pt-BR" sz="900" dirty="0" smtClean="0">
              <a:solidFill>
                <a:srgbClr val="C00000"/>
              </a:solidFill>
            </a:endParaRPr>
          </a:p>
          <a:p>
            <a:r>
              <a:rPr lang="en-US" sz="1400" i="1" dirty="0" smtClean="0">
                <a:solidFill>
                  <a:srgbClr val="C00000"/>
                </a:solidFill>
              </a:rPr>
              <a:t>Planning </a:t>
            </a:r>
            <a:r>
              <a:rPr lang="en-US" sz="1400" i="1" dirty="0">
                <a:solidFill>
                  <a:srgbClr val="C00000"/>
                </a:solidFill>
              </a:rPr>
              <a:t>with Resources and Concurrency: A Forward Chaining </a:t>
            </a:r>
            <a:r>
              <a:rPr lang="en-US" sz="1400" i="1" dirty="0" smtClean="0">
                <a:solidFill>
                  <a:srgbClr val="C00000"/>
                </a:solidFill>
              </a:rPr>
              <a:t>Approach. </a:t>
            </a:r>
          </a:p>
          <a:p>
            <a:r>
              <a:rPr lang="en-US" sz="1400" dirty="0" err="1" smtClean="0">
                <a:solidFill>
                  <a:srgbClr val="C00000"/>
                </a:solidFill>
              </a:rPr>
              <a:t>Fahiem</a:t>
            </a:r>
            <a:r>
              <a:rPr lang="en-US" sz="1400" dirty="0" smtClean="0">
                <a:solidFill>
                  <a:srgbClr val="C00000"/>
                </a:solidFill>
              </a:rPr>
              <a:t> Bacchus and Michael </a:t>
            </a:r>
            <a:r>
              <a:rPr lang="en-US" sz="1400" dirty="0" err="1" smtClean="0">
                <a:solidFill>
                  <a:srgbClr val="C00000"/>
                </a:solidFill>
              </a:rPr>
              <a:t>Ady</a:t>
            </a:r>
            <a:r>
              <a:rPr lang="en-US" sz="1400" dirty="0" smtClean="0">
                <a:solidFill>
                  <a:srgbClr val="C00000"/>
                </a:solidFill>
              </a:rPr>
              <a:t>. 2001.</a:t>
            </a:r>
            <a:endParaRPr lang="en-US" sz="1400" dirty="0">
              <a:solidFill>
                <a:srgbClr val="C0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04" y="1725561"/>
            <a:ext cx="4693185" cy="2146384"/>
          </a:xfrm>
          <a:prstGeom prst="rect">
            <a:avLst/>
          </a:prstGeom>
        </p:spPr>
      </p:pic>
      <p:sp>
        <p:nvSpPr>
          <p:cNvPr id="8" name="Rectangle 7"/>
          <p:cNvSpPr/>
          <p:nvPr/>
        </p:nvSpPr>
        <p:spPr>
          <a:xfrm>
            <a:off x="152401" y="3528549"/>
            <a:ext cx="469407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Incomplete!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9" name="Group 8"/>
          <p:cNvGrpSpPr/>
          <p:nvPr/>
        </p:nvGrpSpPr>
        <p:grpSpPr>
          <a:xfrm>
            <a:off x="4875081" y="1432193"/>
            <a:ext cx="4212118" cy="4879503"/>
            <a:chOff x="4845585" y="1432193"/>
            <a:chExt cx="4212118" cy="4879503"/>
          </a:xfrm>
        </p:grpSpPr>
        <p:sp>
          <p:nvSpPr>
            <p:cNvPr id="10" name="Rectangle 9"/>
            <p:cNvSpPr/>
            <p:nvPr/>
          </p:nvSpPr>
          <p:spPr bwMode="auto">
            <a:xfrm>
              <a:off x="4847423" y="1432193"/>
              <a:ext cx="4210280" cy="4879503"/>
            </a:xfrm>
            <a:prstGeom prst="rect">
              <a:avLst/>
            </a:prstGeom>
            <a:solidFill>
              <a:schemeClr val="bg1"/>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91440" rIns="91440" bIns="182880" numCol="1" spcCol="0" rtlCol="0" fromWordArt="0" anchor="t" anchorCtr="0" forceAA="0" compatLnSpc="1">
              <a:prstTxWarp prst="textNoShape">
                <a:avLst/>
              </a:prstTxWarp>
              <a:noAutofit/>
            </a:bodyPr>
            <a:lstStyle/>
            <a:p>
              <a:pPr marL="342900" lvl="1" indent="-342900" fontAlgn="base">
                <a:spcAft>
                  <a:spcPct val="0"/>
                </a:spcAft>
                <a:buClr>
                  <a:srgbClr val="CCA500"/>
                </a:buClr>
                <a:buFont typeface="Wingdings" pitchFamily="2" charset="2"/>
                <a:buChar char="§"/>
              </a:pPr>
              <a:r>
                <a:rPr lang="en-US" dirty="0" smtClean="0">
                  <a:latin typeface="Tahoma" pitchFamily="34" charset="0"/>
                </a:rPr>
                <a:t>FFC, Conservative </a:t>
              </a:r>
              <a:r>
                <a:rPr lang="en-US" dirty="0">
                  <a:latin typeface="Tahoma" pitchFamily="34" charset="0"/>
                </a:rPr>
                <a:t>- </a:t>
              </a:r>
              <a:r>
                <a:rPr lang="en-US" dirty="0" smtClean="0">
                  <a:latin typeface="Tahoma" pitchFamily="34" charset="0"/>
                </a:rPr>
                <a:t>deadlines:</a:t>
              </a:r>
            </a:p>
            <a:p>
              <a:pPr marL="800100" lvl="1" indent="-342900" fontAlgn="base">
                <a:spcAft>
                  <a:spcPct val="0"/>
                </a:spcAft>
                <a:buClr>
                  <a:srgbClr val="CCA500"/>
                </a:buClr>
                <a:buFont typeface="Wingdings" pitchFamily="2" charset="2"/>
                <a:buChar char="§"/>
              </a:pPr>
              <a:r>
                <a:rPr lang="en-US" sz="2000" dirty="0" smtClean="0">
                  <a:solidFill>
                    <a:srgbClr val="00B050"/>
                  </a:solidFill>
                  <a:latin typeface="Tahoma" pitchFamily="34" charset="0"/>
                </a:rPr>
                <a:t>complete, systematic</a:t>
              </a:r>
            </a:p>
            <a:p>
              <a:pPr marL="800100" lvl="1" indent="-342900" fontAlgn="base">
                <a:spcAft>
                  <a:spcPct val="0"/>
                </a:spcAft>
                <a:buClr>
                  <a:srgbClr val="CCA500"/>
                </a:buClr>
                <a:buFont typeface="Wingdings" pitchFamily="2" charset="2"/>
                <a:buChar char="§"/>
              </a:pPr>
              <a:endParaRPr lang="en-US" sz="1000" dirty="0" smtClean="0">
                <a:latin typeface="Tahoma" pitchFamily="34" charset="0"/>
              </a:endParaRPr>
            </a:p>
            <a:p>
              <a:pPr marL="342900" indent="-342900" fontAlgn="base">
                <a:spcAft>
                  <a:spcPct val="0"/>
                </a:spcAft>
                <a:buClr>
                  <a:srgbClr val="CCA500"/>
                </a:buClr>
                <a:buFont typeface="Wingdings" pitchFamily="2" charset="2"/>
                <a:buChar char="§"/>
              </a:pPr>
              <a:r>
                <a:rPr lang="en-US" dirty="0" smtClean="0">
                  <a:latin typeface="Tahoma" pitchFamily="34" charset="0"/>
                </a:rPr>
                <a:t>FFC, Conservative: </a:t>
              </a:r>
            </a:p>
            <a:p>
              <a:pPr marL="800100" lvl="1" indent="-342900" fontAlgn="base">
                <a:spcAft>
                  <a:spcPct val="0"/>
                </a:spcAft>
                <a:buClr>
                  <a:srgbClr val="CCA500"/>
                </a:buClr>
                <a:buFont typeface="Wingdings" pitchFamily="2" charset="2"/>
                <a:buChar char="§"/>
              </a:pPr>
              <a:r>
                <a:rPr lang="en-US" sz="2000" dirty="0" smtClean="0">
                  <a:solidFill>
                    <a:srgbClr val="FFC000"/>
                  </a:solidFill>
                  <a:latin typeface="Tahoma" pitchFamily="34" charset="0"/>
                </a:rPr>
                <a:t>pseudo-complete</a:t>
              </a:r>
              <a:r>
                <a:rPr lang="en-US" sz="2000" dirty="0" smtClean="0">
                  <a:latin typeface="Tahoma" pitchFamily="34" charset="0"/>
                </a:rPr>
                <a:t>, systematic</a:t>
              </a:r>
            </a:p>
            <a:p>
              <a:pPr marL="342900" indent="-342900" fontAlgn="base">
                <a:spcAft>
                  <a:spcPct val="0"/>
                </a:spcAft>
                <a:buClr>
                  <a:srgbClr val="CCA500"/>
                </a:buClr>
                <a:buFont typeface="Wingdings" pitchFamily="2" charset="2"/>
                <a:buChar char="§"/>
              </a:pPr>
              <a:r>
                <a:rPr lang="en-US" sz="1400" dirty="0" smtClean="0">
                  <a:solidFill>
                    <a:srgbClr val="C00000"/>
                  </a:solidFill>
                  <a:latin typeface="Tahoma" pitchFamily="34" charset="0"/>
                </a:rPr>
                <a:t>(FFC, ITP: incomplete, systematic)</a:t>
              </a:r>
            </a:p>
            <a:p>
              <a:pPr marL="342900" indent="-342900" fontAlgn="base">
                <a:spcAft>
                  <a:spcPct val="0"/>
                </a:spcAft>
                <a:buClr>
                  <a:srgbClr val="CCA500"/>
                </a:buClr>
                <a:buFont typeface="Wingdings" pitchFamily="2" charset="2"/>
                <a:buChar char="§"/>
              </a:pPr>
              <a:endParaRPr lang="en-US" sz="2800" dirty="0" smtClean="0">
                <a:latin typeface="Tahoma" pitchFamily="34" charset="0"/>
              </a:endParaRPr>
            </a:p>
            <a:p>
              <a:pPr marL="342900" indent="-342900" fontAlgn="base">
                <a:spcAft>
                  <a:spcPct val="0"/>
                </a:spcAft>
                <a:buClr>
                  <a:srgbClr val="CCA500"/>
                </a:buClr>
                <a:buFont typeface="Wingdings" pitchFamily="2" charset="2"/>
                <a:buChar char="§"/>
              </a:pPr>
              <a:r>
                <a:rPr lang="en-US" dirty="0" smtClean="0">
                  <a:latin typeface="Tahoma" pitchFamily="34" charset="0"/>
                </a:rPr>
                <a:t>DE,</a:t>
              </a:r>
              <a:r>
                <a:rPr lang="en-US" dirty="0">
                  <a:latin typeface="Tahoma" pitchFamily="34" charset="0"/>
                </a:rPr>
                <a:t> </a:t>
              </a:r>
              <a:r>
                <a:rPr lang="en-US" dirty="0" smtClean="0">
                  <a:latin typeface="Tahoma" pitchFamily="34" charset="0"/>
                </a:rPr>
                <a:t>Conservative:</a:t>
              </a:r>
            </a:p>
            <a:p>
              <a:pPr marL="800100" lvl="1" indent="-342900" fontAlgn="base">
                <a:spcAft>
                  <a:spcPct val="0"/>
                </a:spcAft>
                <a:buClr>
                  <a:srgbClr val="CCA500"/>
                </a:buClr>
                <a:buFont typeface="Wingdings" pitchFamily="2" charset="2"/>
                <a:buChar char="§"/>
              </a:pPr>
              <a:r>
                <a:rPr lang="en-US" sz="2000" dirty="0" smtClean="0">
                  <a:solidFill>
                    <a:srgbClr val="FFC000"/>
                  </a:solidFill>
                  <a:latin typeface="Tahoma" pitchFamily="34" charset="0"/>
                </a:rPr>
                <a:t>complete</a:t>
              </a:r>
              <a:r>
                <a:rPr lang="en-US" sz="2000" dirty="0" smtClean="0">
                  <a:latin typeface="Tahoma" pitchFamily="34" charset="0"/>
                </a:rPr>
                <a:t> (</a:t>
              </a:r>
              <a:r>
                <a:rPr lang="en-US" sz="2000" dirty="0" smtClean="0">
                  <a:solidFill>
                    <a:srgbClr val="FF0000"/>
                  </a:solidFill>
                  <a:latin typeface="Tahoma" pitchFamily="34" charset="0"/>
                </a:rPr>
                <a:t>nonsystematic</a:t>
              </a:r>
              <a:r>
                <a:rPr lang="en-US" sz="2000" dirty="0" smtClean="0">
                  <a:latin typeface="Tahoma" pitchFamily="34" charset="0"/>
                </a:rPr>
                <a:t>)</a:t>
              </a:r>
            </a:p>
            <a:p>
              <a:pPr marL="342900" indent="-342900" fontAlgn="base">
                <a:spcAft>
                  <a:spcPct val="0"/>
                </a:spcAft>
                <a:buClr>
                  <a:srgbClr val="CCA500"/>
                </a:buClr>
                <a:buFont typeface="Wingdings" pitchFamily="2" charset="2"/>
                <a:buChar char="§"/>
              </a:pPr>
              <a:endParaRPr lang="en-US" sz="1000" dirty="0" smtClean="0">
                <a:latin typeface="Tahoma" pitchFamily="34" charset="0"/>
              </a:endParaRPr>
            </a:p>
            <a:p>
              <a:pPr marL="342900" indent="-342900" fontAlgn="base">
                <a:spcAft>
                  <a:spcPct val="0"/>
                </a:spcAft>
                <a:buClr>
                  <a:srgbClr val="CCA500"/>
                </a:buClr>
                <a:buFont typeface="Wingdings" pitchFamily="2" charset="2"/>
                <a:buChar char="§"/>
              </a:pPr>
              <a:r>
                <a:rPr lang="en-US" dirty="0" smtClean="0">
                  <a:latin typeface="Tahoma" pitchFamily="34" charset="0"/>
                </a:rPr>
                <a:t>DE, Interleaved:</a:t>
              </a:r>
            </a:p>
            <a:p>
              <a:pPr marL="800100" lvl="1" indent="-342900" fontAlgn="base">
                <a:spcAft>
                  <a:spcPct val="0"/>
                </a:spcAft>
                <a:buClr>
                  <a:srgbClr val="CCA500"/>
                </a:buClr>
                <a:buFont typeface="Wingdings" pitchFamily="2" charset="2"/>
                <a:buChar char="§"/>
              </a:pPr>
              <a:r>
                <a:rPr lang="en-US" sz="2000" dirty="0" smtClean="0">
                  <a:solidFill>
                    <a:srgbClr val="FF0000"/>
                  </a:solidFill>
                  <a:latin typeface="Tahoma" pitchFamily="34" charset="0"/>
                </a:rPr>
                <a:t>incomplete, nonsystematic</a:t>
              </a:r>
              <a:endParaRPr lang="en-US" sz="1400" dirty="0" smtClean="0">
                <a:latin typeface="Tahoma" pitchFamily="34" charset="0"/>
              </a:endParaRPr>
            </a:p>
            <a:p>
              <a:pPr marL="342900" indent="-342900" fontAlgn="base">
                <a:spcAft>
                  <a:spcPct val="0"/>
                </a:spcAft>
                <a:buClr>
                  <a:srgbClr val="CCA500"/>
                </a:buClr>
                <a:buFont typeface="Wingdings" pitchFamily="2" charset="2"/>
                <a:buChar char="§"/>
              </a:pPr>
              <a:endParaRPr lang="en-US" sz="2800" dirty="0" smtClean="0">
                <a:latin typeface="Tahoma" pitchFamily="34" charset="0"/>
              </a:endParaRPr>
            </a:p>
            <a:p>
              <a:pPr marL="342900" indent="-342900" fontAlgn="base">
                <a:spcAft>
                  <a:spcPct val="0"/>
                </a:spcAft>
                <a:buClr>
                  <a:srgbClr val="CCA500"/>
                </a:buClr>
                <a:buFont typeface="Wingdings" pitchFamily="2" charset="2"/>
                <a:buChar char="§"/>
              </a:pPr>
              <a:r>
                <a:rPr lang="en-US" dirty="0" smtClean="0">
                  <a:latin typeface="Tahoma" pitchFamily="34" charset="0"/>
                </a:rPr>
                <a:t>TEMPO, Interleaved:</a:t>
              </a:r>
            </a:p>
            <a:p>
              <a:pPr marL="800100" lvl="1" indent="-342900" fontAlgn="base">
                <a:spcAft>
                  <a:spcPct val="0"/>
                </a:spcAft>
                <a:buClr>
                  <a:srgbClr val="CCA500"/>
                </a:buClr>
                <a:buFont typeface="Wingdings" pitchFamily="2" charset="2"/>
                <a:buChar char="§"/>
              </a:pPr>
              <a:r>
                <a:rPr lang="en-US" sz="2000" dirty="0" smtClean="0">
                  <a:solidFill>
                    <a:srgbClr val="00B050"/>
                  </a:solidFill>
                  <a:latin typeface="Tahoma" pitchFamily="34" charset="0"/>
                </a:rPr>
                <a:t>complete, systematic</a:t>
              </a:r>
            </a:p>
            <a:p>
              <a:pPr marL="342900" indent="-342900" fontAlgn="base">
                <a:spcAft>
                  <a:spcPct val="0"/>
                </a:spcAft>
                <a:buClr>
                  <a:srgbClr val="CCA500"/>
                </a:buClr>
                <a:buFont typeface="Wingdings" pitchFamily="2" charset="2"/>
                <a:buChar char="§"/>
              </a:pPr>
              <a:r>
                <a:rPr lang="en-US" sz="1400" dirty="0">
                  <a:solidFill>
                    <a:srgbClr val="C00000"/>
                  </a:solidFill>
                  <a:latin typeface="Tahoma" pitchFamily="34" charset="0"/>
                </a:rPr>
                <a:t>(TEMPO, Conservative: complete, systematic)</a:t>
              </a:r>
              <a:endParaRPr lang="en-US" sz="1400" dirty="0" smtClean="0">
                <a:solidFill>
                  <a:srgbClr val="C00000"/>
                </a:solidFill>
                <a:latin typeface="Tahoma" pitchFamily="34" charset="0"/>
              </a:endParaRPr>
            </a:p>
            <a:p>
              <a:pPr marL="342900" indent="-342900" fontAlgn="base">
                <a:spcBef>
                  <a:spcPct val="20000"/>
                </a:spcBef>
                <a:spcAft>
                  <a:spcPct val="0"/>
                </a:spcAft>
                <a:buClr>
                  <a:srgbClr val="CCA500"/>
                </a:buClr>
                <a:buFont typeface="Wingdings" pitchFamily="2" charset="2"/>
                <a:buChar char="§"/>
              </a:pPr>
              <a:endParaRPr lang="en-US" sz="2000" dirty="0" smtClean="0">
                <a:latin typeface="Tahoma" pitchFamily="34" charset="0"/>
              </a:endParaRPr>
            </a:p>
          </p:txBody>
        </p:sp>
        <p:cxnSp>
          <p:nvCxnSpPr>
            <p:cNvPr id="12" name="Straight Connector 11"/>
            <p:cNvCxnSpPr/>
            <p:nvPr/>
          </p:nvCxnSpPr>
          <p:spPr bwMode="auto">
            <a:xfrm>
              <a:off x="4847423" y="3272010"/>
              <a:ext cx="4210280" cy="0"/>
            </a:xfrm>
            <a:prstGeom prst="line">
              <a:avLst/>
            </a:prstGeom>
            <a:solidFill>
              <a:srgbClr val="00FFFF"/>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4845585" y="4988824"/>
              <a:ext cx="4210280" cy="0"/>
            </a:xfrm>
            <a:prstGeom prst="line">
              <a:avLst/>
            </a:prstGeom>
            <a:solidFill>
              <a:srgbClr val="00FFFF"/>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Rectangle 13"/>
          <p:cNvSpPr/>
          <p:nvPr/>
        </p:nvSpPr>
        <p:spPr>
          <a:xfrm>
            <a:off x="5585915" y="380349"/>
            <a:ext cx="279756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Results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lide Number Placeholder 2"/>
          <p:cNvSpPr>
            <a:spLocks noGrp="1"/>
          </p:cNvSpPr>
          <p:nvPr>
            <p:ph type="sldNum" sz="quarter" idx="12"/>
          </p:nvPr>
        </p:nvSpPr>
        <p:spPr/>
        <p:txBody>
          <a:bodyPr/>
          <a:lstStyle/>
          <a:p>
            <a:pPr>
              <a:defRPr/>
            </a:pPr>
            <a:fld id="{C07EA18F-6F2D-4CB7-BDC6-85F2DFCC4B00}" type="slidenum">
              <a:rPr lang="en-US" smtClean="0"/>
              <a:pPr>
                <a:defRPr/>
              </a:pPr>
              <a:t>65</a:t>
            </a:fld>
            <a:endParaRPr lang="en-US"/>
          </a:p>
        </p:txBody>
      </p:sp>
    </p:spTree>
    <p:extLst>
      <p:ext uri="{BB962C8B-B14F-4D97-AF65-F5344CB8AC3E}">
        <p14:creationId xmlns:p14="http://schemas.microsoft.com/office/powerpoint/2010/main" val="1732958035"/>
      </p:ext>
    </p:extLst>
  </p:cSld>
  <p:clrMapOvr>
    <a:masterClrMapping/>
  </p:clrMapOvr>
  <mc:AlternateContent xmlns:mc="http://schemas.openxmlformats.org/markup-compatibility/2006" xmlns:p14="http://schemas.microsoft.com/office/powerpoint/2010/main">
    <mc:Choice Requires="p14">
      <p:transition spd="slow" p14:dur="2000" advTm="8186"/>
    </mc:Choice>
    <mc:Fallback xmlns="">
      <p:transition spd="slow" advTm="8186"/>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684832" y="1384161"/>
            <a:ext cx="4124853" cy="5473839"/>
          </a:xfrm>
        </p:spPr>
        <p:txBody>
          <a:bodyPr/>
          <a:lstStyle/>
          <a:p>
            <a:pPr marL="0" indent="0" algn="ctr">
              <a:buNone/>
            </a:pPr>
            <a:r>
              <a:rPr lang="en-US" sz="1800" b="1" u="sng" dirty="0" smtClean="0">
                <a:hlinkClick r:id="rId3"/>
              </a:rPr>
              <a:t>Extensions</a:t>
            </a:r>
          </a:p>
          <a:p>
            <a:pPr marL="0" indent="0">
              <a:buNone/>
            </a:pPr>
            <a:r>
              <a:rPr lang="en-US" sz="1400" i="1" dirty="0" smtClean="0">
                <a:hlinkClick r:id="rId3"/>
              </a:rPr>
              <a:t>Evaluating </a:t>
            </a:r>
            <a:r>
              <a:rPr lang="en-US" sz="1400" i="1" dirty="0">
                <a:hlinkClick r:id="rId3"/>
              </a:rPr>
              <a:t>Temporal Planning Domains.</a:t>
            </a:r>
            <a:r>
              <a:rPr lang="en-US" sz="1400" i="1" dirty="0"/>
              <a:t> </a:t>
            </a:r>
            <a:r>
              <a:rPr lang="en-US" sz="1400" dirty="0"/>
              <a:t/>
            </a:r>
            <a:br>
              <a:rPr lang="en-US" sz="1400" dirty="0"/>
            </a:br>
            <a:r>
              <a:rPr lang="en-US" sz="1100" dirty="0"/>
              <a:t>William Cushing, Daniel Weld, </a:t>
            </a:r>
            <a:r>
              <a:rPr lang="en-US" sz="1100" dirty="0" err="1"/>
              <a:t>Subbarao</a:t>
            </a:r>
            <a:r>
              <a:rPr lang="en-US" sz="1100" dirty="0"/>
              <a:t> </a:t>
            </a:r>
            <a:r>
              <a:rPr lang="en-US" sz="1100" dirty="0" err="1"/>
              <a:t>Kambhampati</a:t>
            </a:r>
            <a:r>
              <a:rPr lang="en-US" sz="1100" dirty="0"/>
              <a:t>, </a:t>
            </a:r>
            <a:r>
              <a:rPr lang="en-US" sz="1100" dirty="0" err="1"/>
              <a:t>Mausam</a:t>
            </a:r>
            <a:r>
              <a:rPr lang="en-US" sz="1100" dirty="0"/>
              <a:t> and </a:t>
            </a:r>
            <a:r>
              <a:rPr lang="en-US" sz="1100" dirty="0" err="1"/>
              <a:t>Kartik</a:t>
            </a:r>
            <a:r>
              <a:rPr lang="en-US" sz="1100" dirty="0"/>
              <a:t> </a:t>
            </a:r>
            <a:r>
              <a:rPr lang="en-US" sz="1100" dirty="0" err="1" smtClean="0"/>
              <a:t>Talamadupula</a:t>
            </a:r>
            <a:r>
              <a:rPr lang="en-US" sz="1100" dirty="0" smtClean="0"/>
              <a:t>. 2007</a:t>
            </a:r>
            <a:r>
              <a:rPr lang="en-US" sz="1100" dirty="0"/>
              <a:t>. ICAPS</a:t>
            </a:r>
            <a:r>
              <a:rPr lang="en-US" sz="1100" dirty="0" smtClean="0"/>
              <a:t>.</a:t>
            </a:r>
          </a:p>
          <a:p>
            <a:pPr marL="0" indent="0">
              <a:buNone/>
            </a:pPr>
            <a:endParaRPr lang="en-US" sz="700" dirty="0"/>
          </a:p>
          <a:p>
            <a:pPr marL="0" indent="0">
              <a:spcBef>
                <a:spcPts val="0"/>
              </a:spcBef>
              <a:buNone/>
            </a:pPr>
            <a:r>
              <a:rPr lang="en-US" sz="1400" i="1" dirty="0">
                <a:solidFill>
                  <a:srgbClr val="C00000"/>
                </a:solidFill>
              </a:rPr>
              <a:t>The Perils of Discrete Resource Models. </a:t>
            </a:r>
            <a:r>
              <a:rPr lang="en-US" sz="1400" dirty="0"/>
              <a:t/>
            </a:r>
            <a:br>
              <a:rPr lang="en-US" sz="1400" dirty="0"/>
            </a:br>
            <a:r>
              <a:rPr lang="en-US" sz="1100" dirty="0"/>
              <a:t>William Cushing and David E. Smith. 2007. </a:t>
            </a:r>
          </a:p>
          <a:p>
            <a:pPr marL="0" indent="0">
              <a:spcBef>
                <a:spcPts val="0"/>
              </a:spcBef>
              <a:buNone/>
            </a:pPr>
            <a:r>
              <a:rPr lang="en-US" sz="1100" dirty="0"/>
              <a:t>Workshop on IPC: Past, Present &amp; Future. ICAPS</a:t>
            </a:r>
            <a:r>
              <a:rPr lang="en-US" sz="1100" dirty="0" smtClean="0"/>
              <a:t>.</a:t>
            </a:r>
          </a:p>
          <a:p>
            <a:pPr marL="0" indent="0">
              <a:buNone/>
            </a:pPr>
            <a:endParaRPr lang="en-US" sz="700" dirty="0"/>
          </a:p>
          <a:p>
            <a:pPr marL="0" indent="0">
              <a:spcBef>
                <a:spcPts val="0"/>
              </a:spcBef>
              <a:buNone/>
            </a:pPr>
            <a:r>
              <a:rPr lang="en-US" sz="1400" i="1" dirty="0">
                <a:solidFill>
                  <a:srgbClr val="C00000"/>
                </a:solidFill>
              </a:rPr>
              <a:t>The ANML Language.</a:t>
            </a:r>
            <a:r>
              <a:rPr lang="en-US" sz="1400" dirty="0">
                <a:solidFill>
                  <a:srgbClr val="C00000"/>
                </a:solidFill>
              </a:rPr>
              <a:t> </a:t>
            </a:r>
            <a:endParaRPr lang="en-US" sz="1400" dirty="0" smtClean="0">
              <a:solidFill>
                <a:srgbClr val="C00000"/>
              </a:solidFill>
            </a:endParaRPr>
          </a:p>
          <a:p>
            <a:pPr marL="0" indent="0">
              <a:spcBef>
                <a:spcPts val="0"/>
              </a:spcBef>
              <a:buNone/>
            </a:pPr>
            <a:r>
              <a:rPr lang="en-US" sz="1100" dirty="0" smtClean="0"/>
              <a:t>David </a:t>
            </a:r>
            <a:r>
              <a:rPr lang="en-US" sz="1100" dirty="0"/>
              <a:t>E. Smith, Jeremy Frank and William Cushing. </a:t>
            </a:r>
            <a:endParaRPr lang="en-US" sz="1100" dirty="0" smtClean="0"/>
          </a:p>
          <a:p>
            <a:pPr marL="0" indent="0">
              <a:spcBef>
                <a:spcPts val="0"/>
              </a:spcBef>
              <a:buNone/>
            </a:pPr>
            <a:r>
              <a:rPr lang="en-US" sz="1100" dirty="0" smtClean="0"/>
              <a:t>2008</a:t>
            </a:r>
            <a:r>
              <a:rPr lang="en-US" sz="1100" dirty="0"/>
              <a:t>. Poster Program, ICAPS</a:t>
            </a:r>
            <a:r>
              <a:rPr lang="en-US" sz="1100" dirty="0" smtClean="0"/>
              <a:t>.</a:t>
            </a:r>
          </a:p>
          <a:p>
            <a:pPr marL="0" indent="0">
              <a:spcBef>
                <a:spcPts val="0"/>
              </a:spcBef>
              <a:buNone/>
            </a:pPr>
            <a:endParaRPr lang="en-US" sz="1200" dirty="0" smtClean="0"/>
          </a:p>
          <a:p>
            <a:pPr marL="0" indent="0" algn="ctr">
              <a:spcBef>
                <a:spcPts val="0"/>
              </a:spcBef>
              <a:buNone/>
            </a:pPr>
            <a:r>
              <a:rPr lang="en-US" sz="1400" u="sng" dirty="0" smtClean="0"/>
              <a:t>Selected Other Papers</a:t>
            </a:r>
            <a:endParaRPr lang="en-US" sz="1200" u="sng" dirty="0" smtClean="0"/>
          </a:p>
          <a:p>
            <a:pPr marL="0" indent="0" algn="ctr">
              <a:spcBef>
                <a:spcPts val="0"/>
              </a:spcBef>
              <a:buNone/>
            </a:pPr>
            <a:endParaRPr lang="en-US" sz="200" b="1" u="sng" dirty="0" smtClean="0"/>
          </a:p>
          <a:p>
            <a:pPr marL="0" indent="0">
              <a:spcBef>
                <a:spcPts val="0"/>
              </a:spcBef>
              <a:buNone/>
            </a:pPr>
            <a:r>
              <a:rPr lang="en-US" sz="1200" i="1" dirty="0" smtClean="0">
                <a:hlinkClick r:id="rId4"/>
              </a:rPr>
              <a:t>State </a:t>
            </a:r>
            <a:r>
              <a:rPr lang="en-US" sz="1200" i="1" dirty="0">
                <a:hlinkClick r:id="rId4"/>
              </a:rPr>
              <a:t>Agnostic Planning Graphs: Deterministic, Non-Deterministic, and Probabilistic Planning. </a:t>
            </a:r>
            <a:r>
              <a:rPr lang="en-US" sz="1000" dirty="0"/>
              <a:t/>
            </a:r>
            <a:br>
              <a:rPr lang="en-US" sz="1000" dirty="0"/>
            </a:br>
            <a:r>
              <a:rPr lang="en-US" sz="1000" dirty="0"/>
              <a:t>Daniel Bryce, William Cushing and </a:t>
            </a:r>
            <a:r>
              <a:rPr lang="en-US" sz="1000" dirty="0" err="1" smtClean="0"/>
              <a:t>Subbarao</a:t>
            </a:r>
            <a:r>
              <a:rPr lang="en-US" sz="1000" dirty="0" smtClean="0"/>
              <a:t> </a:t>
            </a:r>
            <a:r>
              <a:rPr lang="en-US" sz="1000" dirty="0" err="1" smtClean="0"/>
              <a:t>Kambhampati</a:t>
            </a:r>
            <a:r>
              <a:rPr lang="en-US" sz="1000" dirty="0"/>
              <a:t>. </a:t>
            </a:r>
            <a:r>
              <a:rPr lang="en-US" sz="1000" dirty="0" smtClean="0"/>
              <a:t>2011. Artificial Intelligence 175:848-889</a:t>
            </a:r>
            <a:r>
              <a:rPr lang="en-US" sz="1000" dirty="0"/>
              <a:t>.</a:t>
            </a:r>
            <a:r>
              <a:rPr lang="en-US" sz="700" dirty="0"/>
              <a:t/>
            </a:r>
            <a:br>
              <a:rPr lang="en-US" sz="700" dirty="0"/>
            </a:br>
            <a:endParaRPr lang="en-US" sz="200" dirty="0" smtClean="0"/>
          </a:p>
          <a:p>
            <a:pPr marL="0" indent="0">
              <a:spcBef>
                <a:spcPts val="0"/>
              </a:spcBef>
              <a:buNone/>
            </a:pPr>
            <a:r>
              <a:rPr lang="en-US" sz="1200" i="1" dirty="0">
                <a:hlinkClick r:id="rId5"/>
              </a:rPr>
              <a:t>Cost-based search considered harmful.</a:t>
            </a:r>
            <a:r>
              <a:rPr lang="en-US" sz="1200" i="1" dirty="0"/>
              <a:t> </a:t>
            </a:r>
            <a:r>
              <a:rPr lang="en-US" sz="1000" dirty="0"/>
              <a:t>2010. SOCS</a:t>
            </a:r>
            <a:r>
              <a:rPr lang="en-US" sz="1000" dirty="0" smtClean="0"/>
              <a:t>.</a:t>
            </a:r>
            <a:endParaRPr lang="en-US" sz="1000" i="1" dirty="0" smtClean="0"/>
          </a:p>
          <a:p>
            <a:pPr marL="0" indent="0">
              <a:spcBef>
                <a:spcPts val="0"/>
              </a:spcBef>
              <a:buNone/>
            </a:pPr>
            <a:r>
              <a:rPr lang="en-US" sz="1000" dirty="0" smtClean="0"/>
              <a:t>William </a:t>
            </a:r>
            <a:r>
              <a:rPr lang="en-US" sz="1000" dirty="0"/>
              <a:t>Cushing, J. Benton and </a:t>
            </a:r>
            <a:r>
              <a:rPr lang="en-US" sz="1000" dirty="0" err="1"/>
              <a:t>Subbarao</a:t>
            </a:r>
            <a:r>
              <a:rPr lang="en-US" sz="1000" dirty="0"/>
              <a:t> </a:t>
            </a:r>
            <a:r>
              <a:rPr lang="en-US" sz="1000" dirty="0" err="1"/>
              <a:t>Kambhampati</a:t>
            </a:r>
            <a:r>
              <a:rPr lang="en-US" sz="1000" dirty="0" smtClean="0"/>
              <a:t>.</a:t>
            </a:r>
          </a:p>
          <a:p>
            <a:pPr marL="0" indent="0">
              <a:spcBef>
                <a:spcPts val="0"/>
              </a:spcBef>
              <a:buNone/>
            </a:pPr>
            <a:endParaRPr lang="en-US" sz="200" dirty="0" smtClean="0"/>
          </a:p>
          <a:p>
            <a:pPr marL="0" indent="0">
              <a:buNone/>
            </a:pPr>
            <a:r>
              <a:rPr lang="en-US" sz="1200" i="1" dirty="0" smtClean="0">
                <a:solidFill>
                  <a:srgbClr val="C00000"/>
                </a:solidFill>
              </a:rPr>
              <a:t>Replanning</a:t>
            </a:r>
            <a:r>
              <a:rPr lang="en-US" sz="1200" i="1" dirty="0">
                <a:solidFill>
                  <a:srgbClr val="C00000"/>
                </a:solidFill>
              </a:rPr>
              <a:t>: A new perspective. </a:t>
            </a:r>
            <a:r>
              <a:rPr lang="en-US" sz="1000" dirty="0"/>
              <a:t>Poster Program, ICAPS</a:t>
            </a:r>
            <a:r>
              <a:rPr lang="en-US" sz="1000" dirty="0" smtClean="0"/>
              <a:t>.</a:t>
            </a:r>
            <a:r>
              <a:rPr lang="en-US" sz="1000" dirty="0">
                <a:solidFill>
                  <a:srgbClr val="C00000"/>
                </a:solidFill>
              </a:rPr>
              <a:t/>
            </a:r>
            <a:br>
              <a:rPr lang="en-US" sz="1000" dirty="0">
                <a:solidFill>
                  <a:srgbClr val="C00000"/>
                </a:solidFill>
              </a:rPr>
            </a:br>
            <a:r>
              <a:rPr lang="en-US" sz="1000" dirty="0"/>
              <a:t>William Cushing and </a:t>
            </a:r>
            <a:r>
              <a:rPr lang="en-US" sz="1000" dirty="0" err="1"/>
              <a:t>Subbarao</a:t>
            </a:r>
            <a:r>
              <a:rPr lang="en-US" sz="1000" dirty="0"/>
              <a:t> </a:t>
            </a:r>
            <a:r>
              <a:rPr lang="en-US" sz="1000" dirty="0" err="1"/>
              <a:t>Kambhampati</a:t>
            </a:r>
            <a:r>
              <a:rPr lang="en-US" sz="1000" dirty="0"/>
              <a:t>. 2005.</a:t>
            </a:r>
            <a:r>
              <a:rPr lang="en-US" sz="1100" dirty="0"/>
              <a:t/>
            </a:r>
            <a:br>
              <a:rPr lang="en-US" sz="1100" dirty="0"/>
            </a:br>
            <a:endParaRPr lang="en-US" sz="200" dirty="0" smtClean="0"/>
          </a:p>
          <a:p>
            <a:pPr marL="0" indent="0">
              <a:buNone/>
            </a:pPr>
            <a:r>
              <a:rPr lang="en-US" sz="1200" i="1" dirty="0" smtClean="0">
                <a:solidFill>
                  <a:srgbClr val="C00000"/>
                </a:solidFill>
              </a:rPr>
              <a:t>Planar </a:t>
            </a:r>
            <a:r>
              <a:rPr lang="en-US" sz="1200" i="1" dirty="0">
                <a:solidFill>
                  <a:srgbClr val="C00000"/>
                </a:solidFill>
              </a:rPr>
              <a:t>Graphs are 1-relaxed, 4-choosable. </a:t>
            </a:r>
            <a:r>
              <a:rPr lang="en-US" sz="1000" dirty="0"/>
              <a:t/>
            </a:r>
            <a:br>
              <a:rPr lang="en-US" sz="1000" dirty="0"/>
            </a:br>
            <a:r>
              <a:rPr lang="en-US" sz="1000" dirty="0"/>
              <a:t>William Cushing and Hal A. </a:t>
            </a:r>
            <a:r>
              <a:rPr lang="en-US" sz="1000" dirty="0" err="1"/>
              <a:t>Kierstead</a:t>
            </a:r>
            <a:r>
              <a:rPr lang="en-US" sz="1000" dirty="0"/>
              <a:t>. 2010. </a:t>
            </a:r>
            <a:br>
              <a:rPr lang="en-US" sz="1000" dirty="0"/>
            </a:br>
            <a:r>
              <a:rPr lang="en-US" sz="1000" dirty="0"/>
              <a:t>European Journal of </a:t>
            </a:r>
            <a:r>
              <a:rPr lang="en-US" sz="1000" dirty="0" err="1"/>
              <a:t>Combinatorics</a:t>
            </a:r>
            <a:r>
              <a:rPr lang="en-US" sz="1000" dirty="0"/>
              <a:t> 31:1385-1397</a:t>
            </a:r>
            <a:r>
              <a:rPr lang="en-US" sz="1000" dirty="0" smtClean="0"/>
              <a:t>.</a:t>
            </a:r>
          </a:p>
          <a:p>
            <a:pPr marL="0" indent="0">
              <a:buNone/>
            </a:pPr>
            <a:r>
              <a:rPr lang="en-US" sz="1200" i="1" dirty="0">
                <a:hlinkClick r:id="rId6"/>
              </a:rPr>
              <a:t>Learning Probabilistic Hierarchical Task Networks to Capture User Planning Preferences.</a:t>
            </a:r>
            <a:r>
              <a:rPr lang="en-US" sz="1200" dirty="0">
                <a:hlinkClick r:id="rId6"/>
              </a:rPr>
              <a:t> </a:t>
            </a:r>
            <a:r>
              <a:rPr lang="en-US" sz="1000" dirty="0"/>
              <a:t/>
            </a:r>
            <a:br>
              <a:rPr lang="en-US" sz="1000" dirty="0"/>
            </a:br>
            <a:r>
              <a:rPr lang="en-US" sz="1000" dirty="0"/>
              <a:t>Nan Li, William Cushing, </a:t>
            </a:r>
            <a:r>
              <a:rPr lang="en-US" sz="1000" dirty="0" err="1"/>
              <a:t>Subbarao</a:t>
            </a:r>
            <a:r>
              <a:rPr lang="en-US" sz="1000" dirty="0"/>
              <a:t> </a:t>
            </a:r>
            <a:r>
              <a:rPr lang="en-US" sz="1000" dirty="0" err="1"/>
              <a:t>Kambhampati</a:t>
            </a:r>
            <a:r>
              <a:rPr lang="en-US" sz="1000" dirty="0"/>
              <a:t> and </a:t>
            </a:r>
            <a:r>
              <a:rPr lang="en-US" sz="1000" dirty="0" err="1"/>
              <a:t>Sungwook</a:t>
            </a:r>
            <a:r>
              <a:rPr lang="en-US" sz="1000" dirty="0"/>
              <a:t> Yoon. </a:t>
            </a:r>
            <a:r>
              <a:rPr lang="en-US" sz="1000" dirty="0" smtClean="0"/>
              <a:t>2012. ACM, TIST (Accepted </a:t>
            </a:r>
            <a:r>
              <a:rPr lang="en-US" sz="1000" dirty="0"/>
              <a:t>7/12).</a:t>
            </a:r>
            <a:endParaRPr lang="en-US" sz="1000" dirty="0" smtClean="0"/>
          </a:p>
        </p:txBody>
      </p:sp>
      <p:sp>
        <p:nvSpPr>
          <p:cNvPr id="2" name="Title 1"/>
          <p:cNvSpPr>
            <a:spLocks noGrp="1"/>
          </p:cNvSpPr>
          <p:nvPr>
            <p:ph type="title"/>
          </p:nvPr>
        </p:nvSpPr>
        <p:spPr>
          <a:xfrm>
            <a:off x="229028" y="497412"/>
            <a:ext cx="7793038" cy="685800"/>
          </a:xfrm>
        </p:spPr>
        <p:txBody>
          <a:bodyPr/>
          <a:lstStyle/>
          <a:p>
            <a:r>
              <a:rPr lang="en-US" sz="4400" dirty="0" smtClean="0"/>
              <a:t>Thanks!</a:t>
            </a:r>
            <a:endParaRPr lang="en-US" sz="4400" dirty="0"/>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49470" y="1387002"/>
            <a:ext cx="1770815" cy="1996440"/>
          </a:xfrm>
          <a:prstGeom prst="rect">
            <a:avLst/>
          </a:prstGeom>
        </p:spPr>
      </p:pic>
      <p:grpSp>
        <p:nvGrpSpPr>
          <p:cNvPr id="39" name="Group 38"/>
          <p:cNvGrpSpPr/>
          <p:nvPr/>
        </p:nvGrpSpPr>
        <p:grpSpPr>
          <a:xfrm>
            <a:off x="4006" y="1337408"/>
            <a:ext cx="1016992" cy="1936965"/>
            <a:chOff x="6712247" y="4826508"/>
            <a:chExt cx="1016992" cy="1936965"/>
          </a:xfrm>
        </p:grpSpPr>
        <p:pic>
          <p:nvPicPr>
            <p:cNvPr id="14" name="Picture 3" descr="C:\Users\Wyriel\AppData\Local\Microsoft\Windows\Temporary Internet Files\Content.IE5\Z7OT5L9S\MC90024585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6258" y="6138028"/>
              <a:ext cx="762981" cy="6254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Wyriel\AppData\Local\Microsoft\Windows\Temporary Internet Files\Content.IE5\MNCKIL7D\MC900353573[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85584" y="4826508"/>
              <a:ext cx="608086" cy="6086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Wyriel\AppData\Local\Microsoft\Windows\Temporary Internet Files\Content.IE5\M0ECF5DS\MC900352334[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03831" y="5773796"/>
              <a:ext cx="194063" cy="65682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p:nvCxnSpPr>
          <p:spPr bwMode="auto">
            <a:xfrm>
              <a:off x="6824949" y="5706428"/>
              <a:ext cx="757547" cy="0"/>
            </a:xfrm>
            <a:prstGeom prst="line">
              <a:avLst/>
            </a:prstGeom>
            <a:solidFill>
              <a:srgbClr val="00FFFF"/>
            </a:solidFill>
            <a:ln w="28575" cap="flat" cmpd="sng" algn="ctr">
              <a:solidFill>
                <a:srgbClr val="C0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7"/>
            <p:cNvSpPr/>
            <p:nvPr/>
          </p:nvSpPr>
          <p:spPr>
            <a:xfrm>
              <a:off x="6743383" y="5380027"/>
              <a:ext cx="895762" cy="27699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Algebra</a:t>
              </a:r>
              <a:endParaRPr lang="en-US" sz="1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6712247" y="5734450"/>
              <a:ext cx="965703" cy="27699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Calculus</a:t>
              </a:r>
              <a:endParaRPr lang="en-US" sz="1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nvGrpSpPr>
          <p:cNvPr id="40" name="Group 39"/>
          <p:cNvGrpSpPr/>
          <p:nvPr/>
        </p:nvGrpSpPr>
        <p:grpSpPr>
          <a:xfrm>
            <a:off x="7572014" y="4774694"/>
            <a:ext cx="1575508" cy="1964362"/>
            <a:chOff x="7596341" y="4693776"/>
            <a:chExt cx="1575508" cy="1964362"/>
          </a:xfrm>
        </p:grpSpPr>
        <p:sp>
          <p:nvSpPr>
            <p:cNvPr id="25" name="Rectangle 24"/>
            <p:cNvSpPr/>
            <p:nvPr/>
          </p:nvSpPr>
          <p:spPr>
            <a:xfrm>
              <a:off x="7596507" y="4693776"/>
              <a:ext cx="1575342" cy="101566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000" b="1" dirty="0" smtClean="0">
                  <a:ln w="50800"/>
                  <a:solidFill>
                    <a:schemeClr val="bg1">
                      <a:shade val="50000"/>
                    </a:schemeClr>
                  </a:solidFill>
                </a:rPr>
                <a:t>Are 10:00 and 10:10 different?</a:t>
              </a:r>
              <a:endParaRPr lang="en-US" sz="2000" b="1" dirty="0">
                <a:ln w="50800"/>
                <a:solidFill>
                  <a:schemeClr val="bg1">
                    <a:shade val="50000"/>
                  </a:schemeClr>
                </a:solidFill>
              </a:endParaRPr>
            </a:p>
          </p:txBody>
        </p:sp>
        <p:sp>
          <p:nvSpPr>
            <p:cNvPr id="26" name="Rectangle 25"/>
            <p:cNvSpPr/>
            <p:nvPr/>
          </p:nvSpPr>
          <p:spPr>
            <a:xfrm>
              <a:off x="7596341" y="5642475"/>
              <a:ext cx="1250779" cy="101566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000" b="1" dirty="0" smtClean="0">
                  <a:ln w="50800"/>
                  <a:solidFill>
                    <a:schemeClr val="bg1">
                      <a:shade val="50000"/>
                    </a:schemeClr>
                  </a:solidFill>
                </a:rPr>
                <a:t>Does order matter?</a:t>
              </a:r>
              <a:endParaRPr lang="en-US" sz="2000" b="1" dirty="0">
                <a:ln w="50800"/>
                <a:solidFill>
                  <a:schemeClr val="bg1">
                    <a:shade val="50000"/>
                  </a:schemeClr>
                </a:solidFill>
              </a:endParaRPr>
            </a:p>
          </p:txBody>
        </p:sp>
      </p:grpSp>
      <p:grpSp>
        <p:nvGrpSpPr>
          <p:cNvPr id="32" name="Group 31"/>
          <p:cNvGrpSpPr/>
          <p:nvPr/>
        </p:nvGrpSpPr>
        <p:grpSpPr>
          <a:xfrm>
            <a:off x="7847585" y="3186641"/>
            <a:ext cx="1045882" cy="1556942"/>
            <a:chOff x="5257800" y="1371600"/>
            <a:chExt cx="3810000" cy="5386949"/>
          </a:xfrm>
        </p:grpSpPr>
        <p:pic>
          <p:nvPicPr>
            <p:cNvPr id="27" name="Content Placeholder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57800" y="1371600"/>
              <a:ext cx="3810000" cy="5386949"/>
            </a:xfrm>
            <a:prstGeom prst="rect">
              <a:avLst/>
            </a:prstGeom>
          </p:spPr>
        </p:pic>
        <p:cxnSp>
          <p:nvCxnSpPr>
            <p:cNvPr id="28" name="Straight Connector 27"/>
            <p:cNvCxnSpPr/>
            <p:nvPr/>
          </p:nvCxnSpPr>
          <p:spPr bwMode="auto">
            <a:xfrm flipV="1">
              <a:off x="5257800" y="3124199"/>
              <a:ext cx="3809999" cy="1905003"/>
            </a:xfrm>
            <a:prstGeom prst="line">
              <a:avLst/>
            </a:prstGeom>
            <a:solidFill>
              <a:srgbClr val="00FFFF"/>
            </a:solidFill>
            <a:ln w="38100" cap="flat" cmpd="sng" algn="ctr">
              <a:solidFill>
                <a:srgbClr val="C0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p:cNvSpPr txBox="1"/>
            <p:nvPr/>
          </p:nvSpPr>
          <p:spPr>
            <a:xfrm>
              <a:off x="6798011" y="4800599"/>
              <a:ext cx="1484407" cy="851914"/>
            </a:xfrm>
            <a:prstGeom prst="rect">
              <a:avLst/>
            </a:prstGeom>
            <a:solidFill>
              <a:srgbClr val="FFC000"/>
            </a:solidFill>
            <a:ln w="19050">
              <a:solidFill>
                <a:schemeClr val="tx1"/>
              </a:solidFill>
            </a:ln>
          </p:spPr>
          <p:txBody>
            <a:bodyPr wrap="none" rtlCol="0">
              <a:spAutoFit/>
            </a:bodyPr>
            <a:lstStyle/>
            <a:p>
              <a:pPr algn="ctr"/>
              <a:r>
                <a:rPr lang="en-US" sz="1000" dirty="0" smtClean="0"/>
                <a:t>CTP</a:t>
              </a:r>
              <a:endParaRPr lang="en-US" sz="1000" dirty="0"/>
            </a:p>
          </p:txBody>
        </p:sp>
        <p:sp>
          <p:nvSpPr>
            <p:cNvPr id="30" name="TextBox 29"/>
            <p:cNvSpPr txBox="1"/>
            <p:nvPr/>
          </p:nvSpPr>
          <p:spPr>
            <a:xfrm>
              <a:off x="5776598" y="2590802"/>
              <a:ext cx="1379295" cy="851914"/>
            </a:xfrm>
            <a:prstGeom prst="rect">
              <a:avLst/>
            </a:prstGeom>
            <a:solidFill>
              <a:srgbClr val="FFC000"/>
            </a:solidFill>
            <a:ln w="19050">
              <a:solidFill>
                <a:schemeClr val="tx1"/>
              </a:solidFill>
            </a:ln>
          </p:spPr>
          <p:txBody>
            <a:bodyPr wrap="none" rtlCol="0">
              <a:spAutoFit/>
            </a:bodyPr>
            <a:lstStyle/>
            <a:p>
              <a:pPr algn="ctr"/>
              <a:r>
                <a:rPr lang="en-US" sz="1000" dirty="0"/>
                <a:t>I</a:t>
              </a:r>
              <a:r>
                <a:rPr lang="en-US" sz="1000" dirty="0" smtClean="0"/>
                <a:t>TP</a:t>
              </a:r>
              <a:endParaRPr lang="en-US" sz="1000" dirty="0"/>
            </a:p>
          </p:txBody>
        </p:sp>
      </p:grpSp>
      <p:pic>
        <p:nvPicPr>
          <p:cNvPr id="38" name="Picture 3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8904" y="1387002"/>
            <a:ext cx="1479939" cy="1717970"/>
          </a:xfrm>
          <a:prstGeom prst="rect">
            <a:avLst/>
          </a:prstGeom>
        </p:spPr>
      </p:pic>
      <p:sp>
        <p:nvSpPr>
          <p:cNvPr id="31" name="AutoShape 19"/>
          <p:cNvSpPr>
            <a:spLocks noChangeArrowheads="1"/>
          </p:cNvSpPr>
          <p:nvPr/>
        </p:nvSpPr>
        <p:spPr bwMode="auto">
          <a:xfrm rot="19616091">
            <a:off x="909759" y="3986737"/>
            <a:ext cx="2964066" cy="609600"/>
          </a:xfrm>
          <a:prstGeom prst="notchedRightArrow">
            <a:avLst>
              <a:gd name="adj1" fmla="val 50000"/>
              <a:gd name="adj2" fmla="val 131250"/>
            </a:avLst>
          </a:prstGeom>
          <a:solidFill>
            <a:srgbClr val="C00000">
              <a:alpha val="50000"/>
            </a:srgbClr>
          </a:solidFill>
          <a:ln w="9525">
            <a:solidFill>
              <a:schemeClr val="tx1"/>
            </a:solidFill>
            <a:miter lim="800000"/>
            <a:headEnd/>
            <a:tailEnd/>
          </a:ln>
          <a:effectLst/>
        </p:spPr>
        <p:txBody>
          <a:bodyPr wrap="none" lIns="91432" tIns="45716" rIns="91432" bIns="45716" anchor="ctr"/>
          <a:lstStyle/>
          <a:p>
            <a:pPr algn="ctr"/>
            <a:r>
              <a:rPr lang="en-US" sz="1800" dirty="0" smtClean="0">
                <a:solidFill>
                  <a:schemeClr val="accent3"/>
                </a:solidFill>
                <a:latin typeface="Arial" pitchFamily="34" charset="0"/>
              </a:rPr>
              <a:t>Uncertainty</a:t>
            </a:r>
          </a:p>
        </p:txBody>
      </p:sp>
      <p:sp>
        <p:nvSpPr>
          <p:cNvPr id="33" name="Text Box 29"/>
          <p:cNvSpPr txBox="1">
            <a:spLocks noChangeArrowheads="1"/>
          </p:cNvSpPr>
          <p:nvPr/>
        </p:nvSpPr>
        <p:spPr bwMode="auto">
          <a:xfrm>
            <a:off x="451551" y="4413061"/>
            <a:ext cx="712037" cy="307768"/>
          </a:xfrm>
          <a:prstGeom prst="rect">
            <a:avLst/>
          </a:prstGeom>
          <a:noFill/>
          <a:ln w="9525">
            <a:noFill/>
            <a:miter lim="800000"/>
            <a:headEnd/>
            <a:tailEnd/>
          </a:ln>
          <a:effectLst/>
        </p:spPr>
        <p:txBody>
          <a:bodyPr wrap="none" lIns="91432" tIns="45716" rIns="91432" bIns="45716">
            <a:spAutoFit/>
          </a:bodyPr>
          <a:lstStyle/>
          <a:p>
            <a:r>
              <a:rPr lang="en-US" sz="1400" dirty="0" smtClean="0">
                <a:solidFill>
                  <a:srgbClr val="0070C0">
                    <a:alpha val="50000"/>
                  </a:srgbClr>
                </a:solidFill>
                <a:latin typeface="Arial" pitchFamily="34" charset="0"/>
              </a:rPr>
              <a:t>Cheap</a:t>
            </a:r>
          </a:p>
        </p:txBody>
      </p:sp>
      <p:sp>
        <p:nvSpPr>
          <p:cNvPr id="34" name="Text Box 31"/>
          <p:cNvSpPr txBox="1">
            <a:spLocks noChangeArrowheads="1"/>
          </p:cNvSpPr>
          <p:nvPr/>
        </p:nvSpPr>
        <p:spPr bwMode="auto">
          <a:xfrm>
            <a:off x="602839" y="4040623"/>
            <a:ext cx="532502" cy="307768"/>
          </a:xfrm>
          <a:prstGeom prst="rect">
            <a:avLst/>
          </a:prstGeom>
          <a:noFill/>
          <a:ln w="9525">
            <a:noFill/>
            <a:miter lim="800000"/>
            <a:headEnd/>
            <a:tailEnd/>
          </a:ln>
          <a:effectLst/>
        </p:spPr>
        <p:txBody>
          <a:bodyPr wrap="none" lIns="91432" tIns="45716" rIns="91432" bIns="45716">
            <a:spAutoFit/>
          </a:bodyPr>
          <a:lstStyle/>
          <a:p>
            <a:r>
              <a:rPr lang="en-US" sz="1400" dirty="0" smtClean="0">
                <a:solidFill>
                  <a:srgbClr val="0070C0">
                    <a:alpha val="50000"/>
                  </a:srgbClr>
                </a:solidFill>
                <a:latin typeface="Arial" pitchFamily="34" charset="0"/>
              </a:rPr>
              <a:t>Fast</a:t>
            </a:r>
          </a:p>
        </p:txBody>
      </p:sp>
      <p:sp>
        <p:nvSpPr>
          <p:cNvPr id="35" name="Text Box 33"/>
          <p:cNvSpPr txBox="1">
            <a:spLocks noChangeArrowheads="1"/>
          </p:cNvSpPr>
          <p:nvPr/>
        </p:nvSpPr>
        <p:spPr bwMode="auto">
          <a:xfrm>
            <a:off x="535840" y="3608058"/>
            <a:ext cx="603034" cy="307768"/>
          </a:xfrm>
          <a:prstGeom prst="rect">
            <a:avLst/>
          </a:prstGeom>
          <a:noFill/>
          <a:ln w="9525">
            <a:noFill/>
            <a:miter lim="800000"/>
            <a:headEnd/>
            <a:tailEnd/>
          </a:ln>
          <a:effectLst/>
        </p:spPr>
        <p:txBody>
          <a:bodyPr wrap="none" lIns="91432" tIns="45716" rIns="91432" bIns="45716">
            <a:spAutoFit/>
          </a:bodyPr>
          <a:lstStyle/>
          <a:p>
            <a:r>
              <a:rPr lang="en-US" sz="1400" dirty="0" smtClean="0">
                <a:solidFill>
                  <a:srgbClr val="0070C0">
                    <a:alpha val="50000"/>
                  </a:srgbClr>
                </a:solidFill>
                <a:latin typeface="Arial" pitchFamily="34" charset="0"/>
              </a:rPr>
              <a:t>Profit</a:t>
            </a:r>
          </a:p>
        </p:txBody>
      </p:sp>
      <p:sp>
        <p:nvSpPr>
          <p:cNvPr id="36" name="Text Box 6"/>
          <p:cNvSpPr txBox="1">
            <a:spLocks noChangeArrowheads="1"/>
          </p:cNvSpPr>
          <p:nvPr/>
        </p:nvSpPr>
        <p:spPr bwMode="auto">
          <a:xfrm rot="3179550">
            <a:off x="184253" y="5044424"/>
            <a:ext cx="1295531" cy="461657"/>
          </a:xfrm>
          <a:prstGeom prst="rect">
            <a:avLst/>
          </a:prstGeom>
          <a:noFill/>
          <a:ln w="9525">
            <a:noFill/>
            <a:miter lim="800000"/>
            <a:headEnd/>
            <a:tailEnd/>
          </a:ln>
          <a:effectLst/>
        </p:spPr>
        <p:txBody>
          <a:bodyPr wrap="none" lIns="91432" tIns="45716" rIns="91432" bIns="45716">
            <a:spAutoFit/>
          </a:bodyPr>
          <a:lstStyle/>
          <a:p>
            <a:r>
              <a:rPr lang="en-US" sz="2400" dirty="0" smtClean="0">
                <a:solidFill>
                  <a:srgbClr val="C00000"/>
                </a:solidFill>
                <a:latin typeface="Arial" pitchFamily="34" charset="0"/>
              </a:rPr>
              <a:t>STRIPS</a:t>
            </a:r>
            <a:endParaRPr lang="en-US" sz="1800" dirty="0" smtClean="0">
              <a:solidFill>
                <a:srgbClr val="C00000"/>
              </a:solidFill>
              <a:latin typeface="Arial" pitchFamily="34" charset="0"/>
            </a:endParaRPr>
          </a:p>
        </p:txBody>
      </p:sp>
      <p:sp>
        <p:nvSpPr>
          <p:cNvPr id="37" name="Text Box 8"/>
          <p:cNvSpPr txBox="1">
            <a:spLocks noChangeArrowheads="1"/>
          </p:cNvSpPr>
          <p:nvPr/>
        </p:nvSpPr>
        <p:spPr bwMode="auto">
          <a:xfrm rot="18867947">
            <a:off x="1372284" y="5924221"/>
            <a:ext cx="981343" cy="307768"/>
          </a:xfrm>
          <a:prstGeom prst="rect">
            <a:avLst/>
          </a:prstGeom>
          <a:noFill/>
          <a:ln w="9525">
            <a:noFill/>
            <a:miter lim="800000"/>
            <a:headEnd/>
            <a:tailEnd/>
          </a:ln>
          <a:effectLst/>
        </p:spPr>
        <p:txBody>
          <a:bodyPr wrap="none" lIns="91432" tIns="45716" rIns="91432" bIns="45716">
            <a:spAutoFit/>
          </a:bodyPr>
          <a:lstStyle/>
          <a:p>
            <a:r>
              <a:rPr lang="en-US" sz="1400" dirty="0" smtClean="0">
                <a:solidFill>
                  <a:srgbClr val="D26611"/>
                </a:solidFill>
                <a:latin typeface="Arial" pitchFamily="34" charset="0"/>
              </a:rPr>
              <a:t>Deadlines</a:t>
            </a:r>
          </a:p>
        </p:txBody>
      </p:sp>
      <p:sp>
        <p:nvSpPr>
          <p:cNvPr id="43" name="Text Box 9"/>
          <p:cNvSpPr txBox="1">
            <a:spLocks noChangeArrowheads="1"/>
          </p:cNvSpPr>
          <p:nvPr/>
        </p:nvSpPr>
        <p:spPr bwMode="auto">
          <a:xfrm rot="18867947">
            <a:off x="938346" y="5645168"/>
            <a:ext cx="950885" cy="307768"/>
          </a:xfrm>
          <a:prstGeom prst="rect">
            <a:avLst/>
          </a:prstGeom>
          <a:noFill/>
          <a:ln w="9525">
            <a:noFill/>
            <a:miter lim="800000"/>
            <a:headEnd/>
            <a:tailEnd/>
          </a:ln>
          <a:effectLst/>
        </p:spPr>
        <p:txBody>
          <a:bodyPr wrap="none" lIns="91432" tIns="45716" rIns="91432" bIns="45716">
            <a:spAutoFit/>
          </a:bodyPr>
          <a:lstStyle/>
          <a:p>
            <a:r>
              <a:rPr lang="en-US" sz="1400" dirty="0" smtClean="0">
                <a:solidFill>
                  <a:srgbClr val="D26611"/>
                </a:solidFill>
                <a:latin typeface="Arial" pitchFamily="34" charset="0"/>
              </a:rPr>
              <a:t>Durations</a:t>
            </a:r>
          </a:p>
        </p:txBody>
      </p:sp>
      <p:sp>
        <p:nvSpPr>
          <p:cNvPr id="44" name="Text Box 14"/>
          <p:cNvSpPr txBox="1">
            <a:spLocks noChangeArrowheads="1"/>
          </p:cNvSpPr>
          <p:nvPr/>
        </p:nvSpPr>
        <p:spPr bwMode="auto">
          <a:xfrm rot="3102751">
            <a:off x="1953849" y="4835150"/>
            <a:ext cx="841882" cy="307768"/>
          </a:xfrm>
          <a:prstGeom prst="rect">
            <a:avLst/>
          </a:prstGeom>
          <a:noFill/>
          <a:ln w="9525">
            <a:noFill/>
            <a:miter lim="800000"/>
            <a:headEnd/>
            <a:tailEnd/>
          </a:ln>
          <a:effectLst/>
        </p:spPr>
        <p:txBody>
          <a:bodyPr wrap="none" lIns="91432" tIns="45716" rIns="91432" bIns="45716">
            <a:spAutoFit/>
          </a:bodyPr>
          <a:lstStyle/>
          <a:p>
            <a:r>
              <a:rPr lang="en-US" sz="1400" dirty="0" smtClean="0">
                <a:solidFill>
                  <a:srgbClr val="C00000">
                    <a:alpha val="50000"/>
                  </a:srgbClr>
                </a:solidFill>
                <a:latin typeface="Arial" pitchFamily="34" charset="0"/>
              </a:rPr>
              <a:t>Boolean</a:t>
            </a:r>
          </a:p>
        </p:txBody>
      </p:sp>
      <p:sp>
        <p:nvSpPr>
          <p:cNvPr id="45" name="Text Box 18"/>
          <p:cNvSpPr txBox="1">
            <a:spLocks noChangeArrowheads="1"/>
          </p:cNvSpPr>
          <p:nvPr/>
        </p:nvSpPr>
        <p:spPr bwMode="auto">
          <a:xfrm rot="3102751">
            <a:off x="2344475" y="4600060"/>
            <a:ext cx="922031" cy="307768"/>
          </a:xfrm>
          <a:prstGeom prst="rect">
            <a:avLst/>
          </a:prstGeom>
          <a:noFill/>
          <a:ln w="9525">
            <a:noFill/>
            <a:miter lim="800000"/>
            <a:headEnd/>
            <a:tailEnd/>
          </a:ln>
          <a:effectLst/>
        </p:spPr>
        <p:txBody>
          <a:bodyPr wrap="none" lIns="91432" tIns="45716" rIns="91432" bIns="45716">
            <a:spAutoFit/>
          </a:bodyPr>
          <a:lstStyle/>
          <a:p>
            <a:r>
              <a:rPr lang="en-US" sz="1400" dirty="0" smtClean="0">
                <a:solidFill>
                  <a:srgbClr val="C00000">
                    <a:alpha val="50000"/>
                  </a:srgbClr>
                </a:solidFill>
                <a:latin typeface="Arial" pitchFamily="34" charset="0"/>
              </a:rPr>
              <a:t>Bayesian</a:t>
            </a:r>
          </a:p>
        </p:txBody>
      </p:sp>
      <p:sp>
        <p:nvSpPr>
          <p:cNvPr id="46" name="AutoShape 19"/>
          <p:cNvSpPr>
            <a:spLocks noChangeArrowheads="1"/>
          </p:cNvSpPr>
          <p:nvPr/>
        </p:nvSpPr>
        <p:spPr bwMode="auto">
          <a:xfrm rot="2007837">
            <a:off x="1050501" y="5322819"/>
            <a:ext cx="2796811" cy="609600"/>
          </a:xfrm>
          <a:prstGeom prst="notchedRightArrow">
            <a:avLst>
              <a:gd name="adj1" fmla="val 50000"/>
              <a:gd name="adj2" fmla="val 131250"/>
            </a:avLst>
          </a:prstGeom>
          <a:solidFill>
            <a:schemeClr val="accent2"/>
          </a:solidFill>
          <a:ln w="9525">
            <a:solidFill>
              <a:schemeClr val="tx1"/>
            </a:solidFill>
            <a:miter lim="800000"/>
            <a:headEnd/>
            <a:tailEnd/>
          </a:ln>
          <a:effectLst/>
        </p:spPr>
        <p:txBody>
          <a:bodyPr wrap="none" lIns="91432" tIns="45716" rIns="91432" bIns="45716" anchor="ctr"/>
          <a:lstStyle/>
          <a:p>
            <a:pPr algn="ctr"/>
            <a:r>
              <a:rPr lang="en-US" sz="1800" dirty="0" smtClean="0">
                <a:solidFill>
                  <a:srgbClr val="C00000"/>
                </a:solidFill>
                <a:latin typeface="Arial" pitchFamily="34" charset="0"/>
              </a:rPr>
              <a:t>Time</a:t>
            </a:r>
          </a:p>
        </p:txBody>
      </p:sp>
      <p:sp>
        <p:nvSpPr>
          <p:cNvPr id="47" name="AutoShape 19"/>
          <p:cNvSpPr>
            <a:spLocks noChangeArrowheads="1"/>
          </p:cNvSpPr>
          <p:nvPr/>
        </p:nvSpPr>
        <p:spPr bwMode="auto">
          <a:xfrm rot="16200000">
            <a:off x="107574" y="3397364"/>
            <a:ext cx="2689049" cy="686282"/>
          </a:xfrm>
          <a:prstGeom prst="notchedRightArrow">
            <a:avLst>
              <a:gd name="adj1" fmla="val 50000"/>
              <a:gd name="adj2" fmla="val 131250"/>
            </a:avLst>
          </a:prstGeom>
          <a:solidFill>
            <a:srgbClr val="0070C0">
              <a:alpha val="50000"/>
            </a:srgbClr>
          </a:solidFill>
          <a:ln w="9525">
            <a:solidFill>
              <a:schemeClr val="tx1"/>
            </a:solidFill>
            <a:miter lim="800000"/>
            <a:headEnd/>
            <a:tailEnd/>
          </a:ln>
          <a:effectLst/>
        </p:spPr>
        <p:txBody>
          <a:bodyPr wrap="none" lIns="91432" tIns="45716" rIns="91432" bIns="45716" anchor="ctr"/>
          <a:lstStyle/>
          <a:p>
            <a:pPr algn="ctr"/>
            <a:r>
              <a:rPr lang="en-US" sz="1800" dirty="0" smtClean="0">
                <a:solidFill>
                  <a:schemeClr val="accent3"/>
                </a:solidFill>
                <a:latin typeface="Arial" pitchFamily="34" charset="0"/>
              </a:rPr>
              <a:t>Quality</a:t>
            </a:r>
          </a:p>
        </p:txBody>
      </p:sp>
      <p:sp>
        <p:nvSpPr>
          <p:cNvPr id="48" name="Text Box 33"/>
          <p:cNvSpPr txBox="1">
            <a:spLocks noChangeArrowheads="1"/>
          </p:cNvSpPr>
          <p:nvPr/>
        </p:nvSpPr>
        <p:spPr bwMode="auto">
          <a:xfrm>
            <a:off x="44740" y="3265010"/>
            <a:ext cx="1139719" cy="307768"/>
          </a:xfrm>
          <a:prstGeom prst="rect">
            <a:avLst/>
          </a:prstGeom>
          <a:noFill/>
          <a:ln w="9525">
            <a:noFill/>
            <a:miter lim="800000"/>
            <a:headEnd/>
            <a:tailEnd/>
          </a:ln>
          <a:effectLst/>
        </p:spPr>
        <p:txBody>
          <a:bodyPr wrap="none" lIns="91432" tIns="45716" rIns="91432" bIns="45716">
            <a:spAutoFit/>
          </a:bodyPr>
          <a:lstStyle/>
          <a:p>
            <a:r>
              <a:rPr lang="en-US" sz="1400" dirty="0" smtClean="0">
                <a:solidFill>
                  <a:srgbClr val="0070C0">
                    <a:alpha val="50000"/>
                  </a:srgbClr>
                </a:solidFill>
                <a:latin typeface="Arial" pitchFamily="34" charset="0"/>
              </a:rPr>
              <a:t>Profit / Time</a:t>
            </a:r>
          </a:p>
        </p:txBody>
      </p:sp>
      <p:sp>
        <p:nvSpPr>
          <p:cNvPr id="49" name="Text Box 18"/>
          <p:cNvSpPr txBox="1">
            <a:spLocks noChangeArrowheads="1"/>
          </p:cNvSpPr>
          <p:nvPr/>
        </p:nvSpPr>
        <p:spPr bwMode="auto">
          <a:xfrm rot="3102751">
            <a:off x="2728628" y="4348914"/>
            <a:ext cx="931649" cy="307768"/>
          </a:xfrm>
          <a:prstGeom prst="rect">
            <a:avLst/>
          </a:prstGeom>
          <a:noFill/>
          <a:ln w="9525">
            <a:noFill/>
            <a:miter lim="800000"/>
            <a:headEnd/>
            <a:tailEnd/>
          </a:ln>
          <a:effectLst/>
        </p:spPr>
        <p:txBody>
          <a:bodyPr wrap="none" lIns="91432" tIns="45716" rIns="91432" bIns="45716">
            <a:spAutoFit/>
          </a:bodyPr>
          <a:lstStyle/>
          <a:p>
            <a:r>
              <a:rPr lang="en-US" sz="1400" dirty="0" err="1" smtClean="0">
                <a:solidFill>
                  <a:srgbClr val="C00000">
                    <a:alpha val="50000"/>
                  </a:srgbClr>
                </a:solidFill>
                <a:latin typeface="Arial" pitchFamily="34" charset="0"/>
              </a:rPr>
              <a:t>Knightian</a:t>
            </a:r>
            <a:endParaRPr lang="en-US" sz="1400" dirty="0" smtClean="0">
              <a:solidFill>
                <a:srgbClr val="C00000">
                  <a:alpha val="50000"/>
                </a:srgbClr>
              </a:solidFill>
              <a:latin typeface="Arial" pitchFamily="34" charset="0"/>
            </a:endParaRPr>
          </a:p>
        </p:txBody>
      </p:sp>
      <p:sp>
        <p:nvSpPr>
          <p:cNvPr id="50" name="TextBox 49"/>
          <p:cNvSpPr txBox="1"/>
          <p:nvPr/>
        </p:nvSpPr>
        <p:spPr>
          <a:xfrm>
            <a:off x="2036269" y="-26126"/>
            <a:ext cx="7106083" cy="400110"/>
          </a:xfrm>
          <a:prstGeom prst="rect">
            <a:avLst/>
          </a:prstGeom>
          <a:solidFill>
            <a:srgbClr val="FFC000"/>
          </a:solidFill>
          <a:ln>
            <a:solidFill>
              <a:schemeClr val="tx1"/>
            </a:solidFill>
          </a:ln>
        </p:spPr>
        <p:txBody>
          <a:bodyPr wrap="square" rtlCol="0">
            <a:spAutoFit/>
          </a:bodyPr>
          <a:lstStyle/>
          <a:p>
            <a:r>
              <a:rPr lang="en-US" sz="2000" b="1" dirty="0" smtClean="0"/>
              <a:t>What are </a:t>
            </a:r>
            <a:r>
              <a:rPr lang="en-US" sz="2000" b="1" i="1" dirty="0" smtClean="0"/>
              <a:t>Least</a:t>
            </a:r>
            <a:r>
              <a:rPr lang="en-US" sz="2000" b="1" dirty="0" smtClean="0"/>
              <a:t> Temporal kinds of Temporal Planning?</a:t>
            </a:r>
            <a:endParaRPr lang="en-US" sz="2000" b="1" dirty="0"/>
          </a:p>
        </p:txBody>
      </p:sp>
      <p:sp>
        <p:nvSpPr>
          <p:cNvPr id="51" name="TextBox 50"/>
          <p:cNvSpPr txBox="1"/>
          <p:nvPr/>
        </p:nvSpPr>
        <p:spPr>
          <a:xfrm>
            <a:off x="2602344" y="544411"/>
            <a:ext cx="2887018" cy="523220"/>
          </a:xfrm>
          <a:prstGeom prst="rect">
            <a:avLst/>
          </a:prstGeom>
          <a:solidFill>
            <a:srgbClr val="FFC000">
              <a:alpha val="50000"/>
            </a:srgbClr>
          </a:solidFill>
          <a:ln>
            <a:solidFill>
              <a:schemeClr val="tx1"/>
            </a:solidFill>
          </a:ln>
        </p:spPr>
        <p:txBody>
          <a:bodyPr wrap="square" rtlCol="0">
            <a:spAutoFit/>
          </a:bodyPr>
          <a:lstStyle/>
          <a:p>
            <a:pPr algn="ctr"/>
            <a:r>
              <a:rPr lang="en-US" sz="1400" dirty="0"/>
              <a:t>How can Classical Planning Technique be made Temporal</a:t>
            </a:r>
            <a:r>
              <a:rPr lang="en-US" sz="1400" dirty="0" smtClean="0"/>
              <a:t>?</a:t>
            </a:r>
            <a:endParaRPr lang="en-US" sz="1400" dirty="0"/>
          </a:p>
        </p:txBody>
      </p:sp>
      <p:sp>
        <p:nvSpPr>
          <p:cNvPr id="52" name="TextBox 51"/>
          <p:cNvSpPr txBox="1"/>
          <p:nvPr/>
        </p:nvSpPr>
        <p:spPr>
          <a:xfrm>
            <a:off x="5741386" y="544411"/>
            <a:ext cx="3297457" cy="523220"/>
          </a:xfrm>
          <a:prstGeom prst="rect">
            <a:avLst/>
          </a:prstGeom>
          <a:solidFill>
            <a:srgbClr val="FFC000">
              <a:alpha val="50000"/>
            </a:srgbClr>
          </a:solidFill>
          <a:ln>
            <a:solidFill>
              <a:schemeClr val="tx1"/>
            </a:solidFill>
          </a:ln>
        </p:spPr>
        <p:txBody>
          <a:bodyPr wrap="square" rtlCol="0">
            <a:spAutoFit/>
          </a:bodyPr>
          <a:lstStyle/>
          <a:p>
            <a:pPr algn="ctr"/>
            <a:r>
              <a:rPr lang="en-US" sz="1400" dirty="0" smtClean="0"/>
              <a:t>How should we write Temporal Planning Problems to assist leveraging?</a:t>
            </a:r>
            <a:endParaRPr lang="en-US" sz="1400" dirty="0"/>
          </a:p>
        </p:txBody>
      </p:sp>
      <p:sp>
        <p:nvSpPr>
          <p:cNvPr id="53" name="Text Box 12"/>
          <p:cNvSpPr txBox="1">
            <a:spLocks noChangeArrowheads="1"/>
          </p:cNvSpPr>
          <p:nvPr/>
        </p:nvSpPr>
        <p:spPr bwMode="auto">
          <a:xfrm rot="18867947">
            <a:off x="1691079" y="6237597"/>
            <a:ext cx="1149658" cy="307768"/>
          </a:xfrm>
          <a:prstGeom prst="rect">
            <a:avLst/>
          </a:prstGeom>
          <a:noFill/>
          <a:ln w="9525">
            <a:noFill/>
            <a:miter lim="800000"/>
            <a:headEnd/>
            <a:tailEnd/>
          </a:ln>
          <a:effectLst/>
        </p:spPr>
        <p:txBody>
          <a:bodyPr wrap="none" lIns="91432" tIns="45716" rIns="91432" bIns="45716">
            <a:spAutoFit/>
          </a:bodyPr>
          <a:lstStyle/>
          <a:p>
            <a:r>
              <a:rPr lang="en-US" sz="1400" dirty="0" smtClean="0">
                <a:solidFill>
                  <a:srgbClr val="D26611"/>
                </a:solidFill>
                <a:latin typeface="Arial" pitchFamily="34" charset="0"/>
              </a:rPr>
              <a:t>Compounds</a:t>
            </a:r>
          </a:p>
        </p:txBody>
      </p:sp>
      <p:pic>
        <p:nvPicPr>
          <p:cNvPr id="19459" name="Picture 3" descr="C:\Users\Wyriel\AppData\Local\Microsoft\Windows\Temporary Internet Files\Content.IE5\C0QO4ZVP\MC900434665[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1583" y="5827236"/>
            <a:ext cx="456753" cy="42033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 descr="C:\Users\Wyriel\AppData\Local\Microsoft\Windows\Temporary Internet Files\Content.IE5\C0QO4ZVP\MC900434665[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61920" y="6111791"/>
            <a:ext cx="456753" cy="42033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 descr="C:\Users\Wyriel\AppData\Local\Microsoft\Windows\Temporary Internet Files\Content.IE5\C0QO4ZVP\MC900434665[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95425" y="6389659"/>
            <a:ext cx="456753" cy="420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472321"/>
      </p:ext>
    </p:extLst>
  </p:cSld>
  <p:clrMapOvr>
    <a:masterClrMapping/>
  </p:clrMapOvr>
  <mc:AlternateContent xmlns:mc="http://schemas.openxmlformats.org/markup-compatibility/2006" xmlns:p14="http://schemas.microsoft.com/office/powerpoint/2010/main">
    <mc:Choice Requires="p14">
      <p:transition spd="slow" p14:dur="2000" advTm="16264"/>
    </mc:Choice>
    <mc:Fallback xmlns="">
      <p:transition spd="slow" advTm="162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Effect transition="in" filter="fade">
                                      <p:cBhvr>
                                        <p:cTn id="9" dur="1000"/>
                                        <p:tgtEl>
                                          <p:spTgt spid="36"/>
                                        </p:tgtEl>
                                      </p:cBhvr>
                                    </p:animEffect>
                                  </p:childTnLst>
                                </p:cTn>
                              </p:par>
                              <p:par>
                                <p:cTn id="10" presetID="22" presetClass="entr" presetSubtype="4" fill="hold" grpId="0" nodeType="withEffect">
                                  <p:stCondLst>
                                    <p:cond delay="250"/>
                                  </p:stCondLst>
                                  <p:childTnLst>
                                    <p:set>
                                      <p:cBhvr>
                                        <p:cTn id="11" dur="1" fill="hold">
                                          <p:stCondLst>
                                            <p:cond delay="0"/>
                                          </p:stCondLst>
                                        </p:cTn>
                                        <p:tgtEl>
                                          <p:spTgt spid="47"/>
                                        </p:tgtEl>
                                        <p:attrNameLst>
                                          <p:attrName>style.visibility</p:attrName>
                                        </p:attrNameLst>
                                      </p:cBhvr>
                                      <p:to>
                                        <p:strVal val="visible"/>
                                      </p:to>
                                    </p:set>
                                    <p:animEffect transition="in" filter="wipe(down)">
                                      <p:cBhvr>
                                        <p:cTn id="12" dur="1000"/>
                                        <p:tgtEl>
                                          <p:spTgt spid="47"/>
                                        </p:tgtEl>
                                      </p:cBhvr>
                                    </p:animEffect>
                                  </p:childTnLst>
                                </p:cTn>
                              </p:par>
                              <p:par>
                                <p:cTn id="13" presetID="22" presetClass="entr" presetSubtype="8" fill="hold" grpId="0" nodeType="withEffect">
                                  <p:stCondLst>
                                    <p:cond delay="25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1000"/>
                                        <p:tgtEl>
                                          <p:spTgt spid="48"/>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1000"/>
                                        <p:tgtEl>
                                          <p:spTgt spid="35"/>
                                        </p:tgtEl>
                                      </p:cBhvr>
                                    </p:animEffect>
                                  </p:childTnLst>
                                </p:cTn>
                              </p:par>
                              <p:par>
                                <p:cTn id="19" presetID="22" presetClass="entr" presetSubtype="8" fill="hold" grpId="0" nodeType="withEffect">
                                  <p:stCondLst>
                                    <p:cond delay="25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1000"/>
                                        <p:tgtEl>
                                          <p:spTgt spid="34"/>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1000"/>
                                        <p:tgtEl>
                                          <p:spTgt spid="33"/>
                                        </p:tgtEl>
                                      </p:cBhvr>
                                    </p:animEffect>
                                  </p:childTnLst>
                                </p:cTn>
                              </p:par>
                              <p:par>
                                <p:cTn id="25" presetID="22" presetClass="entr" presetSubtype="8" fill="hold" grpId="0" nodeType="withEffect">
                                  <p:stCondLst>
                                    <p:cond delay="50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1000"/>
                                        <p:tgtEl>
                                          <p:spTgt spid="31"/>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1000"/>
                                        <p:tgtEl>
                                          <p:spTgt spid="49"/>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45"/>
                                        </p:tgtEl>
                                        <p:attrNameLst>
                                          <p:attrName>style.visibility</p:attrName>
                                        </p:attrNameLst>
                                      </p:cBhvr>
                                      <p:to>
                                        <p:strVal val="visible"/>
                                      </p:to>
                                    </p:set>
                                    <p:animEffect transition="in" filter="wipe(left)">
                                      <p:cBhvr>
                                        <p:cTn id="33" dur="1000"/>
                                        <p:tgtEl>
                                          <p:spTgt spid="45"/>
                                        </p:tgtEl>
                                      </p:cBhvr>
                                    </p:animEffect>
                                  </p:childTnLst>
                                </p:cTn>
                              </p:par>
                              <p:par>
                                <p:cTn id="34" presetID="22" presetClass="entr" presetSubtype="8" fill="hold" grpId="0" nodeType="withEffect">
                                  <p:stCondLst>
                                    <p:cond delay="500"/>
                                  </p:stCondLst>
                                  <p:childTnLst>
                                    <p:set>
                                      <p:cBhvr>
                                        <p:cTn id="35" dur="1" fill="hold">
                                          <p:stCondLst>
                                            <p:cond delay="0"/>
                                          </p:stCondLst>
                                        </p:cTn>
                                        <p:tgtEl>
                                          <p:spTgt spid="44"/>
                                        </p:tgtEl>
                                        <p:attrNameLst>
                                          <p:attrName>style.visibility</p:attrName>
                                        </p:attrNameLst>
                                      </p:cBhvr>
                                      <p:to>
                                        <p:strVal val="visible"/>
                                      </p:to>
                                    </p:set>
                                    <p:animEffect transition="in" filter="wipe(left)">
                                      <p:cBhvr>
                                        <p:cTn id="36" dur="1000"/>
                                        <p:tgtEl>
                                          <p:spTgt spid="44"/>
                                        </p:tgtEl>
                                      </p:cBhvr>
                                    </p:animEffect>
                                  </p:childTnLst>
                                </p:cTn>
                              </p:par>
                              <p:par>
                                <p:cTn id="37" presetID="22" presetClass="entr" presetSubtype="8" fill="hold" grpId="0" nodeType="withEffect">
                                  <p:stCondLst>
                                    <p:cond delay="100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1000"/>
                                        <p:tgtEl>
                                          <p:spTgt spid="46"/>
                                        </p:tgtEl>
                                      </p:cBhvr>
                                    </p:animEffect>
                                  </p:childTnLst>
                                </p:cTn>
                              </p:par>
                              <p:par>
                                <p:cTn id="40" presetID="22" presetClass="entr" presetSubtype="8" fill="hold" grpId="0" nodeType="withEffect">
                                  <p:stCondLst>
                                    <p:cond delay="100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1000"/>
                                        <p:tgtEl>
                                          <p:spTgt spid="43"/>
                                        </p:tgtEl>
                                      </p:cBhvr>
                                    </p:animEffect>
                                  </p:childTnLst>
                                </p:cTn>
                              </p:par>
                              <p:par>
                                <p:cTn id="43" presetID="22" presetClass="entr" presetSubtype="8" fill="hold" grpId="0" nodeType="withEffect">
                                  <p:stCondLst>
                                    <p:cond delay="100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1000"/>
                                        <p:tgtEl>
                                          <p:spTgt spid="37"/>
                                        </p:tgtEl>
                                      </p:cBhvr>
                                    </p:animEffect>
                                  </p:childTnLst>
                                </p:cTn>
                              </p:par>
                              <p:par>
                                <p:cTn id="46" presetID="22" presetClass="entr" presetSubtype="8" fill="hold" grpId="0" nodeType="withEffect">
                                  <p:stCondLst>
                                    <p:cond delay="1000"/>
                                  </p:stCondLst>
                                  <p:childTnLst>
                                    <p:set>
                                      <p:cBhvr>
                                        <p:cTn id="47" dur="1" fill="hold">
                                          <p:stCondLst>
                                            <p:cond delay="0"/>
                                          </p:stCondLst>
                                        </p:cTn>
                                        <p:tgtEl>
                                          <p:spTgt spid="53"/>
                                        </p:tgtEl>
                                        <p:attrNameLst>
                                          <p:attrName>style.visibility</p:attrName>
                                        </p:attrNameLst>
                                      </p:cBhvr>
                                      <p:to>
                                        <p:strVal val="visible"/>
                                      </p:to>
                                    </p:set>
                                    <p:animEffect transition="in" filter="wipe(left)">
                                      <p:cBhvr>
                                        <p:cTn id="48" dur="1000"/>
                                        <p:tgtEl>
                                          <p:spTgt spid="53"/>
                                        </p:tgtEl>
                                      </p:cBhvr>
                                    </p:animEffect>
                                  </p:childTnLst>
                                </p:cTn>
                              </p:par>
                              <p:par>
                                <p:cTn id="49" presetID="22" presetClass="entr" presetSubtype="8" fill="hold" nodeType="withEffect">
                                  <p:stCondLst>
                                    <p:cond delay="1500"/>
                                  </p:stCondLst>
                                  <p:childTnLst>
                                    <p:set>
                                      <p:cBhvr>
                                        <p:cTn id="50" dur="1" fill="hold">
                                          <p:stCondLst>
                                            <p:cond delay="0"/>
                                          </p:stCondLst>
                                        </p:cTn>
                                        <p:tgtEl>
                                          <p:spTgt spid="19459"/>
                                        </p:tgtEl>
                                        <p:attrNameLst>
                                          <p:attrName>style.visibility</p:attrName>
                                        </p:attrNameLst>
                                      </p:cBhvr>
                                      <p:to>
                                        <p:strVal val="visible"/>
                                      </p:to>
                                    </p:set>
                                    <p:animEffect transition="in" filter="wipe(left)">
                                      <p:cBhvr>
                                        <p:cTn id="51" dur="1000"/>
                                        <p:tgtEl>
                                          <p:spTgt spid="19459"/>
                                        </p:tgtEl>
                                      </p:cBhvr>
                                    </p:animEffect>
                                  </p:childTnLst>
                                </p:cTn>
                              </p:par>
                              <p:par>
                                <p:cTn id="52" presetID="22" presetClass="entr" presetSubtype="8" fill="hold" nodeType="withEffect">
                                  <p:stCondLst>
                                    <p:cond delay="2500"/>
                                  </p:stCondLst>
                                  <p:childTnLst>
                                    <p:set>
                                      <p:cBhvr>
                                        <p:cTn id="53" dur="1" fill="hold">
                                          <p:stCondLst>
                                            <p:cond delay="0"/>
                                          </p:stCondLst>
                                        </p:cTn>
                                        <p:tgtEl>
                                          <p:spTgt spid="54"/>
                                        </p:tgtEl>
                                        <p:attrNameLst>
                                          <p:attrName>style.visibility</p:attrName>
                                        </p:attrNameLst>
                                      </p:cBhvr>
                                      <p:to>
                                        <p:strVal val="visible"/>
                                      </p:to>
                                    </p:set>
                                    <p:animEffect transition="in" filter="wipe(left)">
                                      <p:cBhvr>
                                        <p:cTn id="54" dur="1000"/>
                                        <p:tgtEl>
                                          <p:spTgt spid="54"/>
                                        </p:tgtEl>
                                      </p:cBhvr>
                                    </p:animEffect>
                                  </p:childTnLst>
                                </p:cTn>
                              </p:par>
                              <p:par>
                                <p:cTn id="55" presetID="22" presetClass="entr" presetSubtype="8" fill="hold" nodeType="withEffect">
                                  <p:stCondLst>
                                    <p:cond delay="350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1000"/>
                                        <p:tgtEl>
                                          <p:spTgt spid="55"/>
                                        </p:tgtEl>
                                      </p:cBhvr>
                                    </p:animEffect>
                                  </p:childTnLst>
                                </p:cTn>
                              </p:par>
                              <p:par>
                                <p:cTn id="58" presetID="10" presetClass="entr" presetSubtype="0" fill="hold" grpId="0" nodeType="withEffect">
                                  <p:stCondLst>
                                    <p:cond delay="175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2000"/>
                                        <p:tgtEl>
                                          <p:spTgt spid="51"/>
                                        </p:tgtEl>
                                      </p:cBhvr>
                                    </p:animEffect>
                                  </p:childTnLst>
                                </p:cTn>
                              </p:par>
                              <p:par>
                                <p:cTn id="61" presetID="10" presetClass="entr" presetSubtype="0" fill="hold" grpId="0" nodeType="withEffect">
                                  <p:stCondLst>
                                    <p:cond delay="300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2000"/>
                                        <p:tgtEl>
                                          <p:spTgt spid="52"/>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500" fill="hold"/>
                                        <p:tgtEl>
                                          <p:spTgt spid="13"/>
                                        </p:tgtEl>
                                        <p:attrNameLst>
                                          <p:attrName>ppt_w</p:attrName>
                                        </p:attrNameLst>
                                      </p:cBhvr>
                                      <p:tavLst>
                                        <p:tav tm="0">
                                          <p:val>
                                            <p:fltVal val="0"/>
                                          </p:val>
                                        </p:tav>
                                        <p:tav tm="100000">
                                          <p:val>
                                            <p:strVal val="#ppt_w"/>
                                          </p:val>
                                        </p:tav>
                                      </p:tavLst>
                                    </p:anim>
                                    <p:anim calcmode="lin" valueType="num">
                                      <p:cBhvr>
                                        <p:cTn id="68" dur="1500" fill="hold"/>
                                        <p:tgtEl>
                                          <p:spTgt spid="13"/>
                                        </p:tgtEl>
                                        <p:attrNameLst>
                                          <p:attrName>ppt_h</p:attrName>
                                        </p:attrNameLst>
                                      </p:cBhvr>
                                      <p:tavLst>
                                        <p:tav tm="0">
                                          <p:val>
                                            <p:fltVal val="0"/>
                                          </p:val>
                                        </p:tav>
                                        <p:tav tm="100000">
                                          <p:val>
                                            <p:strVal val="#ppt_h"/>
                                          </p:val>
                                        </p:tav>
                                      </p:tavLst>
                                    </p:anim>
                                    <p:animEffect transition="in" filter="fade">
                                      <p:cBhvr>
                                        <p:cTn id="69" dur="1500"/>
                                        <p:tgtEl>
                                          <p:spTgt spid="13"/>
                                        </p:tgtEl>
                                      </p:cBhvr>
                                    </p:animEffect>
                                  </p:childTnLst>
                                </p:cTn>
                              </p:par>
                              <p:par>
                                <p:cTn id="70" presetID="53" presetClass="entr" presetSubtype="16" fill="hold" nodeType="withEffect">
                                  <p:stCondLst>
                                    <p:cond delay="500"/>
                                  </p:stCondLst>
                                  <p:childTnLst>
                                    <p:set>
                                      <p:cBhvr>
                                        <p:cTn id="71" dur="1" fill="hold">
                                          <p:stCondLst>
                                            <p:cond delay="0"/>
                                          </p:stCondLst>
                                        </p:cTn>
                                        <p:tgtEl>
                                          <p:spTgt spid="39"/>
                                        </p:tgtEl>
                                        <p:attrNameLst>
                                          <p:attrName>style.visibility</p:attrName>
                                        </p:attrNameLst>
                                      </p:cBhvr>
                                      <p:to>
                                        <p:strVal val="visible"/>
                                      </p:to>
                                    </p:set>
                                    <p:anim calcmode="lin" valueType="num">
                                      <p:cBhvr>
                                        <p:cTn id="72" dur="1500" fill="hold"/>
                                        <p:tgtEl>
                                          <p:spTgt spid="39"/>
                                        </p:tgtEl>
                                        <p:attrNameLst>
                                          <p:attrName>ppt_w</p:attrName>
                                        </p:attrNameLst>
                                      </p:cBhvr>
                                      <p:tavLst>
                                        <p:tav tm="0">
                                          <p:val>
                                            <p:fltVal val="0"/>
                                          </p:val>
                                        </p:tav>
                                        <p:tav tm="100000">
                                          <p:val>
                                            <p:strVal val="#ppt_w"/>
                                          </p:val>
                                        </p:tav>
                                      </p:tavLst>
                                    </p:anim>
                                    <p:anim calcmode="lin" valueType="num">
                                      <p:cBhvr>
                                        <p:cTn id="73" dur="1500" fill="hold"/>
                                        <p:tgtEl>
                                          <p:spTgt spid="39"/>
                                        </p:tgtEl>
                                        <p:attrNameLst>
                                          <p:attrName>ppt_h</p:attrName>
                                        </p:attrNameLst>
                                      </p:cBhvr>
                                      <p:tavLst>
                                        <p:tav tm="0">
                                          <p:val>
                                            <p:fltVal val="0"/>
                                          </p:val>
                                        </p:tav>
                                        <p:tav tm="100000">
                                          <p:val>
                                            <p:strVal val="#ppt_h"/>
                                          </p:val>
                                        </p:tav>
                                      </p:tavLst>
                                    </p:anim>
                                    <p:animEffect transition="in" filter="fade">
                                      <p:cBhvr>
                                        <p:cTn id="74" dur="1500"/>
                                        <p:tgtEl>
                                          <p:spTgt spid="39"/>
                                        </p:tgtEl>
                                      </p:cBhvr>
                                    </p:animEffect>
                                  </p:childTnLst>
                                </p:cTn>
                              </p:par>
                              <p:par>
                                <p:cTn id="75" presetID="53" presetClass="entr" presetSubtype="16" fill="hold" nodeType="withEffect">
                                  <p:stCondLst>
                                    <p:cond delay="1000"/>
                                  </p:stCondLst>
                                  <p:childTnLst>
                                    <p:set>
                                      <p:cBhvr>
                                        <p:cTn id="76" dur="1" fill="hold">
                                          <p:stCondLst>
                                            <p:cond delay="0"/>
                                          </p:stCondLst>
                                        </p:cTn>
                                        <p:tgtEl>
                                          <p:spTgt spid="40"/>
                                        </p:tgtEl>
                                        <p:attrNameLst>
                                          <p:attrName>style.visibility</p:attrName>
                                        </p:attrNameLst>
                                      </p:cBhvr>
                                      <p:to>
                                        <p:strVal val="visible"/>
                                      </p:to>
                                    </p:set>
                                    <p:anim calcmode="lin" valueType="num">
                                      <p:cBhvr>
                                        <p:cTn id="77" dur="1500" fill="hold"/>
                                        <p:tgtEl>
                                          <p:spTgt spid="40"/>
                                        </p:tgtEl>
                                        <p:attrNameLst>
                                          <p:attrName>ppt_w</p:attrName>
                                        </p:attrNameLst>
                                      </p:cBhvr>
                                      <p:tavLst>
                                        <p:tav tm="0">
                                          <p:val>
                                            <p:fltVal val="0"/>
                                          </p:val>
                                        </p:tav>
                                        <p:tav tm="100000">
                                          <p:val>
                                            <p:strVal val="#ppt_w"/>
                                          </p:val>
                                        </p:tav>
                                      </p:tavLst>
                                    </p:anim>
                                    <p:anim calcmode="lin" valueType="num">
                                      <p:cBhvr>
                                        <p:cTn id="78" dur="1500" fill="hold"/>
                                        <p:tgtEl>
                                          <p:spTgt spid="40"/>
                                        </p:tgtEl>
                                        <p:attrNameLst>
                                          <p:attrName>ppt_h</p:attrName>
                                        </p:attrNameLst>
                                      </p:cBhvr>
                                      <p:tavLst>
                                        <p:tav tm="0">
                                          <p:val>
                                            <p:fltVal val="0"/>
                                          </p:val>
                                        </p:tav>
                                        <p:tav tm="100000">
                                          <p:val>
                                            <p:strVal val="#ppt_h"/>
                                          </p:val>
                                        </p:tav>
                                      </p:tavLst>
                                    </p:anim>
                                    <p:animEffect transition="in" filter="fade">
                                      <p:cBhvr>
                                        <p:cTn id="79" dur="1500"/>
                                        <p:tgtEl>
                                          <p:spTgt spid="40"/>
                                        </p:tgtEl>
                                      </p:cBhvr>
                                    </p:animEffect>
                                  </p:childTnLst>
                                </p:cTn>
                              </p:par>
                              <p:par>
                                <p:cTn id="80" presetID="53" presetClass="entr" presetSubtype="16" fill="hold" nodeType="withEffect">
                                  <p:stCondLst>
                                    <p:cond delay="1500"/>
                                  </p:stCondLst>
                                  <p:childTnLst>
                                    <p:set>
                                      <p:cBhvr>
                                        <p:cTn id="81" dur="1" fill="hold">
                                          <p:stCondLst>
                                            <p:cond delay="0"/>
                                          </p:stCondLst>
                                        </p:cTn>
                                        <p:tgtEl>
                                          <p:spTgt spid="32"/>
                                        </p:tgtEl>
                                        <p:attrNameLst>
                                          <p:attrName>style.visibility</p:attrName>
                                        </p:attrNameLst>
                                      </p:cBhvr>
                                      <p:to>
                                        <p:strVal val="visible"/>
                                      </p:to>
                                    </p:set>
                                    <p:anim calcmode="lin" valueType="num">
                                      <p:cBhvr>
                                        <p:cTn id="82" dur="1500" fill="hold"/>
                                        <p:tgtEl>
                                          <p:spTgt spid="32"/>
                                        </p:tgtEl>
                                        <p:attrNameLst>
                                          <p:attrName>ppt_w</p:attrName>
                                        </p:attrNameLst>
                                      </p:cBhvr>
                                      <p:tavLst>
                                        <p:tav tm="0">
                                          <p:val>
                                            <p:fltVal val="0"/>
                                          </p:val>
                                        </p:tav>
                                        <p:tav tm="100000">
                                          <p:val>
                                            <p:strVal val="#ppt_w"/>
                                          </p:val>
                                        </p:tav>
                                      </p:tavLst>
                                    </p:anim>
                                    <p:anim calcmode="lin" valueType="num">
                                      <p:cBhvr>
                                        <p:cTn id="83" dur="1500" fill="hold"/>
                                        <p:tgtEl>
                                          <p:spTgt spid="32"/>
                                        </p:tgtEl>
                                        <p:attrNameLst>
                                          <p:attrName>ppt_h</p:attrName>
                                        </p:attrNameLst>
                                      </p:cBhvr>
                                      <p:tavLst>
                                        <p:tav tm="0">
                                          <p:val>
                                            <p:fltVal val="0"/>
                                          </p:val>
                                        </p:tav>
                                        <p:tav tm="100000">
                                          <p:val>
                                            <p:strVal val="#ppt_h"/>
                                          </p:val>
                                        </p:tav>
                                      </p:tavLst>
                                    </p:anim>
                                    <p:animEffect transition="in" filter="fade">
                                      <p:cBhvr>
                                        <p:cTn id="84" dur="1500"/>
                                        <p:tgtEl>
                                          <p:spTgt spid="32"/>
                                        </p:tgtEl>
                                      </p:cBhvr>
                                    </p:animEffect>
                                  </p:childTnLst>
                                </p:cTn>
                              </p:par>
                              <p:par>
                                <p:cTn id="85" presetID="53" presetClass="entr" presetSubtype="16" fill="hold" nodeType="withEffect">
                                  <p:stCondLst>
                                    <p:cond delay="200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500" fill="hold"/>
                                        <p:tgtEl>
                                          <p:spTgt spid="38"/>
                                        </p:tgtEl>
                                        <p:attrNameLst>
                                          <p:attrName>ppt_w</p:attrName>
                                        </p:attrNameLst>
                                      </p:cBhvr>
                                      <p:tavLst>
                                        <p:tav tm="0">
                                          <p:val>
                                            <p:fltVal val="0"/>
                                          </p:val>
                                        </p:tav>
                                        <p:tav tm="100000">
                                          <p:val>
                                            <p:strVal val="#ppt_w"/>
                                          </p:val>
                                        </p:tav>
                                      </p:tavLst>
                                    </p:anim>
                                    <p:anim calcmode="lin" valueType="num">
                                      <p:cBhvr>
                                        <p:cTn id="88" dur="1500" fill="hold"/>
                                        <p:tgtEl>
                                          <p:spTgt spid="38"/>
                                        </p:tgtEl>
                                        <p:attrNameLst>
                                          <p:attrName>ppt_h</p:attrName>
                                        </p:attrNameLst>
                                      </p:cBhvr>
                                      <p:tavLst>
                                        <p:tav tm="0">
                                          <p:val>
                                            <p:fltVal val="0"/>
                                          </p:val>
                                        </p:tav>
                                        <p:tav tm="100000">
                                          <p:val>
                                            <p:strVal val="#ppt_h"/>
                                          </p:val>
                                        </p:tav>
                                      </p:tavLst>
                                    </p:anim>
                                    <p:animEffect transition="in" filter="fade">
                                      <p:cBhvr>
                                        <p:cTn id="89" dur="1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P spid="34" grpId="0"/>
      <p:bldP spid="35" grpId="0"/>
      <p:bldP spid="36" grpId="0"/>
      <p:bldP spid="37" grpId="0"/>
      <p:bldP spid="43" grpId="0"/>
      <p:bldP spid="44" grpId="0"/>
      <p:bldP spid="45" grpId="0"/>
      <p:bldP spid="46" grpId="0" animBg="1"/>
      <p:bldP spid="47" grpId="0" animBg="1"/>
      <p:bldP spid="48" grpId="0"/>
      <p:bldP spid="49" grpId="0"/>
      <p:bldP spid="51" grpId="0" animBg="1"/>
      <p:bldP spid="52" grpId="0" animBg="1"/>
      <p:bldP spid="53" grpId="0"/>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1"/>
          <p:cNvSpPr>
            <a:spLocks noGrp="1" noChangeArrowheads="1"/>
          </p:cNvSpPr>
          <p:nvPr>
            <p:ph type="title" idx="4294967295"/>
          </p:nvPr>
        </p:nvSpPr>
        <p:spPr>
          <a:xfrm>
            <a:off x="685800" y="457200"/>
            <a:ext cx="7793038" cy="685800"/>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Rover Domain</a:t>
            </a: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12" y="1441468"/>
            <a:ext cx="6867525" cy="4867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4600" y="3971925"/>
            <a:ext cx="3810000" cy="2798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4495800"/>
            <a:ext cx="1751013" cy="1703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3438" y="1981200"/>
            <a:ext cx="1960562" cy="177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29"/>
          <p:cNvSpPr txBox="1">
            <a:spLocks noChangeArrowheads="1"/>
          </p:cNvSpPr>
          <p:nvPr/>
        </p:nvSpPr>
        <p:spPr bwMode="auto">
          <a:xfrm>
            <a:off x="6880239" y="0"/>
            <a:ext cx="2263761"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Classical Planning</a:t>
            </a:r>
            <a:endParaRPr lang="en-US" b="1" i="1" dirty="0">
              <a:solidFill>
                <a:schemeClr val="hlink"/>
              </a:solidFill>
            </a:endParaRPr>
          </a:p>
        </p:txBody>
      </p:sp>
    </p:spTree>
    <p:extLst>
      <p:ext uri="{BB962C8B-B14F-4D97-AF65-F5344CB8AC3E}">
        <p14:creationId xmlns:p14="http://schemas.microsoft.com/office/powerpoint/2010/main" val="1783450307"/>
      </p:ext>
    </p:extLst>
  </p:cSld>
  <p:clrMapOvr>
    <a:masterClrMapping/>
  </p:clrMapOvr>
  <p:transition advTm="159744"/>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t>Rovers Plan</a:t>
            </a:r>
          </a:p>
        </p:txBody>
      </p:sp>
      <p:sp>
        <p:nvSpPr>
          <p:cNvPr id="3" name="Content Placeholder 2"/>
          <p:cNvSpPr>
            <a:spLocks noGrp="1"/>
          </p:cNvSpPr>
          <p:nvPr>
            <p:ph idx="1"/>
          </p:nvPr>
        </p:nvSpPr>
        <p:spPr/>
        <p:txBody>
          <a:bodyPr>
            <a:normAutofit fontScale="77500" lnSpcReduction="20000"/>
          </a:bodyPr>
          <a:lstStyle/>
          <a:p>
            <a:pPr eaLnBrk="1" hangingPunct="1">
              <a:defRPr/>
            </a:pPr>
            <a:r>
              <a:rPr lang="en-US" sz="3100" dirty="0" smtClean="0"/>
              <a:t>Communicate all samples, finish at beta</a:t>
            </a:r>
          </a:p>
          <a:p>
            <a:pPr eaLnBrk="1" hangingPunct="1">
              <a:defRPr/>
            </a:pPr>
            <a:r>
              <a:rPr lang="en-US" dirty="0" smtClean="0">
                <a:solidFill>
                  <a:srgbClr val="BC3319"/>
                </a:solidFill>
              </a:rPr>
              <a:t>s</a:t>
            </a:r>
            <a:r>
              <a:rPr lang="en-US" baseline="-25000" dirty="0" smtClean="0">
                <a:solidFill>
                  <a:srgbClr val="BC3319"/>
                </a:solidFill>
              </a:rPr>
              <a:t>0</a:t>
            </a:r>
            <a:r>
              <a:rPr lang="en-US" dirty="0" smtClean="0">
                <a:solidFill>
                  <a:srgbClr val="BC3319"/>
                </a:solidFill>
              </a:rPr>
              <a:t> = </a:t>
            </a:r>
            <a:r>
              <a:rPr lang="en-US" sz="2300" dirty="0" smtClean="0">
                <a:solidFill>
                  <a:srgbClr val="BC3319"/>
                </a:solidFill>
              </a:rPr>
              <a:t>{ (at alpha) (avail soil alpha) (avail rock beta) (avail image gamma) }</a:t>
            </a:r>
            <a:endParaRPr lang="en-US" sz="3100" dirty="0" smtClean="0">
              <a:solidFill>
                <a:srgbClr val="BC3319"/>
              </a:solidFill>
            </a:endParaRPr>
          </a:p>
          <a:p>
            <a:pPr lvl="1" eaLnBrk="1" hangingPunct="1">
              <a:defRPr/>
            </a:pPr>
            <a:r>
              <a:rPr lang="en-US" sz="1900" dirty="0" smtClean="0">
                <a:solidFill>
                  <a:srgbClr val="C00000"/>
                </a:solidFill>
              </a:rPr>
              <a:t>(at alpha)(s</a:t>
            </a:r>
            <a:r>
              <a:rPr lang="en-US" sz="1900" baseline="-25000" dirty="0" smtClean="0">
                <a:solidFill>
                  <a:srgbClr val="C00000"/>
                </a:solidFill>
              </a:rPr>
              <a:t>0</a:t>
            </a:r>
            <a:r>
              <a:rPr lang="en-US" sz="1900" dirty="0" smtClean="0">
                <a:solidFill>
                  <a:srgbClr val="C00000"/>
                </a:solidFill>
              </a:rPr>
              <a:t>) = true</a:t>
            </a:r>
          </a:p>
          <a:p>
            <a:pPr lvl="1" eaLnBrk="1" hangingPunct="1">
              <a:defRPr/>
            </a:pPr>
            <a:r>
              <a:rPr lang="en-US" sz="1900" dirty="0" smtClean="0">
                <a:solidFill>
                  <a:srgbClr val="C00000"/>
                </a:solidFill>
              </a:rPr>
              <a:t>(at beta)(s</a:t>
            </a:r>
            <a:r>
              <a:rPr lang="en-US" sz="1900" baseline="-25000" dirty="0" smtClean="0">
                <a:solidFill>
                  <a:srgbClr val="C00000"/>
                </a:solidFill>
              </a:rPr>
              <a:t>0</a:t>
            </a:r>
            <a:r>
              <a:rPr lang="en-US" sz="1900" dirty="0" smtClean="0">
                <a:solidFill>
                  <a:srgbClr val="C00000"/>
                </a:solidFill>
              </a:rPr>
              <a:t>) = false</a:t>
            </a:r>
          </a:p>
          <a:p>
            <a:pPr eaLnBrk="1" hangingPunct="1">
              <a:defRPr/>
            </a:pPr>
            <a:r>
              <a:rPr lang="en-US" sz="3100" dirty="0" smtClean="0"/>
              <a:t>Solution (10 steps)</a:t>
            </a:r>
          </a:p>
          <a:p>
            <a:pPr lvl="1" eaLnBrk="1" hangingPunct="1">
              <a:defRPr/>
            </a:pPr>
            <a:r>
              <a:rPr lang="en-US" sz="2400" dirty="0" smtClean="0">
                <a:solidFill>
                  <a:srgbClr val="BC3319"/>
                </a:solidFill>
              </a:rPr>
              <a:t>(sample soil alpha) (</a:t>
            </a:r>
            <a:r>
              <a:rPr lang="en-US" sz="2400" dirty="0" err="1" smtClean="0">
                <a:solidFill>
                  <a:srgbClr val="BC3319"/>
                </a:solidFill>
              </a:rPr>
              <a:t>commun</a:t>
            </a:r>
            <a:r>
              <a:rPr lang="en-US" sz="2400" dirty="0" smtClean="0">
                <a:solidFill>
                  <a:srgbClr val="BC3319"/>
                </a:solidFill>
              </a:rPr>
              <a:t> soil)</a:t>
            </a:r>
          </a:p>
          <a:p>
            <a:pPr lvl="2" eaLnBrk="1" hangingPunct="1">
              <a:defRPr/>
            </a:pPr>
            <a:r>
              <a:rPr lang="en-US" sz="2100" dirty="0" smtClean="0"/>
              <a:t>adds </a:t>
            </a:r>
            <a:r>
              <a:rPr lang="en-US" sz="2100" dirty="0" smtClean="0">
                <a:solidFill>
                  <a:srgbClr val="BC3319"/>
                </a:solidFill>
              </a:rPr>
              <a:t>(have soil)</a:t>
            </a:r>
            <a:r>
              <a:rPr lang="en-US" sz="2100" dirty="0" smtClean="0"/>
              <a:t> and </a:t>
            </a:r>
            <a:r>
              <a:rPr lang="en-US" sz="2100" dirty="0" smtClean="0">
                <a:solidFill>
                  <a:srgbClr val="BC3319"/>
                </a:solidFill>
              </a:rPr>
              <a:t>(</a:t>
            </a:r>
            <a:r>
              <a:rPr lang="en-US" sz="2100" dirty="0" err="1" smtClean="0">
                <a:solidFill>
                  <a:srgbClr val="BC3319"/>
                </a:solidFill>
              </a:rPr>
              <a:t>comm</a:t>
            </a:r>
            <a:r>
              <a:rPr lang="en-US" sz="2100" dirty="0" smtClean="0">
                <a:solidFill>
                  <a:srgbClr val="BC3319"/>
                </a:solidFill>
              </a:rPr>
              <a:t> soil)</a:t>
            </a:r>
          </a:p>
          <a:p>
            <a:pPr lvl="1" eaLnBrk="1" hangingPunct="1">
              <a:defRPr/>
            </a:pPr>
            <a:r>
              <a:rPr lang="en-US" sz="2400" dirty="0" smtClean="0">
                <a:solidFill>
                  <a:srgbClr val="BC3319"/>
                </a:solidFill>
              </a:rPr>
              <a:t>(drive alpha beta) </a:t>
            </a:r>
          </a:p>
          <a:p>
            <a:pPr lvl="1" eaLnBrk="1" hangingPunct="1">
              <a:defRPr/>
            </a:pPr>
            <a:r>
              <a:rPr lang="en-US" sz="2400" dirty="0" smtClean="0">
                <a:solidFill>
                  <a:srgbClr val="BC3319"/>
                </a:solidFill>
              </a:rPr>
              <a:t>(sample rock beta) (</a:t>
            </a:r>
            <a:r>
              <a:rPr lang="en-US" sz="2400" dirty="0" err="1" smtClean="0">
                <a:solidFill>
                  <a:srgbClr val="BC3319"/>
                </a:solidFill>
              </a:rPr>
              <a:t>commun</a:t>
            </a:r>
            <a:r>
              <a:rPr lang="en-US" sz="2400" dirty="0" smtClean="0">
                <a:solidFill>
                  <a:srgbClr val="BC3319"/>
                </a:solidFill>
              </a:rPr>
              <a:t> rock)</a:t>
            </a:r>
          </a:p>
          <a:p>
            <a:pPr lvl="1" eaLnBrk="1" hangingPunct="1">
              <a:defRPr/>
            </a:pPr>
            <a:r>
              <a:rPr lang="en-US" sz="2400" dirty="0" smtClean="0">
                <a:solidFill>
                  <a:srgbClr val="BC3319"/>
                </a:solidFill>
              </a:rPr>
              <a:t>(drive beta gamma) </a:t>
            </a:r>
          </a:p>
          <a:p>
            <a:pPr lvl="1" eaLnBrk="1" hangingPunct="1">
              <a:defRPr/>
            </a:pPr>
            <a:r>
              <a:rPr lang="en-US" sz="2400" dirty="0" smtClean="0">
                <a:solidFill>
                  <a:srgbClr val="BC3319"/>
                </a:solidFill>
              </a:rPr>
              <a:t>(sample image gamma) (</a:t>
            </a:r>
            <a:r>
              <a:rPr lang="en-US" sz="2400" dirty="0" err="1" smtClean="0">
                <a:solidFill>
                  <a:srgbClr val="BC3319"/>
                </a:solidFill>
              </a:rPr>
              <a:t>commun</a:t>
            </a:r>
            <a:r>
              <a:rPr lang="en-US" sz="2400" dirty="0" smtClean="0">
                <a:solidFill>
                  <a:srgbClr val="BC3319"/>
                </a:solidFill>
              </a:rPr>
              <a:t> image)</a:t>
            </a:r>
          </a:p>
          <a:p>
            <a:pPr lvl="1" eaLnBrk="1" hangingPunct="1">
              <a:defRPr/>
            </a:pPr>
            <a:r>
              <a:rPr lang="en-US" sz="2400" dirty="0" smtClean="0">
                <a:solidFill>
                  <a:srgbClr val="BC3319"/>
                </a:solidFill>
              </a:rPr>
              <a:t>(drive gamma alpha) </a:t>
            </a:r>
          </a:p>
          <a:p>
            <a:pPr lvl="1" eaLnBrk="1" hangingPunct="1">
              <a:defRPr/>
            </a:pPr>
            <a:r>
              <a:rPr lang="en-US" sz="2400" dirty="0" smtClean="0">
                <a:solidFill>
                  <a:srgbClr val="BC3319"/>
                </a:solidFill>
              </a:rPr>
              <a:t>(drive alpha beta)</a:t>
            </a:r>
          </a:p>
          <a:p>
            <a:pPr lvl="2" eaLnBrk="1" hangingPunct="1">
              <a:defRPr/>
            </a:pPr>
            <a:r>
              <a:rPr lang="en-US" sz="2100" dirty="0" smtClean="0"/>
              <a:t>Not the same edge</a:t>
            </a:r>
          </a:p>
          <a:p>
            <a:pPr lvl="2" eaLnBrk="1" hangingPunct="1">
              <a:defRPr/>
            </a:pPr>
            <a:r>
              <a:rPr lang="en-US" sz="2100" dirty="0" smtClean="0">
                <a:solidFill>
                  <a:srgbClr val="000000"/>
                </a:solidFill>
                <a:ea typeface="Microsoft YaHei" pitchFamily="34" charset="-122"/>
              </a:rPr>
              <a:t>3</a:t>
            </a:r>
            <a:r>
              <a:rPr lang="en-US" sz="2100" baseline="30000" dirty="0" smtClean="0">
                <a:solidFill>
                  <a:srgbClr val="000000"/>
                </a:solidFill>
                <a:ea typeface="Microsoft YaHei" pitchFamily="34" charset="-122"/>
              </a:rPr>
              <a:t>4</a:t>
            </a:r>
            <a:r>
              <a:rPr lang="en-US" sz="2100" dirty="0" smtClean="0">
                <a:solidFill>
                  <a:srgbClr val="000000"/>
                </a:solidFill>
                <a:ea typeface="Microsoft YaHei" pitchFamily="34" charset="-122"/>
              </a:rPr>
              <a:t>=81 reachable states; 3*(3*33-9)=270 non-loop edges</a:t>
            </a:r>
            <a:endParaRPr lang="en-US" sz="2100" dirty="0" smtClean="0"/>
          </a:p>
          <a:p>
            <a:pPr eaLnBrk="1" hangingPunct="1">
              <a:defRPr/>
            </a:pPr>
            <a:r>
              <a:rPr lang="en-US" dirty="0" err="1" smtClean="0">
                <a:solidFill>
                  <a:srgbClr val="BC3319"/>
                </a:solidFill>
              </a:rPr>
              <a:t>s</a:t>
            </a:r>
            <a:r>
              <a:rPr lang="en-US" baseline="-25000" dirty="0" err="1" smtClean="0">
                <a:solidFill>
                  <a:srgbClr val="BC3319"/>
                </a:solidFill>
              </a:rPr>
              <a:t>n</a:t>
            </a:r>
            <a:r>
              <a:rPr lang="en-US" dirty="0" smtClean="0">
                <a:solidFill>
                  <a:srgbClr val="BC3319"/>
                </a:solidFill>
              </a:rPr>
              <a:t> = </a:t>
            </a:r>
            <a:r>
              <a:rPr lang="en-US" sz="2600" dirty="0" smtClean="0">
                <a:solidFill>
                  <a:srgbClr val="BC3319"/>
                </a:solidFill>
              </a:rPr>
              <a:t>{ (at beta) (</a:t>
            </a:r>
            <a:r>
              <a:rPr lang="en-US" sz="2600" dirty="0" err="1" smtClean="0">
                <a:solidFill>
                  <a:srgbClr val="BC3319"/>
                </a:solidFill>
              </a:rPr>
              <a:t>comm</a:t>
            </a:r>
            <a:r>
              <a:rPr lang="en-US" sz="2600" dirty="0" smtClean="0">
                <a:solidFill>
                  <a:srgbClr val="BC3319"/>
                </a:solidFill>
              </a:rPr>
              <a:t> soil) (</a:t>
            </a:r>
            <a:r>
              <a:rPr lang="en-US" sz="2600" dirty="0" err="1" smtClean="0">
                <a:solidFill>
                  <a:srgbClr val="BC3319"/>
                </a:solidFill>
              </a:rPr>
              <a:t>comm</a:t>
            </a:r>
            <a:r>
              <a:rPr lang="en-US" sz="2600" dirty="0" smtClean="0">
                <a:solidFill>
                  <a:srgbClr val="BC3319"/>
                </a:solidFill>
              </a:rPr>
              <a:t> rock) (</a:t>
            </a:r>
            <a:r>
              <a:rPr lang="en-US" sz="2600" dirty="0" err="1" smtClean="0">
                <a:solidFill>
                  <a:srgbClr val="BC3319"/>
                </a:solidFill>
              </a:rPr>
              <a:t>comm</a:t>
            </a:r>
            <a:r>
              <a:rPr lang="en-US" sz="2600" dirty="0" smtClean="0">
                <a:solidFill>
                  <a:srgbClr val="BC3319"/>
                </a:solidFill>
              </a:rPr>
              <a:t> image) … }</a:t>
            </a:r>
            <a:endParaRPr lang="en-US" dirty="0" smtClean="0">
              <a:solidFill>
                <a:srgbClr val="BC3319"/>
              </a:solidFill>
            </a:endParaRPr>
          </a:p>
        </p:txBody>
      </p:sp>
      <p:pic>
        <p:nvPicPr>
          <p:cNvPr id="4"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1941" y="2473371"/>
            <a:ext cx="3810000" cy="2798763"/>
          </a:xfrm>
          <a:prstGeom prst="rect">
            <a:avLst/>
          </a:prstGeom>
          <a:noFill/>
          <a:ln>
            <a:noFill/>
          </a:ln>
          <a:effectLst/>
        </p:spPr>
      </p:pic>
      <p:sp>
        <p:nvSpPr>
          <p:cNvPr id="2" name="Oval 1"/>
          <p:cNvSpPr/>
          <p:nvPr/>
        </p:nvSpPr>
        <p:spPr bwMode="auto">
          <a:xfrm>
            <a:off x="6696635" y="4418153"/>
            <a:ext cx="860611" cy="853981"/>
          </a:xfrm>
          <a:prstGeom prst="ellipse">
            <a:avLst/>
          </a:prstGeom>
          <a:noFill/>
          <a:ln w="57150" cap="flat" cmpd="sng" algn="ctr">
            <a:solidFill>
              <a:srgbClr val="FFCC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6" name="Oval 5"/>
          <p:cNvSpPr/>
          <p:nvPr/>
        </p:nvSpPr>
        <p:spPr bwMode="auto">
          <a:xfrm>
            <a:off x="5407510" y="2537062"/>
            <a:ext cx="860611" cy="853981"/>
          </a:xfrm>
          <a:prstGeom prst="ellipse">
            <a:avLst/>
          </a:prstGeom>
          <a:noFill/>
          <a:ln w="57150" cap="flat" cmpd="sng" algn="ctr">
            <a:solidFill>
              <a:srgbClr val="FFCC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7" name="Oval 6"/>
          <p:cNvSpPr/>
          <p:nvPr/>
        </p:nvSpPr>
        <p:spPr bwMode="auto">
          <a:xfrm>
            <a:off x="7756859" y="2473371"/>
            <a:ext cx="860611" cy="853981"/>
          </a:xfrm>
          <a:prstGeom prst="ellipse">
            <a:avLst/>
          </a:prstGeom>
          <a:noFill/>
          <a:ln w="57150" cap="flat" cmpd="sng" algn="ctr">
            <a:solidFill>
              <a:srgbClr val="FFCC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ndParaRPr>
          </a:p>
        </p:txBody>
      </p:sp>
      <p:cxnSp>
        <p:nvCxnSpPr>
          <p:cNvPr id="8" name="Straight Arrow Connector 7"/>
          <p:cNvCxnSpPr/>
          <p:nvPr/>
        </p:nvCxnSpPr>
        <p:spPr bwMode="auto">
          <a:xfrm flipH="1" flipV="1">
            <a:off x="6500607" y="3445127"/>
            <a:ext cx="537883" cy="671812"/>
          </a:xfrm>
          <a:prstGeom prst="straightConnector1">
            <a:avLst/>
          </a:prstGeom>
          <a:solidFill>
            <a:srgbClr val="00FFFF"/>
          </a:solidFill>
          <a:ln w="57150" cap="flat" cmpd="sng" algn="ctr">
            <a:solidFill>
              <a:srgbClr val="FFCC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a:off x="6608184" y="3327352"/>
            <a:ext cx="1065007" cy="1"/>
          </a:xfrm>
          <a:prstGeom prst="straightConnector1">
            <a:avLst/>
          </a:prstGeom>
          <a:solidFill>
            <a:srgbClr val="00FFFF"/>
          </a:solidFill>
          <a:ln w="57150" cap="flat" cmpd="sng" algn="ctr">
            <a:solidFill>
              <a:srgbClr val="FFCC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flipH="1">
            <a:off x="7140687" y="3327353"/>
            <a:ext cx="616172" cy="789586"/>
          </a:xfrm>
          <a:prstGeom prst="straightConnector1">
            <a:avLst/>
          </a:prstGeom>
          <a:solidFill>
            <a:srgbClr val="00FFFF"/>
          </a:solidFill>
          <a:ln w="57150" cap="flat" cmpd="sng" algn="ctr">
            <a:solidFill>
              <a:srgbClr val="FFCC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urved Connector 18"/>
          <p:cNvCxnSpPr/>
          <p:nvPr/>
        </p:nvCxnSpPr>
        <p:spPr bwMode="auto">
          <a:xfrm rot="16200000" flipV="1">
            <a:off x="6369097" y="3447546"/>
            <a:ext cx="671812" cy="666974"/>
          </a:xfrm>
          <a:prstGeom prst="curvedConnector3">
            <a:avLst>
              <a:gd name="adj1" fmla="val -15653"/>
            </a:avLst>
          </a:prstGeom>
          <a:solidFill>
            <a:srgbClr val="00FFFF"/>
          </a:solidFill>
          <a:ln w="57150" cap="flat" cmpd="sng" algn="ctr">
            <a:solidFill>
              <a:srgbClr val="FFCC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a:off x="7557246" y="4418153"/>
            <a:ext cx="629918" cy="290456"/>
          </a:xfrm>
          <a:prstGeom prst="straightConnector1">
            <a:avLst/>
          </a:prstGeom>
          <a:solidFill>
            <a:srgbClr val="00FFFF"/>
          </a:solidFill>
          <a:ln w="38100" cap="flat" cmpd="sng" algn="ctr">
            <a:solidFill>
              <a:srgbClr val="FFCC00"/>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Freeform 11"/>
          <p:cNvSpPr/>
          <p:nvPr/>
        </p:nvSpPr>
        <p:spPr bwMode="auto">
          <a:xfrm>
            <a:off x="5801360" y="3589814"/>
            <a:ext cx="2549562" cy="2024617"/>
          </a:xfrm>
          <a:custGeom>
            <a:avLst/>
            <a:gdLst>
              <a:gd name="connsiteX0" fmla="*/ 0 w 2549562"/>
              <a:gd name="connsiteY0" fmla="*/ 0 h 2024617"/>
              <a:gd name="connsiteX1" fmla="*/ 365760 w 2549562"/>
              <a:gd name="connsiteY1" fmla="*/ 1570616 h 2024617"/>
              <a:gd name="connsiteX2" fmla="*/ 1796527 w 2549562"/>
              <a:gd name="connsiteY2" fmla="*/ 2022438 h 2024617"/>
              <a:gd name="connsiteX3" fmla="*/ 2549562 w 2549562"/>
              <a:gd name="connsiteY3" fmla="*/ 1710466 h 2024617"/>
            </a:gdLst>
            <a:ahLst/>
            <a:cxnLst>
              <a:cxn ang="0">
                <a:pos x="connsiteX0" y="connsiteY0"/>
              </a:cxn>
              <a:cxn ang="0">
                <a:pos x="connsiteX1" y="connsiteY1"/>
              </a:cxn>
              <a:cxn ang="0">
                <a:pos x="connsiteX2" y="connsiteY2"/>
              </a:cxn>
              <a:cxn ang="0">
                <a:pos x="connsiteX3" y="connsiteY3"/>
              </a:cxn>
            </a:cxnLst>
            <a:rect l="l" t="t" r="r" b="b"/>
            <a:pathLst>
              <a:path w="2549562" h="2024617">
                <a:moveTo>
                  <a:pt x="0" y="0"/>
                </a:moveTo>
                <a:cubicBezTo>
                  <a:pt x="33169" y="616771"/>
                  <a:pt x="66339" y="1233543"/>
                  <a:pt x="365760" y="1570616"/>
                </a:cubicBezTo>
                <a:cubicBezTo>
                  <a:pt x="665181" y="1907689"/>
                  <a:pt x="1432560" y="1999130"/>
                  <a:pt x="1796527" y="2022438"/>
                </a:cubicBezTo>
                <a:cubicBezTo>
                  <a:pt x="2160494" y="2045746"/>
                  <a:pt x="2355028" y="1878106"/>
                  <a:pt x="2549562" y="1710466"/>
                </a:cubicBezTo>
              </a:path>
            </a:pathLst>
          </a:custGeom>
          <a:noFill/>
          <a:ln w="38100" cap="flat" cmpd="sng" algn="ctr">
            <a:solidFill>
              <a:srgbClr val="FFCC00"/>
            </a:solidFill>
            <a:prstDash val="sysDot"/>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cxnSp>
        <p:nvCxnSpPr>
          <p:cNvPr id="17" name="Straight Arrow Connector 16"/>
          <p:cNvCxnSpPr/>
          <p:nvPr/>
        </p:nvCxnSpPr>
        <p:spPr bwMode="auto">
          <a:xfrm>
            <a:off x="7995920" y="3445127"/>
            <a:ext cx="473337" cy="780284"/>
          </a:xfrm>
          <a:prstGeom prst="straightConnector1">
            <a:avLst/>
          </a:prstGeom>
          <a:solidFill>
            <a:srgbClr val="00FFFF"/>
          </a:solidFill>
          <a:ln w="38100" cap="flat" cmpd="sng" algn="ctr">
            <a:solidFill>
              <a:srgbClr val="FFCC00"/>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 Box 229"/>
          <p:cNvSpPr txBox="1">
            <a:spLocks noChangeArrowheads="1"/>
          </p:cNvSpPr>
          <p:nvPr/>
        </p:nvSpPr>
        <p:spPr bwMode="auto">
          <a:xfrm>
            <a:off x="6880239" y="0"/>
            <a:ext cx="2263761"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Classical Planning</a:t>
            </a:r>
            <a:endParaRPr lang="en-US" b="1" i="1" dirty="0">
              <a:solidFill>
                <a:schemeClr val="hlink"/>
              </a:solidFill>
            </a:endParaRPr>
          </a:p>
        </p:txBody>
      </p:sp>
    </p:spTree>
    <p:extLst>
      <p:ext uri="{BB962C8B-B14F-4D97-AF65-F5344CB8AC3E}">
        <p14:creationId xmlns:p14="http://schemas.microsoft.com/office/powerpoint/2010/main" val="3624079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5" presetClass="emph" presetSubtype="0" nodeType="clickEffect">
                                  <p:stCondLst>
                                    <p:cond delay="0"/>
                                  </p:stCondLst>
                                  <p:childTnLst>
                                    <p:set>
                                      <p:cBhvr override="childStyle">
                                        <p:cTn id="53" dur="indefinite"/>
                                        <p:tgtEl>
                                          <p:spTgt spid="3">
                                            <p:txEl>
                                              <p:pRg st="12" end="12"/>
                                            </p:txEl>
                                          </p:spTgt>
                                        </p:tgtEl>
                                        <p:attrNameLst>
                                          <p:attrName>style.fontWeight</p:attrName>
                                        </p:attrNameLst>
                                      </p:cBhvr>
                                      <p:to>
                                        <p:strVal val="bold"/>
                                      </p:to>
                                    </p:set>
                                  </p:childTnLst>
                                </p:cTn>
                              </p:par>
                              <p:par>
                                <p:cTn id="54" presetID="15" presetClass="emph" presetSubtype="0" nodeType="withEffect">
                                  <p:stCondLst>
                                    <p:cond delay="0"/>
                                  </p:stCondLst>
                                  <p:childTnLst>
                                    <p:set>
                                      <p:cBhvr override="childStyle">
                                        <p:cTn id="55" dur="indefinite"/>
                                        <p:tgtEl>
                                          <p:spTgt spid="3">
                                            <p:txEl>
                                              <p:pRg st="7" end="7"/>
                                            </p:txEl>
                                          </p:spTgt>
                                        </p:tgtEl>
                                        <p:attrNameLst>
                                          <p:attrName>style.fontWeight</p:attrName>
                                        </p:attrNameLst>
                                      </p:cBhvr>
                                      <p:to>
                                        <p:strVal val="bold"/>
                                      </p:to>
                                    </p:set>
                                  </p:childTnLst>
                                </p:cTn>
                              </p:par>
                              <p:par>
                                <p:cTn id="56" presetID="10" presetClass="entr" presetSubtype="0" fill="hold" nodeType="withEffect">
                                  <p:stCondLst>
                                    <p:cond delay="0"/>
                                  </p:stCondLst>
                                  <p:childTnLst>
                                    <p:set>
                                      <p:cBhvr>
                                        <p:cTn id="57" dur="1" fill="hold">
                                          <p:stCondLst>
                                            <p:cond delay="0"/>
                                          </p:stCondLst>
                                        </p:cTn>
                                        <p:tgtEl>
                                          <p:spTgt spid="3">
                                            <p:txEl>
                                              <p:pRg st="13" end="13"/>
                                            </p:txEl>
                                          </p:spTgt>
                                        </p:tgtEl>
                                        <p:attrNameLst>
                                          <p:attrName>style.visibility</p:attrName>
                                        </p:attrNameLst>
                                      </p:cBhvr>
                                      <p:to>
                                        <p:strVal val="visible"/>
                                      </p:to>
                                    </p:set>
                                    <p:animEffect transition="in" filter="fade">
                                      <p:cBhvr>
                                        <p:cTn id="58" dur="500"/>
                                        <p:tgtEl>
                                          <p:spTgt spid="3">
                                            <p:txEl>
                                              <p:pRg st="13" end="13"/>
                                            </p:txEl>
                                          </p:spTgt>
                                        </p:tgtEl>
                                      </p:cBhvr>
                                    </p:animEffect>
                                  </p:childTnLst>
                                </p:cTn>
                              </p:par>
                            </p:childTnLst>
                          </p:cTn>
                        </p:par>
                        <p:par>
                          <p:cTn id="59" fill="hold">
                            <p:stCondLst>
                              <p:cond delay="500"/>
                            </p:stCondLst>
                            <p:childTnLst>
                              <p:par>
                                <p:cTn id="60" presetID="10" presetClass="entr" presetSubtype="0" fill="hold" nodeType="afterEffect">
                                  <p:stCondLst>
                                    <p:cond delay="500"/>
                                  </p:stCondLst>
                                  <p:childTnLst>
                                    <p:set>
                                      <p:cBhvr>
                                        <p:cTn id="61" dur="1" fill="hold">
                                          <p:stCondLst>
                                            <p:cond delay="0"/>
                                          </p:stCondLst>
                                        </p:cTn>
                                        <p:tgtEl>
                                          <p:spTgt spid="3">
                                            <p:txEl>
                                              <p:pRg st="14" end="14"/>
                                            </p:txEl>
                                          </p:spTgt>
                                        </p:tgtEl>
                                        <p:attrNameLst>
                                          <p:attrName>style.visibility</p:attrName>
                                        </p:attrNameLst>
                                      </p:cBhvr>
                                      <p:to>
                                        <p:strVal val="visible"/>
                                      </p:to>
                                    </p:set>
                                    <p:animEffect transition="in" filter="fade">
                                      <p:cBhvr>
                                        <p:cTn id="6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Definitions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sz="3100" dirty="0" smtClean="0">
                    <a:solidFill>
                      <a:srgbClr val="C00000"/>
                    </a:solidFill>
                  </a:rPr>
                  <a:t>Fluents, Operators, Initial state, Goal </a:t>
                </a:r>
                <a:r>
                  <a:rPr lang="en-US" sz="3100" dirty="0" smtClean="0"/>
                  <a:t>[`state’]</a:t>
                </a:r>
              </a:p>
              <a:p>
                <a:pPr lvl="1"/>
                <a14:m>
                  <m:oMath xmlns:m="http://schemas.openxmlformats.org/officeDocument/2006/math">
                    <m:r>
                      <m:rPr>
                        <m:nor/>
                      </m:rPr>
                      <a:rPr lang="en-US" sz="2500">
                        <a:latin typeface="Cambria Math" pitchFamily="18" charset="0"/>
                        <a:ea typeface="Cambria Math" pitchFamily="18" charset="0"/>
                      </a:rPr>
                      <m:t>Domain</m:t>
                    </m:r>
                    <m:r>
                      <a:rPr lang="en-US" sz="2500" i="1">
                        <a:latin typeface="Cambria Math" pitchFamily="18" charset="0"/>
                        <a:ea typeface="Cambria Math" pitchFamily="18" charset="0"/>
                      </a:rPr>
                      <m:t>=</m:t>
                    </m:r>
                    <m:d>
                      <m:dPr>
                        <m:ctrlPr>
                          <a:rPr lang="en-US" sz="2500" i="1">
                            <a:latin typeface="Cambria Math"/>
                            <a:ea typeface="Cambria Math" pitchFamily="18" charset="0"/>
                          </a:rPr>
                        </m:ctrlPr>
                      </m:dPr>
                      <m:e>
                        <m:r>
                          <a:rPr lang="en-US" sz="2500" b="1" i="1">
                            <a:latin typeface="Cambria Math" pitchFamily="18" charset="0"/>
                            <a:ea typeface="Cambria Math" pitchFamily="18" charset="0"/>
                          </a:rPr>
                          <m:t>𝑭</m:t>
                        </m:r>
                        <m:r>
                          <a:rPr lang="en-US" sz="2500" i="1">
                            <a:latin typeface="Cambria Math" pitchFamily="18" charset="0"/>
                            <a:ea typeface="Cambria Math" pitchFamily="18" charset="0"/>
                          </a:rPr>
                          <m:t>,</m:t>
                        </m:r>
                        <m:r>
                          <a:rPr lang="en-US" sz="2500" b="1" i="1">
                            <a:latin typeface="Cambria Math" pitchFamily="18" charset="0"/>
                            <a:ea typeface="Cambria Math" pitchFamily="18" charset="0"/>
                          </a:rPr>
                          <m:t>𝑶</m:t>
                        </m:r>
                      </m:e>
                    </m:d>
                    <m:r>
                      <a:rPr lang="en-US" sz="2500">
                        <a:latin typeface="Cambria Math" pitchFamily="18" charset="0"/>
                        <a:ea typeface="Cambria Math" pitchFamily="18" charset="0"/>
                      </a:rPr>
                      <m:t>;</m:t>
                    </m:r>
                    <m:r>
                      <m:rPr>
                        <m:sty m:val="p"/>
                      </m:rPr>
                      <a:rPr lang="en-US" sz="2500">
                        <a:latin typeface="Cambria Math" pitchFamily="18" charset="0"/>
                        <a:ea typeface="Cambria Math" pitchFamily="18" charset="0"/>
                      </a:rPr>
                      <m:t>Problem</m:t>
                    </m:r>
                    <m:r>
                      <a:rPr lang="en-US" sz="2500" i="1">
                        <a:latin typeface="Cambria Math" pitchFamily="18" charset="0"/>
                        <a:ea typeface="Cambria Math" pitchFamily="18" charset="0"/>
                      </a:rPr>
                      <m:t>=(</m:t>
                    </m:r>
                    <m:r>
                      <a:rPr lang="en-US" sz="2500" b="1" i="1">
                        <a:latin typeface="Cambria Math" pitchFamily="18" charset="0"/>
                        <a:ea typeface="Cambria Math" pitchFamily="18" charset="0"/>
                      </a:rPr>
                      <m:t>𝑰</m:t>
                    </m:r>
                    <m:r>
                      <a:rPr lang="en-US" sz="2500" i="1">
                        <a:latin typeface="Cambria Math" pitchFamily="18" charset="0"/>
                        <a:ea typeface="Cambria Math" pitchFamily="18" charset="0"/>
                      </a:rPr>
                      <m:t>,</m:t>
                    </m:r>
                    <m:r>
                      <a:rPr lang="en-US" sz="2500" b="1" i="1">
                        <a:latin typeface="Cambria Math" pitchFamily="18" charset="0"/>
                        <a:ea typeface="Cambria Math" pitchFamily="18" charset="0"/>
                      </a:rPr>
                      <m:t>𝑮</m:t>
                    </m:r>
                    <m:r>
                      <a:rPr lang="en-US" sz="2500" i="1">
                        <a:latin typeface="Cambria Math" pitchFamily="18" charset="0"/>
                        <a:ea typeface="Cambria Math" pitchFamily="18" charset="0"/>
                      </a:rPr>
                      <m:t>)</m:t>
                    </m:r>
                  </m:oMath>
                </a14:m>
                <a:endParaRPr lang="en-US" sz="2500" dirty="0">
                  <a:latin typeface="Cambria Math" pitchFamily="18" charset="0"/>
                  <a:ea typeface="Cambria Math" pitchFamily="18" charset="0"/>
                </a:endParaRPr>
              </a:p>
              <a:p>
                <a:pPr lvl="1"/>
                <a:r>
                  <a:rPr lang="en-US" sz="2100" i="1" dirty="0"/>
                  <a:t>Instantiated / </a:t>
                </a:r>
                <a:r>
                  <a:rPr lang="en-US" sz="2100" i="1" dirty="0" smtClean="0"/>
                  <a:t>Grounded</a:t>
                </a:r>
              </a:p>
              <a:p>
                <a:r>
                  <a:rPr lang="en-US" sz="3100" dirty="0" smtClean="0"/>
                  <a:t>State space </a:t>
                </a:r>
                <a:r>
                  <a:rPr lang="en-US" sz="2600" i="1" dirty="0" smtClean="0"/>
                  <a:t>(state transition systems)</a:t>
                </a:r>
                <a:endParaRPr lang="en-US" sz="3100" i="1" dirty="0" smtClean="0"/>
              </a:p>
              <a:p>
                <a:pPr lvl="1"/>
                <a:r>
                  <a:rPr lang="en-US" dirty="0" smtClean="0">
                    <a:solidFill>
                      <a:srgbClr val="C00000"/>
                    </a:solidFill>
                  </a:rPr>
                  <a:t>States are vertices</a:t>
                </a:r>
              </a:p>
              <a:p>
                <a:pPr lvl="2"/>
                <a14:m>
                  <m:oMath xmlns:m="http://schemas.openxmlformats.org/officeDocument/2006/math">
                    <m:r>
                      <a:rPr lang="en-US" b="0" i="1" smtClean="0">
                        <a:latin typeface="Cambria Math"/>
                      </a:rPr>
                      <m:t>𝑓</m:t>
                    </m:r>
                    <m:r>
                      <a:rPr lang="en-US" b="0" i="1" smtClean="0">
                        <a:latin typeface="Cambria Math"/>
                      </a:rPr>
                      <m:t>(</m:t>
                    </m:r>
                    <m:r>
                      <a:rPr lang="en-US" b="0" i="1" smtClean="0">
                        <a:latin typeface="Cambria Math"/>
                      </a:rPr>
                      <m:t>𝑠</m:t>
                    </m:r>
                    <m:r>
                      <a:rPr lang="en-US" b="0" i="1" smtClean="0">
                        <a:latin typeface="Cambria Math"/>
                      </a:rPr>
                      <m:t>)</m:t>
                    </m:r>
                  </m:oMath>
                </a14:m>
                <a:r>
                  <a:rPr lang="en-US" dirty="0" smtClean="0"/>
                  <a:t> is the value of fluent </a:t>
                </a:r>
                <a14:m>
                  <m:oMath xmlns:m="http://schemas.openxmlformats.org/officeDocument/2006/math">
                    <m:r>
                      <a:rPr lang="en-US" b="0" i="1" smtClean="0">
                        <a:latin typeface="Cambria Math"/>
                      </a:rPr>
                      <m:t>𝑓</m:t>
                    </m:r>
                  </m:oMath>
                </a14:m>
                <a:r>
                  <a:rPr lang="en-US" dirty="0" smtClean="0"/>
                  <a:t> in state </a:t>
                </a:r>
                <a14:m>
                  <m:oMath xmlns:m="http://schemas.openxmlformats.org/officeDocument/2006/math">
                    <m:r>
                      <a:rPr lang="en-US" b="0" i="1" smtClean="0">
                        <a:latin typeface="Cambria Math"/>
                      </a:rPr>
                      <m:t>𝑠</m:t>
                    </m:r>
                  </m:oMath>
                </a14:m>
                <a:endParaRPr lang="en-US" dirty="0" smtClean="0"/>
              </a:p>
              <a:p>
                <a:pPr lvl="2"/>
                <a14:m>
                  <m:oMath xmlns:m="http://schemas.openxmlformats.org/officeDocument/2006/math">
                    <m:r>
                      <a:rPr lang="en-US" b="0" i="1" smtClean="0">
                        <a:latin typeface="Cambria Math"/>
                      </a:rPr>
                      <m:t>𝑉</m:t>
                    </m:r>
                    <m:r>
                      <a:rPr lang="en-US" b="0" i="1" smtClean="0">
                        <a:latin typeface="Cambria Math"/>
                      </a:rPr>
                      <m:t>={ </m:t>
                    </m:r>
                    <m:r>
                      <a:rPr lang="en-US" b="0" i="1" smtClean="0">
                        <a:latin typeface="Cambria Math"/>
                      </a:rPr>
                      <m:t>𝑠</m:t>
                    </m:r>
                    <m:r>
                      <a:rPr lang="en-US" b="0" i="1" smtClean="0">
                        <a:latin typeface="Cambria Math"/>
                      </a:rPr>
                      <m:t>∣∀</m:t>
                    </m:r>
                    <m:r>
                      <a:rPr lang="en-US" b="0" i="1" smtClean="0">
                        <a:latin typeface="Cambria Math"/>
                      </a:rPr>
                      <m:t>𝑓</m:t>
                    </m:r>
                    <m:r>
                      <a:rPr lang="en-US" b="0" i="1" smtClean="0">
                        <a:latin typeface="Cambria Math"/>
                      </a:rPr>
                      <m:t>∈</m:t>
                    </m:r>
                    <m:r>
                      <a:rPr lang="en-US" b="1" i="1" smtClean="0">
                        <a:latin typeface="Cambria Math"/>
                      </a:rPr>
                      <m:t>𝑭</m:t>
                    </m:r>
                    <m:r>
                      <a:rPr lang="en-US" b="0" i="1" smtClean="0">
                        <a:latin typeface="Cambria Math"/>
                      </a:rPr>
                      <m:t>, </m:t>
                    </m:r>
                    <m:r>
                      <a:rPr lang="en-US" b="0" i="1" smtClean="0">
                        <a:latin typeface="Cambria Math"/>
                      </a:rPr>
                      <m:t>𝑓</m:t>
                    </m:r>
                    <m:d>
                      <m:dPr>
                        <m:ctrlPr>
                          <a:rPr lang="en-US" b="0" i="1" smtClean="0">
                            <a:latin typeface="Cambria Math"/>
                          </a:rPr>
                        </m:ctrlPr>
                      </m:dPr>
                      <m:e>
                        <m:r>
                          <a:rPr lang="en-US" b="0" i="1" smtClean="0">
                            <a:latin typeface="Cambria Math"/>
                          </a:rPr>
                          <m:t>𝑠</m:t>
                        </m:r>
                      </m:e>
                    </m:d>
                    <m:r>
                      <a:rPr lang="en-US" b="0" i="1" smtClean="0">
                        <a:latin typeface="Cambria Math"/>
                      </a:rPr>
                      <m:t> </m:t>
                    </m:r>
                    <m:r>
                      <m:rPr>
                        <m:nor/>
                      </m:rPr>
                      <a:rPr lang="en-US" b="0" i="0" smtClean="0">
                        <a:latin typeface="Cambria Math"/>
                      </a:rPr>
                      <m:t>is</m:t>
                    </m:r>
                    <m:r>
                      <m:rPr>
                        <m:nor/>
                      </m:rPr>
                      <a:rPr lang="en-US" b="0" i="0" smtClean="0">
                        <a:latin typeface="Cambria Math"/>
                      </a:rPr>
                      <m:t> </m:t>
                    </m:r>
                    <m:r>
                      <m:rPr>
                        <m:nor/>
                      </m:rPr>
                      <a:rPr lang="en-US" b="0" i="0" smtClean="0">
                        <a:latin typeface="Cambria Math"/>
                      </a:rPr>
                      <m:t>defined</m:t>
                    </m:r>
                    <m:r>
                      <a:rPr lang="en-US" b="0" i="1" smtClean="0">
                        <a:latin typeface="Cambria Math"/>
                      </a:rPr>
                      <m:t> }</m:t>
                    </m:r>
                  </m:oMath>
                </a14:m>
                <a:endParaRPr lang="en-US" dirty="0" smtClean="0"/>
              </a:p>
              <a:p>
                <a:pPr lvl="2">
                  <a:lnSpc>
                    <a:spcPct val="120000"/>
                  </a:lnSpc>
                </a:pPr>
                <a:r>
                  <a:rPr lang="en-US" sz="1900" dirty="0" smtClean="0"/>
                  <a:t>Propositional: </a:t>
                </a:r>
                <a14:m>
                  <m:oMath xmlns:m="http://schemas.openxmlformats.org/officeDocument/2006/math">
                    <m:r>
                      <a:rPr lang="en-US" sz="1900" b="0" i="1" smtClean="0">
                        <a:latin typeface="Cambria Math"/>
                      </a:rPr>
                      <m:t>𝑓</m:t>
                    </m:r>
                    <m:d>
                      <m:dPr>
                        <m:ctrlPr>
                          <a:rPr lang="en-US" sz="1900" b="0" i="1" smtClean="0">
                            <a:latin typeface="Cambria Math"/>
                          </a:rPr>
                        </m:ctrlPr>
                      </m:dPr>
                      <m:e>
                        <m:r>
                          <a:rPr lang="en-US" sz="1900" b="0" i="1" smtClean="0">
                            <a:latin typeface="Cambria Math"/>
                          </a:rPr>
                          <m:t>𝑠</m:t>
                        </m:r>
                      </m:e>
                    </m:d>
                    <m:r>
                      <a:rPr lang="en-US" sz="1900" b="0" i="1" smtClean="0">
                        <a:latin typeface="Cambria Math"/>
                      </a:rPr>
                      <m:t>=</m:t>
                    </m:r>
                    <m:r>
                      <m:rPr>
                        <m:nor/>
                      </m:rPr>
                      <a:rPr lang="en-US" sz="1900" b="0" i="0" smtClean="0">
                        <a:latin typeface="Cambria Math"/>
                      </a:rPr>
                      <m:t>true</m:t>
                    </m:r>
                    <m:r>
                      <a:rPr lang="en-US" sz="1900" b="0" i="1" smtClean="0">
                        <a:latin typeface="Cambria Math"/>
                      </a:rPr>
                      <m:t>⇔</m:t>
                    </m:r>
                    <m:r>
                      <a:rPr lang="en-US" sz="1900" b="0" i="1" smtClean="0">
                        <a:latin typeface="Cambria Math"/>
                      </a:rPr>
                      <m:t>𝑓</m:t>
                    </m:r>
                    <m:r>
                      <a:rPr lang="en-US" sz="1900" b="0" i="1" smtClean="0">
                        <a:latin typeface="Cambria Math"/>
                      </a:rPr>
                      <m:t>∈</m:t>
                    </m:r>
                    <m:r>
                      <a:rPr lang="en-US" sz="1900" b="0" i="1" smtClean="0">
                        <a:latin typeface="Cambria Math"/>
                      </a:rPr>
                      <m:t>𝑠</m:t>
                    </m:r>
                    <m:r>
                      <a:rPr lang="en-US" sz="1900" b="0" i="1" smtClean="0">
                        <a:latin typeface="Cambria Math"/>
                      </a:rPr>
                      <m:t>; </m:t>
                    </m:r>
                    <m:r>
                      <a:rPr lang="en-US" sz="1900" b="0" i="1" smtClean="0">
                        <a:latin typeface="Cambria Math"/>
                      </a:rPr>
                      <m:t>𝑠</m:t>
                    </m:r>
                    <m:r>
                      <a:rPr lang="en-US" sz="1900" b="0" i="1" smtClean="0">
                        <a:latin typeface="Cambria Math"/>
                      </a:rPr>
                      <m:t>⊆</m:t>
                    </m:r>
                    <m:r>
                      <a:rPr lang="en-US" sz="1900" b="1" i="1" smtClean="0">
                        <a:latin typeface="Cambria Math"/>
                      </a:rPr>
                      <m:t>𝑭</m:t>
                    </m:r>
                  </m:oMath>
                </a14:m>
                <a:endParaRPr lang="en-US" sz="1900" dirty="0" smtClean="0"/>
              </a:p>
              <a:p>
                <a:pPr lvl="1"/>
                <a:r>
                  <a:rPr lang="en-US" dirty="0" smtClean="0">
                    <a:solidFill>
                      <a:srgbClr val="C00000"/>
                    </a:solidFill>
                  </a:rPr>
                  <a:t>(Ground) Actions are directed labeled edges between them</a:t>
                </a:r>
              </a:p>
              <a:p>
                <a:pPr lvl="2"/>
                <a14:m>
                  <m:oMath xmlns:m="http://schemas.openxmlformats.org/officeDocument/2006/math">
                    <m:r>
                      <a:rPr lang="en-US" b="0" i="1" smtClean="0">
                        <a:latin typeface="Cambria Math"/>
                      </a:rPr>
                      <m:t>𝑜</m:t>
                    </m:r>
                    <m:r>
                      <a:rPr lang="en-US" b="0" i="1" smtClean="0">
                        <a:latin typeface="Cambria Math"/>
                      </a:rPr>
                      <m:t>(</m:t>
                    </m:r>
                    <m:r>
                      <a:rPr lang="en-US" b="0" i="1" smtClean="0">
                        <a:latin typeface="Cambria Math"/>
                      </a:rPr>
                      <m:t>𝑠</m:t>
                    </m:r>
                    <m:r>
                      <a:rPr lang="en-US" b="0" i="1" smtClean="0">
                        <a:latin typeface="Cambria Math"/>
                      </a:rPr>
                      <m:t>)</m:t>
                    </m:r>
                  </m:oMath>
                </a14:m>
                <a:r>
                  <a:rPr lang="en-US" dirty="0" smtClean="0"/>
                  <a:t> is the result of operator </a:t>
                </a:r>
                <a14:m>
                  <m:oMath xmlns:m="http://schemas.openxmlformats.org/officeDocument/2006/math">
                    <m:r>
                      <a:rPr lang="en-US" i="1" dirty="0" smtClean="0">
                        <a:latin typeface="Cambria Math"/>
                      </a:rPr>
                      <m:t>𝑜</m:t>
                    </m:r>
                  </m:oMath>
                </a14:m>
                <a:r>
                  <a:rPr lang="en-US" dirty="0" smtClean="0"/>
                  <a:t> applied to </a:t>
                </a:r>
                <a14:m>
                  <m:oMath xmlns:m="http://schemas.openxmlformats.org/officeDocument/2006/math">
                    <m:r>
                      <a:rPr lang="en-US" i="1" dirty="0" smtClean="0">
                        <a:latin typeface="Cambria Math"/>
                      </a:rPr>
                      <m:t>𝑠</m:t>
                    </m:r>
                  </m:oMath>
                </a14:m>
                <a:endParaRPr lang="en-US" b="0" dirty="0" smtClean="0"/>
              </a:p>
              <a:p>
                <a:pPr lvl="2"/>
                <a14:m>
                  <m:oMath xmlns:m="http://schemas.openxmlformats.org/officeDocument/2006/math">
                    <m:r>
                      <a:rPr lang="en-US" b="0" i="1" smtClean="0">
                        <a:latin typeface="Cambria Math"/>
                      </a:rPr>
                      <m:t>𝐸</m:t>
                    </m:r>
                    <m:r>
                      <a:rPr lang="en-US" b="0" i="1" smtClean="0">
                        <a:latin typeface="Cambria Math"/>
                      </a:rPr>
                      <m:t>=</m:t>
                    </m:r>
                    <m:d>
                      <m:dPr>
                        <m:begChr m:val="{"/>
                        <m:endChr m:val="}"/>
                        <m:sepChr m:val="∣"/>
                        <m:ctrlPr>
                          <a:rPr lang="en-US" b="0" i="1" smtClean="0">
                            <a:latin typeface="Cambria Math"/>
                          </a:rPr>
                        </m:ctrlPr>
                      </m:dPr>
                      <m:e>
                        <m:r>
                          <a:rPr lang="en-US" b="0" i="1" smtClean="0">
                            <a:latin typeface="Cambria Math"/>
                          </a:rPr>
                          <m:t> </m:t>
                        </m:r>
                        <m:d>
                          <m:dPr>
                            <m:ctrlPr>
                              <a:rPr lang="en-US" b="0" i="1" smtClean="0">
                                <a:latin typeface="Cambria Math"/>
                              </a:rPr>
                            </m:ctrlPr>
                          </m:dPr>
                          <m:e>
                            <m:r>
                              <a:rPr lang="en-US" b="0" i="1" smtClean="0">
                                <a:latin typeface="Cambria Math"/>
                              </a:rPr>
                              <m:t>𝑠</m:t>
                            </m:r>
                            <m:r>
                              <a:rPr lang="en-US" b="0" i="1" smtClean="0">
                                <a:latin typeface="Cambria Math"/>
                              </a:rPr>
                              <m:t>,</m:t>
                            </m:r>
                            <m:r>
                              <a:rPr lang="en-US" b="0" i="1" smtClean="0">
                                <a:latin typeface="Cambria Math"/>
                              </a:rPr>
                              <m:t>𝑜</m:t>
                            </m:r>
                            <m:r>
                              <a:rPr lang="en-US" b="0" i="1" smtClean="0">
                                <a:latin typeface="Cambria Math"/>
                              </a:rPr>
                              <m:t>(</m:t>
                            </m:r>
                            <m:r>
                              <a:rPr lang="en-US" b="0" i="1" smtClean="0">
                                <a:latin typeface="Cambria Math"/>
                              </a:rPr>
                              <m:t>𝑠</m:t>
                            </m:r>
                            <m:r>
                              <a:rPr lang="en-US" b="0" i="1" smtClean="0">
                                <a:latin typeface="Cambria Math"/>
                              </a:rPr>
                              <m:t>),</m:t>
                            </m:r>
                            <m:r>
                              <a:rPr lang="en-US" b="0" i="1" smtClean="0">
                                <a:latin typeface="Cambria Math"/>
                              </a:rPr>
                              <m:t>𝑜</m:t>
                            </m:r>
                          </m:e>
                        </m:d>
                      </m:e>
                      <m:e>
                        <m:r>
                          <a:rPr lang="en-US" b="0" i="1" smtClean="0">
                            <a:latin typeface="Cambria Math"/>
                          </a:rPr>
                          <m:t>𝑜</m:t>
                        </m:r>
                        <m:r>
                          <a:rPr lang="en-US" b="0" i="1" smtClean="0">
                            <a:latin typeface="Cambria Math"/>
                          </a:rPr>
                          <m:t>∈</m:t>
                        </m:r>
                        <m:r>
                          <a:rPr lang="en-US" b="1" i="1" smtClean="0">
                            <a:latin typeface="Cambria Math"/>
                          </a:rPr>
                          <m:t>𝑶</m:t>
                        </m:r>
                        <m:r>
                          <a:rPr lang="en-US" b="0" i="1" smtClean="0">
                            <a:latin typeface="Cambria Math"/>
                          </a:rPr>
                          <m:t> </m:t>
                        </m:r>
                        <m:r>
                          <m:rPr>
                            <m:nor/>
                          </m:rPr>
                          <a:rPr lang="en-US" b="0" i="0" smtClean="0">
                            <a:latin typeface="Cambria Math"/>
                          </a:rPr>
                          <m:t>and</m:t>
                        </m:r>
                        <m:r>
                          <m:rPr>
                            <m:nor/>
                          </m:rPr>
                          <a:rPr lang="en-US" b="0" i="0" smtClean="0">
                            <a:latin typeface="Cambria Math"/>
                          </a:rPr>
                          <m:t> </m:t>
                        </m:r>
                        <m:r>
                          <a:rPr lang="en-US" b="0" i="1" smtClean="0">
                            <a:latin typeface="Cambria Math"/>
                          </a:rPr>
                          <m:t>𝑜</m:t>
                        </m:r>
                        <m:d>
                          <m:dPr>
                            <m:ctrlPr>
                              <a:rPr lang="en-US" b="0" i="1" smtClean="0">
                                <a:latin typeface="Cambria Math"/>
                              </a:rPr>
                            </m:ctrlPr>
                          </m:dPr>
                          <m:e>
                            <m:r>
                              <a:rPr lang="en-US" b="0" i="1" smtClean="0">
                                <a:latin typeface="Cambria Math"/>
                              </a:rPr>
                              <m:t>𝑠</m:t>
                            </m:r>
                          </m:e>
                        </m:d>
                        <m:r>
                          <m:rPr>
                            <m:nor/>
                          </m:rPr>
                          <a:rPr lang="en-US" b="0" i="0" smtClean="0">
                            <a:latin typeface="Cambria Math"/>
                          </a:rPr>
                          <m:t> </m:t>
                        </m:r>
                        <m:r>
                          <m:rPr>
                            <m:nor/>
                          </m:rPr>
                          <a:rPr lang="en-US" b="0" i="0" smtClean="0">
                            <a:latin typeface="Cambria Math"/>
                          </a:rPr>
                          <m:t>is</m:t>
                        </m:r>
                        <m:r>
                          <m:rPr>
                            <m:nor/>
                          </m:rPr>
                          <a:rPr lang="en-US" b="0" i="0" smtClean="0">
                            <a:latin typeface="Cambria Math"/>
                          </a:rPr>
                          <m:t> </m:t>
                        </m:r>
                        <m:r>
                          <m:rPr>
                            <m:nor/>
                          </m:rPr>
                          <a:rPr lang="en-US" b="0" i="0" smtClean="0">
                            <a:latin typeface="Cambria Math"/>
                          </a:rPr>
                          <m:t>defined</m:t>
                        </m:r>
                        <m:r>
                          <a:rPr lang="en-US" b="0" i="1" smtClean="0">
                            <a:latin typeface="Cambria Math"/>
                          </a:rPr>
                          <m:t> </m:t>
                        </m:r>
                      </m:e>
                    </m:d>
                  </m:oMath>
                </a14:m>
                <a:endParaRPr lang="en-US" b="0" dirty="0" smtClean="0"/>
              </a:p>
              <a:p>
                <a:pPr lvl="2">
                  <a:lnSpc>
                    <a:spcPct val="120000"/>
                  </a:lnSpc>
                </a:pPr>
                <a:r>
                  <a:rPr lang="en-US" sz="1900" dirty="0" smtClean="0"/>
                  <a:t>Propositional: </a:t>
                </a:r>
                <a14:m>
                  <m:oMath xmlns:m="http://schemas.openxmlformats.org/officeDocument/2006/math">
                    <m:r>
                      <a:rPr lang="en-US" sz="1900" b="0" i="1" smtClean="0">
                        <a:latin typeface="Cambria Math"/>
                      </a:rPr>
                      <m:t>𝑜</m:t>
                    </m:r>
                    <m:r>
                      <a:rPr lang="en-US" sz="1900" b="0" i="1" smtClean="0">
                        <a:latin typeface="Cambria Math"/>
                      </a:rPr>
                      <m:t>=</m:t>
                    </m:r>
                    <m:d>
                      <m:dPr>
                        <m:ctrlPr>
                          <a:rPr lang="en-US" sz="1900" b="0" i="1" smtClean="0">
                            <a:latin typeface="Cambria Math"/>
                          </a:rPr>
                        </m:ctrlPr>
                      </m:dPr>
                      <m:e>
                        <m:r>
                          <a:rPr lang="en-US" sz="1900" b="0" i="1" smtClean="0">
                            <a:latin typeface="Cambria Math"/>
                          </a:rPr>
                          <m:t>𝑝</m:t>
                        </m:r>
                        <m:r>
                          <a:rPr lang="en-US" sz="1900" b="0" i="1" smtClean="0">
                            <a:latin typeface="Cambria Math"/>
                          </a:rPr>
                          <m:t>,</m:t>
                        </m:r>
                        <m:r>
                          <a:rPr lang="en-US" sz="1900" b="0" i="1" smtClean="0">
                            <a:latin typeface="Cambria Math"/>
                          </a:rPr>
                          <m:t>𝑑</m:t>
                        </m:r>
                        <m:r>
                          <a:rPr lang="en-US" sz="1900" b="0" i="1" smtClean="0">
                            <a:latin typeface="Cambria Math"/>
                          </a:rPr>
                          <m:t>,</m:t>
                        </m:r>
                        <m:r>
                          <a:rPr lang="en-US" sz="1900" b="0" i="1" smtClean="0">
                            <a:latin typeface="Cambria Math"/>
                          </a:rPr>
                          <m:t>𝑎</m:t>
                        </m:r>
                      </m:e>
                    </m:d>
                    <m:r>
                      <a:rPr lang="en-US" sz="1900" b="0" i="1" smtClean="0">
                        <a:latin typeface="Cambria Math"/>
                      </a:rPr>
                      <m:t>; </m:t>
                    </m:r>
                    <m:r>
                      <a:rPr lang="en-US" sz="1900" b="0" i="1" smtClean="0">
                        <a:latin typeface="Cambria Math"/>
                      </a:rPr>
                      <m:t>𝑝</m:t>
                    </m:r>
                    <m:r>
                      <a:rPr lang="en-US" sz="1900" b="0" i="1" smtClean="0">
                        <a:latin typeface="Cambria Math"/>
                      </a:rPr>
                      <m:t>⊆</m:t>
                    </m:r>
                    <m:r>
                      <a:rPr lang="en-US" sz="1900" b="0" i="1" smtClean="0">
                        <a:latin typeface="Cambria Math"/>
                      </a:rPr>
                      <m:t>𝑠</m:t>
                    </m:r>
                    <m:r>
                      <a:rPr lang="en-US" sz="1900" b="0" i="1" smtClean="0">
                        <a:latin typeface="Cambria Math"/>
                      </a:rPr>
                      <m:t>⇒</m:t>
                    </m:r>
                    <m:r>
                      <a:rPr lang="en-US" sz="1900" b="0" i="1" smtClean="0">
                        <a:latin typeface="Cambria Math"/>
                      </a:rPr>
                      <m:t>𝑜</m:t>
                    </m:r>
                    <m:d>
                      <m:dPr>
                        <m:ctrlPr>
                          <a:rPr lang="en-US" sz="1900" b="0" i="1" smtClean="0">
                            <a:latin typeface="Cambria Math"/>
                          </a:rPr>
                        </m:ctrlPr>
                      </m:dPr>
                      <m:e>
                        <m:r>
                          <a:rPr lang="en-US" sz="1900" b="0" i="1" smtClean="0">
                            <a:latin typeface="Cambria Math"/>
                          </a:rPr>
                          <m:t>𝑠</m:t>
                        </m:r>
                      </m:e>
                    </m:d>
                    <m:r>
                      <a:rPr lang="en-US" sz="1900" b="0" i="1" smtClean="0">
                        <a:latin typeface="Cambria Math"/>
                      </a:rPr>
                      <m:t>≝</m:t>
                    </m:r>
                    <m:r>
                      <a:rPr lang="en-US" sz="1900" b="0" i="1" smtClean="0">
                        <a:latin typeface="Cambria Math"/>
                      </a:rPr>
                      <m:t>𝑠</m:t>
                    </m:r>
                    <m:r>
                      <a:rPr lang="en-US" sz="1900" b="0" i="1" smtClean="0">
                        <a:latin typeface="Cambria Math"/>
                      </a:rPr>
                      <m:t>∖</m:t>
                    </m:r>
                    <m:r>
                      <a:rPr lang="en-US" sz="1900" b="0" i="1" smtClean="0">
                        <a:latin typeface="Cambria Math"/>
                      </a:rPr>
                      <m:t>𝑑</m:t>
                    </m:r>
                    <m:r>
                      <a:rPr lang="en-US" sz="1900" b="0" i="1" smtClean="0">
                        <a:latin typeface="Cambria Math"/>
                      </a:rPr>
                      <m:t>∪</m:t>
                    </m:r>
                    <m:r>
                      <a:rPr lang="en-US" sz="1900" b="0" i="1" smtClean="0">
                        <a:latin typeface="Cambria Math"/>
                      </a:rPr>
                      <m:t>𝑎</m:t>
                    </m:r>
                  </m:oMath>
                </a14:m>
                <a:endParaRPr lang="en-US" sz="1900" dirty="0" smtClean="0"/>
              </a:p>
              <a:p>
                <a:pPr lvl="1"/>
                <a:r>
                  <a:rPr lang="en-US" dirty="0" smtClean="0">
                    <a:solidFill>
                      <a:srgbClr val="C00000"/>
                    </a:solidFill>
                  </a:rPr>
                  <a:t>Find a path from </a:t>
                </a:r>
                <a14:m>
                  <m:oMath xmlns:m="http://schemas.openxmlformats.org/officeDocument/2006/math">
                    <m:r>
                      <a:rPr lang="en-US" b="0" i="1" smtClean="0">
                        <a:solidFill>
                          <a:srgbClr val="C00000"/>
                        </a:solidFill>
                        <a:latin typeface="Cambria Math"/>
                      </a:rPr>
                      <m:t>𝑠</m:t>
                    </m:r>
                    <m:r>
                      <a:rPr lang="en-US" b="0" i="1" baseline="-25000" smtClean="0">
                        <a:solidFill>
                          <a:srgbClr val="C00000"/>
                        </a:solidFill>
                        <a:latin typeface="Cambria Math"/>
                      </a:rPr>
                      <m:t>0</m:t>
                    </m:r>
                    <m:r>
                      <a:rPr lang="en-US" b="0" i="1" smtClean="0">
                        <a:solidFill>
                          <a:srgbClr val="C00000"/>
                        </a:solidFill>
                        <a:latin typeface="Cambria Math"/>
                      </a:rPr>
                      <m:t>=</m:t>
                    </m:r>
                    <m:r>
                      <a:rPr lang="en-US" b="1" i="1" smtClean="0">
                        <a:solidFill>
                          <a:srgbClr val="C00000"/>
                        </a:solidFill>
                        <a:latin typeface="Cambria Math"/>
                      </a:rPr>
                      <m:t>𝑰</m:t>
                    </m:r>
                  </m:oMath>
                </a14:m>
                <a:r>
                  <a:rPr lang="en-US" dirty="0" smtClean="0">
                    <a:solidFill>
                      <a:srgbClr val="C00000"/>
                    </a:solidFill>
                  </a:rPr>
                  <a:t>  to </a:t>
                </a:r>
                <a14:m>
                  <m:oMath xmlns:m="http://schemas.openxmlformats.org/officeDocument/2006/math">
                    <m:r>
                      <a:rPr lang="en-US" b="0" i="1" smtClean="0">
                        <a:solidFill>
                          <a:srgbClr val="C00000"/>
                        </a:solidFill>
                        <a:latin typeface="Cambria Math"/>
                      </a:rPr>
                      <m:t>𝑠</m:t>
                    </m:r>
                    <m:r>
                      <a:rPr lang="en-US" b="0" i="1" baseline="-25000" smtClean="0">
                        <a:solidFill>
                          <a:srgbClr val="C00000"/>
                        </a:solidFill>
                        <a:latin typeface="Cambria Math"/>
                      </a:rPr>
                      <m:t>𝑛</m:t>
                    </m:r>
                    <m:r>
                      <a:rPr lang="en-US" b="0" i="1" smtClean="0">
                        <a:solidFill>
                          <a:srgbClr val="C00000"/>
                        </a:solidFill>
                        <a:latin typeface="Cambria Math"/>
                      </a:rPr>
                      <m:t>⊨</m:t>
                    </m:r>
                    <m:r>
                      <a:rPr lang="en-US" b="1" i="1" smtClean="0">
                        <a:solidFill>
                          <a:srgbClr val="C00000"/>
                        </a:solidFill>
                        <a:latin typeface="Cambria Math"/>
                      </a:rPr>
                      <m:t>𝑮</m:t>
                    </m:r>
                  </m:oMath>
                </a14:m>
                <a:endParaRPr lang="en-US" dirty="0" smtClean="0">
                  <a:solidFill>
                    <a:srgbClr val="C00000"/>
                  </a:solidFill>
                </a:endParaRPr>
              </a:p>
              <a:p>
                <a:pPr lvl="2">
                  <a:lnSpc>
                    <a:spcPct val="120000"/>
                  </a:lnSpc>
                  <a:spcBef>
                    <a:spcPts val="0"/>
                  </a:spcBef>
                </a:pPr>
                <a14:m>
                  <m:oMath xmlns:m="http://schemas.openxmlformats.org/officeDocument/2006/math">
                    <m:r>
                      <m:rPr>
                        <m:nor/>
                      </m:rPr>
                      <a:rPr lang="en-US" b="0" i="0" smtClean="0">
                        <a:latin typeface="Cambria Math"/>
                      </a:rPr>
                      <m:t>State</m:t>
                    </m:r>
                    <m:r>
                      <m:rPr>
                        <m:nor/>
                      </m:rPr>
                      <a:rPr lang="en-US" b="0" i="0" smtClean="0">
                        <a:latin typeface="Cambria Math"/>
                      </a:rPr>
                      <m:t>−</m:t>
                    </m:r>
                    <m:r>
                      <m:rPr>
                        <m:nor/>
                      </m:rPr>
                      <a:rPr lang="en-US" b="0" i="0" smtClean="0">
                        <a:latin typeface="Cambria Math"/>
                      </a:rPr>
                      <m:t>space</m:t>
                    </m:r>
                    <m:r>
                      <a:rPr lang="en-US" b="0" i="1" smtClean="0">
                        <a:latin typeface="Cambria Math"/>
                      </a:rPr>
                      <m:t>=(</m:t>
                    </m:r>
                    <m:r>
                      <a:rPr lang="en-US" b="0" i="1" smtClean="0">
                        <a:latin typeface="Cambria Math"/>
                      </a:rPr>
                      <m:t>𝑉</m:t>
                    </m:r>
                    <m:r>
                      <a:rPr lang="en-US" b="0" i="1" smtClean="0">
                        <a:latin typeface="Cambria Math"/>
                      </a:rPr>
                      <m:t>,</m:t>
                    </m:r>
                    <m:r>
                      <a:rPr lang="en-US" b="0" i="1" smtClean="0">
                        <a:latin typeface="Cambria Math"/>
                      </a:rPr>
                      <m:t>𝐸</m:t>
                    </m:r>
                    <m:r>
                      <a:rPr lang="en-US" b="0" i="1" smtClean="0">
                        <a:latin typeface="Cambria Math"/>
                      </a:rPr>
                      <m:t>)</m:t>
                    </m:r>
                  </m:oMath>
                </a14:m>
                <a:endParaRPr lang="en-US" dirty="0" smtClean="0"/>
              </a:p>
              <a:p>
                <a:pPr lvl="2">
                  <a:lnSpc>
                    <a:spcPct val="120000"/>
                  </a:lnSpc>
                  <a:spcBef>
                    <a:spcPts val="200"/>
                  </a:spcBef>
                </a:pPr>
                <a14:m>
                  <m:oMath xmlns:m="http://schemas.openxmlformats.org/officeDocument/2006/math">
                    <m:r>
                      <a:rPr lang="en-US" sz="2500" b="0" i="1" smtClean="0">
                        <a:latin typeface="Cambria Math"/>
                      </a:rPr>
                      <m:t>𝑃</m:t>
                    </m:r>
                    <m:r>
                      <a:rPr lang="en-US" sz="2500" b="0" i="0" smtClean="0">
                        <a:latin typeface="Cambria Math"/>
                      </a:rPr>
                      <m:t>=</m:t>
                    </m:r>
                    <m:r>
                      <a:rPr lang="en-US" sz="2500" b="0" i="1" smtClean="0">
                        <a:latin typeface="Cambria Math"/>
                      </a:rPr>
                      <m:t>𝑜</m:t>
                    </m:r>
                    <m:r>
                      <a:rPr lang="en-US" sz="2500" b="0" i="1" baseline="-25000" smtClean="0">
                        <a:latin typeface="Cambria Math"/>
                      </a:rPr>
                      <m:t>1</m:t>
                    </m:r>
                    <m:r>
                      <a:rPr lang="en-US" sz="2500" b="0" i="1" smtClean="0">
                        <a:latin typeface="Cambria Math"/>
                      </a:rPr>
                      <m:t> </m:t>
                    </m:r>
                    <m:r>
                      <a:rPr lang="en-US" sz="2500" b="0" i="1" smtClean="0">
                        <a:latin typeface="Cambria Math"/>
                      </a:rPr>
                      <m:t>𝑜</m:t>
                    </m:r>
                    <m:r>
                      <a:rPr lang="en-US" sz="2500" b="0" i="1" baseline="-25000" smtClean="0">
                        <a:latin typeface="Cambria Math"/>
                      </a:rPr>
                      <m:t>2</m:t>
                    </m:r>
                    <m:r>
                      <a:rPr lang="en-US" sz="2500" b="0" i="1" smtClean="0">
                        <a:latin typeface="Cambria Math"/>
                      </a:rPr>
                      <m:t>…</m:t>
                    </m:r>
                    <m:sSub>
                      <m:sSubPr>
                        <m:ctrlPr>
                          <a:rPr lang="en-US" sz="2500" b="0" i="1" smtClean="0">
                            <a:latin typeface="Cambria Math"/>
                          </a:rPr>
                        </m:ctrlPr>
                      </m:sSubPr>
                      <m:e>
                        <m:r>
                          <a:rPr lang="en-US" sz="2500" b="0" i="1" smtClean="0">
                            <a:latin typeface="Cambria Math"/>
                          </a:rPr>
                          <m:t>𝑜</m:t>
                        </m:r>
                      </m:e>
                      <m:sub>
                        <m:r>
                          <a:rPr lang="en-US" sz="2500" b="0" i="1" smtClean="0">
                            <a:latin typeface="Cambria Math"/>
                          </a:rPr>
                          <m:t>𝑛</m:t>
                        </m:r>
                      </m:sub>
                    </m:sSub>
                  </m:oMath>
                </a14:m>
                <a:r>
                  <a:rPr lang="en-US" sz="2500" dirty="0" smtClean="0"/>
                  <a:t>  </a:t>
                </a:r>
              </a:p>
              <a:p>
                <a:pPr lvl="3">
                  <a:lnSpc>
                    <a:spcPct val="120000"/>
                  </a:lnSpc>
                  <a:spcBef>
                    <a:spcPts val="200"/>
                  </a:spcBef>
                </a:pPr>
                <a:r>
                  <a:rPr lang="en-US" sz="1900" dirty="0" smtClean="0"/>
                  <a:t>or: </a:t>
                </a:r>
                <a14:m>
                  <m:oMath xmlns:m="http://schemas.openxmlformats.org/officeDocument/2006/math">
                    <m:r>
                      <a:rPr lang="en-US" sz="1900" i="1">
                        <a:latin typeface="Cambria Math"/>
                      </a:rPr>
                      <m:t>𝑃</m:t>
                    </m:r>
                    <m:r>
                      <a:rPr lang="en-US" sz="1900" i="1">
                        <a:latin typeface="Cambria Math"/>
                      </a:rPr>
                      <m:t>=</m:t>
                    </m:r>
                    <m:r>
                      <a:rPr lang="en-US" sz="1900" i="1">
                        <a:latin typeface="Cambria Math"/>
                      </a:rPr>
                      <m:t>𝑠</m:t>
                    </m:r>
                    <m:r>
                      <a:rPr lang="en-US" sz="1900" i="1" baseline="-25000">
                        <a:latin typeface="Cambria Math"/>
                      </a:rPr>
                      <m:t>0</m:t>
                    </m:r>
                    <m:r>
                      <a:rPr lang="en-US" sz="1900" i="1">
                        <a:latin typeface="Cambria Math"/>
                      </a:rPr>
                      <m:t> </m:t>
                    </m:r>
                    <m:r>
                      <a:rPr lang="en-US" sz="1900" b="0" i="1" smtClean="0">
                        <a:latin typeface="Cambria Math"/>
                      </a:rPr>
                      <m:t>𝑜</m:t>
                    </m:r>
                    <m:r>
                      <a:rPr lang="en-US" sz="1900" i="1" baseline="-25000">
                        <a:latin typeface="Cambria Math"/>
                      </a:rPr>
                      <m:t>1</m:t>
                    </m:r>
                    <m:r>
                      <a:rPr lang="en-US" sz="1900" i="1">
                        <a:latin typeface="Cambria Math"/>
                      </a:rPr>
                      <m:t> </m:t>
                    </m:r>
                    <m:r>
                      <a:rPr lang="en-US" sz="1900" i="1">
                        <a:latin typeface="Cambria Math"/>
                      </a:rPr>
                      <m:t>𝑠</m:t>
                    </m:r>
                    <m:r>
                      <a:rPr lang="en-US" sz="1900" i="1" baseline="-25000">
                        <a:latin typeface="Cambria Math"/>
                      </a:rPr>
                      <m:t>1</m:t>
                    </m:r>
                    <m:r>
                      <a:rPr lang="en-US" sz="1900" i="1">
                        <a:latin typeface="Cambria Math"/>
                      </a:rPr>
                      <m:t> </m:t>
                    </m:r>
                    <m:r>
                      <a:rPr lang="en-US" sz="1900" b="0" i="1" smtClean="0">
                        <a:latin typeface="Cambria Math"/>
                      </a:rPr>
                      <m:t>𝑜</m:t>
                    </m:r>
                    <m:r>
                      <a:rPr lang="en-US" sz="1900" i="1" baseline="-25000">
                        <a:latin typeface="Cambria Math"/>
                      </a:rPr>
                      <m:t>2</m:t>
                    </m:r>
                    <m:r>
                      <a:rPr lang="en-US" sz="1900" i="1">
                        <a:latin typeface="Cambria Math"/>
                      </a:rPr>
                      <m:t> </m:t>
                    </m:r>
                    <m:r>
                      <a:rPr lang="en-US" sz="1900" i="1">
                        <a:latin typeface="Cambria Math"/>
                      </a:rPr>
                      <m:t>𝑠</m:t>
                    </m:r>
                    <m:r>
                      <a:rPr lang="en-US" sz="1900" i="1" baseline="-25000">
                        <a:latin typeface="Cambria Math"/>
                      </a:rPr>
                      <m:t>2</m:t>
                    </m:r>
                    <m:r>
                      <a:rPr lang="en-US" sz="1900" i="1">
                        <a:latin typeface="Cambria Math"/>
                      </a:rPr>
                      <m:t>…</m:t>
                    </m:r>
                    <m:r>
                      <a:rPr lang="en-US" sz="1900" b="0" i="1" smtClean="0">
                        <a:latin typeface="Cambria Math"/>
                      </a:rPr>
                      <m:t>𝑜</m:t>
                    </m:r>
                    <m:r>
                      <a:rPr lang="en-US" sz="1900" i="1" baseline="-25000">
                        <a:latin typeface="Cambria Math"/>
                      </a:rPr>
                      <m:t>𝑛</m:t>
                    </m:r>
                    <m:r>
                      <a:rPr lang="en-US" sz="1900" i="1">
                        <a:latin typeface="Cambria Math"/>
                      </a:rPr>
                      <m:t> </m:t>
                    </m:r>
                    <m:sSub>
                      <m:sSubPr>
                        <m:ctrlPr>
                          <a:rPr lang="en-US" sz="1900" b="0" i="1" smtClean="0">
                            <a:latin typeface="Cambria Math"/>
                          </a:rPr>
                        </m:ctrlPr>
                      </m:sSubPr>
                      <m:e>
                        <m:r>
                          <a:rPr lang="en-US" sz="1900" b="0" i="1" smtClean="0">
                            <a:latin typeface="Cambria Math"/>
                          </a:rPr>
                          <m:t>𝑠</m:t>
                        </m:r>
                      </m:e>
                      <m:sub>
                        <m:r>
                          <a:rPr lang="en-US" sz="1900" b="0" i="1" smtClean="0">
                            <a:latin typeface="Cambria Math"/>
                          </a:rPr>
                          <m:t>𝑛</m:t>
                        </m:r>
                      </m:sub>
                    </m:sSub>
                    <m:r>
                      <a:rPr lang="en-US" sz="1900" i="1">
                        <a:latin typeface="Cambria Math"/>
                      </a:rPr>
                      <m:t> </m:t>
                    </m:r>
                  </m:oMath>
                </a14:m>
                <a:r>
                  <a:rPr lang="en-US" sz="1900" b="1" dirty="0" smtClean="0"/>
                  <a:t>  </a:t>
                </a:r>
                <a:endParaRPr lang="en-US" sz="19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5"/>
                <a:stretch>
                  <a:fillRect l="-981" t="-2347"/>
                </a:stretch>
              </a:blipFill>
            </p:spPr>
            <p:txBody>
              <a:bodyPr/>
              <a:lstStyle/>
              <a:p>
                <a:r>
                  <a:rPr lang="en-US">
                    <a:noFill/>
                  </a:rPr>
                  <a:t> </a:t>
                </a:r>
              </a:p>
            </p:txBody>
          </p:sp>
        </mc:Fallback>
      </mc:AlternateContent>
      <p:sp>
        <p:nvSpPr>
          <p:cNvPr id="4" name="Text Box 229"/>
          <p:cNvSpPr txBox="1">
            <a:spLocks noChangeArrowheads="1"/>
          </p:cNvSpPr>
          <p:nvPr/>
        </p:nvSpPr>
        <p:spPr bwMode="auto">
          <a:xfrm>
            <a:off x="6880239" y="0"/>
            <a:ext cx="2263761"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Classical Planning</a:t>
            </a:r>
            <a:endParaRPr lang="en-US" b="1" i="1" dirty="0">
              <a:solidFill>
                <a:schemeClr val="hlink"/>
              </a:solidFill>
            </a:endParaRPr>
          </a:p>
        </p:txBody>
      </p:sp>
    </p:spTree>
    <p:extLst>
      <p:ext uri="{BB962C8B-B14F-4D97-AF65-F5344CB8AC3E}">
        <p14:creationId xmlns:p14="http://schemas.microsoft.com/office/powerpoint/2010/main" val="1936592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8954" y="406485"/>
            <a:ext cx="6652846" cy="6299115"/>
          </a:xfrm>
          <a:prstGeom prst="rect">
            <a:avLst/>
          </a:prstGeom>
        </p:spPr>
      </p:pic>
      <p:pic>
        <p:nvPicPr>
          <p:cNvPr id="27" name="Picture 2" descr="C:\Users\Wyriel\AppData\Local\Microsoft\Windows\Temporary Internet Files\Content.IE5\MNCKIL7D\MC90035357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554" y="522893"/>
            <a:ext cx="1771461" cy="177297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6781800" y="838200"/>
            <a:ext cx="2362200" cy="5613315"/>
          </a:xfrm>
          <a:prstGeom prst="rect">
            <a:avLst/>
          </a:prstGeom>
        </p:spPr>
        <p:txBody>
          <a:bodyPr>
            <a:noAutofit/>
          </a:bodyPr>
          <a:lstStyle>
            <a:lvl1pPr marL="342900" indent="-342900" algn="l" rtl="0" eaLnBrk="0" fontAlgn="base" hangingPunct="0">
              <a:spcBef>
                <a:spcPct val="20000"/>
              </a:spcBef>
              <a:spcAft>
                <a:spcPct val="0"/>
              </a:spcAft>
              <a:buClr>
                <a:srgbClr val="A50021"/>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BC3319"/>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D26611"/>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E99908"/>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a:solidFill>
                  <a:schemeClr val="tx1"/>
                </a:solidFill>
                <a:latin typeface="+mn-lt"/>
              </a:defRPr>
            </a:lvl9pPr>
          </a:lstStyle>
          <a:p>
            <a:r>
              <a:rPr lang="en-US" sz="2000" dirty="0" err="1" smtClean="0">
                <a:solidFill>
                  <a:srgbClr val="C00000"/>
                </a:solidFill>
              </a:rPr>
              <a:t>Blocksworld</a:t>
            </a:r>
            <a:endParaRPr lang="en-US" sz="2000" dirty="0" smtClean="0">
              <a:solidFill>
                <a:srgbClr val="C00000"/>
              </a:solidFill>
            </a:endParaRPr>
          </a:p>
          <a:p>
            <a:r>
              <a:rPr lang="en-US" sz="2000" dirty="0" smtClean="0">
                <a:solidFill>
                  <a:srgbClr val="C00000"/>
                </a:solidFill>
              </a:rPr>
              <a:t>3 Blocks</a:t>
            </a:r>
          </a:p>
          <a:p>
            <a:r>
              <a:rPr lang="en-US" sz="2000" dirty="0" err="1" smtClean="0"/>
              <a:t>Fluents</a:t>
            </a:r>
            <a:endParaRPr lang="en-US" sz="2000" dirty="0"/>
          </a:p>
          <a:p>
            <a:pPr lvl="1"/>
            <a:r>
              <a:rPr lang="en-US" sz="1600" dirty="0" smtClean="0"/>
              <a:t>(below ?x ?y)</a:t>
            </a:r>
          </a:p>
          <a:p>
            <a:r>
              <a:rPr lang="en-US" sz="2000" dirty="0"/>
              <a:t>Actions</a:t>
            </a:r>
          </a:p>
          <a:p>
            <a:pPr lvl="1"/>
            <a:r>
              <a:rPr lang="en-US" sz="1600" dirty="0"/>
              <a:t>(move ?x ?y)</a:t>
            </a:r>
          </a:p>
          <a:p>
            <a:r>
              <a:rPr lang="en-US" sz="2000" dirty="0" err="1" smtClean="0"/>
              <a:t>Init</a:t>
            </a:r>
            <a:endParaRPr lang="en-US" sz="2000" dirty="0" smtClean="0"/>
          </a:p>
          <a:p>
            <a:pPr lvl="1"/>
            <a:r>
              <a:rPr lang="en-US" sz="1600" dirty="0" smtClean="0"/>
              <a:t>(below b table)</a:t>
            </a:r>
          </a:p>
          <a:p>
            <a:pPr lvl="1"/>
            <a:r>
              <a:rPr lang="en-US" sz="1600" dirty="0" smtClean="0"/>
              <a:t>(below c a)</a:t>
            </a:r>
          </a:p>
          <a:p>
            <a:pPr lvl="1"/>
            <a:r>
              <a:rPr lang="en-US" sz="1600" dirty="0" smtClean="0"/>
              <a:t>(below a table)</a:t>
            </a:r>
          </a:p>
          <a:p>
            <a:r>
              <a:rPr lang="en-US" sz="2000" dirty="0" smtClean="0"/>
              <a:t>Goal</a:t>
            </a:r>
          </a:p>
          <a:p>
            <a:pPr lvl="1"/>
            <a:r>
              <a:rPr lang="en-US" sz="1600" dirty="0" smtClean="0"/>
              <a:t>(below a b)</a:t>
            </a:r>
          </a:p>
          <a:p>
            <a:pPr lvl="1"/>
            <a:r>
              <a:rPr lang="en-US" sz="1600" dirty="0" smtClean="0"/>
              <a:t>(below b c)</a:t>
            </a:r>
          </a:p>
          <a:p>
            <a:r>
              <a:rPr lang="en-US" sz="2000" dirty="0" smtClean="0"/>
              <a:t>Solution</a:t>
            </a:r>
          </a:p>
          <a:p>
            <a:pPr lvl="1"/>
            <a:r>
              <a:rPr lang="en-US" sz="1600" dirty="0" smtClean="0"/>
              <a:t>(move c table)</a:t>
            </a:r>
          </a:p>
          <a:p>
            <a:pPr lvl="1"/>
            <a:r>
              <a:rPr lang="en-US" sz="1600" dirty="0" smtClean="0"/>
              <a:t>(move b c)</a:t>
            </a:r>
          </a:p>
          <a:p>
            <a:pPr lvl="1"/>
            <a:r>
              <a:rPr lang="en-US" sz="1600" dirty="0" smtClean="0"/>
              <a:t>(move a b)</a:t>
            </a:r>
          </a:p>
          <a:p>
            <a:pPr lvl="1"/>
            <a:endParaRPr lang="en-US" sz="1600" dirty="0"/>
          </a:p>
        </p:txBody>
      </p:sp>
      <p:sp>
        <p:nvSpPr>
          <p:cNvPr id="14" name="Oval 13"/>
          <p:cNvSpPr/>
          <p:nvPr/>
        </p:nvSpPr>
        <p:spPr bwMode="auto">
          <a:xfrm>
            <a:off x="3276600" y="2514600"/>
            <a:ext cx="2057400" cy="1295400"/>
          </a:xfrm>
          <a:prstGeom prst="ellipse">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1400" i="1" dirty="0" smtClean="0">
              <a:latin typeface="Tahoma" pitchFamily="34" charset="0"/>
            </a:endParaRPr>
          </a:p>
        </p:txBody>
      </p:sp>
      <p:sp>
        <p:nvSpPr>
          <p:cNvPr id="15" name="Oval 14"/>
          <p:cNvSpPr/>
          <p:nvPr/>
        </p:nvSpPr>
        <p:spPr bwMode="auto">
          <a:xfrm>
            <a:off x="0" y="3162300"/>
            <a:ext cx="2895600" cy="1295400"/>
          </a:xfrm>
          <a:prstGeom prst="ellipse">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1400" i="1" dirty="0" smtClean="0">
              <a:latin typeface="Tahoma" pitchFamily="34" charset="0"/>
            </a:endParaRPr>
          </a:p>
        </p:txBody>
      </p:sp>
      <p:sp>
        <p:nvSpPr>
          <p:cNvPr id="16" name="Oval 15"/>
          <p:cNvSpPr/>
          <p:nvPr/>
        </p:nvSpPr>
        <p:spPr bwMode="auto">
          <a:xfrm>
            <a:off x="3276600" y="4267200"/>
            <a:ext cx="2039471" cy="1143000"/>
          </a:xfrm>
          <a:prstGeom prst="ellipse">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1400" i="1" dirty="0" smtClean="0">
              <a:latin typeface="Tahoma" pitchFamily="34" charset="0"/>
            </a:endParaRPr>
          </a:p>
        </p:txBody>
      </p:sp>
      <p:sp>
        <p:nvSpPr>
          <p:cNvPr id="18" name="Oval 17"/>
          <p:cNvSpPr/>
          <p:nvPr/>
        </p:nvSpPr>
        <p:spPr bwMode="auto">
          <a:xfrm>
            <a:off x="5714999" y="4528264"/>
            <a:ext cx="1219201" cy="1186736"/>
          </a:xfrm>
          <a:prstGeom prst="ellipse">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1400" i="1" dirty="0" smtClean="0">
              <a:latin typeface="Tahoma" pitchFamily="34" charset="0"/>
            </a:endParaRPr>
          </a:p>
        </p:txBody>
      </p:sp>
      <p:sp>
        <p:nvSpPr>
          <p:cNvPr id="19" name="Oval 18"/>
          <p:cNvSpPr/>
          <p:nvPr/>
        </p:nvSpPr>
        <p:spPr bwMode="auto">
          <a:xfrm>
            <a:off x="5562599" y="4343400"/>
            <a:ext cx="1524001" cy="1524000"/>
          </a:xfrm>
          <a:prstGeom prst="ellipse">
            <a:avLst/>
          </a:prstGeom>
          <a:no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lang="en-US" sz="1400" i="1" dirty="0" smtClean="0">
              <a:latin typeface="Tahoma" pitchFamily="34" charset="0"/>
            </a:endParaRPr>
          </a:p>
        </p:txBody>
      </p:sp>
      <p:sp>
        <p:nvSpPr>
          <p:cNvPr id="20" name="Text Box 229"/>
          <p:cNvSpPr txBox="1">
            <a:spLocks noChangeArrowheads="1"/>
          </p:cNvSpPr>
          <p:nvPr/>
        </p:nvSpPr>
        <p:spPr bwMode="auto">
          <a:xfrm>
            <a:off x="5428233" y="0"/>
            <a:ext cx="3717684"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Classical Planning Background</a:t>
            </a:r>
            <a:endParaRPr lang="en-US" b="1" i="1" dirty="0">
              <a:solidFill>
                <a:schemeClr val="hlink"/>
              </a:solidFill>
            </a:endParaRPr>
          </a:p>
        </p:txBody>
      </p:sp>
      <p:sp>
        <p:nvSpPr>
          <p:cNvPr id="21" name="Rectangle 20"/>
          <p:cNvSpPr/>
          <p:nvPr/>
        </p:nvSpPr>
        <p:spPr>
          <a:xfrm>
            <a:off x="128954" y="6324600"/>
            <a:ext cx="8938846" cy="523220"/>
          </a:xfrm>
          <a:prstGeom prst="rect">
            <a:avLst/>
          </a:prstGeom>
        </p:spPr>
        <p:txBody>
          <a:bodyPr wrap="square">
            <a:spAutoFit/>
          </a:bodyPr>
          <a:lstStyle/>
          <a:p>
            <a:r>
              <a:rPr lang="en-US" sz="1400" i="1" dirty="0">
                <a:solidFill>
                  <a:srgbClr val="C00000"/>
                </a:solidFill>
              </a:rPr>
              <a:t>A </a:t>
            </a:r>
            <a:r>
              <a:rPr lang="en-US" sz="1400" i="1" dirty="0" smtClean="0">
                <a:solidFill>
                  <a:srgbClr val="C00000"/>
                </a:solidFill>
              </a:rPr>
              <a:t>Formal Basis </a:t>
            </a:r>
            <a:r>
              <a:rPr lang="en-US" sz="1400" i="1" dirty="0">
                <a:solidFill>
                  <a:srgbClr val="C00000"/>
                </a:solidFill>
              </a:rPr>
              <a:t>for the </a:t>
            </a:r>
            <a:r>
              <a:rPr lang="en-US" sz="1400" i="1" dirty="0" smtClean="0">
                <a:solidFill>
                  <a:srgbClr val="C00000"/>
                </a:solidFill>
              </a:rPr>
              <a:t>Heuristic Determination </a:t>
            </a:r>
            <a:r>
              <a:rPr lang="en-US" sz="1400" i="1" dirty="0">
                <a:solidFill>
                  <a:srgbClr val="C00000"/>
                </a:solidFill>
              </a:rPr>
              <a:t>of </a:t>
            </a:r>
            <a:r>
              <a:rPr lang="en-US" sz="1400" i="1" dirty="0" smtClean="0">
                <a:solidFill>
                  <a:srgbClr val="C00000"/>
                </a:solidFill>
              </a:rPr>
              <a:t>Minimum Cost Paths</a:t>
            </a:r>
            <a:r>
              <a:rPr lang="en-US" sz="1400" i="1" dirty="0">
                <a:solidFill>
                  <a:srgbClr val="C00000"/>
                </a:solidFill>
              </a:rPr>
              <a:t>.</a:t>
            </a:r>
            <a:r>
              <a:rPr lang="en-US" sz="1400" dirty="0">
                <a:solidFill>
                  <a:srgbClr val="C00000"/>
                </a:solidFill>
              </a:rPr>
              <a:t> </a:t>
            </a:r>
            <a:endParaRPr lang="en-US" sz="1400" dirty="0" smtClean="0">
              <a:solidFill>
                <a:srgbClr val="C00000"/>
              </a:solidFill>
            </a:endParaRPr>
          </a:p>
          <a:p>
            <a:r>
              <a:rPr lang="en-US" sz="1400" dirty="0" smtClean="0">
                <a:solidFill>
                  <a:srgbClr val="C00000"/>
                </a:solidFill>
              </a:rPr>
              <a:t>Peter </a:t>
            </a:r>
            <a:r>
              <a:rPr lang="en-US" sz="1400" dirty="0">
                <a:solidFill>
                  <a:srgbClr val="C00000"/>
                </a:solidFill>
              </a:rPr>
              <a:t>E. Hart, Nils J. Nilsson, and Bertram Raphael. </a:t>
            </a:r>
            <a:r>
              <a:rPr lang="en-US" sz="1400" dirty="0" smtClean="0">
                <a:solidFill>
                  <a:srgbClr val="C00000"/>
                </a:solidFill>
              </a:rPr>
              <a:t>1968.  Note: A</a:t>
            </a:r>
            <a:r>
              <a:rPr lang="en-US" sz="1400" baseline="30000" dirty="0" smtClean="0">
                <a:solidFill>
                  <a:srgbClr val="C00000"/>
                </a:solidFill>
              </a:rPr>
              <a:t>*</a:t>
            </a:r>
            <a:r>
              <a:rPr lang="en-US" sz="1400" dirty="0" smtClean="0">
                <a:solidFill>
                  <a:srgbClr val="C00000"/>
                </a:solidFill>
              </a:rPr>
              <a:t>.</a:t>
            </a:r>
            <a:endParaRPr lang="en-US" sz="1400" dirty="0">
              <a:solidFill>
                <a:srgbClr val="C00000"/>
              </a:solidFill>
            </a:endParaRPr>
          </a:p>
        </p:txBody>
      </p:sp>
      <p:sp>
        <p:nvSpPr>
          <p:cNvPr id="22" name="Rectangle 21"/>
          <p:cNvSpPr/>
          <p:nvPr/>
        </p:nvSpPr>
        <p:spPr>
          <a:xfrm>
            <a:off x="152400" y="5856064"/>
            <a:ext cx="3352800" cy="523220"/>
          </a:xfrm>
          <a:prstGeom prst="rect">
            <a:avLst/>
          </a:prstGeom>
        </p:spPr>
        <p:txBody>
          <a:bodyPr wrap="square">
            <a:spAutoFit/>
          </a:bodyPr>
          <a:lstStyle/>
          <a:p>
            <a:r>
              <a:rPr lang="en-US" sz="1400" i="1" dirty="0" smtClean="0">
                <a:solidFill>
                  <a:srgbClr val="C00000"/>
                </a:solidFill>
              </a:rPr>
              <a:t>A </a:t>
            </a:r>
            <a:r>
              <a:rPr lang="en-US" sz="1400" i="1" dirty="0">
                <a:solidFill>
                  <a:srgbClr val="C00000"/>
                </a:solidFill>
              </a:rPr>
              <a:t>Computer Model of Skill </a:t>
            </a:r>
            <a:r>
              <a:rPr lang="en-US" sz="1400" i="1" dirty="0" smtClean="0">
                <a:solidFill>
                  <a:srgbClr val="C00000"/>
                </a:solidFill>
              </a:rPr>
              <a:t>Acquisition.</a:t>
            </a:r>
          </a:p>
          <a:p>
            <a:r>
              <a:rPr lang="en-US" sz="1400" dirty="0">
                <a:solidFill>
                  <a:srgbClr val="C00000"/>
                </a:solidFill>
              </a:rPr>
              <a:t>G.J. </a:t>
            </a:r>
            <a:r>
              <a:rPr lang="en-US" sz="1400" dirty="0" err="1" smtClean="0">
                <a:solidFill>
                  <a:srgbClr val="C00000"/>
                </a:solidFill>
              </a:rPr>
              <a:t>Sussman</a:t>
            </a:r>
            <a:r>
              <a:rPr lang="en-US" sz="1400" dirty="0" smtClean="0">
                <a:solidFill>
                  <a:srgbClr val="C00000"/>
                </a:solidFill>
              </a:rPr>
              <a:t>. 1975.</a:t>
            </a:r>
            <a:endParaRPr lang="en-US" sz="1400" dirty="0">
              <a:solidFill>
                <a:srgbClr val="C00000"/>
              </a:solidFill>
            </a:endParaRPr>
          </a:p>
        </p:txBody>
      </p:sp>
      <p:pic>
        <p:nvPicPr>
          <p:cNvPr id="29" name="Picture 5" descr="C:\Users\Wyriel\AppData\Local\Microsoft\Windows\Temporary Internet Files\Content.IE5\EJ6ESOY9\MC90003457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0893" y="2282145"/>
            <a:ext cx="2829975" cy="285731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2532301" y="499646"/>
            <a:ext cx="2270109" cy="338554"/>
          </a:xfrm>
          <a:prstGeom prst="rect">
            <a:avLst/>
          </a:prstGeom>
          <a:noFill/>
          <a:ln>
            <a:solidFill>
              <a:srgbClr val="C00000"/>
            </a:solidFill>
          </a:ln>
        </p:spPr>
        <p:txBody>
          <a:bodyPr wrap="none" rtlCol="0">
            <a:spAutoFit/>
          </a:bodyPr>
          <a:lstStyle/>
          <a:p>
            <a:r>
              <a:rPr lang="en-US" sz="1600" dirty="0" smtClean="0">
                <a:solidFill>
                  <a:srgbClr val="FFC000"/>
                </a:solidFill>
              </a:rPr>
              <a:t>Abstract Maze = Graph</a:t>
            </a:r>
            <a:endParaRPr lang="en-US" sz="1600" dirty="0">
              <a:solidFill>
                <a:srgbClr val="FFC000"/>
              </a:solidFill>
            </a:endParaRPr>
          </a:p>
        </p:txBody>
      </p:sp>
    </p:spTree>
    <p:custDataLst>
      <p:tags r:id="rId1"/>
    </p:custDataLst>
    <p:extLst>
      <p:ext uri="{BB962C8B-B14F-4D97-AF65-F5344CB8AC3E}">
        <p14:creationId xmlns:p14="http://schemas.microsoft.com/office/powerpoint/2010/main" val="3481988003"/>
      </p:ext>
    </p:extLst>
  </p:cSld>
  <p:clrMapOvr>
    <a:masterClrMapping/>
  </p:clrMapOvr>
  <mc:AlternateContent xmlns:mc="http://schemas.openxmlformats.org/markup-compatibility/2006" xmlns:p14="http://schemas.microsoft.com/office/powerpoint/2010/main">
    <mc:Choice Requires="p14">
      <p:transition spd="slow" p14:dur="2000" advTm="87448"/>
    </mc:Choice>
    <mc:Fallback xmlns="">
      <p:transition spd="slow" advTm="874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500"/>
                                        <p:tgtEl>
                                          <p:spTgt spid="14"/>
                                        </p:tgtEl>
                                      </p:cBhvr>
                                    </p:animEffect>
                                  </p:childTnLst>
                                </p:cTn>
                              </p:par>
                              <p:par>
                                <p:cTn id="16" presetID="16" presetClass="emph" presetSubtype="0" fill="hold" nodeType="withEffect">
                                  <p:stCondLst>
                                    <p:cond delay="0"/>
                                  </p:stCondLst>
                                  <p:iterate type="lt">
                                    <p:tmPct val="4000"/>
                                  </p:iterate>
                                  <p:childTnLst>
                                    <p:set>
                                      <p:cBhvr override="childStyle">
                                        <p:cTn id="17" dur="500" fill="hold"/>
                                        <p:tgtEl>
                                          <p:spTgt spid="13">
                                            <p:txEl>
                                              <p:pRg st="6" end="6"/>
                                            </p:txEl>
                                          </p:spTgt>
                                        </p:tgtEl>
                                        <p:attrNameLst>
                                          <p:attrName>style.color</p:attrName>
                                        </p:attrNameLst>
                                      </p:cBhvr>
                                      <p:to>
                                        <p:clrVal>
                                          <a:srgbClr val="C00000"/>
                                        </p:clrVal>
                                      </p:to>
                                    </p:set>
                                    <p:set>
                                      <p:cBhvr>
                                        <p:cTn id="18" dur="500" fill="hold"/>
                                        <p:tgtEl>
                                          <p:spTgt spid="13">
                                            <p:txEl>
                                              <p:pRg st="6" end="6"/>
                                            </p:txEl>
                                          </p:spTgt>
                                        </p:tgtEl>
                                        <p:attrNameLst>
                                          <p:attrName>fillcolor</p:attrName>
                                        </p:attrNameLst>
                                      </p:cBhvr>
                                      <p:to>
                                        <p:clrVal>
                                          <a:srgbClr val="C00000"/>
                                        </p:clrVal>
                                      </p:to>
                                    </p:set>
                                    <p:set>
                                      <p:cBhvr>
                                        <p:cTn id="19" dur="500" fill="hold"/>
                                        <p:tgtEl>
                                          <p:spTgt spid="13">
                                            <p:txEl>
                                              <p:pRg st="6" end="6"/>
                                            </p:txEl>
                                          </p:spTgt>
                                        </p:tgtEl>
                                        <p:attrNameLst>
                                          <p:attrName>fill.type</p:attrName>
                                        </p:attrNameLst>
                                      </p:cBhvr>
                                      <p:to>
                                        <p:strVal val="solid"/>
                                      </p:to>
                                    </p:set>
                                  </p:childTnLst>
                                </p:cTn>
                              </p:par>
                              <p:par>
                                <p:cTn id="20" presetID="16" presetClass="emph" presetSubtype="0" fill="hold" nodeType="withEffect">
                                  <p:stCondLst>
                                    <p:cond delay="0"/>
                                  </p:stCondLst>
                                  <p:iterate type="lt">
                                    <p:tmPct val="4000"/>
                                  </p:iterate>
                                  <p:childTnLst>
                                    <p:set>
                                      <p:cBhvr override="childStyle">
                                        <p:cTn id="21" dur="500" fill="hold"/>
                                        <p:tgtEl>
                                          <p:spTgt spid="13">
                                            <p:txEl>
                                              <p:pRg st="7" end="7"/>
                                            </p:txEl>
                                          </p:spTgt>
                                        </p:tgtEl>
                                        <p:attrNameLst>
                                          <p:attrName>style.color</p:attrName>
                                        </p:attrNameLst>
                                      </p:cBhvr>
                                      <p:to>
                                        <p:clrVal>
                                          <a:srgbClr val="C00000"/>
                                        </p:clrVal>
                                      </p:to>
                                    </p:set>
                                    <p:set>
                                      <p:cBhvr>
                                        <p:cTn id="22" dur="500" fill="hold"/>
                                        <p:tgtEl>
                                          <p:spTgt spid="13">
                                            <p:txEl>
                                              <p:pRg st="7" end="7"/>
                                            </p:txEl>
                                          </p:spTgt>
                                        </p:tgtEl>
                                        <p:attrNameLst>
                                          <p:attrName>fillcolor</p:attrName>
                                        </p:attrNameLst>
                                      </p:cBhvr>
                                      <p:to>
                                        <p:clrVal>
                                          <a:srgbClr val="C00000"/>
                                        </p:clrVal>
                                      </p:to>
                                    </p:set>
                                    <p:set>
                                      <p:cBhvr>
                                        <p:cTn id="23" dur="500" fill="hold"/>
                                        <p:tgtEl>
                                          <p:spTgt spid="13">
                                            <p:txEl>
                                              <p:pRg st="7" end="7"/>
                                            </p:txEl>
                                          </p:spTgt>
                                        </p:tgtEl>
                                        <p:attrNameLst>
                                          <p:attrName>fill.type</p:attrName>
                                        </p:attrNameLst>
                                      </p:cBhvr>
                                      <p:to>
                                        <p:strVal val="solid"/>
                                      </p:to>
                                    </p:set>
                                  </p:childTnLst>
                                </p:cTn>
                              </p:par>
                              <p:par>
                                <p:cTn id="24" presetID="16" presetClass="emph" presetSubtype="0" fill="hold" nodeType="withEffect">
                                  <p:stCondLst>
                                    <p:cond delay="0"/>
                                  </p:stCondLst>
                                  <p:iterate type="lt">
                                    <p:tmPct val="4000"/>
                                  </p:iterate>
                                  <p:childTnLst>
                                    <p:set>
                                      <p:cBhvr override="childStyle">
                                        <p:cTn id="25" dur="500" fill="hold"/>
                                        <p:tgtEl>
                                          <p:spTgt spid="13">
                                            <p:txEl>
                                              <p:pRg st="8" end="8"/>
                                            </p:txEl>
                                          </p:spTgt>
                                        </p:tgtEl>
                                        <p:attrNameLst>
                                          <p:attrName>style.color</p:attrName>
                                        </p:attrNameLst>
                                      </p:cBhvr>
                                      <p:to>
                                        <p:clrVal>
                                          <a:srgbClr val="C00000"/>
                                        </p:clrVal>
                                      </p:to>
                                    </p:set>
                                    <p:set>
                                      <p:cBhvr>
                                        <p:cTn id="26" dur="500" fill="hold"/>
                                        <p:tgtEl>
                                          <p:spTgt spid="13">
                                            <p:txEl>
                                              <p:pRg st="8" end="8"/>
                                            </p:txEl>
                                          </p:spTgt>
                                        </p:tgtEl>
                                        <p:attrNameLst>
                                          <p:attrName>fillcolor</p:attrName>
                                        </p:attrNameLst>
                                      </p:cBhvr>
                                      <p:to>
                                        <p:clrVal>
                                          <a:srgbClr val="C00000"/>
                                        </p:clrVal>
                                      </p:to>
                                    </p:set>
                                    <p:set>
                                      <p:cBhvr>
                                        <p:cTn id="27" dur="500" fill="hold"/>
                                        <p:tgtEl>
                                          <p:spTgt spid="13">
                                            <p:txEl>
                                              <p:pRg st="8" end="8"/>
                                            </p:txEl>
                                          </p:spTgt>
                                        </p:tgtEl>
                                        <p:attrNameLst>
                                          <p:attrName>fill.type</p:attrName>
                                        </p:attrNameLst>
                                      </p:cBhvr>
                                      <p:to>
                                        <p:strVal val="solid"/>
                                      </p:to>
                                    </p:set>
                                  </p:childTnLst>
                                </p:cTn>
                              </p:par>
                              <p:par>
                                <p:cTn id="28" presetID="16" presetClass="emph" presetSubtype="0" fill="hold" nodeType="withEffect">
                                  <p:stCondLst>
                                    <p:cond delay="0"/>
                                  </p:stCondLst>
                                  <p:iterate type="lt">
                                    <p:tmPct val="4000"/>
                                  </p:iterate>
                                  <p:childTnLst>
                                    <p:set>
                                      <p:cBhvr override="childStyle">
                                        <p:cTn id="29" dur="500" fill="hold"/>
                                        <p:tgtEl>
                                          <p:spTgt spid="13">
                                            <p:txEl>
                                              <p:pRg st="9" end="9"/>
                                            </p:txEl>
                                          </p:spTgt>
                                        </p:tgtEl>
                                        <p:attrNameLst>
                                          <p:attrName>style.color</p:attrName>
                                        </p:attrNameLst>
                                      </p:cBhvr>
                                      <p:to>
                                        <p:clrVal>
                                          <a:srgbClr val="C00000"/>
                                        </p:clrVal>
                                      </p:to>
                                    </p:set>
                                    <p:set>
                                      <p:cBhvr>
                                        <p:cTn id="30" dur="500" fill="hold"/>
                                        <p:tgtEl>
                                          <p:spTgt spid="13">
                                            <p:txEl>
                                              <p:pRg st="9" end="9"/>
                                            </p:txEl>
                                          </p:spTgt>
                                        </p:tgtEl>
                                        <p:attrNameLst>
                                          <p:attrName>fillcolor</p:attrName>
                                        </p:attrNameLst>
                                      </p:cBhvr>
                                      <p:to>
                                        <p:clrVal>
                                          <a:srgbClr val="C00000"/>
                                        </p:clrVal>
                                      </p:to>
                                    </p:set>
                                    <p:set>
                                      <p:cBhvr>
                                        <p:cTn id="31" dur="500" fill="hold"/>
                                        <p:tgtEl>
                                          <p:spTgt spid="13">
                                            <p:txEl>
                                              <p:pRg st="9" end="9"/>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heel(1)">
                                      <p:cBhvr>
                                        <p:cTn id="36" dur="500"/>
                                        <p:tgtEl>
                                          <p:spTgt spid="18"/>
                                        </p:tgtEl>
                                      </p:cBhvr>
                                    </p:animEffect>
                                  </p:childTnLst>
                                </p:cTn>
                              </p:par>
                              <p:par>
                                <p:cTn id="37" presetID="16" presetClass="emph" presetSubtype="0" fill="hold" nodeType="withEffect">
                                  <p:stCondLst>
                                    <p:cond delay="0"/>
                                  </p:stCondLst>
                                  <p:iterate type="lt">
                                    <p:tmPct val="4000"/>
                                  </p:iterate>
                                  <p:childTnLst>
                                    <p:set>
                                      <p:cBhvr override="childStyle">
                                        <p:cTn id="38" dur="500" fill="hold"/>
                                        <p:tgtEl>
                                          <p:spTgt spid="13">
                                            <p:txEl>
                                              <p:pRg st="10" end="10"/>
                                            </p:txEl>
                                          </p:spTgt>
                                        </p:tgtEl>
                                        <p:attrNameLst>
                                          <p:attrName>style.color</p:attrName>
                                        </p:attrNameLst>
                                      </p:cBhvr>
                                      <p:to>
                                        <p:clrVal>
                                          <a:schemeClr val="accent2"/>
                                        </p:clrVal>
                                      </p:to>
                                    </p:set>
                                    <p:set>
                                      <p:cBhvr>
                                        <p:cTn id="39" dur="500" fill="hold"/>
                                        <p:tgtEl>
                                          <p:spTgt spid="13">
                                            <p:txEl>
                                              <p:pRg st="10" end="10"/>
                                            </p:txEl>
                                          </p:spTgt>
                                        </p:tgtEl>
                                        <p:attrNameLst>
                                          <p:attrName>fillcolor</p:attrName>
                                        </p:attrNameLst>
                                      </p:cBhvr>
                                      <p:to>
                                        <p:clrVal>
                                          <a:schemeClr val="accent2"/>
                                        </p:clrVal>
                                      </p:to>
                                    </p:set>
                                    <p:set>
                                      <p:cBhvr>
                                        <p:cTn id="40" dur="500" fill="hold"/>
                                        <p:tgtEl>
                                          <p:spTgt spid="13">
                                            <p:txEl>
                                              <p:pRg st="10" end="10"/>
                                            </p:txEl>
                                          </p:spTgt>
                                        </p:tgtEl>
                                        <p:attrNameLst>
                                          <p:attrName>fill.type</p:attrName>
                                        </p:attrNameLst>
                                      </p:cBhvr>
                                      <p:to>
                                        <p:strVal val="solid"/>
                                      </p:to>
                                    </p:set>
                                  </p:childTnLst>
                                </p:cTn>
                              </p:par>
                              <p:par>
                                <p:cTn id="41" presetID="16" presetClass="emph" presetSubtype="0" fill="hold" nodeType="withEffect">
                                  <p:stCondLst>
                                    <p:cond delay="0"/>
                                  </p:stCondLst>
                                  <p:iterate type="lt">
                                    <p:tmPct val="4000"/>
                                  </p:iterate>
                                  <p:childTnLst>
                                    <p:set>
                                      <p:cBhvr override="childStyle">
                                        <p:cTn id="42" dur="500" fill="hold"/>
                                        <p:tgtEl>
                                          <p:spTgt spid="13">
                                            <p:txEl>
                                              <p:pRg st="11" end="11"/>
                                            </p:txEl>
                                          </p:spTgt>
                                        </p:tgtEl>
                                        <p:attrNameLst>
                                          <p:attrName>style.color</p:attrName>
                                        </p:attrNameLst>
                                      </p:cBhvr>
                                      <p:to>
                                        <p:clrVal>
                                          <a:schemeClr val="accent2"/>
                                        </p:clrVal>
                                      </p:to>
                                    </p:set>
                                    <p:set>
                                      <p:cBhvr>
                                        <p:cTn id="43" dur="500" fill="hold"/>
                                        <p:tgtEl>
                                          <p:spTgt spid="13">
                                            <p:txEl>
                                              <p:pRg st="11" end="11"/>
                                            </p:txEl>
                                          </p:spTgt>
                                        </p:tgtEl>
                                        <p:attrNameLst>
                                          <p:attrName>fillcolor</p:attrName>
                                        </p:attrNameLst>
                                      </p:cBhvr>
                                      <p:to>
                                        <p:clrVal>
                                          <a:schemeClr val="accent2"/>
                                        </p:clrVal>
                                      </p:to>
                                    </p:set>
                                    <p:set>
                                      <p:cBhvr>
                                        <p:cTn id="44" dur="500" fill="hold"/>
                                        <p:tgtEl>
                                          <p:spTgt spid="13">
                                            <p:txEl>
                                              <p:pRg st="11" end="11"/>
                                            </p:txEl>
                                          </p:spTgt>
                                        </p:tgtEl>
                                        <p:attrNameLst>
                                          <p:attrName>fill.type</p:attrName>
                                        </p:attrNameLst>
                                      </p:cBhvr>
                                      <p:to>
                                        <p:strVal val="solid"/>
                                      </p:to>
                                    </p:set>
                                  </p:childTnLst>
                                </p:cTn>
                              </p:par>
                              <p:par>
                                <p:cTn id="45" presetID="16" presetClass="emph" presetSubtype="0" fill="hold" nodeType="withEffect">
                                  <p:stCondLst>
                                    <p:cond delay="0"/>
                                  </p:stCondLst>
                                  <p:iterate type="lt">
                                    <p:tmPct val="4000"/>
                                  </p:iterate>
                                  <p:childTnLst>
                                    <p:set>
                                      <p:cBhvr override="childStyle">
                                        <p:cTn id="46" dur="500" fill="hold"/>
                                        <p:tgtEl>
                                          <p:spTgt spid="13">
                                            <p:txEl>
                                              <p:pRg st="12" end="12"/>
                                            </p:txEl>
                                          </p:spTgt>
                                        </p:tgtEl>
                                        <p:attrNameLst>
                                          <p:attrName>style.color</p:attrName>
                                        </p:attrNameLst>
                                      </p:cBhvr>
                                      <p:to>
                                        <p:clrVal>
                                          <a:schemeClr val="accent2"/>
                                        </p:clrVal>
                                      </p:to>
                                    </p:set>
                                    <p:set>
                                      <p:cBhvr>
                                        <p:cTn id="47" dur="500" fill="hold"/>
                                        <p:tgtEl>
                                          <p:spTgt spid="13">
                                            <p:txEl>
                                              <p:pRg st="12" end="12"/>
                                            </p:txEl>
                                          </p:spTgt>
                                        </p:tgtEl>
                                        <p:attrNameLst>
                                          <p:attrName>fillcolor</p:attrName>
                                        </p:attrNameLst>
                                      </p:cBhvr>
                                      <p:to>
                                        <p:clrVal>
                                          <a:schemeClr val="accent2"/>
                                        </p:clrVal>
                                      </p:to>
                                    </p:set>
                                    <p:set>
                                      <p:cBhvr>
                                        <p:cTn id="48" dur="500" fill="hold"/>
                                        <p:tgtEl>
                                          <p:spTgt spid="13">
                                            <p:txEl>
                                              <p:pRg st="12" end="12"/>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heel(1)">
                                      <p:cBhvr>
                                        <p:cTn id="53" dur="500"/>
                                        <p:tgtEl>
                                          <p:spTgt spid="15"/>
                                        </p:tgtEl>
                                      </p:cBhvr>
                                    </p:animEffect>
                                  </p:childTnLst>
                                </p:cTn>
                              </p:par>
                              <p:par>
                                <p:cTn id="54" presetID="16" presetClass="emph" presetSubtype="0" fill="hold" nodeType="withEffect">
                                  <p:stCondLst>
                                    <p:cond delay="0"/>
                                  </p:stCondLst>
                                  <p:iterate type="lt">
                                    <p:tmPct val="4000"/>
                                  </p:iterate>
                                  <p:childTnLst>
                                    <p:set>
                                      <p:cBhvr override="childStyle">
                                        <p:cTn id="55" dur="500" fill="hold"/>
                                        <p:tgtEl>
                                          <p:spTgt spid="13">
                                            <p:txEl>
                                              <p:pRg st="13" end="13"/>
                                            </p:txEl>
                                          </p:spTgt>
                                        </p:tgtEl>
                                        <p:attrNameLst>
                                          <p:attrName>style.color</p:attrName>
                                        </p:attrNameLst>
                                      </p:cBhvr>
                                      <p:to>
                                        <p:clrVal>
                                          <a:srgbClr val="00B0F0"/>
                                        </p:clrVal>
                                      </p:to>
                                    </p:set>
                                    <p:set>
                                      <p:cBhvr>
                                        <p:cTn id="56" dur="500" fill="hold"/>
                                        <p:tgtEl>
                                          <p:spTgt spid="13">
                                            <p:txEl>
                                              <p:pRg st="13" end="13"/>
                                            </p:txEl>
                                          </p:spTgt>
                                        </p:tgtEl>
                                        <p:attrNameLst>
                                          <p:attrName>fillcolor</p:attrName>
                                        </p:attrNameLst>
                                      </p:cBhvr>
                                      <p:to>
                                        <p:clrVal>
                                          <a:srgbClr val="00B0F0"/>
                                        </p:clrVal>
                                      </p:to>
                                    </p:set>
                                    <p:set>
                                      <p:cBhvr>
                                        <p:cTn id="57" dur="500" fill="hold"/>
                                        <p:tgtEl>
                                          <p:spTgt spid="13">
                                            <p:txEl>
                                              <p:pRg st="13" end="13"/>
                                            </p:txEl>
                                          </p:spTgt>
                                        </p:tgtEl>
                                        <p:attrNameLst>
                                          <p:attrName>fill.type</p:attrName>
                                        </p:attrNameLst>
                                      </p:cBhvr>
                                      <p:to>
                                        <p:strVal val="solid"/>
                                      </p:to>
                                    </p:set>
                                  </p:childTnLst>
                                </p:cTn>
                              </p:par>
                              <p:par>
                                <p:cTn id="58" presetID="16" presetClass="emph" presetSubtype="0" fill="hold" nodeType="withEffect">
                                  <p:stCondLst>
                                    <p:cond delay="0"/>
                                  </p:stCondLst>
                                  <p:iterate type="lt">
                                    <p:tmPct val="4000"/>
                                  </p:iterate>
                                  <p:childTnLst>
                                    <p:set>
                                      <p:cBhvr override="childStyle">
                                        <p:cTn id="59" dur="500" fill="hold"/>
                                        <p:tgtEl>
                                          <p:spTgt spid="13">
                                            <p:txEl>
                                              <p:pRg st="14" end="14"/>
                                            </p:txEl>
                                          </p:spTgt>
                                        </p:tgtEl>
                                        <p:attrNameLst>
                                          <p:attrName>style.color</p:attrName>
                                        </p:attrNameLst>
                                      </p:cBhvr>
                                      <p:to>
                                        <p:clrVal>
                                          <a:srgbClr val="00B0F0"/>
                                        </p:clrVal>
                                      </p:to>
                                    </p:set>
                                    <p:set>
                                      <p:cBhvr>
                                        <p:cTn id="60" dur="500" fill="hold"/>
                                        <p:tgtEl>
                                          <p:spTgt spid="13">
                                            <p:txEl>
                                              <p:pRg st="14" end="14"/>
                                            </p:txEl>
                                          </p:spTgt>
                                        </p:tgtEl>
                                        <p:attrNameLst>
                                          <p:attrName>fillcolor</p:attrName>
                                        </p:attrNameLst>
                                      </p:cBhvr>
                                      <p:to>
                                        <p:clrVal>
                                          <a:srgbClr val="00B0F0"/>
                                        </p:clrVal>
                                      </p:to>
                                    </p:set>
                                    <p:set>
                                      <p:cBhvr>
                                        <p:cTn id="61" dur="500" fill="hold"/>
                                        <p:tgtEl>
                                          <p:spTgt spid="13">
                                            <p:txEl>
                                              <p:pRg st="14" end="14"/>
                                            </p:txEl>
                                          </p:spTgt>
                                        </p:tgtEl>
                                        <p:attrNameLst>
                                          <p:attrName>fill.type</p:attrName>
                                        </p:attrNameLst>
                                      </p:cBhvr>
                                      <p:to>
                                        <p:strVal val="solid"/>
                                      </p:to>
                                    </p:se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heel(1)">
                                      <p:cBhvr>
                                        <p:cTn id="66" dur="500"/>
                                        <p:tgtEl>
                                          <p:spTgt spid="16"/>
                                        </p:tgtEl>
                                      </p:cBhvr>
                                    </p:animEffect>
                                  </p:childTnLst>
                                </p:cTn>
                              </p:par>
                              <p:par>
                                <p:cTn id="67" presetID="16" presetClass="emph" presetSubtype="0" fill="hold" nodeType="withEffect">
                                  <p:stCondLst>
                                    <p:cond delay="0"/>
                                  </p:stCondLst>
                                  <p:iterate type="lt">
                                    <p:tmPct val="4000"/>
                                  </p:iterate>
                                  <p:childTnLst>
                                    <p:set>
                                      <p:cBhvr override="childStyle">
                                        <p:cTn id="68" dur="500" fill="hold"/>
                                        <p:tgtEl>
                                          <p:spTgt spid="13">
                                            <p:txEl>
                                              <p:pRg st="15" end="15"/>
                                            </p:txEl>
                                          </p:spTgt>
                                        </p:tgtEl>
                                        <p:attrNameLst>
                                          <p:attrName>style.color</p:attrName>
                                        </p:attrNameLst>
                                      </p:cBhvr>
                                      <p:to>
                                        <p:clrVal>
                                          <a:srgbClr val="00B0F0"/>
                                        </p:clrVal>
                                      </p:to>
                                    </p:set>
                                    <p:set>
                                      <p:cBhvr>
                                        <p:cTn id="69" dur="500" fill="hold"/>
                                        <p:tgtEl>
                                          <p:spTgt spid="13">
                                            <p:txEl>
                                              <p:pRg st="15" end="15"/>
                                            </p:txEl>
                                          </p:spTgt>
                                        </p:tgtEl>
                                        <p:attrNameLst>
                                          <p:attrName>fillcolor</p:attrName>
                                        </p:attrNameLst>
                                      </p:cBhvr>
                                      <p:to>
                                        <p:clrVal>
                                          <a:srgbClr val="00B0F0"/>
                                        </p:clrVal>
                                      </p:to>
                                    </p:set>
                                    <p:set>
                                      <p:cBhvr>
                                        <p:cTn id="70" dur="500" fill="hold"/>
                                        <p:tgtEl>
                                          <p:spTgt spid="13">
                                            <p:txEl>
                                              <p:pRg st="15" end="15"/>
                                            </p:txEl>
                                          </p:spTgt>
                                        </p:tgtEl>
                                        <p:attrNameLst>
                                          <p:attrName>fill.type</p:attrName>
                                        </p:attrNameLst>
                                      </p:cBhvr>
                                      <p:to>
                                        <p:strVal val="solid"/>
                                      </p:to>
                                    </p:se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heel(1)">
                                      <p:cBhvr>
                                        <p:cTn id="75" dur="500"/>
                                        <p:tgtEl>
                                          <p:spTgt spid="19"/>
                                        </p:tgtEl>
                                      </p:cBhvr>
                                    </p:animEffect>
                                  </p:childTnLst>
                                </p:cTn>
                              </p:par>
                              <p:par>
                                <p:cTn id="76" presetID="16" presetClass="emph" presetSubtype="0" fill="hold" nodeType="withEffect">
                                  <p:stCondLst>
                                    <p:cond delay="0"/>
                                  </p:stCondLst>
                                  <p:iterate type="lt">
                                    <p:tmPct val="4000"/>
                                  </p:iterate>
                                  <p:childTnLst>
                                    <p:set>
                                      <p:cBhvr override="childStyle">
                                        <p:cTn id="77" dur="500" fill="hold"/>
                                        <p:tgtEl>
                                          <p:spTgt spid="13">
                                            <p:txEl>
                                              <p:pRg st="16" end="16"/>
                                            </p:txEl>
                                          </p:spTgt>
                                        </p:tgtEl>
                                        <p:attrNameLst>
                                          <p:attrName>style.color</p:attrName>
                                        </p:attrNameLst>
                                      </p:cBhvr>
                                      <p:to>
                                        <p:clrVal>
                                          <a:srgbClr val="00B0F0"/>
                                        </p:clrVal>
                                      </p:to>
                                    </p:set>
                                    <p:set>
                                      <p:cBhvr>
                                        <p:cTn id="78" dur="500" fill="hold"/>
                                        <p:tgtEl>
                                          <p:spTgt spid="13">
                                            <p:txEl>
                                              <p:pRg st="16" end="16"/>
                                            </p:txEl>
                                          </p:spTgt>
                                        </p:tgtEl>
                                        <p:attrNameLst>
                                          <p:attrName>fillcolor</p:attrName>
                                        </p:attrNameLst>
                                      </p:cBhvr>
                                      <p:to>
                                        <p:clrVal>
                                          <a:srgbClr val="00B0F0"/>
                                        </p:clrVal>
                                      </p:to>
                                    </p:set>
                                    <p:set>
                                      <p:cBhvr>
                                        <p:cTn id="79" dur="500" fill="hold"/>
                                        <p:tgtEl>
                                          <p:spTgt spid="13">
                                            <p:txEl>
                                              <p:pRg st="16" end="1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P spid="19"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382588" y="1430338"/>
            <a:ext cx="5486400" cy="1617662"/>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t" anchorCtr="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9pPr>
          </a:lstStyle>
          <a:p>
            <a:pPr algn="l">
              <a:lnSpc>
                <a:spcPct val="85000"/>
              </a:lnSpc>
              <a:buClrTx/>
              <a:buFontTx/>
              <a:buNone/>
            </a:pPr>
            <a:r>
              <a:rPr lang="en-GB" sz="1500" dirty="0" smtClean="0">
                <a:solidFill>
                  <a:srgbClr val="000000"/>
                </a:solidFill>
                <a:latin typeface="Courier New" pitchFamily="49" charset="0"/>
                <a:ea typeface="Microsoft YaHei" pitchFamily="34" charset="-122"/>
              </a:rPr>
              <a:t>(:action drive </a:t>
            </a:r>
          </a:p>
          <a:p>
            <a:pPr algn="l">
              <a:lnSpc>
                <a:spcPct val="85000"/>
              </a:lnSpc>
              <a:buClrTx/>
              <a:buFontTx/>
              <a:buNone/>
            </a:pPr>
            <a:r>
              <a:rPr lang="en-GB" sz="1500" dirty="0" smtClean="0">
                <a:solidFill>
                  <a:srgbClr val="000000"/>
                </a:solidFill>
                <a:latin typeface="Courier New" pitchFamily="49" charset="0"/>
                <a:ea typeface="Microsoft YaHei" pitchFamily="34" charset="-122"/>
              </a:rPr>
              <a:t>:</a:t>
            </a:r>
            <a:r>
              <a:rPr lang="en-GB" sz="1500" dirty="0">
                <a:solidFill>
                  <a:srgbClr val="000000"/>
                </a:solidFill>
                <a:latin typeface="Courier New" pitchFamily="49" charset="0"/>
                <a:ea typeface="Microsoft YaHei" pitchFamily="34" charset="-122"/>
              </a:rPr>
              <a:t>parameters </a:t>
            </a:r>
            <a:r>
              <a:rPr lang="en-GB" sz="1500" dirty="0" smtClean="0">
                <a:solidFill>
                  <a:srgbClr val="000000"/>
                </a:solidFill>
                <a:latin typeface="Courier New" pitchFamily="49" charset="0"/>
                <a:ea typeface="Microsoft YaHei" pitchFamily="34" charset="-122"/>
              </a:rPr>
              <a:t>(?r – rover ?x ?y - waypoint)</a:t>
            </a:r>
            <a:endParaRPr lang="en-GB" sz="1500" dirty="0">
              <a:solidFill>
                <a:srgbClr val="000000"/>
              </a:solidFill>
              <a:latin typeface="Courier New" pitchFamily="49" charset="0"/>
              <a:ea typeface="Microsoft YaHei" pitchFamily="34" charset="-122"/>
            </a:endParaRPr>
          </a:p>
          <a:p>
            <a:pPr algn="l">
              <a:lnSpc>
                <a:spcPct val="85000"/>
              </a:lnSpc>
              <a:buClrTx/>
              <a:buFontTx/>
              <a:buNone/>
            </a:pPr>
            <a:r>
              <a:rPr lang="en-GB" sz="1500" b="1" dirty="0">
                <a:solidFill>
                  <a:srgbClr val="C00000"/>
                </a:solidFill>
                <a:latin typeface="Courier New" pitchFamily="49" charset="0"/>
                <a:ea typeface="Microsoft YaHei" pitchFamily="34" charset="-122"/>
              </a:rPr>
              <a:t>:duration </a:t>
            </a:r>
            <a:r>
              <a:rPr lang="en-GB" sz="1500" b="1" dirty="0" smtClean="0">
                <a:solidFill>
                  <a:srgbClr val="C00000"/>
                </a:solidFill>
                <a:latin typeface="Courier New" pitchFamily="49" charset="0"/>
                <a:ea typeface="Microsoft YaHei" pitchFamily="34" charset="-122"/>
              </a:rPr>
              <a:t>15</a:t>
            </a:r>
            <a:endParaRPr lang="en-GB" sz="1500" b="1" dirty="0">
              <a:solidFill>
                <a:srgbClr val="C00000"/>
              </a:solidFill>
              <a:latin typeface="Courier New" pitchFamily="49" charset="0"/>
              <a:ea typeface="Microsoft YaHei" pitchFamily="34" charset="-122"/>
            </a:endParaRPr>
          </a:p>
          <a:p>
            <a:pPr algn="l">
              <a:lnSpc>
                <a:spcPct val="85000"/>
              </a:lnSpc>
              <a:buClrTx/>
              <a:buFontTx/>
              <a:buNone/>
            </a:pPr>
            <a:r>
              <a:rPr lang="en-GB" sz="1500" dirty="0" smtClean="0">
                <a:solidFill>
                  <a:srgbClr val="000000"/>
                </a:solidFill>
                <a:latin typeface="Courier New" pitchFamily="49" charset="0"/>
                <a:ea typeface="Microsoft YaHei" pitchFamily="34" charset="-122"/>
              </a:rPr>
              <a:t>:precondition (</a:t>
            </a:r>
            <a:r>
              <a:rPr lang="en-GB" sz="1500" dirty="0" err="1" smtClean="0">
                <a:solidFill>
                  <a:srgbClr val="000000"/>
                </a:solidFill>
                <a:latin typeface="Courier New" pitchFamily="49" charset="0"/>
                <a:ea typeface="Microsoft YaHei" pitchFamily="34" charset="-122"/>
              </a:rPr>
              <a:t>loc</a:t>
            </a:r>
            <a:r>
              <a:rPr lang="en-GB" sz="1500" dirty="0" smtClean="0">
                <a:solidFill>
                  <a:srgbClr val="000000"/>
                </a:solidFill>
                <a:latin typeface="Courier New" pitchFamily="49" charset="0"/>
                <a:ea typeface="Microsoft YaHei" pitchFamily="34" charset="-122"/>
              </a:rPr>
              <a:t> ?r ?x)</a:t>
            </a:r>
            <a:endParaRPr lang="en-GB" sz="1500" dirty="0">
              <a:solidFill>
                <a:srgbClr val="000000"/>
              </a:solidFill>
              <a:latin typeface="Courier New" pitchFamily="49" charset="0"/>
              <a:ea typeface="Microsoft YaHei" pitchFamily="34" charset="-122"/>
            </a:endParaRPr>
          </a:p>
          <a:p>
            <a:pPr algn="l">
              <a:lnSpc>
                <a:spcPct val="85000"/>
              </a:lnSpc>
              <a:buClrTx/>
              <a:buFontTx/>
              <a:buNone/>
            </a:pPr>
            <a:r>
              <a:rPr lang="en-GB" sz="1500" dirty="0" smtClean="0">
                <a:solidFill>
                  <a:srgbClr val="000000"/>
                </a:solidFill>
                <a:latin typeface="Courier New" pitchFamily="49" charset="0"/>
                <a:ea typeface="Microsoft YaHei" pitchFamily="34" charset="-122"/>
              </a:rPr>
              <a:t>:</a:t>
            </a:r>
            <a:r>
              <a:rPr lang="en-GB" sz="1500" dirty="0">
                <a:solidFill>
                  <a:srgbClr val="000000"/>
                </a:solidFill>
                <a:latin typeface="Courier New" pitchFamily="49" charset="0"/>
                <a:ea typeface="Microsoft YaHei" pitchFamily="34" charset="-122"/>
              </a:rPr>
              <a:t>effect (and </a:t>
            </a:r>
            <a:r>
              <a:rPr lang="en-GB" sz="1500" dirty="0" smtClean="0">
                <a:solidFill>
                  <a:srgbClr val="000000"/>
                </a:solidFill>
                <a:latin typeface="Courier New" pitchFamily="49" charset="0"/>
                <a:ea typeface="Microsoft YaHei" pitchFamily="34" charset="-122"/>
              </a:rPr>
              <a:t>(not (</a:t>
            </a:r>
            <a:r>
              <a:rPr lang="en-GB" sz="1500" dirty="0" err="1" smtClean="0">
                <a:solidFill>
                  <a:srgbClr val="000000"/>
                </a:solidFill>
                <a:latin typeface="Courier New" pitchFamily="49" charset="0"/>
                <a:ea typeface="Microsoft YaHei" pitchFamily="34" charset="-122"/>
              </a:rPr>
              <a:t>loc</a:t>
            </a:r>
            <a:r>
              <a:rPr lang="en-GB" sz="1500" dirty="0" smtClean="0">
                <a:solidFill>
                  <a:srgbClr val="000000"/>
                </a:solidFill>
                <a:latin typeface="Courier New" pitchFamily="49" charset="0"/>
                <a:ea typeface="Microsoft YaHei" pitchFamily="34" charset="-122"/>
              </a:rPr>
              <a:t> ?r ?x)) (</a:t>
            </a:r>
            <a:r>
              <a:rPr lang="en-GB" sz="1500" dirty="0" err="1" smtClean="0">
                <a:solidFill>
                  <a:srgbClr val="000000"/>
                </a:solidFill>
                <a:latin typeface="Courier New" pitchFamily="49" charset="0"/>
                <a:ea typeface="Microsoft YaHei" pitchFamily="34" charset="-122"/>
              </a:rPr>
              <a:t>loc</a:t>
            </a:r>
            <a:r>
              <a:rPr lang="en-GB" sz="1500" dirty="0" smtClean="0">
                <a:solidFill>
                  <a:srgbClr val="000000"/>
                </a:solidFill>
                <a:latin typeface="Courier New" pitchFamily="49" charset="0"/>
                <a:ea typeface="Microsoft YaHei" pitchFamily="34" charset="-122"/>
              </a:rPr>
              <a:t> ?r ?y)))</a:t>
            </a:r>
          </a:p>
          <a:p>
            <a:pPr algn="l">
              <a:lnSpc>
                <a:spcPct val="85000"/>
              </a:lnSpc>
              <a:buClrTx/>
              <a:buFontTx/>
              <a:buNone/>
            </a:pPr>
            <a:r>
              <a:rPr lang="en-GB" sz="1500" dirty="0" smtClean="0">
                <a:solidFill>
                  <a:srgbClr val="000000"/>
                </a:solidFill>
                <a:latin typeface="Courier New" pitchFamily="49" charset="0"/>
                <a:ea typeface="Microsoft YaHei" pitchFamily="34" charset="-122"/>
              </a:rPr>
              <a:t>)</a:t>
            </a:r>
            <a:endParaRPr lang="en-GB" sz="1500" dirty="0">
              <a:solidFill>
                <a:srgbClr val="000000"/>
              </a:solidFill>
              <a:latin typeface="Courier New" pitchFamily="49" charset="0"/>
              <a:ea typeface="Microsoft YaHei" pitchFamily="34" charset="-122"/>
            </a:endParaRPr>
          </a:p>
        </p:txBody>
      </p:sp>
      <p:sp>
        <p:nvSpPr>
          <p:cNvPr id="24585" name="Text Box 8"/>
          <p:cNvSpPr txBox="1">
            <a:spLocks noChangeArrowheads="1"/>
          </p:cNvSpPr>
          <p:nvPr/>
        </p:nvSpPr>
        <p:spPr bwMode="auto">
          <a:xfrm>
            <a:off x="382583" y="4628721"/>
            <a:ext cx="8524749" cy="176212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t" anchorCtr="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9pPr>
          </a:lstStyle>
          <a:p>
            <a:pPr algn="l">
              <a:lnSpc>
                <a:spcPct val="85000"/>
              </a:lnSpc>
              <a:buClrTx/>
              <a:buFontTx/>
              <a:buNone/>
            </a:pPr>
            <a:r>
              <a:rPr lang="en-GB" sz="1500" dirty="0" smtClean="0">
                <a:solidFill>
                  <a:srgbClr val="000000"/>
                </a:solidFill>
                <a:latin typeface="Courier New" pitchFamily="49" charset="0"/>
                <a:ea typeface="Microsoft YaHei" pitchFamily="34" charset="-122"/>
              </a:rPr>
              <a:t>(:action </a:t>
            </a:r>
            <a:r>
              <a:rPr lang="en-GB" sz="1500" dirty="0" err="1" smtClean="0">
                <a:solidFill>
                  <a:srgbClr val="000000"/>
                </a:solidFill>
                <a:latin typeface="Courier New" pitchFamily="49" charset="0"/>
                <a:ea typeface="Microsoft YaHei" pitchFamily="34" charset="-122"/>
              </a:rPr>
              <a:t>commun</a:t>
            </a:r>
            <a:r>
              <a:rPr lang="en-GB" sz="1500" dirty="0" smtClean="0">
                <a:solidFill>
                  <a:srgbClr val="000000"/>
                </a:solidFill>
                <a:latin typeface="Courier New" pitchFamily="49" charset="0"/>
                <a:ea typeface="Microsoft YaHei" pitchFamily="34" charset="-122"/>
              </a:rPr>
              <a:t> </a:t>
            </a:r>
          </a:p>
          <a:p>
            <a:pPr algn="l">
              <a:lnSpc>
                <a:spcPct val="85000"/>
              </a:lnSpc>
              <a:buClrTx/>
              <a:buFontTx/>
              <a:buNone/>
            </a:pPr>
            <a:r>
              <a:rPr lang="en-GB" sz="1500" dirty="0" smtClean="0">
                <a:solidFill>
                  <a:srgbClr val="000000"/>
                </a:solidFill>
                <a:latin typeface="Courier New" pitchFamily="49" charset="0"/>
                <a:ea typeface="Microsoft YaHei" pitchFamily="34" charset="-122"/>
              </a:rPr>
              <a:t>:</a:t>
            </a:r>
            <a:r>
              <a:rPr lang="en-GB" sz="1500" dirty="0">
                <a:solidFill>
                  <a:srgbClr val="000000"/>
                </a:solidFill>
                <a:latin typeface="Courier New" pitchFamily="49" charset="0"/>
                <a:ea typeface="Microsoft YaHei" pitchFamily="34" charset="-122"/>
              </a:rPr>
              <a:t>parameters </a:t>
            </a:r>
            <a:r>
              <a:rPr lang="en-GB" sz="1500" dirty="0" smtClean="0">
                <a:solidFill>
                  <a:srgbClr val="000000"/>
                </a:solidFill>
                <a:latin typeface="Courier New" pitchFamily="49" charset="0"/>
                <a:ea typeface="Microsoft YaHei" pitchFamily="34" charset="-122"/>
              </a:rPr>
              <a:t>(?r – rover ?x – waypoint ?d - data)</a:t>
            </a:r>
            <a:endParaRPr lang="en-GB" sz="1500" dirty="0">
              <a:solidFill>
                <a:srgbClr val="000000"/>
              </a:solidFill>
              <a:latin typeface="Courier New" pitchFamily="49" charset="0"/>
              <a:ea typeface="Microsoft YaHei" pitchFamily="34" charset="-122"/>
            </a:endParaRPr>
          </a:p>
          <a:p>
            <a:pPr algn="l">
              <a:lnSpc>
                <a:spcPct val="85000"/>
              </a:lnSpc>
              <a:buClrTx/>
              <a:buFontTx/>
              <a:buNone/>
            </a:pPr>
            <a:r>
              <a:rPr lang="en-GB" sz="1500" b="1" dirty="0">
                <a:solidFill>
                  <a:srgbClr val="C00000"/>
                </a:solidFill>
                <a:latin typeface="Courier New" pitchFamily="49" charset="0"/>
                <a:ea typeface="Microsoft YaHei" pitchFamily="34" charset="-122"/>
              </a:rPr>
              <a:t>:duration 2</a:t>
            </a:r>
          </a:p>
          <a:p>
            <a:pPr algn="l">
              <a:lnSpc>
                <a:spcPct val="85000"/>
              </a:lnSpc>
              <a:buClrTx/>
              <a:buFontTx/>
              <a:buNone/>
            </a:pPr>
            <a:r>
              <a:rPr lang="en-GB" sz="1500" dirty="0" smtClean="0">
                <a:solidFill>
                  <a:srgbClr val="000000"/>
                </a:solidFill>
                <a:latin typeface="Courier New" pitchFamily="49" charset="0"/>
                <a:ea typeface="Microsoft YaHei" pitchFamily="34" charset="-122"/>
              </a:rPr>
              <a:t>:precondition </a:t>
            </a:r>
            <a:r>
              <a:rPr lang="en-GB" sz="1500" dirty="0">
                <a:solidFill>
                  <a:srgbClr val="000000"/>
                </a:solidFill>
                <a:latin typeface="Courier New" pitchFamily="49" charset="0"/>
                <a:ea typeface="Microsoft YaHei" pitchFamily="34" charset="-122"/>
              </a:rPr>
              <a:t>(</a:t>
            </a:r>
            <a:r>
              <a:rPr lang="en-GB" sz="1500" dirty="0" smtClean="0">
                <a:solidFill>
                  <a:srgbClr val="000000"/>
                </a:solidFill>
                <a:latin typeface="Courier New" pitchFamily="49" charset="0"/>
                <a:ea typeface="Microsoft YaHei" pitchFamily="34" charset="-122"/>
              </a:rPr>
              <a:t>and (</a:t>
            </a:r>
            <a:r>
              <a:rPr lang="en-GB" sz="1500" dirty="0" err="1" smtClean="0">
                <a:solidFill>
                  <a:srgbClr val="000000"/>
                </a:solidFill>
                <a:latin typeface="Courier New" pitchFamily="49" charset="0"/>
                <a:ea typeface="Microsoft YaHei" pitchFamily="34" charset="-122"/>
              </a:rPr>
              <a:t>loc</a:t>
            </a:r>
            <a:r>
              <a:rPr lang="en-GB" sz="1500" dirty="0" smtClean="0">
                <a:solidFill>
                  <a:srgbClr val="000000"/>
                </a:solidFill>
                <a:latin typeface="Courier New" pitchFamily="49" charset="0"/>
                <a:ea typeface="Microsoft YaHei" pitchFamily="34" charset="-122"/>
              </a:rPr>
              <a:t> ?r ?x) (have ?r ?d)</a:t>
            </a:r>
            <a:r>
              <a:rPr lang="en-GB" sz="1500" dirty="0">
                <a:solidFill>
                  <a:srgbClr val="000000"/>
                </a:solidFill>
                <a:latin typeface="Courier New" pitchFamily="49" charset="0"/>
                <a:ea typeface="Microsoft YaHei" pitchFamily="34" charset="-122"/>
              </a:rPr>
              <a:t> </a:t>
            </a:r>
            <a:r>
              <a:rPr lang="en-GB" sz="1500" dirty="0" smtClean="0">
                <a:solidFill>
                  <a:srgbClr val="000000"/>
                </a:solidFill>
                <a:latin typeface="Courier New" pitchFamily="49" charset="0"/>
                <a:ea typeface="Microsoft YaHei" pitchFamily="34" charset="-122"/>
              </a:rPr>
              <a:t>(</a:t>
            </a:r>
            <a:r>
              <a:rPr lang="en-GB" sz="1500" dirty="0" err="1" smtClean="0">
                <a:solidFill>
                  <a:srgbClr val="000000"/>
                </a:solidFill>
                <a:latin typeface="Courier New" pitchFamily="49" charset="0"/>
                <a:ea typeface="Microsoft YaHei" pitchFamily="34" charset="-122"/>
              </a:rPr>
              <a:t>commun_poss</a:t>
            </a:r>
            <a:r>
              <a:rPr lang="en-GB" sz="1500" dirty="0" smtClean="0">
                <a:solidFill>
                  <a:srgbClr val="000000"/>
                </a:solidFill>
                <a:latin typeface="Courier New" pitchFamily="49" charset="0"/>
                <a:ea typeface="Microsoft YaHei" pitchFamily="34" charset="-122"/>
              </a:rPr>
              <a:t> ?r ?x))</a:t>
            </a:r>
            <a:endParaRPr lang="en-GB" sz="1500" dirty="0">
              <a:solidFill>
                <a:srgbClr val="000000"/>
              </a:solidFill>
              <a:latin typeface="Courier New" pitchFamily="49" charset="0"/>
              <a:ea typeface="Microsoft YaHei" pitchFamily="34" charset="-122"/>
            </a:endParaRPr>
          </a:p>
          <a:p>
            <a:pPr algn="l">
              <a:lnSpc>
                <a:spcPct val="85000"/>
              </a:lnSpc>
              <a:buClrTx/>
              <a:buFontTx/>
              <a:buNone/>
            </a:pPr>
            <a:r>
              <a:rPr lang="en-GB" sz="1500" dirty="0">
                <a:solidFill>
                  <a:srgbClr val="000000"/>
                </a:solidFill>
                <a:latin typeface="Courier New" pitchFamily="49" charset="0"/>
                <a:ea typeface="Microsoft YaHei" pitchFamily="34" charset="-122"/>
              </a:rPr>
              <a:t>	</a:t>
            </a:r>
            <a:r>
              <a:rPr lang="en-GB" sz="1500" dirty="0" smtClean="0">
                <a:solidFill>
                  <a:srgbClr val="000000"/>
                </a:solidFill>
                <a:latin typeface="Courier New" pitchFamily="49" charset="0"/>
                <a:ea typeface="Microsoft YaHei" pitchFamily="34" charset="-122"/>
              </a:rPr>
              <a:t>:</a:t>
            </a:r>
            <a:r>
              <a:rPr lang="en-GB" sz="1500" dirty="0">
                <a:solidFill>
                  <a:srgbClr val="000000"/>
                </a:solidFill>
                <a:latin typeface="Courier New" pitchFamily="49" charset="0"/>
                <a:ea typeface="Microsoft YaHei" pitchFamily="34" charset="-122"/>
              </a:rPr>
              <a:t>effect </a:t>
            </a:r>
            <a:r>
              <a:rPr lang="en-GB" sz="1500" dirty="0" smtClean="0">
                <a:solidFill>
                  <a:srgbClr val="000000"/>
                </a:solidFill>
                <a:latin typeface="Courier New" pitchFamily="49" charset="0"/>
                <a:ea typeface="Microsoft YaHei" pitchFamily="34" charset="-122"/>
              </a:rPr>
              <a:t>(and (</a:t>
            </a:r>
            <a:r>
              <a:rPr lang="en-GB" sz="1500" dirty="0" err="1" smtClean="0">
                <a:solidFill>
                  <a:srgbClr val="000000"/>
                </a:solidFill>
                <a:latin typeface="Courier New" pitchFamily="49" charset="0"/>
                <a:ea typeface="Microsoft YaHei" pitchFamily="34" charset="-122"/>
              </a:rPr>
              <a:t>comm</a:t>
            </a:r>
            <a:r>
              <a:rPr lang="en-GB" sz="1500" dirty="0" smtClean="0">
                <a:solidFill>
                  <a:srgbClr val="000000"/>
                </a:solidFill>
                <a:latin typeface="Courier New" pitchFamily="49" charset="0"/>
                <a:ea typeface="Microsoft YaHei" pitchFamily="34" charset="-122"/>
              </a:rPr>
              <a:t> ?d) </a:t>
            </a:r>
            <a:r>
              <a:rPr lang="en-GB" sz="1500" dirty="0">
                <a:solidFill>
                  <a:srgbClr val="0070C0"/>
                </a:solidFill>
                <a:latin typeface="Courier New" pitchFamily="49" charset="0"/>
                <a:ea typeface="Microsoft YaHei" pitchFamily="34" charset="-122"/>
              </a:rPr>
              <a:t>(not (</a:t>
            </a:r>
            <a:r>
              <a:rPr lang="en-GB" sz="1500" dirty="0" err="1">
                <a:solidFill>
                  <a:srgbClr val="0070C0"/>
                </a:solidFill>
                <a:latin typeface="Courier New" pitchFamily="49" charset="0"/>
                <a:ea typeface="Microsoft YaHei" pitchFamily="34" charset="-122"/>
              </a:rPr>
              <a:t>loc</a:t>
            </a:r>
            <a:r>
              <a:rPr lang="en-GB" sz="1500" dirty="0">
                <a:solidFill>
                  <a:srgbClr val="0070C0"/>
                </a:solidFill>
                <a:latin typeface="Courier New" pitchFamily="49" charset="0"/>
                <a:ea typeface="Microsoft YaHei" pitchFamily="34" charset="-122"/>
              </a:rPr>
              <a:t> ?r ?x)) (</a:t>
            </a:r>
            <a:r>
              <a:rPr lang="en-GB" sz="1500" dirty="0" err="1">
                <a:solidFill>
                  <a:srgbClr val="0070C0"/>
                </a:solidFill>
                <a:latin typeface="Courier New" pitchFamily="49" charset="0"/>
                <a:ea typeface="Microsoft YaHei" pitchFamily="34" charset="-122"/>
              </a:rPr>
              <a:t>loc</a:t>
            </a:r>
            <a:r>
              <a:rPr lang="en-GB" sz="1500" dirty="0">
                <a:solidFill>
                  <a:srgbClr val="0070C0"/>
                </a:solidFill>
                <a:latin typeface="Courier New" pitchFamily="49" charset="0"/>
                <a:ea typeface="Microsoft YaHei" pitchFamily="34" charset="-122"/>
              </a:rPr>
              <a:t> ?r ?x)</a:t>
            </a:r>
            <a:r>
              <a:rPr lang="en-GB" sz="1500" dirty="0" smtClean="0">
                <a:solidFill>
                  <a:srgbClr val="000000"/>
                </a:solidFill>
                <a:latin typeface="Courier New" pitchFamily="49" charset="0"/>
                <a:ea typeface="Microsoft YaHei" pitchFamily="34" charset="-122"/>
              </a:rPr>
              <a:t>)</a:t>
            </a:r>
          </a:p>
          <a:p>
            <a:pPr algn="l">
              <a:lnSpc>
                <a:spcPct val="85000"/>
              </a:lnSpc>
              <a:buClrTx/>
              <a:buFontTx/>
              <a:buNone/>
            </a:pPr>
            <a:r>
              <a:rPr lang="en-GB" sz="1500" dirty="0" smtClean="0">
                <a:solidFill>
                  <a:srgbClr val="000000"/>
                </a:solidFill>
                <a:latin typeface="Courier New" pitchFamily="49" charset="0"/>
                <a:ea typeface="Microsoft YaHei" pitchFamily="34" charset="-122"/>
              </a:rPr>
              <a:t>)</a:t>
            </a:r>
            <a:endParaRPr lang="en-GB" sz="1500" dirty="0">
              <a:solidFill>
                <a:srgbClr val="000000"/>
              </a:solidFill>
              <a:latin typeface="Courier New" pitchFamily="49" charset="0"/>
              <a:ea typeface="Microsoft YaHei" pitchFamily="34" charset="-122"/>
            </a:endParaRPr>
          </a:p>
        </p:txBody>
      </p:sp>
      <p:sp>
        <p:nvSpPr>
          <p:cNvPr id="24592" name="Text Box 15"/>
          <p:cNvSpPr txBox="1">
            <a:spLocks noChangeArrowheads="1"/>
          </p:cNvSpPr>
          <p:nvPr/>
        </p:nvSpPr>
        <p:spPr bwMode="auto">
          <a:xfrm>
            <a:off x="6442075" y="1657350"/>
            <a:ext cx="2643188" cy="108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9pPr>
          </a:lstStyle>
          <a:p>
            <a:pPr eaLnBrk="1" hangingPunct="1">
              <a:buClrTx/>
              <a:buFontTx/>
              <a:buNone/>
            </a:pPr>
            <a:r>
              <a:rPr lang="en-US" sz="2400" dirty="0" smtClean="0">
                <a:solidFill>
                  <a:srgbClr val="A50021"/>
                </a:solidFill>
                <a:ea typeface="Microsoft YaHei" pitchFamily="34" charset="-122"/>
              </a:rPr>
              <a:t>TGP</a:t>
            </a:r>
            <a:endParaRPr lang="en-US" sz="2400" dirty="0">
              <a:solidFill>
                <a:srgbClr val="A50021"/>
              </a:solidFill>
              <a:ea typeface="Microsoft YaHei" pitchFamily="34" charset="-122"/>
            </a:endParaRPr>
          </a:p>
          <a:p>
            <a:pPr eaLnBrk="1" hangingPunct="1">
              <a:buClrTx/>
              <a:buFontTx/>
              <a:buNone/>
            </a:pPr>
            <a:r>
              <a:rPr lang="en-US" sz="2400" dirty="0">
                <a:solidFill>
                  <a:srgbClr val="A50021"/>
                </a:solidFill>
                <a:ea typeface="Microsoft YaHei" pitchFamily="34" charset="-122"/>
              </a:rPr>
              <a:t>Durative Actions</a:t>
            </a:r>
          </a:p>
        </p:txBody>
      </p:sp>
      <p:sp>
        <p:nvSpPr>
          <p:cNvPr id="24593" name="Rectangle 16"/>
          <p:cNvSpPr>
            <a:spLocks noGrp="1" noChangeArrowheads="1"/>
          </p:cNvSpPr>
          <p:nvPr>
            <p:ph type="title" idx="4294967295"/>
          </p:nvPr>
        </p:nvSpPr>
        <p:spPr>
          <a:xfrm>
            <a:off x="685800" y="457200"/>
            <a:ext cx="7793038" cy="685800"/>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(Simple) Temporal Rovers Domain</a:t>
            </a:r>
          </a:p>
        </p:txBody>
      </p:sp>
      <p:sp>
        <p:nvSpPr>
          <p:cNvPr id="18" name="Text Box 229"/>
          <p:cNvSpPr txBox="1">
            <a:spLocks noChangeArrowheads="1"/>
          </p:cNvSpPr>
          <p:nvPr/>
        </p:nvSpPr>
        <p:spPr bwMode="auto">
          <a:xfrm>
            <a:off x="6778625" y="0"/>
            <a:ext cx="2361545"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Temporal Planning</a:t>
            </a:r>
            <a:endParaRPr lang="en-US" b="1" i="1" dirty="0">
              <a:solidFill>
                <a:schemeClr val="hlink"/>
              </a:solidFill>
            </a:endParaRPr>
          </a:p>
        </p:txBody>
      </p:sp>
      <p:sp>
        <p:nvSpPr>
          <p:cNvPr id="19" name="Text Box 8"/>
          <p:cNvSpPr txBox="1">
            <a:spLocks noChangeArrowheads="1"/>
          </p:cNvSpPr>
          <p:nvPr/>
        </p:nvSpPr>
        <p:spPr bwMode="auto">
          <a:xfrm>
            <a:off x="382584" y="3048000"/>
            <a:ext cx="7576813" cy="176212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t" anchorCtr="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ahoma" pitchFamily="34" charset="0"/>
              </a:defRPr>
            </a:lvl9pPr>
          </a:lstStyle>
          <a:p>
            <a:pPr algn="l">
              <a:lnSpc>
                <a:spcPct val="85000"/>
              </a:lnSpc>
              <a:buClrTx/>
              <a:buFontTx/>
              <a:buNone/>
            </a:pPr>
            <a:r>
              <a:rPr lang="en-GB" sz="1500" dirty="0" smtClean="0">
                <a:solidFill>
                  <a:srgbClr val="000000"/>
                </a:solidFill>
                <a:latin typeface="Courier New" pitchFamily="49" charset="0"/>
                <a:ea typeface="Microsoft YaHei" pitchFamily="34" charset="-122"/>
              </a:rPr>
              <a:t>(:action sample </a:t>
            </a:r>
          </a:p>
          <a:p>
            <a:pPr algn="l">
              <a:lnSpc>
                <a:spcPct val="85000"/>
              </a:lnSpc>
              <a:buClrTx/>
              <a:buFontTx/>
              <a:buNone/>
            </a:pPr>
            <a:r>
              <a:rPr lang="en-GB" sz="1500" dirty="0" smtClean="0">
                <a:solidFill>
                  <a:srgbClr val="000000"/>
                </a:solidFill>
                <a:latin typeface="Courier New" pitchFamily="49" charset="0"/>
                <a:ea typeface="Microsoft YaHei" pitchFamily="34" charset="-122"/>
              </a:rPr>
              <a:t>:</a:t>
            </a:r>
            <a:r>
              <a:rPr lang="en-GB" sz="1500" dirty="0">
                <a:solidFill>
                  <a:srgbClr val="000000"/>
                </a:solidFill>
                <a:latin typeface="Courier New" pitchFamily="49" charset="0"/>
                <a:ea typeface="Microsoft YaHei" pitchFamily="34" charset="-122"/>
              </a:rPr>
              <a:t>parameters </a:t>
            </a:r>
            <a:r>
              <a:rPr lang="en-GB" sz="1500" dirty="0" smtClean="0">
                <a:solidFill>
                  <a:srgbClr val="000000"/>
                </a:solidFill>
                <a:latin typeface="Courier New" pitchFamily="49" charset="0"/>
                <a:ea typeface="Microsoft YaHei" pitchFamily="34" charset="-122"/>
              </a:rPr>
              <a:t>(?r – rover ?x – waypoint ?d - data)</a:t>
            </a:r>
            <a:endParaRPr lang="en-GB" sz="1500" dirty="0">
              <a:solidFill>
                <a:srgbClr val="000000"/>
              </a:solidFill>
              <a:latin typeface="Courier New" pitchFamily="49" charset="0"/>
              <a:ea typeface="Microsoft YaHei" pitchFamily="34" charset="-122"/>
            </a:endParaRPr>
          </a:p>
          <a:p>
            <a:pPr algn="l">
              <a:lnSpc>
                <a:spcPct val="85000"/>
              </a:lnSpc>
              <a:buClrTx/>
              <a:buFontTx/>
              <a:buNone/>
            </a:pPr>
            <a:r>
              <a:rPr lang="en-GB" sz="1500" b="1" dirty="0">
                <a:solidFill>
                  <a:srgbClr val="C00000"/>
                </a:solidFill>
                <a:latin typeface="Courier New" pitchFamily="49" charset="0"/>
                <a:ea typeface="Microsoft YaHei" pitchFamily="34" charset="-122"/>
              </a:rPr>
              <a:t>:duration 5</a:t>
            </a:r>
          </a:p>
          <a:p>
            <a:pPr algn="l">
              <a:lnSpc>
                <a:spcPct val="85000"/>
              </a:lnSpc>
              <a:buClrTx/>
              <a:buFontTx/>
              <a:buNone/>
            </a:pPr>
            <a:r>
              <a:rPr lang="en-GB" sz="1500" dirty="0" smtClean="0">
                <a:solidFill>
                  <a:srgbClr val="000000"/>
                </a:solidFill>
                <a:latin typeface="Courier New" pitchFamily="49" charset="0"/>
                <a:ea typeface="Microsoft YaHei" pitchFamily="34" charset="-122"/>
              </a:rPr>
              <a:t>:precondition </a:t>
            </a:r>
            <a:r>
              <a:rPr lang="en-GB" sz="1500" dirty="0">
                <a:solidFill>
                  <a:srgbClr val="000000"/>
                </a:solidFill>
                <a:latin typeface="Courier New" pitchFamily="49" charset="0"/>
                <a:ea typeface="Microsoft YaHei" pitchFamily="34" charset="-122"/>
              </a:rPr>
              <a:t>(</a:t>
            </a:r>
            <a:r>
              <a:rPr lang="en-GB" sz="1500" dirty="0" smtClean="0">
                <a:solidFill>
                  <a:srgbClr val="000000"/>
                </a:solidFill>
                <a:latin typeface="Courier New" pitchFamily="49" charset="0"/>
                <a:ea typeface="Microsoft YaHei" pitchFamily="34" charset="-122"/>
              </a:rPr>
              <a:t>and (</a:t>
            </a:r>
            <a:r>
              <a:rPr lang="en-GB" sz="1500" dirty="0" err="1" smtClean="0">
                <a:solidFill>
                  <a:srgbClr val="000000"/>
                </a:solidFill>
                <a:latin typeface="Courier New" pitchFamily="49" charset="0"/>
                <a:ea typeface="Microsoft YaHei" pitchFamily="34" charset="-122"/>
              </a:rPr>
              <a:t>loc</a:t>
            </a:r>
            <a:r>
              <a:rPr lang="en-GB" sz="1500" dirty="0" smtClean="0">
                <a:solidFill>
                  <a:srgbClr val="000000"/>
                </a:solidFill>
                <a:latin typeface="Courier New" pitchFamily="49" charset="0"/>
                <a:ea typeface="Microsoft YaHei" pitchFamily="34" charset="-122"/>
              </a:rPr>
              <a:t> ?r ?x) (</a:t>
            </a:r>
            <a:r>
              <a:rPr lang="en-GB" sz="1500" dirty="0" err="1" smtClean="0">
                <a:solidFill>
                  <a:srgbClr val="000000"/>
                </a:solidFill>
                <a:latin typeface="Courier New" pitchFamily="49" charset="0"/>
                <a:ea typeface="Microsoft YaHei" pitchFamily="34" charset="-122"/>
              </a:rPr>
              <a:t>loc</a:t>
            </a:r>
            <a:r>
              <a:rPr lang="en-GB" sz="1500" dirty="0" smtClean="0">
                <a:solidFill>
                  <a:srgbClr val="000000"/>
                </a:solidFill>
                <a:latin typeface="Courier New" pitchFamily="49" charset="0"/>
                <a:ea typeface="Microsoft YaHei" pitchFamily="34" charset="-122"/>
              </a:rPr>
              <a:t> ?d ?x) (</a:t>
            </a:r>
            <a:r>
              <a:rPr lang="en-GB" sz="1500" dirty="0" err="1" smtClean="0">
                <a:solidFill>
                  <a:srgbClr val="000000"/>
                </a:solidFill>
                <a:latin typeface="Courier New" pitchFamily="49" charset="0"/>
                <a:ea typeface="Microsoft YaHei" pitchFamily="34" charset="-122"/>
              </a:rPr>
              <a:t>sample_poss</a:t>
            </a:r>
            <a:r>
              <a:rPr lang="en-GB" sz="1500" dirty="0" smtClean="0">
                <a:solidFill>
                  <a:srgbClr val="000000"/>
                </a:solidFill>
                <a:latin typeface="Courier New" pitchFamily="49" charset="0"/>
                <a:ea typeface="Microsoft YaHei" pitchFamily="34" charset="-122"/>
              </a:rPr>
              <a:t> ?r ?d))</a:t>
            </a:r>
          </a:p>
          <a:p>
            <a:pPr algn="l">
              <a:lnSpc>
                <a:spcPct val="85000"/>
              </a:lnSpc>
              <a:buClrTx/>
              <a:buFontTx/>
              <a:buNone/>
            </a:pPr>
            <a:r>
              <a:rPr lang="en-GB" sz="1500" dirty="0">
                <a:solidFill>
                  <a:srgbClr val="000000"/>
                </a:solidFill>
                <a:latin typeface="Courier New" pitchFamily="49" charset="0"/>
                <a:ea typeface="Microsoft YaHei" pitchFamily="34" charset="-122"/>
              </a:rPr>
              <a:t>	</a:t>
            </a:r>
            <a:r>
              <a:rPr lang="en-GB" sz="1500" dirty="0" smtClean="0">
                <a:solidFill>
                  <a:srgbClr val="000000"/>
                </a:solidFill>
                <a:latin typeface="Courier New" pitchFamily="49" charset="0"/>
                <a:ea typeface="Microsoft YaHei" pitchFamily="34" charset="-122"/>
              </a:rPr>
              <a:t>:</a:t>
            </a:r>
            <a:r>
              <a:rPr lang="en-GB" sz="1500" dirty="0">
                <a:solidFill>
                  <a:srgbClr val="000000"/>
                </a:solidFill>
                <a:latin typeface="Courier New" pitchFamily="49" charset="0"/>
                <a:ea typeface="Microsoft YaHei" pitchFamily="34" charset="-122"/>
              </a:rPr>
              <a:t>effect </a:t>
            </a:r>
            <a:r>
              <a:rPr lang="en-GB" sz="1500" dirty="0" smtClean="0">
                <a:solidFill>
                  <a:srgbClr val="000000"/>
                </a:solidFill>
                <a:latin typeface="Courier New" pitchFamily="49" charset="0"/>
                <a:ea typeface="Microsoft YaHei" pitchFamily="34" charset="-122"/>
              </a:rPr>
              <a:t>(and (have ?r ?d) </a:t>
            </a:r>
            <a:r>
              <a:rPr lang="en-GB" sz="1500" dirty="0" smtClean="0">
                <a:solidFill>
                  <a:srgbClr val="0070C0"/>
                </a:solidFill>
                <a:latin typeface="Courier New" pitchFamily="49" charset="0"/>
                <a:ea typeface="Microsoft YaHei" pitchFamily="34" charset="-122"/>
              </a:rPr>
              <a:t>(not (</a:t>
            </a:r>
            <a:r>
              <a:rPr lang="en-GB" sz="1500" dirty="0" err="1" smtClean="0">
                <a:solidFill>
                  <a:srgbClr val="0070C0"/>
                </a:solidFill>
                <a:latin typeface="Courier New" pitchFamily="49" charset="0"/>
                <a:ea typeface="Microsoft YaHei" pitchFamily="34" charset="-122"/>
              </a:rPr>
              <a:t>loc</a:t>
            </a:r>
            <a:r>
              <a:rPr lang="en-GB" sz="1500" dirty="0" smtClean="0">
                <a:solidFill>
                  <a:srgbClr val="0070C0"/>
                </a:solidFill>
                <a:latin typeface="Courier New" pitchFamily="49" charset="0"/>
                <a:ea typeface="Microsoft YaHei" pitchFamily="34" charset="-122"/>
              </a:rPr>
              <a:t> ?r ?x)) (</a:t>
            </a:r>
            <a:r>
              <a:rPr lang="en-GB" sz="1500" dirty="0" err="1" smtClean="0">
                <a:solidFill>
                  <a:srgbClr val="0070C0"/>
                </a:solidFill>
                <a:latin typeface="Courier New" pitchFamily="49" charset="0"/>
                <a:ea typeface="Microsoft YaHei" pitchFamily="34" charset="-122"/>
              </a:rPr>
              <a:t>loc</a:t>
            </a:r>
            <a:r>
              <a:rPr lang="en-GB" sz="1500" dirty="0" smtClean="0">
                <a:solidFill>
                  <a:srgbClr val="0070C0"/>
                </a:solidFill>
                <a:latin typeface="Courier New" pitchFamily="49" charset="0"/>
                <a:ea typeface="Microsoft YaHei" pitchFamily="34" charset="-122"/>
              </a:rPr>
              <a:t> ?r ?x)</a:t>
            </a:r>
            <a:r>
              <a:rPr lang="en-GB" sz="1500" dirty="0" smtClean="0">
                <a:solidFill>
                  <a:srgbClr val="000000"/>
                </a:solidFill>
                <a:latin typeface="Courier New" pitchFamily="49" charset="0"/>
                <a:ea typeface="Microsoft YaHei" pitchFamily="34" charset="-122"/>
              </a:rPr>
              <a:t>)</a:t>
            </a:r>
          </a:p>
          <a:p>
            <a:pPr algn="l">
              <a:lnSpc>
                <a:spcPct val="85000"/>
              </a:lnSpc>
              <a:buClrTx/>
              <a:buFontTx/>
              <a:buNone/>
            </a:pPr>
            <a:r>
              <a:rPr lang="en-GB" sz="1500" dirty="0" smtClean="0">
                <a:solidFill>
                  <a:srgbClr val="000000"/>
                </a:solidFill>
                <a:latin typeface="Courier New" pitchFamily="49" charset="0"/>
                <a:ea typeface="Microsoft YaHei" pitchFamily="34" charset="-122"/>
              </a:rPr>
              <a:t>)</a:t>
            </a:r>
            <a:endParaRPr lang="en-GB" sz="1500" dirty="0">
              <a:solidFill>
                <a:srgbClr val="000000"/>
              </a:solidFill>
              <a:latin typeface="Courier New" pitchFamily="49" charset="0"/>
              <a:ea typeface="Microsoft YaHei" pitchFamily="34" charset="-122"/>
            </a:endParaRPr>
          </a:p>
        </p:txBody>
      </p:sp>
    </p:spTree>
    <p:extLst>
      <p:ext uri="{BB962C8B-B14F-4D97-AF65-F5344CB8AC3E}">
        <p14:creationId xmlns:p14="http://schemas.microsoft.com/office/powerpoint/2010/main" val="4201243124"/>
      </p:ext>
    </p:extLst>
  </p:cSld>
  <p:clrMapOvr>
    <a:masterClrMapping/>
  </p:clrMapOvr>
  <p:transition advTm="159744"/>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Temporal Rovers Plan</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solidFill>
                  <a:srgbClr val="C00000"/>
                </a:solidFill>
              </a:rPr>
              <a:t>0: (drive spirit beta gamma)[15]</a:t>
            </a:r>
          </a:p>
          <a:p>
            <a:pPr marL="0" indent="0">
              <a:buNone/>
            </a:pPr>
            <a:r>
              <a:rPr lang="en-US" dirty="0" smtClean="0">
                <a:solidFill>
                  <a:srgbClr val="E99908"/>
                </a:solidFill>
              </a:rPr>
              <a:t>0: (drive opportunity alpha beta)[15]</a:t>
            </a:r>
          </a:p>
          <a:p>
            <a:pPr marL="0" indent="0">
              <a:buNone/>
            </a:pPr>
            <a:r>
              <a:rPr lang="en-US" dirty="0" smtClean="0">
                <a:solidFill>
                  <a:srgbClr val="C00000"/>
                </a:solidFill>
              </a:rPr>
              <a:t>15: (drive spirit gamma alpha)[15]</a:t>
            </a:r>
          </a:p>
          <a:p>
            <a:pPr marL="0" indent="0">
              <a:buNone/>
            </a:pPr>
            <a:r>
              <a:rPr lang="en-US" dirty="0" smtClean="0">
                <a:solidFill>
                  <a:srgbClr val="E99908"/>
                </a:solidFill>
              </a:rPr>
              <a:t>15: (sample opportunity beta rock)[5]</a:t>
            </a:r>
          </a:p>
          <a:p>
            <a:pPr marL="0" indent="0">
              <a:buNone/>
            </a:pPr>
            <a:r>
              <a:rPr lang="en-US" dirty="0" smtClean="0">
                <a:solidFill>
                  <a:srgbClr val="E99908"/>
                </a:solidFill>
              </a:rPr>
              <a:t>20: (drive opportunity beta gamma)[15]</a:t>
            </a:r>
          </a:p>
          <a:p>
            <a:pPr marL="0" indent="0">
              <a:buNone/>
            </a:pPr>
            <a:r>
              <a:rPr lang="en-US" dirty="0" smtClean="0">
                <a:solidFill>
                  <a:srgbClr val="C00000"/>
                </a:solidFill>
              </a:rPr>
              <a:t>30: (sample spirit alpha soil)[5]</a:t>
            </a:r>
          </a:p>
          <a:p>
            <a:pPr marL="0" indent="0">
              <a:buNone/>
            </a:pPr>
            <a:r>
              <a:rPr lang="en-US" dirty="0" smtClean="0">
                <a:solidFill>
                  <a:srgbClr val="E99908"/>
                </a:solidFill>
              </a:rPr>
              <a:t>35: (</a:t>
            </a:r>
            <a:r>
              <a:rPr lang="en-US" dirty="0" err="1" smtClean="0">
                <a:solidFill>
                  <a:srgbClr val="E99908"/>
                </a:solidFill>
              </a:rPr>
              <a:t>commun</a:t>
            </a:r>
            <a:r>
              <a:rPr lang="en-US" dirty="0" smtClean="0">
                <a:solidFill>
                  <a:srgbClr val="E99908"/>
                </a:solidFill>
              </a:rPr>
              <a:t> opportunity gamma rock)[2]</a:t>
            </a:r>
          </a:p>
          <a:p>
            <a:pPr marL="0" indent="0">
              <a:buNone/>
            </a:pPr>
            <a:r>
              <a:rPr lang="en-US" dirty="0" smtClean="0">
                <a:solidFill>
                  <a:srgbClr val="C00000"/>
                </a:solidFill>
              </a:rPr>
              <a:t>35: (drive spirit alpha beta)[15]</a:t>
            </a:r>
          </a:p>
          <a:p>
            <a:pPr marL="0" indent="0">
              <a:buNone/>
            </a:pPr>
            <a:r>
              <a:rPr lang="en-US" dirty="0" smtClean="0">
                <a:solidFill>
                  <a:srgbClr val="E99908"/>
                </a:solidFill>
              </a:rPr>
              <a:t>37: (sample opportunity gamma image)[5]</a:t>
            </a:r>
          </a:p>
          <a:p>
            <a:pPr marL="0" indent="0">
              <a:buNone/>
            </a:pPr>
            <a:r>
              <a:rPr lang="en-US" dirty="0" smtClean="0">
                <a:solidFill>
                  <a:srgbClr val="E99908"/>
                </a:solidFill>
              </a:rPr>
              <a:t>42: (</a:t>
            </a:r>
            <a:r>
              <a:rPr lang="en-US" dirty="0" err="1" smtClean="0">
                <a:solidFill>
                  <a:srgbClr val="E99908"/>
                </a:solidFill>
              </a:rPr>
              <a:t>commun</a:t>
            </a:r>
            <a:r>
              <a:rPr lang="en-US" dirty="0" smtClean="0">
                <a:solidFill>
                  <a:srgbClr val="E99908"/>
                </a:solidFill>
              </a:rPr>
              <a:t> opportunity gamma image)[2]</a:t>
            </a:r>
          </a:p>
          <a:p>
            <a:pPr marL="0" indent="0">
              <a:buNone/>
            </a:pPr>
            <a:r>
              <a:rPr lang="en-US" dirty="0" smtClean="0">
                <a:solidFill>
                  <a:srgbClr val="E99908"/>
                </a:solidFill>
              </a:rPr>
              <a:t>44: (drive opportunity gamma alpha)[15]</a:t>
            </a:r>
          </a:p>
          <a:p>
            <a:pPr marL="0" indent="0">
              <a:buNone/>
            </a:pPr>
            <a:r>
              <a:rPr lang="en-US" dirty="0" smtClean="0">
                <a:solidFill>
                  <a:srgbClr val="C00000"/>
                </a:solidFill>
              </a:rPr>
              <a:t>50: (drive spirit beta gamma)[15]</a:t>
            </a:r>
          </a:p>
          <a:p>
            <a:pPr marL="0" indent="0">
              <a:buNone/>
            </a:pPr>
            <a:r>
              <a:rPr lang="en-US" dirty="0" smtClean="0">
                <a:solidFill>
                  <a:srgbClr val="E99908"/>
                </a:solidFill>
              </a:rPr>
              <a:t>59: (drive opportunity alpha beta)[15]</a:t>
            </a:r>
          </a:p>
          <a:p>
            <a:pPr marL="0" indent="0">
              <a:buNone/>
            </a:pPr>
            <a:r>
              <a:rPr lang="en-US" dirty="0" smtClean="0">
                <a:solidFill>
                  <a:srgbClr val="C00000"/>
                </a:solidFill>
              </a:rPr>
              <a:t>65: (</a:t>
            </a:r>
            <a:r>
              <a:rPr lang="en-US" dirty="0" err="1" smtClean="0">
                <a:solidFill>
                  <a:srgbClr val="C00000"/>
                </a:solidFill>
              </a:rPr>
              <a:t>commun</a:t>
            </a:r>
            <a:r>
              <a:rPr lang="en-US" dirty="0" smtClean="0">
                <a:solidFill>
                  <a:srgbClr val="C00000"/>
                </a:solidFill>
              </a:rPr>
              <a:t> spirit gamma soil)[2]</a:t>
            </a:r>
          </a:p>
          <a:p>
            <a:pPr marL="0" indent="0">
              <a:buNone/>
            </a:pPr>
            <a:r>
              <a:rPr lang="en-US" dirty="0" smtClean="0">
                <a:solidFill>
                  <a:srgbClr val="C00000"/>
                </a:solidFill>
              </a:rPr>
              <a:t>67: (drive spirit gamma alpha)[15]</a:t>
            </a:r>
            <a:endParaRPr lang="en-US" i="1" dirty="0" smtClean="0">
              <a:solidFill>
                <a:srgbClr val="C00000"/>
              </a:solidFill>
            </a:endParaRPr>
          </a:p>
          <a:p>
            <a:pPr marL="0" indent="0">
              <a:buNone/>
            </a:pPr>
            <a:r>
              <a:rPr lang="en-US" i="1" dirty="0" smtClean="0">
                <a:solidFill>
                  <a:srgbClr val="E99908"/>
                </a:solidFill>
              </a:rPr>
              <a:t>74: done opportunity</a:t>
            </a:r>
          </a:p>
          <a:p>
            <a:pPr marL="0" indent="0">
              <a:buNone/>
            </a:pPr>
            <a:r>
              <a:rPr lang="en-US" dirty="0" smtClean="0">
                <a:solidFill>
                  <a:srgbClr val="C00000"/>
                </a:solidFill>
              </a:rPr>
              <a:t>82: (drive spirit alpha beta)[15]</a:t>
            </a:r>
          </a:p>
          <a:p>
            <a:pPr marL="0" indent="0">
              <a:buNone/>
            </a:pPr>
            <a:r>
              <a:rPr lang="en-US" i="1" dirty="0" smtClean="0">
                <a:solidFill>
                  <a:srgbClr val="C00000"/>
                </a:solidFill>
              </a:rPr>
              <a:t>97: done spirit</a:t>
            </a:r>
            <a:endParaRPr lang="en-US" i="1" dirty="0">
              <a:solidFill>
                <a:srgbClr val="C00000"/>
              </a:solidFill>
            </a:endParaRPr>
          </a:p>
        </p:txBody>
      </p:sp>
      <p:sp>
        <p:nvSpPr>
          <p:cNvPr id="4" name="Text Box 229"/>
          <p:cNvSpPr txBox="1">
            <a:spLocks noChangeArrowheads="1"/>
          </p:cNvSpPr>
          <p:nvPr/>
        </p:nvSpPr>
        <p:spPr bwMode="auto">
          <a:xfrm>
            <a:off x="6778625" y="0"/>
            <a:ext cx="2361545"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Temporal Planning</a:t>
            </a:r>
            <a:endParaRPr lang="en-US" b="1" i="1" dirty="0">
              <a:solidFill>
                <a:schemeClr val="hlink"/>
              </a:solidFill>
            </a:endParaRPr>
          </a:p>
        </p:txBody>
      </p:sp>
      <p:pic>
        <p:nvPicPr>
          <p:cNvPr id="5"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08195" y="2756310"/>
            <a:ext cx="3810000" cy="2798763"/>
          </a:xfrm>
          <a:prstGeom prst="rect">
            <a:avLst/>
          </a:prstGeom>
          <a:noFill/>
          <a:ln>
            <a:noFill/>
          </a:ln>
          <a:effectLst/>
        </p:spPr>
      </p:pic>
      <p:sp>
        <p:nvSpPr>
          <p:cNvPr id="6" name="Oval 5"/>
          <p:cNvSpPr/>
          <p:nvPr/>
        </p:nvSpPr>
        <p:spPr bwMode="auto">
          <a:xfrm>
            <a:off x="6682889" y="4701092"/>
            <a:ext cx="860611" cy="853981"/>
          </a:xfrm>
          <a:prstGeom prst="ellipse">
            <a:avLst/>
          </a:prstGeom>
          <a:noFill/>
          <a:ln w="57150" cap="flat" cmpd="sng" algn="ctr">
            <a:solidFill>
              <a:srgbClr val="C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7" name="Oval 6"/>
          <p:cNvSpPr/>
          <p:nvPr/>
        </p:nvSpPr>
        <p:spPr bwMode="auto">
          <a:xfrm>
            <a:off x="5393764" y="2874084"/>
            <a:ext cx="860611" cy="853981"/>
          </a:xfrm>
          <a:prstGeom prst="ellipse">
            <a:avLst/>
          </a:prstGeom>
          <a:noFill/>
          <a:ln w="57150" cap="flat" cmpd="sng" algn="ctr">
            <a:solidFill>
              <a:srgbClr val="FFCC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8" name="Oval 7"/>
          <p:cNvSpPr/>
          <p:nvPr/>
        </p:nvSpPr>
        <p:spPr bwMode="auto">
          <a:xfrm>
            <a:off x="7743113" y="2756310"/>
            <a:ext cx="860611" cy="853981"/>
          </a:xfrm>
          <a:prstGeom prst="ellipse">
            <a:avLst/>
          </a:prstGeom>
          <a:noFill/>
          <a:ln w="57150" cap="flat" cmpd="sng" algn="ctr">
            <a:solidFill>
              <a:srgbClr val="FFCC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ndParaRPr>
          </a:p>
        </p:txBody>
      </p:sp>
      <p:cxnSp>
        <p:nvCxnSpPr>
          <p:cNvPr id="9" name="Straight Arrow Connector 8"/>
          <p:cNvCxnSpPr/>
          <p:nvPr/>
        </p:nvCxnSpPr>
        <p:spPr bwMode="auto">
          <a:xfrm flipH="1" flipV="1">
            <a:off x="6486862" y="3728066"/>
            <a:ext cx="419547" cy="596508"/>
          </a:xfrm>
          <a:prstGeom prst="straightConnector1">
            <a:avLst/>
          </a:prstGeom>
          <a:solidFill>
            <a:srgbClr val="00FFFF"/>
          </a:solidFill>
          <a:ln w="38100" cap="flat" cmpd="sng" algn="ctr">
            <a:solidFill>
              <a:srgbClr val="C00000"/>
            </a:solidFill>
            <a:prstDash val="solid"/>
            <a:round/>
            <a:headEnd type="none" w="med" len="med"/>
            <a:tailEnd type="arrow"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a:off x="6594438" y="3545745"/>
            <a:ext cx="949062" cy="1"/>
          </a:xfrm>
          <a:prstGeom prst="straightConnector1">
            <a:avLst/>
          </a:prstGeom>
          <a:solidFill>
            <a:srgbClr val="00FFFF"/>
          </a:solidFill>
          <a:ln w="38100" cap="flat" cmpd="sng" algn="ctr">
            <a:solidFill>
              <a:srgbClr val="C00000"/>
            </a:solidFill>
            <a:prstDash val="solid"/>
            <a:round/>
            <a:headEnd type="none" w="med" len="med"/>
            <a:tailEnd type="arrow"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H="1">
            <a:off x="7126941" y="3728066"/>
            <a:ext cx="467958" cy="671812"/>
          </a:xfrm>
          <a:prstGeom prst="straightConnector1">
            <a:avLst/>
          </a:prstGeom>
          <a:solidFill>
            <a:srgbClr val="00FFFF"/>
          </a:solidFill>
          <a:ln w="38100" cap="flat" cmpd="sng" algn="ctr">
            <a:solidFill>
              <a:srgbClr val="C00000"/>
            </a:solidFill>
            <a:prstDash val="solid"/>
            <a:round/>
            <a:headEnd type="none" w="med" len="med"/>
            <a:tailEnd type="arrow"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urved Connector 11"/>
          <p:cNvCxnSpPr/>
          <p:nvPr/>
        </p:nvCxnSpPr>
        <p:spPr bwMode="auto">
          <a:xfrm rot="16200000" flipV="1">
            <a:off x="6296184" y="3789652"/>
            <a:ext cx="671812" cy="548639"/>
          </a:xfrm>
          <a:prstGeom prst="curvedConnector3">
            <a:avLst>
              <a:gd name="adj1" fmla="val -10849"/>
            </a:avLst>
          </a:prstGeom>
          <a:solidFill>
            <a:srgbClr val="00FFFF"/>
          </a:solidFill>
          <a:ln w="38100" cap="flat" cmpd="sng" algn="ctr">
            <a:solidFill>
              <a:srgbClr val="C00000"/>
            </a:solidFill>
            <a:prstDash val="solid"/>
            <a:round/>
            <a:headEnd type="none" w="med" len="med"/>
            <a:tailEnd type="arrow"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Freeform 36"/>
          <p:cNvSpPr/>
          <p:nvPr/>
        </p:nvSpPr>
        <p:spPr bwMode="auto">
          <a:xfrm>
            <a:off x="6508376" y="3216074"/>
            <a:ext cx="1086523" cy="290919"/>
          </a:xfrm>
          <a:custGeom>
            <a:avLst/>
            <a:gdLst>
              <a:gd name="connsiteX0" fmla="*/ 0 w 1086523"/>
              <a:gd name="connsiteY0" fmla="*/ 237131 h 290919"/>
              <a:gd name="connsiteX1" fmla="*/ 548640 w 1086523"/>
              <a:gd name="connsiteY1" fmla="*/ 462 h 290919"/>
              <a:gd name="connsiteX2" fmla="*/ 1086523 w 1086523"/>
              <a:gd name="connsiteY2" fmla="*/ 290919 h 290919"/>
            </a:gdLst>
            <a:ahLst/>
            <a:cxnLst>
              <a:cxn ang="0">
                <a:pos x="connsiteX0" y="connsiteY0"/>
              </a:cxn>
              <a:cxn ang="0">
                <a:pos x="connsiteX1" y="connsiteY1"/>
              </a:cxn>
              <a:cxn ang="0">
                <a:pos x="connsiteX2" y="connsiteY2"/>
              </a:cxn>
            </a:cxnLst>
            <a:rect l="l" t="t" r="r" b="b"/>
            <a:pathLst>
              <a:path w="1086523" h="290919">
                <a:moveTo>
                  <a:pt x="0" y="237131"/>
                </a:moveTo>
                <a:cubicBezTo>
                  <a:pt x="183776" y="114314"/>
                  <a:pt x="367553" y="-8503"/>
                  <a:pt x="548640" y="462"/>
                </a:cubicBezTo>
                <a:cubicBezTo>
                  <a:pt x="729727" y="9427"/>
                  <a:pt x="908125" y="150173"/>
                  <a:pt x="1086523" y="290919"/>
                </a:cubicBezTo>
              </a:path>
            </a:pathLst>
          </a:custGeom>
          <a:noFill/>
          <a:ln w="38100" cap="flat" cmpd="sng" algn="ctr">
            <a:solidFill>
              <a:srgbClr val="C00000"/>
            </a:solidFill>
            <a:prstDash val="solid"/>
            <a:round/>
            <a:headEnd type="none" w="med" len="med"/>
            <a:tailEnd type="arrow"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7" name="Freeform 46"/>
          <p:cNvSpPr/>
          <p:nvPr/>
        </p:nvSpPr>
        <p:spPr bwMode="auto">
          <a:xfrm>
            <a:off x="7229139" y="3765176"/>
            <a:ext cx="502963" cy="710005"/>
          </a:xfrm>
          <a:custGeom>
            <a:avLst/>
            <a:gdLst>
              <a:gd name="connsiteX0" fmla="*/ 473336 w 502963"/>
              <a:gd name="connsiteY0" fmla="*/ 0 h 710005"/>
              <a:gd name="connsiteX1" fmla="*/ 451821 w 502963"/>
              <a:gd name="connsiteY1" fmla="*/ 484095 h 710005"/>
              <a:gd name="connsiteX2" fmla="*/ 0 w 502963"/>
              <a:gd name="connsiteY2" fmla="*/ 710005 h 710005"/>
            </a:gdLst>
            <a:ahLst/>
            <a:cxnLst>
              <a:cxn ang="0">
                <a:pos x="connsiteX0" y="connsiteY0"/>
              </a:cxn>
              <a:cxn ang="0">
                <a:pos x="connsiteX1" y="connsiteY1"/>
              </a:cxn>
              <a:cxn ang="0">
                <a:pos x="connsiteX2" y="connsiteY2"/>
              </a:cxn>
            </a:cxnLst>
            <a:rect l="l" t="t" r="r" b="b"/>
            <a:pathLst>
              <a:path w="502963" h="710005">
                <a:moveTo>
                  <a:pt x="473336" y="0"/>
                </a:moveTo>
                <a:cubicBezTo>
                  <a:pt x="502023" y="182880"/>
                  <a:pt x="530710" y="365761"/>
                  <a:pt x="451821" y="484095"/>
                </a:cubicBezTo>
                <a:cubicBezTo>
                  <a:pt x="372932" y="602429"/>
                  <a:pt x="186466" y="656217"/>
                  <a:pt x="0" y="710005"/>
                </a:cubicBezTo>
              </a:path>
            </a:pathLst>
          </a:custGeom>
          <a:noFill/>
          <a:ln w="38100" cap="flat" cmpd="sng" algn="ctr">
            <a:solidFill>
              <a:srgbClr val="C00000"/>
            </a:solidFill>
            <a:prstDash val="solid"/>
            <a:round/>
            <a:headEnd type="none" w="med" len="med"/>
            <a:tailEnd type="arrow"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ndParaRPr>
          </a:p>
        </p:txBody>
      </p:sp>
      <p:cxnSp>
        <p:nvCxnSpPr>
          <p:cNvPr id="48" name="Straight Arrow Connector 47"/>
          <p:cNvCxnSpPr/>
          <p:nvPr/>
        </p:nvCxnSpPr>
        <p:spPr bwMode="auto">
          <a:xfrm flipH="1" flipV="1">
            <a:off x="6611882" y="3672960"/>
            <a:ext cx="537883" cy="671812"/>
          </a:xfrm>
          <a:prstGeom prst="straightConnector1">
            <a:avLst/>
          </a:prstGeom>
          <a:solidFill>
            <a:srgbClr val="00FFFF"/>
          </a:solidFill>
          <a:ln w="57150" cap="flat" cmpd="sng" algn="ctr">
            <a:solidFill>
              <a:srgbClr val="FFCC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Arrow Connector 48"/>
          <p:cNvCxnSpPr/>
          <p:nvPr/>
        </p:nvCxnSpPr>
        <p:spPr bwMode="auto">
          <a:xfrm>
            <a:off x="6556786" y="3691514"/>
            <a:ext cx="1065007" cy="1"/>
          </a:xfrm>
          <a:prstGeom prst="straightConnector1">
            <a:avLst/>
          </a:prstGeom>
          <a:solidFill>
            <a:srgbClr val="00FFFF"/>
          </a:solidFill>
          <a:ln w="57150" cap="flat" cmpd="sng" algn="ctr">
            <a:solidFill>
              <a:srgbClr val="FFCC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p:cNvCxnSpPr>
            <a:stCxn id="47" idx="0"/>
          </p:cNvCxnSpPr>
          <p:nvPr/>
        </p:nvCxnSpPr>
        <p:spPr bwMode="auto">
          <a:xfrm flipH="1">
            <a:off x="7172534" y="3765176"/>
            <a:ext cx="529941" cy="693589"/>
          </a:xfrm>
          <a:prstGeom prst="straightConnector1">
            <a:avLst/>
          </a:prstGeom>
          <a:solidFill>
            <a:srgbClr val="00FFFF"/>
          </a:solidFill>
          <a:ln w="57150" cap="flat" cmpd="sng" algn="ctr">
            <a:solidFill>
              <a:srgbClr val="FFCC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Curved Connector 50"/>
          <p:cNvCxnSpPr/>
          <p:nvPr/>
        </p:nvCxnSpPr>
        <p:spPr bwMode="auto">
          <a:xfrm rot="16200000" flipV="1">
            <a:off x="6158808" y="3860744"/>
            <a:ext cx="806825" cy="615690"/>
          </a:xfrm>
          <a:prstGeom prst="curvedConnector3">
            <a:avLst>
              <a:gd name="adj1" fmla="val -19333"/>
            </a:avLst>
          </a:prstGeom>
          <a:solidFill>
            <a:srgbClr val="00FFFF"/>
          </a:solidFill>
          <a:ln w="57150" cap="flat" cmpd="sng" algn="ctr">
            <a:solidFill>
              <a:srgbClr val="FFCC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p:nvPr/>
        </p:nvCxnSpPr>
        <p:spPr bwMode="auto">
          <a:xfrm>
            <a:off x="7959397" y="3728066"/>
            <a:ext cx="345507" cy="843936"/>
          </a:xfrm>
          <a:prstGeom prst="straightConnector1">
            <a:avLst/>
          </a:prstGeom>
          <a:solidFill>
            <a:srgbClr val="00FFFF"/>
          </a:solidFill>
          <a:ln w="38100" cap="flat" cmpd="sng" algn="ctr">
            <a:solidFill>
              <a:srgbClr val="C00000"/>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Arrow Connector 56"/>
          <p:cNvCxnSpPr/>
          <p:nvPr/>
        </p:nvCxnSpPr>
        <p:spPr bwMode="auto">
          <a:xfrm>
            <a:off x="8173418" y="3746621"/>
            <a:ext cx="345507" cy="843936"/>
          </a:xfrm>
          <a:prstGeom prst="straightConnector1">
            <a:avLst/>
          </a:prstGeom>
          <a:solidFill>
            <a:srgbClr val="00FFFF"/>
          </a:solidFill>
          <a:ln w="38100" cap="flat" cmpd="sng" algn="ctr">
            <a:solidFill>
              <a:srgbClr val="FFCC00"/>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57"/>
          <p:cNvCxnSpPr/>
          <p:nvPr/>
        </p:nvCxnSpPr>
        <p:spPr bwMode="auto">
          <a:xfrm>
            <a:off x="8304904" y="3698210"/>
            <a:ext cx="345507" cy="843936"/>
          </a:xfrm>
          <a:prstGeom prst="straightConnector1">
            <a:avLst/>
          </a:prstGeom>
          <a:solidFill>
            <a:srgbClr val="00FFFF"/>
          </a:solidFill>
          <a:ln w="38100" cap="flat" cmpd="sng" algn="ctr">
            <a:solidFill>
              <a:srgbClr val="FFCC00"/>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48228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56"/>
                                        </p:tgtEl>
                                      </p:cBhvr>
                                    </p:animEffect>
                                    <p:set>
                                      <p:cBhvr>
                                        <p:cTn id="62" dur="1" fill="hold">
                                          <p:stCondLst>
                                            <p:cond delay="499"/>
                                          </p:stCondLst>
                                        </p:cTn>
                                        <p:tgtEl>
                                          <p:spTgt spid="5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47"/>
                                        </p:tgtEl>
                                      </p:cBhvr>
                                    </p:animEffect>
                                    <p:set>
                                      <p:cBhvr>
                                        <p:cTn id="65" dur="1" fill="hold">
                                          <p:stCondLst>
                                            <p:cond delay="499"/>
                                          </p:stCondLst>
                                        </p:cTn>
                                        <p:tgtEl>
                                          <p:spTgt spid="47"/>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500"/>
                                        <p:tgtEl>
                                          <p:spTgt spid="4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fade">
                                      <p:cBhvr>
                                        <p:cTn id="83" dur="500"/>
                                        <p:tgtEl>
                                          <p:spTgt spid="4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fade">
                                      <p:cBhvr>
                                        <p:cTn id="88" dur="500"/>
                                        <p:tgtEl>
                                          <p:spTgt spid="5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fade">
                                      <p:cBhvr>
                                        <p:cTn id="93" dur="5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fade">
                                      <p:cBhvr>
                                        <p:cTn id="98" dur="5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500"/>
                                        <p:tgtEl>
                                          <p:spTgt spid="5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fade">
                                      <p:cBhvr>
                                        <p:cTn id="108" dur="500"/>
                                        <p:tgtEl>
                                          <p:spTgt spid="51"/>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fade">
                                      <p:cBhvr>
                                        <p:cTn id="113" dur="500"/>
                                        <p:tgtEl>
                                          <p:spTgt spid="10"/>
                                        </p:tgtEl>
                                      </p:cBhvr>
                                    </p:animEffect>
                                  </p:childTnLst>
                                </p:cTn>
                              </p:par>
                              <p:par>
                                <p:cTn id="114" presetID="10" presetClass="entr" presetSubtype="0" fill="hold" nodeType="withEffect">
                                  <p:stCondLst>
                                    <p:cond delay="0"/>
                                  </p:stCondLst>
                                  <p:childTnLst>
                                    <p:set>
                                      <p:cBhvr>
                                        <p:cTn id="115" dur="1" fill="hold">
                                          <p:stCondLst>
                                            <p:cond delay="0"/>
                                          </p:stCondLst>
                                        </p:cTn>
                                        <p:tgtEl>
                                          <p:spTgt spid="11"/>
                                        </p:tgtEl>
                                        <p:attrNameLst>
                                          <p:attrName>style.visibility</p:attrName>
                                        </p:attrNameLst>
                                      </p:cBhvr>
                                      <p:to>
                                        <p:strVal val="visible"/>
                                      </p:to>
                                    </p:set>
                                    <p:animEffect transition="in" filter="fade">
                                      <p:cBhvr>
                                        <p:cTn id="116" dur="500"/>
                                        <p:tgtEl>
                                          <p:spTgt spid="11"/>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6"/>
                                        </p:tgtEl>
                                        <p:attrNameLst>
                                          <p:attrName>style.visibility</p:attrName>
                                        </p:attrNameLst>
                                      </p:cBhvr>
                                      <p:to>
                                        <p:strVal val="visible"/>
                                      </p:to>
                                    </p:set>
                                    <p:animEffect transition="in" filter="fade">
                                      <p:cBhvr>
                                        <p:cTn id="119" dur="500"/>
                                        <p:tgtEl>
                                          <p:spTgt spid="6"/>
                                        </p:tgtEl>
                                      </p:cBhvr>
                                    </p:animEffect>
                                  </p:childTnLst>
                                </p:cTn>
                              </p:par>
                              <p:par>
                                <p:cTn id="120" presetID="10" presetClass="entr" presetSubtype="0" fill="hold" nodeType="withEffect">
                                  <p:stCondLst>
                                    <p:cond delay="0"/>
                                  </p:stCondLst>
                                  <p:childTnLst>
                                    <p:set>
                                      <p:cBhvr>
                                        <p:cTn id="121" dur="1" fill="hold">
                                          <p:stCondLst>
                                            <p:cond delay="0"/>
                                          </p:stCondLst>
                                        </p:cTn>
                                        <p:tgtEl>
                                          <p:spTgt spid="9"/>
                                        </p:tgtEl>
                                        <p:attrNameLst>
                                          <p:attrName>style.visibility</p:attrName>
                                        </p:attrNameLst>
                                      </p:cBhvr>
                                      <p:to>
                                        <p:strVal val="visible"/>
                                      </p:to>
                                    </p:set>
                                    <p:animEffect transition="in" filter="fade">
                                      <p:cBhvr>
                                        <p:cTn id="122" dur="500"/>
                                        <p:tgtEl>
                                          <p:spTgt spid="9"/>
                                        </p:tgtEl>
                                      </p:cBhvr>
                                    </p:animEffect>
                                  </p:childTnLst>
                                </p:cTn>
                              </p:par>
                              <p:par>
                                <p:cTn id="123" presetID="10" presetClass="entr" presetSubtype="0" fill="hold" grpId="2" nodeType="with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fade">
                                      <p:cBhvr>
                                        <p:cTn id="125" dur="500"/>
                                        <p:tgtEl>
                                          <p:spTgt spid="37"/>
                                        </p:tgtEl>
                                      </p:cBhvr>
                                    </p:animEffect>
                                  </p:childTnLst>
                                </p:cTn>
                              </p:par>
                              <p:par>
                                <p:cTn id="126" presetID="10" presetClass="entr" presetSubtype="0" fill="hold" nodeType="withEffect">
                                  <p:stCondLst>
                                    <p:cond delay="0"/>
                                  </p:stCondLst>
                                  <p:childTnLst>
                                    <p:set>
                                      <p:cBhvr>
                                        <p:cTn id="127" dur="1" fill="hold">
                                          <p:stCondLst>
                                            <p:cond delay="0"/>
                                          </p:stCondLst>
                                        </p:cTn>
                                        <p:tgtEl>
                                          <p:spTgt spid="56"/>
                                        </p:tgtEl>
                                        <p:attrNameLst>
                                          <p:attrName>style.visibility</p:attrName>
                                        </p:attrNameLst>
                                      </p:cBhvr>
                                      <p:to>
                                        <p:strVal val="visible"/>
                                      </p:to>
                                    </p:set>
                                    <p:animEffect transition="in" filter="fade">
                                      <p:cBhvr>
                                        <p:cTn id="128" dur="500"/>
                                        <p:tgtEl>
                                          <p:spTgt spid="56"/>
                                        </p:tgtEl>
                                      </p:cBhvr>
                                    </p:animEffect>
                                  </p:childTnLst>
                                </p:cTn>
                              </p:par>
                              <p:par>
                                <p:cTn id="129" presetID="10" presetClass="entr" presetSubtype="0" fill="hold" grpId="2"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500"/>
                                        <p:tgtEl>
                                          <p:spTgt spid="47"/>
                                        </p:tgtEl>
                                      </p:cBhvr>
                                    </p:animEffect>
                                  </p:childTnLst>
                                </p:cTn>
                              </p:par>
                              <p:par>
                                <p:cTn id="132" presetID="10" presetClass="entr" presetSubtype="0" fill="hold" nodeType="withEffect">
                                  <p:stCondLst>
                                    <p:cond delay="0"/>
                                  </p:stCondLst>
                                  <p:childTnLst>
                                    <p:set>
                                      <p:cBhvr>
                                        <p:cTn id="133" dur="1" fill="hold">
                                          <p:stCondLst>
                                            <p:cond delay="0"/>
                                          </p:stCondLst>
                                        </p:cTn>
                                        <p:tgtEl>
                                          <p:spTgt spid="12"/>
                                        </p:tgtEl>
                                        <p:attrNameLst>
                                          <p:attrName>style.visibility</p:attrName>
                                        </p:attrNameLst>
                                      </p:cBhvr>
                                      <p:to>
                                        <p:strVal val="visible"/>
                                      </p:to>
                                    </p:set>
                                    <p:animEffect transition="in" filter="fade">
                                      <p:cBhvr>
                                        <p:cTn id="1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8" grpId="0" animBg="1"/>
      <p:bldP spid="37" grpId="0" animBg="1"/>
      <p:bldP spid="37" grpId="1" animBg="1"/>
      <p:bldP spid="37" grpId="2" animBg="1"/>
      <p:bldP spid="47" grpId="0" animBg="1"/>
      <p:bldP spid="47" grpId="1" animBg="1"/>
      <p:bldP spid="47" grpId="2"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t>(Simple) Temporal Rovers States</a:t>
            </a:r>
          </a:p>
        </p:txBody>
      </p:sp>
      <p:sp>
        <p:nvSpPr>
          <p:cNvPr id="3" name="Content Placeholder 2"/>
          <p:cNvSpPr>
            <a:spLocks noGrp="1"/>
          </p:cNvSpPr>
          <p:nvPr>
            <p:ph idx="1"/>
          </p:nvPr>
        </p:nvSpPr>
        <p:spPr/>
        <p:txBody>
          <a:bodyPr>
            <a:normAutofit fontScale="85000" lnSpcReduction="20000"/>
          </a:bodyPr>
          <a:lstStyle/>
          <a:p>
            <a:pPr eaLnBrk="1" hangingPunct="1">
              <a:defRPr/>
            </a:pPr>
            <a:r>
              <a:rPr lang="en-US" sz="2200" dirty="0" smtClean="0">
                <a:solidFill>
                  <a:srgbClr val="BC3319"/>
                </a:solidFill>
              </a:rPr>
              <a:t>s</a:t>
            </a:r>
            <a:r>
              <a:rPr lang="en-US" sz="2200" baseline="-25000" dirty="0" smtClean="0">
                <a:solidFill>
                  <a:srgbClr val="BC3319"/>
                </a:solidFill>
              </a:rPr>
              <a:t>0</a:t>
            </a:r>
            <a:r>
              <a:rPr lang="en-US" sz="2200" dirty="0" smtClean="0">
                <a:solidFill>
                  <a:srgbClr val="BC3319"/>
                </a:solidFill>
              </a:rPr>
              <a:t> = </a:t>
            </a:r>
          </a:p>
          <a:p>
            <a:pPr lvl="1" eaLnBrk="1" hangingPunct="1">
              <a:defRPr/>
            </a:pPr>
            <a:r>
              <a:rPr lang="en-US" sz="1500" dirty="0" smtClean="0">
                <a:solidFill>
                  <a:srgbClr val="BC3319"/>
                </a:solidFill>
              </a:rPr>
              <a:t>(</a:t>
            </a:r>
            <a:r>
              <a:rPr lang="en-US" sz="1500" dirty="0" err="1">
                <a:solidFill>
                  <a:srgbClr val="BC3319"/>
                </a:solidFill>
              </a:rPr>
              <a:t>loc</a:t>
            </a:r>
            <a:r>
              <a:rPr lang="en-US" sz="1500" dirty="0">
                <a:solidFill>
                  <a:srgbClr val="BC3319"/>
                </a:solidFill>
              </a:rPr>
              <a:t> spirit beta) 	</a:t>
            </a:r>
            <a:r>
              <a:rPr lang="en-US" sz="1500" dirty="0" smtClean="0">
                <a:solidFill>
                  <a:srgbClr val="BC3319"/>
                </a:solidFill>
              </a:rPr>
              <a:t>-&gt; </a:t>
            </a:r>
            <a:r>
              <a:rPr lang="en-US" sz="1500" dirty="0">
                <a:solidFill>
                  <a:srgbClr val="BC3319"/>
                </a:solidFill>
              </a:rPr>
              <a:t>0</a:t>
            </a:r>
          </a:p>
          <a:p>
            <a:pPr lvl="1" eaLnBrk="1" hangingPunct="1">
              <a:defRPr/>
            </a:pPr>
            <a:r>
              <a:rPr lang="en-US" sz="1500" dirty="0" smtClean="0">
                <a:solidFill>
                  <a:srgbClr val="BC3319"/>
                </a:solidFill>
              </a:rPr>
              <a:t>(</a:t>
            </a:r>
            <a:r>
              <a:rPr lang="en-US" sz="1500" dirty="0" err="1" smtClean="0">
                <a:solidFill>
                  <a:srgbClr val="BC3319"/>
                </a:solidFill>
              </a:rPr>
              <a:t>loc</a:t>
            </a:r>
            <a:r>
              <a:rPr lang="en-US" sz="1500" dirty="0" smtClean="0">
                <a:solidFill>
                  <a:srgbClr val="BC3319"/>
                </a:solidFill>
              </a:rPr>
              <a:t> opportunity alpha) </a:t>
            </a:r>
            <a:r>
              <a:rPr lang="en-US" sz="1500" dirty="0">
                <a:solidFill>
                  <a:srgbClr val="BC3319"/>
                </a:solidFill>
              </a:rPr>
              <a:t>	</a:t>
            </a:r>
            <a:r>
              <a:rPr lang="en-US" sz="1500" dirty="0" smtClean="0">
                <a:solidFill>
                  <a:srgbClr val="BC3319"/>
                </a:solidFill>
              </a:rPr>
              <a:t>-&gt; 0</a:t>
            </a:r>
          </a:p>
          <a:p>
            <a:pPr lvl="1" eaLnBrk="1" hangingPunct="1">
              <a:defRPr/>
            </a:pPr>
            <a:r>
              <a:rPr lang="en-US" sz="1500" dirty="0" smtClean="0">
                <a:solidFill>
                  <a:srgbClr val="BC3319"/>
                </a:solidFill>
              </a:rPr>
              <a:t>(</a:t>
            </a:r>
            <a:r>
              <a:rPr lang="en-US" sz="1500" dirty="0" err="1" smtClean="0">
                <a:solidFill>
                  <a:srgbClr val="BC3319"/>
                </a:solidFill>
              </a:rPr>
              <a:t>loc</a:t>
            </a:r>
            <a:r>
              <a:rPr lang="en-US" sz="1500" dirty="0" smtClean="0">
                <a:solidFill>
                  <a:srgbClr val="BC3319"/>
                </a:solidFill>
              </a:rPr>
              <a:t> soil alpha), (</a:t>
            </a:r>
            <a:r>
              <a:rPr lang="en-US" sz="1500" dirty="0" err="1" smtClean="0">
                <a:solidFill>
                  <a:srgbClr val="BC3319"/>
                </a:solidFill>
              </a:rPr>
              <a:t>sample_poss</a:t>
            </a:r>
            <a:r>
              <a:rPr lang="en-US" sz="1500" dirty="0" smtClean="0">
                <a:solidFill>
                  <a:srgbClr val="BC3319"/>
                </a:solidFill>
              </a:rPr>
              <a:t> spirit soil), etc. -&gt; 0</a:t>
            </a:r>
          </a:p>
          <a:p>
            <a:pPr eaLnBrk="1" hangingPunct="1">
              <a:defRPr/>
            </a:pPr>
            <a:r>
              <a:rPr lang="en-US" sz="2000" dirty="0" smtClean="0">
                <a:solidFill>
                  <a:srgbClr val="BC3319"/>
                </a:solidFill>
              </a:rPr>
              <a:t>s</a:t>
            </a:r>
            <a:r>
              <a:rPr lang="en-US" sz="2000" baseline="-25000" dirty="0" smtClean="0">
                <a:solidFill>
                  <a:srgbClr val="BC3319"/>
                </a:solidFill>
              </a:rPr>
              <a:t>1</a:t>
            </a:r>
            <a:r>
              <a:rPr lang="en-US" sz="2000" dirty="0" smtClean="0">
                <a:solidFill>
                  <a:srgbClr val="BC3319"/>
                </a:solidFill>
              </a:rPr>
              <a:t> = (</a:t>
            </a:r>
            <a:r>
              <a:rPr lang="en-US" sz="2000" dirty="0" err="1" smtClean="0">
                <a:solidFill>
                  <a:srgbClr val="BC3319"/>
                </a:solidFill>
              </a:rPr>
              <a:t>loc</a:t>
            </a:r>
            <a:r>
              <a:rPr lang="en-US" sz="2000" dirty="0" smtClean="0">
                <a:solidFill>
                  <a:srgbClr val="BC3319"/>
                </a:solidFill>
              </a:rPr>
              <a:t> spirit gamma) -&gt; </a:t>
            </a:r>
          </a:p>
          <a:p>
            <a:pPr lvl="1" eaLnBrk="1" hangingPunct="1">
              <a:defRPr/>
            </a:pPr>
            <a:r>
              <a:rPr lang="en-US" sz="1600" dirty="0" smtClean="0">
                <a:solidFill>
                  <a:srgbClr val="BC3319"/>
                </a:solidFill>
              </a:rPr>
              <a:t>(t? (</a:t>
            </a:r>
            <a:r>
              <a:rPr lang="en-US" sz="1600" dirty="0" err="1" smtClean="0">
                <a:solidFill>
                  <a:srgbClr val="BC3319"/>
                </a:solidFill>
              </a:rPr>
              <a:t>loc</a:t>
            </a:r>
            <a:r>
              <a:rPr lang="en-US" sz="1600" dirty="0" smtClean="0">
                <a:solidFill>
                  <a:srgbClr val="BC3319"/>
                </a:solidFill>
              </a:rPr>
              <a:t> spirit beta)) + 15 = 15, …</a:t>
            </a:r>
          </a:p>
          <a:p>
            <a:pPr eaLnBrk="1" hangingPunct="1">
              <a:defRPr/>
            </a:pPr>
            <a:r>
              <a:rPr lang="en-US" sz="2000" dirty="0">
                <a:solidFill>
                  <a:srgbClr val="BC3319"/>
                </a:solidFill>
              </a:rPr>
              <a:t>s</a:t>
            </a:r>
            <a:r>
              <a:rPr lang="en-US" sz="2000" baseline="-25000" dirty="0" smtClean="0">
                <a:solidFill>
                  <a:srgbClr val="BC3319"/>
                </a:solidFill>
              </a:rPr>
              <a:t>2</a:t>
            </a:r>
            <a:r>
              <a:rPr lang="en-US" sz="2000" dirty="0" smtClean="0">
                <a:solidFill>
                  <a:srgbClr val="BC3319"/>
                </a:solidFill>
              </a:rPr>
              <a:t> = (</a:t>
            </a:r>
            <a:r>
              <a:rPr lang="en-US" sz="2000" dirty="0" err="1" smtClean="0">
                <a:solidFill>
                  <a:srgbClr val="BC3319"/>
                </a:solidFill>
              </a:rPr>
              <a:t>loc</a:t>
            </a:r>
            <a:r>
              <a:rPr lang="en-US" sz="2000" dirty="0" smtClean="0">
                <a:solidFill>
                  <a:srgbClr val="BC3319"/>
                </a:solidFill>
              </a:rPr>
              <a:t> spirit alpha) -&gt; </a:t>
            </a:r>
          </a:p>
          <a:p>
            <a:pPr lvl="1" eaLnBrk="1" hangingPunct="1">
              <a:defRPr/>
            </a:pPr>
            <a:r>
              <a:rPr lang="en-US" sz="1600" dirty="0" smtClean="0">
                <a:solidFill>
                  <a:srgbClr val="BC3319"/>
                </a:solidFill>
              </a:rPr>
              <a:t>(t? (</a:t>
            </a:r>
            <a:r>
              <a:rPr lang="en-US" sz="1600" dirty="0" err="1" smtClean="0">
                <a:solidFill>
                  <a:srgbClr val="BC3319"/>
                </a:solidFill>
              </a:rPr>
              <a:t>loc</a:t>
            </a:r>
            <a:r>
              <a:rPr lang="en-US" sz="1600" dirty="0" smtClean="0">
                <a:solidFill>
                  <a:srgbClr val="BC3319"/>
                </a:solidFill>
              </a:rPr>
              <a:t> spirit gamma)) + 15 = 30 …</a:t>
            </a:r>
          </a:p>
          <a:p>
            <a:pPr eaLnBrk="1" hangingPunct="1">
              <a:defRPr/>
            </a:pPr>
            <a:endParaRPr lang="en-US" sz="2000" dirty="0" smtClean="0">
              <a:solidFill>
                <a:srgbClr val="BC3319"/>
              </a:solidFill>
            </a:endParaRPr>
          </a:p>
          <a:p>
            <a:pPr eaLnBrk="1" hangingPunct="1">
              <a:defRPr/>
            </a:pPr>
            <a:r>
              <a:rPr lang="en-US" sz="2000" i="1" dirty="0" smtClean="0">
                <a:solidFill>
                  <a:srgbClr val="BC3319"/>
                </a:solidFill>
              </a:rPr>
              <a:t>(sample spirit alpha soil)</a:t>
            </a:r>
          </a:p>
          <a:p>
            <a:pPr lvl="1" eaLnBrk="1" hangingPunct="1">
              <a:defRPr/>
            </a:pPr>
            <a:r>
              <a:rPr lang="en-US" sz="1600" dirty="0" smtClean="0">
                <a:solidFill>
                  <a:srgbClr val="BC3319"/>
                </a:solidFill>
              </a:rPr>
              <a:t>(t</a:t>
            </a:r>
            <a:r>
              <a:rPr lang="en-US" sz="1600" dirty="0">
                <a:solidFill>
                  <a:srgbClr val="BC3319"/>
                </a:solidFill>
              </a:rPr>
              <a:t>? (</a:t>
            </a:r>
            <a:r>
              <a:rPr lang="en-US" sz="1600" dirty="0" err="1">
                <a:solidFill>
                  <a:srgbClr val="BC3319"/>
                </a:solidFill>
              </a:rPr>
              <a:t>loc</a:t>
            </a:r>
            <a:r>
              <a:rPr lang="en-US" sz="1600" dirty="0">
                <a:solidFill>
                  <a:srgbClr val="BC3319"/>
                </a:solidFill>
              </a:rPr>
              <a:t> spirit alpha)) </a:t>
            </a:r>
            <a:r>
              <a:rPr lang="en-US" sz="1600" dirty="0" smtClean="0">
                <a:solidFill>
                  <a:srgbClr val="BC3319"/>
                </a:solidFill>
              </a:rPr>
              <a:t>= 30</a:t>
            </a:r>
            <a:endParaRPr lang="en-US" sz="1600" dirty="0">
              <a:solidFill>
                <a:srgbClr val="BC3319"/>
              </a:solidFill>
            </a:endParaRPr>
          </a:p>
          <a:p>
            <a:pPr lvl="1" eaLnBrk="1" hangingPunct="1">
              <a:defRPr/>
            </a:pPr>
            <a:r>
              <a:rPr lang="en-US" sz="1600" dirty="0">
                <a:solidFill>
                  <a:srgbClr val="BC3319"/>
                </a:solidFill>
              </a:rPr>
              <a:t>(t? (</a:t>
            </a:r>
            <a:r>
              <a:rPr lang="en-US" sz="1600" dirty="0" err="1">
                <a:solidFill>
                  <a:srgbClr val="BC3319"/>
                </a:solidFill>
              </a:rPr>
              <a:t>loc</a:t>
            </a:r>
            <a:r>
              <a:rPr lang="en-US" sz="1600" dirty="0">
                <a:solidFill>
                  <a:srgbClr val="BC3319"/>
                </a:solidFill>
              </a:rPr>
              <a:t> soil alpha</a:t>
            </a:r>
            <a:r>
              <a:rPr lang="en-US" sz="1600" dirty="0" smtClean="0">
                <a:solidFill>
                  <a:srgbClr val="BC3319"/>
                </a:solidFill>
              </a:rPr>
              <a:t>)) = 0</a:t>
            </a:r>
            <a:endParaRPr lang="en-US" sz="1200" dirty="0" smtClean="0">
              <a:solidFill>
                <a:srgbClr val="BC3319"/>
              </a:solidFill>
            </a:endParaRPr>
          </a:p>
          <a:p>
            <a:pPr lvl="1" eaLnBrk="1" hangingPunct="1">
              <a:defRPr/>
            </a:pPr>
            <a:r>
              <a:rPr lang="en-US" sz="1600" dirty="0" smtClean="0">
                <a:solidFill>
                  <a:srgbClr val="BC3319"/>
                </a:solidFill>
              </a:rPr>
              <a:t>(</a:t>
            </a:r>
            <a:r>
              <a:rPr lang="en-US" sz="1600" dirty="0">
                <a:solidFill>
                  <a:srgbClr val="BC3319"/>
                </a:solidFill>
              </a:rPr>
              <a:t>t? (</a:t>
            </a:r>
            <a:r>
              <a:rPr lang="en-US" sz="1600" dirty="0" err="1">
                <a:solidFill>
                  <a:srgbClr val="BC3319"/>
                </a:solidFill>
              </a:rPr>
              <a:t>sample_poss</a:t>
            </a:r>
            <a:r>
              <a:rPr lang="en-US" sz="1600" dirty="0">
                <a:solidFill>
                  <a:srgbClr val="BC3319"/>
                </a:solidFill>
              </a:rPr>
              <a:t> spirit soil)) </a:t>
            </a:r>
            <a:r>
              <a:rPr lang="en-US" sz="1600" dirty="0" smtClean="0">
                <a:solidFill>
                  <a:srgbClr val="BC3319"/>
                </a:solidFill>
              </a:rPr>
              <a:t> = 0</a:t>
            </a:r>
            <a:endParaRPr lang="en-US" sz="1600" dirty="0">
              <a:solidFill>
                <a:srgbClr val="BC3319"/>
              </a:solidFill>
            </a:endParaRPr>
          </a:p>
          <a:p>
            <a:pPr lvl="1" eaLnBrk="1" hangingPunct="1">
              <a:defRPr/>
            </a:pPr>
            <a:r>
              <a:rPr lang="en-US" sz="1600" dirty="0">
                <a:solidFill>
                  <a:srgbClr val="0000FF"/>
                </a:solidFill>
              </a:rPr>
              <a:t>(t? (</a:t>
            </a:r>
            <a:r>
              <a:rPr lang="en-US" sz="1600" dirty="0" err="1">
                <a:solidFill>
                  <a:srgbClr val="0000FF"/>
                </a:solidFill>
              </a:rPr>
              <a:t>loc</a:t>
            </a:r>
            <a:r>
              <a:rPr lang="en-US" sz="1600" dirty="0">
                <a:solidFill>
                  <a:srgbClr val="0000FF"/>
                </a:solidFill>
              </a:rPr>
              <a:t> spirit alpha)) = </a:t>
            </a:r>
            <a:r>
              <a:rPr lang="en-US" sz="1600" dirty="0" smtClean="0">
                <a:solidFill>
                  <a:srgbClr val="0000FF"/>
                </a:solidFill>
              </a:rPr>
              <a:t>30</a:t>
            </a:r>
            <a:endParaRPr lang="en-US" sz="1600" dirty="0">
              <a:solidFill>
                <a:srgbClr val="0000FF"/>
              </a:solidFill>
            </a:endParaRPr>
          </a:p>
          <a:p>
            <a:pPr lvl="1" eaLnBrk="1" hangingPunct="1">
              <a:defRPr/>
            </a:pPr>
            <a:r>
              <a:rPr lang="en-US" sz="1600" dirty="0" smtClean="0">
                <a:solidFill>
                  <a:srgbClr val="BC3319"/>
                </a:solidFill>
              </a:rPr>
              <a:t>s </a:t>
            </a:r>
            <a:r>
              <a:rPr lang="en-US" sz="1600" dirty="0">
                <a:solidFill>
                  <a:srgbClr val="BC3319"/>
                </a:solidFill>
              </a:rPr>
              <a:t>= max(30, 0, </a:t>
            </a:r>
            <a:r>
              <a:rPr lang="en-US" sz="1600" dirty="0" smtClean="0">
                <a:solidFill>
                  <a:srgbClr val="BC3319"/>
                </a:solidFill>
              </a:rPr>
              <a:t>0, 30) </a:t>
            </a:r>
            <a:r>
              <a:rPr lang="en-US" sz="1600" dirty="0">
                <a:solidFill>
                  <a:srgbClr val="BC3319"/>
                </a:solidFill>
              </a:rPr>
              <a:t>= </a:t>
            </a:r>
            <a:r>
              <a:rPr lang="en-US" sz="1600" dirty="0" smtClean="0">
                <a:solidFill>
                  <a:srgbClr val="BC3319"/>
                </a:solidFill>
              </a:rPr>
              <a:t>30</a:t>
            </a:r>
          </a:p>
          <a:p>
            <a:pPr lvl="1" eaLnBrk="1" hangingPunct="1">
              <a:defRPr/>
            </a:pPr>
            <a:r>
              <a:rPr lang="en-US" sz="1600" dirty="0" smtClean="0">
                <a:solidFill>
                  <a:srgbClr val="BC3319"/>
                </a:solidFill>
              </a:rPr>
              <a:t>e = s + (d? self) = 35</a:t>
            </a:r>
          </a:p>
          <a:p>
            <a:pPr lvl="1" eaLnBrk="1" hangingPunct="1">
              <a:defRPr/>
            </a:pPr>
            <a:r>
              <a:rPr lang="en-US" sz="1600" b="1" dirty="0" smtClean="0">
                <a:solidFill>
                  <a:srgbClr val="FF0000"/>
                </a:solidFill>
              </a:rPr>
              <a:t>-&gt; e</a:t>
            </a:r>
            <a:endParaRPr lang="en-US" sz="1600" b="1" dirty="0">
              <a:solidFill>
                <a:srgbClr val="FF0000"/>
              </a:solidFill>
            </a:endParaRPr>
          </a:p>
          <a:p>
            <a:pPr eaLnBrk="1" hangingPunct="1">
              <a:defRPr/>
            </a:pPr>
            <a:r>
              <a:rPr lang="en-US" sz="2000" dirty="0">
                <a:solidFill>
                  <a:srgbClr val="BC3319"/>
                </a:solidFill>
              </a:rPr>
              <a:t>s</a:t>
            </a:r>
            <a:r>
              <a:rPr lang="en-US" sz="2000" baseline="-25000" dirty="0" smtClean="0">
                <a:solidFill>
                  <a:srgbClr val="BC3319"/>
                </a:solidFill>
              </a:rPr>
              <a:t>3</a:t>
            </a:r>
            <a:r>
              <a:rPr lang="en-US" sz="2000" dirty="0" smtClean="0">
                <a:solidFill>
                  <a:srgbClr val="BC3319"/>
                </a:solidFill>
              </a:rPr>
              <a:t> = </a:t>
            </a:r>
          </a:p>
          <a:p>
            <a:pPr lvl="1" eaLnBrk="1" hangingPunct="1">
              <a:defRPr/>
            </a:pPr>
            <a:r>
              <a:rPr lang="en-US" sz="1600" dirty="0" smtClean="0">
                <a:solidFill>
                  <a:srgbClr val="BC3319"/>
                </a:solidFill>
              </a:rPr>
              <a:t>(have spirit soil) -&gt; 35</a:t>
            </a:r>
            <a:endParaRPr lang="en-US" sz="1200" dirty="0" smtClean="0">
              <a:solidFill>
                <a:srgbClr val="BC3319"/>
              </a:solidFill>
            </a:endParaRPr>
          </a:p>
          <a:p>
            <a:pPr lvl="1" eaLnBrk="1" hangingPunct="1">
              <a:defRPr/>
            </a:pPr>
            <a:r>
              <a:rPr lang="en-US" sz="1600" dirty="0" smtClean="0">
                <a:solidFill>
                  <a:srgbClr val="BC3319"/>
                </a:solidFill>
              </a:rPr>
              <a:t>(</a:t>
            </a:r>
            <a:r>
              <a:rPr lang="en-US" sz="1600" dirty="0" err="1" smtClean="0">
                <a:solidFill>
                  <a:srgbClr val="BC3319"/>
                </a:solidFill>
              </a:rPr>
              <a:t>loc</a:t>
            </a:r>
            <a:r>
              <a:rPr lang="en-US" sz="1600" dirty="0" smtClean="0">
                <a:solidFill>
                  <a:srgbClr val="BC3319"/>
                </a:solidFill>
              </a:rPr>
              <a:t> spirit alpha) -&gt; 35</a:t>
            </a:r>
          </a:p>
          <a:p>
            <a:pPr lvl="2" eaLnBrk="1" hangingPunct="1">
              <a:defRPr/>
            </a:pPr>
            <a:r>
              <a:rPr lang="en-US" sz="1200" i="1" dirty="0">
                <a:solidFill>
                  <a:srgbClr val="BC3319"/>
                </a:solidFill>
              </a:rPr>
              <a:t>w</a:t>
            </a:r>
            <a:r>
              <a:rPr lang="en-US" sz="1200" i="1" dirty="0" smtClean="0">
                <a:solidFill>
                  <a:srgbClr val="BC3319"/>
                </a:solidFill>
              </a:rPr>
              <a:t>as 30</a:t>
            </a:r>
            <a:r>
              <a:rPr lang="en-US" sz="1200" dirty="0" smtClean="0">
                <a:solidFill>
                  <a:srgbClr val="BC3319"/>
                </a:solidFill>
              </a:rPr>
              <a:t> </a:t>
            </a:r>
          </a:p>
          <a:p>
            <a:pPr lvl="1" eaLnBrk="1" hangingPunct="1">
              <a:defRPr/>
            </a:pPr>
            <a:r>
              <a:rPr lang="en-US" sz="1600" dirty="0" smtClean="0">
                <a:solidFill>
                  <a:srgbClr val="BC3319"/>
                </a:solidFill>
              </a:rPr>
              <a:t>…</a:t>
            </a:r>
          </a:p>
          <a:p>
            <a:pPr marL="457200" lvl="1" indent="0" eaLnBrk="1" hangingPunct="1">
              <a:buNone/>
              <a:defRPr/>
            </a:pPr>
            <a:endParaRPr lang="en-US" sz="1600" dirty="0" smtClean="0">
              <a:solidFill>
                <a:srgbClr val="BC3319"/>
              </a:solidFill>
            </a:endParaRPr>
          </a:p>
          <a:p>
            <a:pPr lvl="1" eaLnBrk="1" hangingPunct="1">
              <a:defRPr/>
            </a:pPr>
            <a:endParaRPr lang="en-US" sz="1600" dirty="0" smtClean="0">
              <a:solidFill>
                <a:srgbClr val="BC3319"/>
              </a:solidFill>
            </a:endParaRPr>
          </a:p>
        </p:txBody>
      </p:sp>
      <p:sp>
        <p:nvSpPr>
          <p:cNvPr id="5" name="Text Box 229"/>
          <p:cNvSpPr txBox="1">
            <a:spLocks noChangeArrowheads="1"/>
          </p:cNvSpPr>
          <p:nvPr/>
        </p:nvSpPr>
        <p:spPr bwMode="auto">
          <a:xfrm>
            <a:off x="6778625" y="0"/>
            <a:ext cx="2361545"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Temporal Planning</a:t>
            </a:r>
            <a:endParaRPr lang="en-US" b="1" i="1" dirty="0">
              <a:solidFill>
                <a:schemeClr val="hlink"/>
              </a:solidFill>
            </a:endParaRPr>
          </a:p>
        </p:txBody>
      </p:sp>
    </p:spTree>
    <p:extLst>
      <p:ext uri="{BB962C8B-B14F-4D97-AF65-F5344CB8AC3E}">
        <p14:creationId xmlns:p14="http://schemas.microsoft.com/office/powerpoint/2010/main" val="1122892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200" dirty="0" smtClean="0"/>
              <a:t>Rovers: Navigate in PDDL2.1 Level 3</a:t>
            </a:r>
          </a:p>
        </p:txBody>
      </p:sp>
      <p:sp>
        <p:nvSpPr>
          <p:cNvPr id="16388" name="Rectangle 6"/>
          <p:cNvSpPr>
            <a:spLocks noChangeArrowheads="1"/>
          </p:cNvSpPr>
          <p:nvPr/>
        </p:nvSpPr>
        <p:spPr bwMode="auto">
          <a:xfrm>
            <a:off x="668338" y="2114550"/>
            <a:ext cx="7772400" cy="237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p>
            <a:pPr marL="342900" indent="-342900" algn="l">
              <a:spcBef>
                <a:spcPct val="20000"/>
              </a:spcBef>
              <a:buClr>
                <a:srgbClr val="A50021"/>
              </a:buClr>
            </a:pPr>
            <a:endParaRPr lang="en-US" sz="1600">
              <a:solidFill>
                <a:schemeClr val="tx1"/>
              </a:solidFill>
            </a:endParaRPr>
          </a:p>
        </p:txBody>
      </p:sp>
      <p:sp>
        <p:nvSpPr>
          <p:cNvPr id="444424" name="Rectangle 8"/>
          <p:cNvSpPr>
            <a:spLocks noChangeArrowheads="1"/>
          </p:cNvSpPr>
          <p:nvPr/>
        </p:nvSpPr>
        <p:spPr bwMode="auto">
          <a:xfrm>
            <a:off x="182563" y="1389154"/>
            <a:ext cx="8743950" cy="52816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p>
            <a:pPr marL="342900" indent="-342900" algn="l">
              <a:spcBef>
                <a:spcPct val="0"/>
              </a:spcBef>
              <a:buClr>
                <a:srgbClr val="A50021"/>
              </a:buClr>
            </a:pPr>
            <a:r>
              <a:rPr lang="en-US" sz="2000" dirty="0">
                <a:solidFill>
                  <a:schemeClr val="tx1"/>
                </a:solidFill>
              </a:rPr>
              <a:t>(:durative-action navigate</a:t>
            </a:r>
          </a:p>
          <a:p>
            <a:pPr marL="342900" indent="-342900" algn="l">
              <a:spcBef>
                <a:spcPct val="0"/>
              </a:spcBef>
              <a:buClr>
                <a:srgbClr val="A50021"/>
              </a:buClr>
            </a:pPr>
            <a:r>
              <a:rPr lang="en-US" sz="2000" dirty="0">
                <a:solidFill>
                  <a:schemeClr val="tx1"/>
                </a:solidFill>
              </a:rPr>
              <a:t>:parameters (?x - rover ?y - waypoint ?z - waypoint)</a:t>
            </a:r>
          </a:p>
          <a:p>
            <a:pPr marL="342900" indent="-342900" algn="l">
              <a:spcBef>
                <a:spcPct val="0"/>
              </a:spcBef>
              <a:buClr>
                <a:srgbClr val="A50021"/>
              </a:buClr>
            </a:pPr>
            <a:r>
              <a:rPr lang="en-US" sz="2000" dirty="0">
                <a:solidFill>
                  <a:schemeClr val="tx1"/>
                </a:solidFill>
              </a:rPr>
              <a:t>:duration (= ?duration 5) </a:t>
            </a:r>
          </a:p>
          <a:p>
            <a:pPr marL="342900" indent="-342900" algn="l">
              <a:spcBef>
                <a:spcPct val="0"/>
              </a:spcBef>
              <a:buClr>
                <a:srgbClr val="A50021"/>
              </a:buClr>
            </a:pPr>
            <a:r>
              <a:rPr lang="en-US" sz="2000" dirty="0">
                <a:solidFill>
                  <a:schemeClr val="tx1"/>
                </a:solidFill>
              </a:rPr>
              <a:t>:condition (and </a:t>
            </a:r>
          </a:p>
          <a:p>
            <a:pPr marL="342900" indent="-342900" algn="l">
              <a:spcBef>
                <a:spcPct val="0"/>
              </a:spcBef>
              <a:buClr>
                <a:srgbClr val="A50021"/>
              </a:buClr>
            </a:pPr>
            <a:r>
              <a:rPr lang="en-US" sz="2000" dirty="0">
                <a:solidFill>
                  <a:schemeClr val="tx1"/>
                </a:solidFill>
              </a:rPr>
              <a:t>	</a:t>
            </a:r>
            <a:r>
              <a:rPr lang="en-US" sz="2000" dirty="0" smtClean="0"/>
              <a:t>(</a:t>
            </a:r>
            <a:r>
              <a:rPr lang="en-US" sz="2000" dirty="0"/>
              <a:t>at start (at ?x ?y</a:t>
            </a:r>
            <a:r>
              <a:rPr lang="en-US" sz="2000" dirty="0" smtClean="0"/>
              <a:t>))</a:t>
            </a:r>
            <a:endParaRPr lang="en-US" sz="2000" dirty="0">
              <a:solidFill>
                <a:schemeClr val="tx1"/>
              </a:solidFill>
            </a:endParaRPr>
          </a:p>
          <a:p>
            <a:pPr marL="342900" indent="-342900" algn="l">
              <a:spcBef>
                <a:spcPct val="0"/>
              </a:spcBef>
              <a:buClr>
                <a:srgbClr val="A50021"/>
              </a:buClr>
            </a:pPr>
            <a:r>
              <a:rPr lang="en-US" sz="2000" dirty="0"/>
              <a:t>	</a:t>
            </a:r>
            <a:r>
              <a:rPr lang="en-US" sz="2000" dirty="0" smtClean="0"/>
              <a:t>(</a:t>
            </a:r>
            <a:r>
              <a:rPr lang="en-US" sz="2000" dirty="0"/>
              <a:t>at start (&gt;= (energy ?x) 8</a:t>
            </a:r>
            <a:r>
              <a:rPr lang="en-US" sz="2000" dirty="0" smtClean="0"/>
              <a:t>))</a:t>
            </a:r>
            <a:endParaRPr lang="en-US" sz="2000" dirty="0"/>
          </a:p>
          <a:p>
            <a:pPr marL="342900" indent="-342900" algn="l">
              <a:spcBef>
                <a:spcPct val="0"/>
              </a:spcBef>
              <a:buClr>
                <a:srgbClr val="A50021"/>
              </a:buClr>
            </a:pPr>
            <a:r>
              <a:rPr lang="en-US" sz="2000" dirty="0">
                <a:solidFill>
                  <a:schemeClr val="tx1"/>
                </a:solidFill>
              </a:rPr>
              <a:t>	(over all (</a:t>
            </a:r>
            <a:r>
              <a:rPr lang="en-US" sz="2000" dirty="0" err="1">
                <a:solidFill>
                  <a:schemeClr val="tx1"/>
                </a:solidFill>
              </a:rPr>
              <a:t>can_traverse</a:t>
            </a:r>
            <a:r>
              <a:rPr lang="en-US" sz="2000" dirty="0">
                <a:solidFill>
                  <a:schemeClr val="tx1"/>
                </a:solidFill>
              </a:rPr>
              <a:t> ?x ?y ?z)) </a:t>
            </a:r>
          </a:p>
          <a:p>
            <a:pPr marL="342900" indent="-342900" algn="l">
              <a:spcBef>
                <a:spcPct val="0"/>
              </a:spcBef>
              <a:buClr>
                <a:srgbClr val="A50021"/>
              </a:buClr>
            </a:pPr>
            <a:r>
              <a:rPr lang="en-US" sz="2000" dirty="0">
                <a:solidFill>
                  <a:schemeClr val="tx1"/>
                </a:solidFill>
              </a:rPr>
              <a:t>	(at start (available ?x)) </a:t>
            </a:r>
          </a:p>
          <a:p>
            <a:pPr marL="342900" indent="-342900" algn="l">
              <a:spcBef>
                <a:spcPct val="0"/>
              </a:spcBef>
              <a:buClr>
                <a:srgbClr val="A50021"/>
              </a:buClr>
            </a:pPr>
            <a:r>
              <a:rPr lang="en-US" sz="2000" dirty="0">
                <a:solidFill>
                  <a:schemeClr val="tx1"/>
                </a:solidFill>
              </a:rPr>
              <a:t>	(over all (visible ?y ?z)) ) </a:t>
            </a:r>
          </a:p>
          <a:p>
            <a:pPr marL="342900" indent="-342900" algn="l">
              <a:spcBef>
                <a:spcPct val="0"/>
              </a:spcBef>
              <a:buClr>
                <a:srgbClr val="A50021"/>
              </a:buClr>
            </a:pPr>
            <a:r>
              <a:rPr lang="en-US" sz="2000" dirty="0">
                <a:solidFill>
                  <a:schemeClr val="tx1"/>
                </a:solidFill>
              </a:rPr>
              <a:t>:effect (and </a:t>
            </a:r>
          </a:p>
          <a:p>
            <a:pPr marL="342900" indent="-342900" algn="l">
              <a:spcBef>
                <a:spcPct val="0"/>
              </a:spcBef>
              <a:buClr>
                <a:srgbClr val="A50021"/>
              </a:buClr>
            </a:pPr>
            <a:r>
              <a:rPr lang="en-US" sz="2000" dirty="0">
                <a:solidFill>
                  <a:schemeClr val="tx1"/>
                </a:solidFill>
              </a:rPr>
              <a:t>	</a:t>
            </a:r>
            <a:r>
              <a:rPr lang="en-US" sz="2000" dirty="0" smtClean="0"/>
              <a:t>(</a:t>
            </a:r>
            <a:r>
              <a:rPr lang="en-US" sz="2000" dirty="0"/>
              <a:t>at start (decrease (energy ?x) 8</a:t>
            </a:r>
            <a:r>
              <a:rPr lang="en-US" sz="2000" dirty="0" smtClean="0"/>
              <a:t>))</a:t>
            </a:r>
            <a:endParaRPr lang="en-US" sz="2000" dirty="0"/>
          </a:p>
          <a:p>
            <a:pPr marL="342900" indent="-342900" algn="l">
              <a:spcBef>
                <a:spcPct val="0"/>
              </a:spcBef>
              <a:buClr>
                <a:srgbClr val="A50021"/>
              </a:buClr>
            </a:pPr>
            <a:r>
              <a:rPr lang="en-US" sz="2000" dirty="0">
                <a:solidFill>
                  <a:schemeClr val="tx1"/>
                </a:solidFill>
              </a:rPr>
              <a:t>	</a:t>
            </a:r>
            <a:r>
              <a:rPr lang="en-US" sz="2000" dirty="0" smtClean="0"/>
              <a:t>(</a:t>
            </a:r>
            <a:r>
              <a:rPr lang="en-US" sz="2000" dirty="0"/>
              <a:t>at start (not (at ?x ?y))) </a:t>
            </a:r>
            <a:endParaRPr lang="en-US" sz="2000" dirty="0" smtClean="0"/>
          </a:p>
          <a:p>
            <a:pPr marL="342900" indent="-342900" algn="l">
              <a:spcBef>
                <a:spcPct val="0"/>
              </a:spcBef>
              <a:buClr>
                <a:srgbClr val="A50021"/>
              </a:buClr>
            </a:pPr>
            <a:r>
              <a:rPr lang="en-US" sz="2000" dirty="0"/>
              <a:t>	</a:t>
            </a:r>
            <a:r>
              <a:rPr lang="en-US" sz="2000" dirty="0" smtClean="0"/>
              <a:t>(</a:t>
            </a:r>
            <a:r>
              <a:rPr lang="en-US" sz="2000" dirty="0"/>
              <a:t>at end (at ?x ?z</a:t>
            </a:r>
            <a:r>
              <a:rPr lang="en-US" sz="2000" dirty="0" smtClean="0"/>
              <a:t>)) ))</a:t>
            </a:r>
            <a:r>
              <a:rPr lang="en-US" sz="2000" dirty="0"/>
              <a:t>	</a:t>
            </a:r>
          </a:p>
        </p:txBody>
      </p:sp>
    </p:spTree>
    <p:extLst>
      <p:ext uri="{BB962C8B-B14F-4D97-AF65-F5344CB8AC3E}">
        <p14:creationId xmlns:p14="http://schemas.microsoft.com/office/powerpoint/2010/main" val="2134602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49" y="465138"/>
            <a:ext cx="8598807" cy="685800"/>
          </a:xfrm>
        </p:spPr>
        <p:txBody>
          <a:bodyPr/>
          <a:lstStyle/>
          <a:p>
            <a:r>
              <a:rPr lang="en-US" dirty="0" smtClean="0"/>
              <a:t>Causally Required Action Concurrency</a:t>
            </a:r>
            <a:endParaRPr lang="en-US" dirty="0"/>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29" y="1915886"/>
            <a:ext cx="3352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29" y="3875315"/>
            <a:ext cx="382905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3217" y="2108426"/>
            <a:ext cx="3067050" cy="638175"/>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3217" y="4265839"/>
            <a:ext cx="3143250" cy="1095375"/>
          </a:xfrm>
          <a:prstGeom prst="rect">
            <a:avLst/>
          </a:prstGeom>
          <a:noFill/>
          <a:ln w="381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229"/>
          <p:cNvSpPr txBox="1">
            <a:spLocks noChangeArrowheads="1"/>
          </p:cNvSpPr>
          <p:nvPr/>
        </p:nvSpPr>
        <p:spPr bwMode="auto">
          <a:xfrm>
            <a:off x="6445824" y="0"/>
            <a:ext cx="2698176"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TEMPO Completeness</a:t>
            </a:r>
            <a:endParaRPr lang="en-US" b="1" i="1" dirty="0">
              <a:solidFill>
                <a:schemeClr val="hlink"/>
              </a:solidFill>
            </a:endParaRPr>
          </a:p>
        </p:txBody>
      </p:sp>
    </p:spTree>
    <p:extLst>
      <p:ext uri="{BB962C8B-B14F-4D97-AF65-F5344CB8AC3E}">
        <p14:creationId xmlns:p14="http://schemas.microsoft.com/office/powerpoint/2010/main" val="7798552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Soup Bowl Model</a:t>
            </a:r>
            <a:endParaRPr lang="en-US"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60" y="1573664"/>
            <a:ext cx="405765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60" y="4663167"/>
            <a:ext cx="3048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867" y="4689020"/>
            <a:ext cx="42291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7867" y="2743198"/>
            <a:ext cx="427672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7867" y="1613802"/>
            <a:ext cx="44577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0510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PDDL2.1/3 Model</a:t>
            </a:r>
            <a:endParaRPr lang="en-US"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3564" y="1415142"/>
            <a:ext cx="3751674" cy="508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87" y="1415141"/>
            <a:ext cx="4450896" cy="5290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6100" y="478972"/>
            <a:ext cx="2247900" cy="51117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8838" y="3322378"/>
            <a:ext cx="4229100" cy="1476375"/>
          </a:xfrm>
          <a:prstGeom prst="rect">
            <a:avLst/>
          </a:prstGeom>
          <a:noFill/>
          <a:ln w="381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77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Sequential Planning Definitions</a:t>
            </a:r>
            <a:endParaRPr lang="en-US" dirty="0"/>
          </a:p>
        </p:txBody>
      </p:sp>
      <p:sp>
        <p:nvSpPr>
          <p:cNvPr id="3" name="Content Placeholder 2"/>
          <p:cNvSpPr>
            <a:spLocks noGrp="1"/>
          </p:cNvSpPr>
          <p:nvPr>
            <p:ph idx="1"/>
          </p:nvPr>
        </p:nvSpPr>
        <p:spPr>
          <a:xfrm>
            <a:off x="333375" y="1524000"/>
            <a:ext cx="8699500" cy="5029200"/>
          </a:xfrm>
        </p:spPr>
        <p:txBody>
          <a:bodyPr>
            <a:normAutofit/>
          </a:bodyPr>
          <a:lstStyle/>
          <a:p>
            <a:r>
              <a:rPr lang="en-US" sz="1800" dirty="0" smtClean="0"/>
              <a:t>Planning Problem = (</a:t>
            </a:r>
            <a:r>
              <a:rPr lang="en-US" sz="1800" dirty="0" err="1" smtClean="0"/>
              <a:t>Fluents</a:t>
            </a:r>
            <a:r>
              <a:rPr lang="en-US" sz="1800" dirty="0" smtClean="0"/>
              <a:t>, Actions, Initial, Goal)</a:t>
            </a:r>
          </a:p>
          <a:p>
            <a:pPr lvl="1"/>
            <a:r>
              <a:rPr lang="en-US" sz="1400" dirty="0"/>
              <a:t>Planning Domain = (</a:t>
            </a:r>
            <a:r>
              <a:rPr lang="en-US" sz="1400" dirty="0" err="1"/>
              <a:t>Fluents</a:t>
            </a:r>
            <a:r>
              <a:rPr lang="en-US" sz="1400" dirty="0"/>
              <a:t>, Actions</a:t>
            </a:r>
            <a:r>
              <a:rPr lang="en-US" sz="1400" dirty="0" smtClean="0"/>
              <a:t>)</a:t>
            </a:r>
          </a:p>
          <a:p>
            <a:endParaRPr lang="en-US" sz="900" dirty="0" smtClean="0"/>
          </a:p>
          <a:p>
            <a:r>
              <a:rPr lang="en-US" sz="2000" b="1" dirty="0" err="1" smtClean="0"/>
              <a:t>Fluents</a:t>
            </a:r>
            <a:r>
              <a:rPr lang="en-US" sz="2000" b="1" dirty="0" smtClean="0"/>
              <a:t>: </a:t>
            </a:r>
            <a:r>
              <a:rPr lang="en-US" sz="2000" dirty="0" smtClean="0"/>
              <a:t>maps fluent (names) to sets of legal values</a:t>
            </a:r>
          </a:p>
          <a:p>
            <a:pPr lvl="1"/>
            <a:r>
              <a:rPr lang="en-US" sz="1600" i="1" dirty="0" err="1" smtClean="0">
                <a:solidFill>
                  <a:srgbClr val="C00000"/>
                </a:solidFill>
              </a:rPr>
              <a:t>Fluents</a:t>
            </a:r>
            <a:r>
              <a:rPr lang="en-US" sz="1600" i="1" dirty="0" smtClean="0">
                <a:solidFill>
                  <a:srgbClr val="C00000"/>
                </a:solidFill>
              </a:rPr>
              <a:t>(bright) = Boolean</a:t>
            </a:r>
          </a:p>
          <a:p>
            <a:r>
              <a:rPr lang="en-US" sz="1800" dirty="0" smtClean="0"/>
              <a:t>State: maps </a:t>
            </a:r>
            <a:r>
              <a:rPr lang="en-US" sz="1800" dirty="0" err="1"/>
              <a:t>f</a:t>
            </a:r>
            <a:r>
              <a:rPr lang="en-US" sz="1800" dirty="0" err="1" smtClean="0"/>
              <a:t>luents</a:t>
            </a:r>
            <a:r>
              <a:rPr lang="en-US" sz="1800" dirty="0" smtClean="0"/>
              <a:t> </a:t>
            </a:r>
            <a:r>
              <a:rPr lang="en-US" sz="1800" dirty="0"/>
              <a:t>to current </a:t>
            </a:r>
            <a:r>
              <a:rPr lang="en-US" sz="1800" dirty="0" smtClean="0"/>
              <a:t>values </a:t>
            </a:r>
          </a:p>
          <a:p>
            <a:pPr lvl="1"/>
            <a:r>
              <a:rPr lang="en-US" sz="1600" i="1" dirty="0" smtClean="0">
                <a:solidFill>
                  <a:srgbClr val="C00000"/>
                </a:solidFill>
              </a:rPr>
              <a:t>S(bright) = False</a:t>
            </a:r>
          </a:p>
          <a:p>
            <a:pPr lvl="1"/>
            <a:r>
              <a:rPr lang="en-US" sz="1600" dirty="0" smtClean="0"/>
              <a:t>States(X) = all partial states on </a:t>
            </a:r>
            <a:r>
              <a:rPr lang="en-US" sz="1600" dirty="0" err="1" smtClean="0"/>
              <a:t>fluents</a:t>
            </a:r>
            <a:r>
              <a:rPr lang="en-US" sz="1600" dirty="0" smtClean="0"/>
              <a:t> in X</a:t>
            </a:r>
          </a:p>
          <a:p>
            <a:r>
              <a:rPr lang="en-US" sz="1800" dirty="0" smtClean="0"/>
              <a:t>Initial: a state</a:t>
            </a:r>
          </a:p>
          <a:p>
            <a:r>
              <a:rPr lang="en-US" sz="1800" dirty="0"/>
              <a:t>Goal: Boolean function on </a:t>
            </a:r>
            <a:r>
              <a:rPr lang="en-US" sz="1800" dirty="0" smtClean="0"/>
              <a:t>states</a:t>
            </a:r>
          </a:p>
          <a:p>
            <a:pPr lvl="1"/>
            <a:r>
              <a:rPr lang="en-US" sz="1600" i="1" dirty="0" smtClean="0">
                <a:solidFill>
                  <a:srgbClr val="C00000"/>
                </a:solidFill>
              </a:rPr>
              <a:t>Goal(S) = (S(bright</a:t>
            </a:r>
            <a:r>
              <a:rPr lang="en-US" sz="1600" i="1" dirty="0">
                <a:solidFill>
                  <a:srgbClr val="C00000"/>
                </a:solidFill>
              </a:rPr>
              <a:t>) = </a:t>
            </a:r>
            <a:r>
              <a:rPr lang="en-US" sz="1600" i="1" dirty="0" smtClean="0">
                <a:solidFill>
                  <a:srgbClr val="C00000"/>
                </a:solidFill>
              </a:rPr>
              <a:t>True)</a:t>
            </a:r>
            <a:endParaRPr lang="en-US" sz="1200" dirty="0" smtClean="0"/>
          </a:p>
          <a:p>
            <a:endParaRPr lang="en-US" sz="900" dirty="0"/>
          </a:p>
          <a:p>
            <a:r>
              <a:rPr lang="en-US" sz="2000" b="1" dirty="0" smtClean="0"/>
              <a:t>Actions: </a:t>
            </a:r>
            <a:r>
              <a:rPr lang="en-US" sz="2000" dirty="0" smtClean="0"/>
              <a:t>maps action (names) to descriptions</a:t>
            </a:r>
          </a:p>
          <a:p>
            <a:pPr lvl="1"/>
            <a:r>
              <a:rPr lang="en-US" sz="1600" dirty="0" err="1" smtClean="0"/>
              <a:t>eff</a:t>
            </a:r>
            <a:r>
              <a:rPr lang="en-US" sz="1600" dirty="0"/>
              <a:t>: </a:t>
            </a:r>
            <a:r>
              <a:rPr lang="en-US" sz="1600" dirty="0" smtClean="0"/>
              <a:t>any </a:t>
            </a:r>
            <a:r>
              <a:rPr lang="en-US" sz="1600" dirty="0"/>
              <a:t>function </a:t>
            </a:r>
            <a:endParaRPr lang="en-US" sz="1600" dirty="0" smtClean="0"/>
          </a:p>
          <a:p>
            <a:pPr lvl="2"/>
            <a:r>
              <a:rPr lang="en-US" sz="1400" dirty="0" smtClean="0"/>
              <a:t>from States(Depends),</a:t>
            </a:r>
          </a:p>
          <a:p>
            <a:pPr lvl="2"/>
            <a:r>
              <a:rPr lang="en-US" sz="1400" dirty="0" smtClean="0"/>
              <a:t>to States(Writes)</a:t>
            </a:r>
            <a:endParaRPr lang="en-US" sz="1400" dirty="0"/>
          </a:p>
          <a:p>
            <a:pPr lvl="1"/>
            <a:r>
              <a:rPr lang="en-US" sz="1600" i="1" dirty="0" err="1" smtClean="0">
                <a:solidFill>
                  <a:srgbClr val="C00000"/>
                </a:solidFill>
              </a:rPr>
              <a:t>eff</a:t>
            </a:r>
            <a:r>
              <a:rPr lang="en-US" sz="1600" i="1" baseline="-25000" dirty="0" err="1" smtClean="0">
                <a:solidFill>
                  <a:srgbClr val="C00000"/>
                </a:solidFill>
              </a:rPr>
              <a:t>a</a:t>
            </a:r>
            <a:r>
              <a:rPr lang="en-US" sz="1600" i="1" dirty="0" smtClean="0">
                <a:solidFill>
                  <a:srgbClr val="C00000"/>
                </a:solidFill>
              </a:rPr>
              <a:t>({bright=x, at-switch=True}) = {bright=(not x)}</a:t>
            </a:r>
            <a:r>
              <a:rPr lang="en-US" sz="1600" dirty="0" smtClean="0">
                <a:solidFill>
                  <a:srgbClr val="C00000"/>
                </a:solidFill>
              </a:rPr>
              <a:t> </a:t>
            </a: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77</a:t>
            </a:fld>
            <a:endParaRPr lang="en-US"/>
          </a:p>
        </p:txBody>
      </p:sp>
    </p:spTree>
    <p:extLst>
      <p:ext uri="{BB962C8B-B14F-4D97-AF65-F5344CB8AC3E}">
        <p14:creationId xmlns:p14="http://schemas.microsoft.com/office/powerpoint/2010/main" val="1324458018"/>
      </p:ext>
    </p:extLst>
  </p:cSld>
  <p:clrMapOvr>
    <a:masterClrMapping/>
  </p:clrMapOvr>
  <mc:AlternateContent xmlns:mc="http://schemas.openxmlformats.org/markup-compatibility/2006" xmlns:p14="http://schemas.microsoft.com/office/powerpoint/2010/main">
    <mc:Choice Requires="p14">
      <p:transition spd="slow" p14:dur="2000" advTm="45264"/>
    </mc:Choice>
    <mc:Fallback xmlns="">
      <p:transition spd="slow" advTm="45264"/>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Planning Definitions</a:t>
            </a:r>
          </a:p>
        </p:txBody>
      </p:sp>
      <p:sp>
        <p:nvSpPr>
          <p:cNvPr id="3" name="Content Placeholder 2"/>
          <p:cNvSpPr>
            <a:spLocks noGrp="1"/>
          </p:cNvSpPr>
          <p:nvPr>
            <p:ph idx="1"/>
          </p:nvPr>
        </p:nvSpPr>
        <p:spPr/>
        <p:txBody>
          <a:bodyPr/>
          <a:lstStyle/>
          <a:p>
            <a:r>
              <a:rPr lang="en-US" sz="2400" b="1" dirty="0"/>
              <a:t>State </a:t>
            </a:r>
            <a:r>
              <a:rPr lang="en-US" sz="2400" b="1" dirty="0" smtClean="0"/>
              <a:t>Transitions:</a:t>
            </a:r>
            <a:r>
              <a:rPr lang="en-US" sz="2400" dirty="0"/>
              <a:t> </a:t>
            </a:r>
            <a:r>
              <a:rPr lang="en-US" sz="2400" dirty="0" smtClean="0"/>
              <a:t>Overwrite </a:t>
            </a:r>
            <a:r>
              <a:rPr lang="en-US" sz="2400" dirty="0" err="1" smtClean="0"/>
              <a:t>Writes</a:t>
            </a:r>
            <a:r>
              <a:rPr lang="en-US" sz="2400" baseline="-25000" dirty="0" err="1" smtClean="0"/>
              <a:t>a</a:t>
            </a:r>
            <a:r>
              <a:rPr lang="en-US" sz="2400" dirty="0" smtClean="0"/>
              <a:t> with </a:t>
            </a:r>
          </a:p>
          <a:p>
            <a:pPr lvl="1"/>
            <a:r>
              <a:rPr lang="en-US" sz="1800" dirty="0" smtClean="0"/>
              <a:t>the partial state X=</a:t>
            </a:r>
            <a:r>
              <a:rPr lang="en-US" sz="1800" dirty="0" err="1" smtClean="0"/>
              <a:t>eff</a:t>
            </a:r>
            <a:r>
              <a:rPr lang="en-US" sz="1800" baseline="-25000" dirty="0" err="1" smtClean="0"/>
              <a:t>a</a:t>
            </a:r>
            <a:r>
              <a:rPr lang="en-US" sz="1800" dirty="0" smtClean="0"/>
              <a:t>(Y) from calculating the effect on </a:t>
            </a:r>
          </a:p>
          <a:p>
            <a:pPr lvl="1"/>
            <a:r>
              <a:rPr lang="en-US" sz="1800" dirty="0" smtClean="0"/>
              <a:t>its dependencies: Y=S Restrict </a:t>
            </a:r>
            <a:r>
              <a:rPr lang="en-US" sz="1800" dirty="0" err="1" smtClean="0"/>
              <a:t>Depends</a:t>
            </a:r>
            <a:r>
              <a:rPr lang="en-US" sz="1800" baseline="-25000" dirty="0" err="1" smtClean="0"/>
              <a:t>a</a:t>
            </a:r>
            <a:r>
              <a:rPr lang="en-US" sz="1800" dirty="0" smtClean="0"/>
              <a:t>. </a:t>
            </a:r>
          </a:p>
          <a:p>
            <a:pPr lvl="1"/>
            <a:endParaRPr lang="en-US" sz="900" dirty="0"/>
          </a:p>
          <a:p>
            <a:pPr lvl="1"/>
            <a:r>
              <a:rPr lang="en-US" sz="1800" dirty="0" err="1"/>
              <a:t>S’</a:t>
            </a:r>
            <a:r>
              <a:rPr lang="en-US" sz="1800" baseline="-25000" dirty="0" err="1"/>
              <a:t>a</a:t>
            </a:r>
            <a:r>
              <a:rPr lang="en-US" sz="1800" dirty="0"/>
              <a:t>(S) = (S Restrict (Complement </a:t>
            </a:r>
            <a:r>
              <a:rPr lang="en-US" sz="1800" dirty="0" err="1"/>
              <a:t>Writes</a:t>
            </a:r>
            <a:r>
              <a:rPr lang="en-US" sz="1800" baseline="-25000" dirty="0" err="1"/>
              <a:t>a</a:t>
            </a:r>
            <a:r>
              <a:rPr lang="en-US" sz="1800" dirty="0"/>
              <a:t>)) Union </a:t>
            </a:r>
            <a:r>
              <a:rPr lang="en-US" sz="1800" dirty="0" err="1"/>
              <a:t>eff</a:t>
            </a:r>
            <a:r>
              <a:rPr lang="en-US" sz="1800" baseline="-25000" dirty="0" err="1"/>
              <a:t>a</a:t>
            </a:r>
            <a:r>
              <a:rPr lang="en-US" sz="1800" dirty="0"/>
              <a:t>(S Restrict </a:t>
            </a:r>
            <a:r>
              <a:rPr lang="en-US" sz="1800" dirty="0" err="1"/>
              <a:t>Depends</a:t>
            </a:r>
            <a:r>
              <a:rPr lang="en-US" sz="1800" baseline="-25000" dirty="0" err="1"/>
              <a:t>a</a:t>
            </a:r>
            <a:r>
              <a:rPr lang="en-US" sz="1800" dirty="0" smtClean="0"/>
              <a:t>)</a:t>
            </a:r>
            <a:endParaRPr lang="en-US" sz="1800" dirty="0"/>
          </a:p>
          <a:p>
            <a:pPr lvl="1"/>
            <a:endParaRPr lang="en-US" sz="900" dirty="0" smtClean="0">
              <a:solidFill>
                <a:srgbClr val="C00000"/>
              </a:solidFill>
            </a:endParaRPr>
          </a:p>
          <a:p>
            <a:pPr lvl="1"/>
            <a:r>
              <a:rPr lang="en-US" sz="1800" dirty="0" err="1" smtClean="0">
                <a:solidFill>
                  <a:srgbClr val="C00000"/>
                </a:solidFill>
              </a:rPr>
              <a:t>S’</a:t>
            </a:r>
            <a:r>
              <a:rPr lang="en-US" sz="1800" baseline="-25000" dirty="0" err="1" smtClean="0">
                <a:solidFill>
                  <a:srgbClr val="C00000"/>
                </a:solidFill>
              </a:rPr>
              <a:t>a</a:t>
            </a:r>
            <a:r>
              <a:rPr lang="en-US" sz="1800" dirty="0">
                <a:solidFill>
                  <a:srgbClr val="C00000"/>
                </a:solidFill>
              </a:rPr>
              <a:t>(</a:t>
            </a:r>
            <a:r>
              <a:rPr lang="en-US" sz="1800" i="1" dirty="0">
                <a:solidFill>
                  <a:srgbClr val="C00000"/>
                </a:solidFill>
              </a:rPr>
              <a:t>{bright=False, at-switch=True, …}) </a:t>
            </a:r>
            <a:endParaRPr lang="en-US" sz="1800" i="1" dirty="0" smtClean="0">
              <a:solidFill>
                <a:srgbClr val="C00000"/>
              </a:solidFill>
            </a:endParaRPr>
          </a:p>
          <a:p>
            <a:pPr lvl="2"/>
            <a:r>
              <a:rPr lang="en-US" sz="1800" i="1" dirty="0" smtClean="0">
                <a:solidFill>
                  <a:srgbClr val="C00000"/>
                </a:solidFill>
              </a:rPr>
              <a:t>= {</a:t>
            </a:r>
            <a:r>
              <a:rPr lang="en-US" sz="1800" i="1" dirty="0">
                <a:solidFill>
                  <a:srgbClr val="C00000"/>
                </a:solidFill>
              </a:rPr>
              <a:t>at-switch=True, </a:t>
            </a:r>
            <a:r>
              <a:rPr lang="en-US" sz="1800" i="1" dirty="0" smtClean="0">
                <a:solidFill>
                  <a:srgbClr val="C00000"/>
                </a:solidFill>
              </a:rPr>
              <a:t>…} Union </a:t>
            </a:r>
            <a:r>
              <a:rPr lang="en-US" sz="1800" i="1" dirty="0" err="1" smtClean="0">
                <a:solidFill>
                  <a:srgbClr val="C00000"/>
                </a:solidFill>
              </a:rPr>
              <a:t>eff</a:t>
            </a:r>
            <a:r>
              <a:rPr lang="en-US" sz="1800" i="1" baseline="-25000" dirty="0" err="1" smtClean="0">
                <a:solidFill>
                  <a:srgbClr val="C00000"/>
                </a:solidFill>
              </a:rPr>
              <a:t>a</a:t>
            </a:r>
            <a:r>
              <a:rPr lang="en-US" sz="1800" i="1" dirty="0" smtClean="0">
                <a:solidFill>
                  <a:srgbClr val="C00000"/>
                </a:solidFill>
              </a:rPr>
              <a:t>({bright=False, at-switch=True}) </a:t>
            </a:r>
          </a:p>
          <a:p>
            <a:pPr lvl="2"/>
            <a:r>
              <a:rPr lang="en-US" sz="1800" i="1" dirty="0" smtClean="0">
                <a:solidFill>
                  <a:srgbClr val="C00000"/>
                </a:solidFill>
              </a:rPr>
              <a:t>= </a:t>
            </a:r>
            <a:r>
              <a:rPr lang="en-US" sz="1800" i="1" dirty="0">
                <a:solidFill>
                  <a:srgbClr val="C00000"/>
                </a:solidFill>
              </a:rPr>
              <a:t>{bright=True, at-switch-True, </a:t>
            </a:r>
            <a:r>
              <a:rPr lang="en-US" sz="1800" i="1" dirty="0" smtClean="0">
                <a:solidFill>
                  <a:srgbClr val="C00000"/>
                </a:solidFill>
              </a:rPr>
              <a:t>…}</a:t>
            </a:r>
            <a:endParaRPr lang="en-US" sz="900" i="1" dirty="0">
              <a:solidFill>
                <a:srgbClr val="C00000"/>
              </a:solidFill>
            </a:endParaRPr>
          </a:p>
          <a:p>
            <a:pPr lvl="1"/>
            <a:r>
              <a:rPr lang="en-US" sz="1800" dirty="0" err="1">
                <a:solidFill>
                  <a:srgbClr val="C00000"/>
                </a:solidFill>
              </a:rPr>
              <a:t>S’</a:t>
            </a:r>
            <a:r>
              <a:rPr lang="en-US" sz="1800" baseline="-25000" dirty="0" err="1">
                <a:solidFill>
                  <a:srgbClr val="C00000"/>
                </a:solidFill>
              </a:rPr>
              <a:t>a</a:t>
            </a:r>
            <a:r>
              <a:rPr lang="en-US" sz="1800" dirty="0" smtClean="0">
                <a:solidFill>
                  <a:srgbClr val="C00000"/>
                </a:solidFill>
              </a:rPr>
              <a:t>(</a:t>
            </a:r>
            <a:r>
              <a:rPr lang="en-US" sz="1800" i="1" dirty="0" smtClean="0">
                <a:solidFill>
                  <a:srgbClr val="C00000"/>
                </a:solidFill>
              </a:rPr>
              <a:t>{bright=x, at-switch=False</a:t>
            </a:r>
            <a:r>
              <a:rPr lang="en-US" sz="1800" i="1" dirty="0">
                <a:solidFill>
                  <a:srgbClr val="C00000"/>
                </a:solidFill>
              </a:rPr>
              <a:t>, …}) = </a:t>
            </a:r>
            <a:r>
              <a:rPr lang="en-US" sz="1800" i="1" dirty="0" smtClean="0">
                <a:solidFill>
                  <a:srgbClr val="C00000"/>
                </a:solidFill>
              </a:rPr>
              <a:t>undefined</a:t>
            </a:r>
          </a:p>
          <a:p>
            <a:pPr lvl="1"/>
            <a:endParaRPr lang="en-US" sz="900" i="1" dirty="0">
              <a:solidFill>
                <a:srgbClr val="C00000"/>
              </a:solidFill>
            </a:endParaRPr>
          </a:p>
          <a:p>
            <a:r>
              <a:rPr lang="en-US" sz="2400" b="1" dirty="0" err="1" smtClean="0"/>
              <a:t>Plans+Solutions</a:t>
            </a:r>
            <a:r>
              <a:rPr lang="en-US" sz="2400" b="1" dirty="0" smtClean="0"/>
              <a:t>:</a:t>
            </a:r>
            <a:r>
              <a:rPr lang="en-US" sz="2400" dirty="0" smtClean="0"/>
              <a:t> </a:t>
            </a:r>
          </a:p>
          <a:p>
            <a:pPr lvl="1"/>
            <a:r>
              <a:rPr lang="en-US" sz="1800" dirty="0" smtClean="0"/>
              <a:t>action-sequences transitioning Initial to Goal-satisfying state</a:t>
            </a:r>
          </a:p>
          <a:p>
            <a:pPr lvl="1"/>
            <a:r>
              <a:rPr lang="en-US" sz="1800" i="1" dirty="0" smtClean="0"/>
              <a:t>(</a:t>
            </a:r>
            <a:r>
              <a:rPr lang="en-US" sz="1800" i="1" dirty="0" err="1" smtClean="0"/>
              <a:t>a,b,c</a:t>
            </a:r>
            <a:r>
              <a:rPr lang="en-US" sz="1800" i="1" dirty="0" smtClean="0"/>
              <a:t>) solves P precisely when </a:t>
            </a:r>
          </a:p>
          <a:p>
            <a:pPr lvl="2"/>
            <a:r>
              <a:rPr lang="en-US" sz="1800" i="1" dirty="0" err="1" smtClean="0"/>
              <a:t>Goal</a:t>
            </a:r>
            <a:r>
              <a:rPr lang="en-US" sz="1800" i="1" baseline="-25000" dirty="0" err="1" smtClean="0"/>
              <a:t>P</a:t>
            </a:r>
            <a:r>
              <a:rPr lang="en-US" sz="1800" i="1" dirty="0" smtClean="0"/>
              <a:t>(F) = True with F = </a:t>
            </a:r>
            <a:r>
              <a:rPr lang="en-US" sz="1800" i="1" dirty="0" err="1" smtClean="0"/>
              <a:t>S’</a:t>
            </a:r>
            <a:r>
              <a:rPr lang="en-US" sz="1800" i="1" baseline="-25000" dirty="0" err="1" smtClean="0"/>
              <a:t>c</a:t>
            </a:r>
            <a:r>
              <a:rPr lang="en-US" sz="1800" i="1" baseline="-25000" dirty="0" smtClean="0"/>
              <a:t> </a:t>
            </a:r>
            <a:r>
              <a:rPr lang="en-US" sz="1800" i="1" dirty="0" smtClean="0"/>
              <a:t>* </a:t>
            </a:r>
            <a:r>
              <a:rPr lang="en-US" sz="1800" i="1" dirty="0" err="1" smtClean="0"/>
              <a:t>S’</a:t>
            </a:r>
            <a:r>
              <a:rPr lang="en-US" sz="1800" i="1" baseline="-25000" dirty="0" err="1" smtClean="0"/>
              <a:t>b</a:t>
            </a:r>
            <a:r>
              <a:rPr lang="en-US" sz="1800" i="1" baseline="-25000" dirty="0" smtClean="0"/>
              <a:t> </a:t>
            </a:r>
            <a:r>
              <a:rPr lang="en-US" sz="1800" i="1" dirty="0" smtClean="0"/>
              <a:t>* </a:t>
            </a:r>
            <a:r>
              <a:rPr lang="en-US" sz="1800" i="1" dirty="0" err="1" smtClean="0"/>
              <a:t>S’</a:t>
            </a:r>
            <a:r>
              <a:rPr lang="en-US" sz="1800" i="1" baseline="-25000" dirty="0" err="1" smtClean="0"/>
              <a:t>a</a:t>
            </a:r>
            <a:r>
              <a:rPr lang="en-US" sz="1800" i="1" dirty="0" smtClean="0"/>
              <a:t>(</a:t>
            </a:r>
            <a:r>
              <a:rPr lang="en-US" sz="1800" i="1" dirty="0" err="1" smtClean="0"/>
              <a:t>Initial</a:t>
            </a:r>
            <a:r>
              <a:rPr lang="en-US" sz="1800" i="1" baseline="-25000" dirty="0" err="1" smtClean="0"/>
              <a:t>P</a:t>
            </a:r>
            <a:r>
              <a:rPr lang="en-US" sz="1800" i="1" dirty="0" smtClean="0"/>
              <a:t>)</a:t>
            </a:r>
          </a:p>
          <a:p>
            <a:pPr lvl="2"/>
            <a:endParaRPr lang="en-US" sz="1800" i="1" dirty="0"/>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78</a:t>
            </a:fld>
            <a:endParaRPr lang="en-US"/>
          </a:p>
        </p:txBody>
      </p:sp>
    </p:spTree>
    <p:extLst>
      <p:ext uri="{BB962C8B-B14F-4D97-AF65-F5344CB8AC3E}">
        <p14:creationId xmlns:p14="http://schemas.microsoft.com/office/powerpoint/2010/main" val="2018622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Conservative Temporal Definitions</a:t>
            </a:r>
            <a:endParaRPr lang="en-US" dirty="0"/>
          </a:p>
        </p:txBody>
      </p:sp>
      <p:sp>
        <p:nvSpPr>
          <p:cNvPr id="3" name="Content Placeholder 2"/>
          <p:cNvSpPr>
            <a:spLocks noGrp="1"/>
          </p:cNvSpPr>
          <p:nvPr>
            <p:ph idx="1"/>
          </p:nvPr>
        </p:nvSpPr>
        <p:spPr/>
        <p:txBody>
          <a:bodyPr/>
          <a:lstStyle/>
          <a:p>
            <a:r>
              <a:rPr lang="en-US" sz="2200" b="1" dirty="0" smtClean="0"/>
              <a:t>Actions</a:t>
            </a:r>
            <a:r>
              <a:rPr lang="en-US" sz="2200" b="1" dirty="0"/>
              <a:t>:</a:t>
            </a:r>
            <a:r>
              <a:rPr lang="en-US" sz="2200" dirty="0"/>
              <a:t> </a:t>
            </a:r>
            <a:r>
              <a:rPr lang="en-US" sz="2200" dirty="0">
                <a:solidFill>
                  <a:schemeClr val="accent3">
                    <a:lumMod val="50000"/>
                  </a:schemeClr>
                </a:solidFill>
              </a:rPr>
              <a:t>maps action (names) to descriptions</a:t>
            </a:r>
          </a:p>
          <a:p>
            <a:pPr lvl="1"/>
            <a:r>
              <a:rPr lang="en-US" sz="2000" dirty="0" err="1">
                <a:solidFill>
                  <a:schemeClr val="accent3">
                    <a:lumMod val="50000"/>
                  </a:schemeClr>
                </a:solidFill>
              </a:rPr>
              <a:t>eff</a:t>
            </a:r>
            <a:r>
              <a:rPr lang="en-US" sz="2000" dirty="0">
                <a:solidFill>
                  <a:schemeClr val="accent3">
                    <a:lumMod val="50000"/>
                  </a:schemeClr>
                </a:solidFill>
              </a:rPr>
              <a:t>: any function </a:t>
            </a:r>
            <a:r>
              <a:rPr lang="en-US" sz="2000" dirty="0" smtClean="0">
                <a:solidFill>
                  <a:schemeClr val="accent3">
                    <a:lumMod val="50000"/>
                  </a:schemeClr>
                </a:solidFill>
              </a:rPr>
              <a:t>from States(Depends) to </a:t>
            </a:r>
            <a:r>
              <a:rPr lang="en-US" sz="2000" dirty="0">
                <a:solidFill>
                  <a:schemeClr val="accent3">
                    <a:lumMod val="50000"/>
                  </a:schemeClr>
                </a:solidFill>
              </a:rPr>
              <a:t>States(Writes</a:t>
            </a:r>
            <a:r>
              <a:rPr lang="en-US" sz="2000" dirty="0" smtClean="0">
                <a:solidFill>
                  <a:schemeClr val="accent3">
                    <a:lumMod val="50000"/>
                  </a:schemeClr>
                </a:solidFill>
              </a:rPr>
              <a:t>)</a:t>
            </a:r>
          </a:p>
          <a:p>
            <a:pPr lvl="1"/>
            <a:r>
              <a:rPr lang="en-US" sz="2000" b="1" dirty="0" err="1" smtClean="0"/>
              <a:t>dur</a:t>
            </a:r>
            <a:r>
              <a:rPr lang="en-US" sz="2000" b="1" dirty="0" smtClean="0"/>
              <a:t>: </a:t>
            </a:r>
            <a:r>
              <a:rPr lang="en-US" sz="2000" dirty="0" smtClean="0"/>
              <a:t>a positive Rational number</a:t>
            </a:r>
          </a:p>
          <a:p>
            <a:pPr lvl="2"/>
            <a:r>
              <a:rPr lang="en-US" sz="1600" dirty="0" smtClean="0"/>
              <a:t>actually, a fixed point number</a:t>
            </a:r>
          </a:p>
          <a:p>
            <a:pPr lvl="2"/>
            <a:endParaRPr lang="en-US" sz="1600" dirty="0" smtClean="0"/>
          </a:p>
          <a:p>
            <a:r>
              <a:rPr lang="en-US" sz="2200" b="1" dirty="0" smtClean="0"/>
              <a:t>Lock = (Acquired, Released, Readable)</a:t>
            </a:r>
          </a:p>
          <a:p>
            <a:pPr lvl="1"/>
            <a:r>
              <a:rPr lang="en-US" sz="1800" dirty="0" err="1" smtClean="0"/>
              <a:t>Aquired</a:t>
            </a:r>
            <a:r>
              <a:rPr lang="en-US" sz="1800" dirty="0" smtClean="0"/>
              <a:t>, Released: The right-half-open interval that is locked.</a:t>
            </a:r>
          </a:p>
          <a:p>
            <a:pPr lvl="1"/>
            <a:r>
              <a:rPr lang="en-US" sz="1800" dirty="0" smtClean="0"/>
              <a:t>Readable: The type of lock (read-lock or write-lock).</a:t>
            </a:r>
            <a:endParaRPr lang="en-US" sz="1800" dirty="0"/>
          </a:p>
          <a:p>
            <a:r>
              <a:rPr lang="en-US" sz="2200" dirty="0" smtClean="0">
                <a:solidFill>
                  <a:schemeClr val="accent3">
                    <a:lumMod val="50000"/>
                  </a:schemeClr>
                </a:solidFill>
              </a:rPr>
              <a:t>Vault: maps </a:t>
            </a:r>
            <a:r>
              <a:rPr lang="en-US" sz="2200" dirty="0" err="1" smtClean="0">
                <a:solidFill>
                  <a:schemeClr val="accent3">
                    <a:lumMod val="50000"/>
                  </a:schemeClr>
                </a:solidFill>
              </a:rPr>
              <a:t>fluents</a:t>
            </a:r>
            <a:r>
              <a:rPr lang="en-US" sz="2200" dirty="0" smtClean="0">
                <a:solidFill>
                  <a:schemeClr val="accent3">
                    <a:lumMod val="50000"/>
                  </a:schemeClr>
                </a:solidFill>
              </a:rPr>
              <a:t> to locks</a:t>
            </a:r>
          </a:p>
          <a:p>
            <a:r>
              <a:rPr lang="en-US" sz="2200" dirty="0" smtClean="0">
                <a:solidFill>
                  <a:schemeClr val="accent3">
                    <a:lumMod val="50000"/>
                  </a:schemeClr>
                </a:solidFill>
              </a:rPr>
              <a:t>Situation: (State, Vault)</a:t>
            </a:r>
          </a:p>
          <a:p>
            <a:endParaRPr lang="en-US" sz="2200" dirty="0" smtClean="0"/>
          </a:p>
          <a:p>
            <a:r>
              <a:rPr lang="en-US" sz="2200" b="1" dirty="0"/>
              <a:t>Goal: </a:t>
            </a:r>
            <a:r>
              <a:rPr lang="en-US" sz="2200" dirty="0" smtClean="0"/>
              <a:t>permit (only) deadlines</a:t>
            </a:r>
          </a:p>
          <a:p>
            <a:pPr lvl="1"/>
            <a:r>
              <a:rPr lang="en-US" sz="1600" dirty="0" smtClean="0"/>
              <a:t>negation-free </a:t>
            </a:r>
            <a:r>
              <a:rPr lang="en-US" sz="1600" dirty="0" err="1" smtClean="0"/>
              <a:t>boolean</a:t>
            </a:r>
            <a:r>
              <a:rPr lang="en-US" sz="1600" dirty="0" smtClean="0"/>
              <a:t> expression on temporal literals f=v@[t, infinity)</a:t>
            </a:r>
            <a:endParaRPr lang="en-US" sz="1000" dirty="0" smtClean="0"/>
          </a:p>
          <a:p>
            <a:pPr lvl="1"/>
            <a:endParaRPr lang="en-US" sz="1800" dirty="0"/>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79</a:t>
            </a:fld>
            <a:endParaRPr lang="en-US"/>
          </a:p>
        </p:txBody>
      </p:sp>
    </p:spTree>
    <p:extLst>
      <p:ext uri="{BB962C8B-B14F-4D97-AF65-F5344CB8AC3E}">
        <p14:creationId xmlns:p14="http://schemas.microsoft.com/office/powerpoint/2010/main" val="2231587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02081"/>
            <a:ext cx="5182667" cy="5074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24926" y="489474"/>
            <a:ext cx="7793038" cy="685800"/>
          </a:xfrm>
        </p:spPr>
        <p:txBody>
          <a:bodyPr/>
          <a:lstStyle/>
          <a:p>
            <a:r>
              <a:rPr lang="en-US" dirty="0" smtClean="0"/>
              <a:t>Combinatorial Explosion</a:t>
            </a:r>
            <a:endParaRPr lang="en-US" dirty="0"/>
          </a:p>
        </p:txBody>
      </p:sp>
      <p:sp>
        <p:nvSpPr>
          <p:cNvPr id="5" name="Text Placeholder 4"/>
          <p:cNvSpPr>
            <a:spLocks noGrp="1"/>
          </p:cNvSpPr>
          <p:nvPr>
            <p:ph type="body" sz="half" idx="2"/>
          </p:nvPr>
        </p:nvSpPr>
        <p:spPr>
          <a:xfrm>
            <a:off x="5335067" y="1402081"/>
            <a:ext cx="3808933" cy="5379719"/>
          </a:xfrm>
        </p:spPr>
        <p:txBody>
          <a:bodyPr>
            <a:normAutofit/>
          </a:bodyPr>
          <a:lstStyle/>
          <a:p>
            <a:r>
              <a:rPr lang="en-US" dirty="0" smtClean="0">
                <a:solidFill>
                  <a:srgbClr val="00B050"/>
                </a:solidFill>
              </a:rPr>
              <a:t>3 </a:t>
            </a:r>
            <a:r>
              <a:rPr lang="en-US" dirty="0">
                <a:solidFill>
                  <a:srgbClr val="00B050"/>
                </a:solidFill>
              </a:rPr>
              <a:t>blocks</a:t>
            </a:r>
          </a:p>
          <a:p>
            <a:r>
              <a:rPr lang="en-US" dirty="0" smtClean="0">
                <a:solidFill>
                  <a:srgbClr val="00B050"/>
                </a:solidFill>
              </a:rPr>
              <a:t>13 states</a:t>
            </a:r>
          </a:p>
          <a:p>
            <a:pPr lvl="1"/>
            <a:endParaRPr lang="en-US" dirty="0"/>
          </a:p>
          <a:p>
            <a:r>
              <a:rPr lang="en-US" dirty="0">
                <a:solidFill>
                  <a:srgbClr val="C00000"/>
                </a:solidFill>
              </a:rPr>
              <a:t>4 blocks</a:t>
            </a:r>
          </a:p>
          <a:p>
            <a:r>
              <a:rPr lang="en-US" dirty="0" smtClean="0">
                <a:solidFill>
                  <a:srgbClr val="C00000"/>
                </a:solidFill>
              </a:rPr>
              <a:t>73 states</a:t>
            </a:r>
          </a:p>
          <a:p>
            <a:pPr lvl="1"/>
            <a:endParaRPr lang="en-US" dirty="0" smtClean="0"/>
          </a:p>
          <a:p>
            <a:pPr marL="342900" lvl="1" indent="-342900">
              <a:buClr>
                <a:srgbClr val="A50021"/>
              </a:buClr>
            </a:pPr>
            <a:r>
              <a:rPr lang="en-US" dirty="0">
                <a:solidFill>
                  <a:srgbClr val="FF0000"/>
                </a:solidFill>
              </a:rPr>
              <a:t>19 blocks</a:t>
            </a:r>
          </a:p>
          <a:p>
            <a:r>
              <a:rPr lang="en-US" sz="1600" dirty="0" smtClean="0">
                <a:solidFill>
                  <a:srgbClr val="FF0000"/>
                </a:solidFill>
              </a:rPr>
              <a:t>13,564,373,693,588,558,173 states</a:t>
            </a:r>
          </a:p>
          <a:p>
            <a:pPr lvl="1"/>
            <a:endParaRPr lang="en-US" sz="2000" dirty="0">
              <a:solidFill>
                <a:srgbClr val="FF0000"/>
              </a:solidFill>
            </a:endParaRPr>
          </a:p>
          <a:p>
            <a:r>
              <a:rPr lang="en-US" sz="2400" dirty="0">
                <a:hlinkClick r:id="rId4"/>
              </a:rPr>
              <a:t>http://</a:t>
            </a:r>
            <a:r>
              <a:rPr lang="en-US" sz="2400" dirty="0" smtClean="0">
                <a:hlinkClick r:id="rId4"/>
              </a:rPr>
              <a:t>oeis.org/A000262</a:t>
            </a:r>
            <a:endParaRPr lang="en-US" sz="2400" dirty="0"/>
          </a:p>
        </p:txBody>
      </p:sp>
      <p:sp>
        <p:nvSpPr>
          <p:cNvPr id="8" name="TextBox 7"/>
          <p:cNvSpPr txBox="1"/>
          <p:nvPr/>
        </p:nvSpPr>
        <p:spPr>
          <a:xfrm>
            <a:off x="152400" y="6553200"/>
            <a:ext cx="8991600" cy="307777"/>
          </a:xfrm>
          <a:prstGeom prst="rect">
            <a:avLst/>
          </a:prstGeom>
          <a:noFill/>
        </p:spPr>
        <p:txBody>
          <a:bodyPr wrap="square" rtlCol="0">
            <a:spAutoFit/>
          </a:bodyPr>
          <a:lstStyle/>
          <a:p>
            <a:r>
              <a:rPr lang="en-US" sz="1400" dirty="0">
                <a:solidFill>
                  <a:srgbClr val="C00000"/>
                </a:solidFill>
              </a:rPr>
              <a:t>The On-Line Encyclopedia of Integer Sequences™ (OEIS™) </a:t>
            </a:r>
          </a:p>
        </p:txBody>
      </p:sp>
      <p:pic>
        <p:nvPicPr>
          <p:cNvPr id="4100" name="Picture 4" descr="C:\Users\Wyriel\AppData\Local\Microsoft\Windows\Temporary Internet Files\Content.IE5\C0QO4ZVP\MC90029916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2180" y="480182"/>
            <a:ext cx="682894" cy="8062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1040" y="1402081"/>
            <a:ext cx="4632960" cy="2987040"/>
          </a:xfrm>
          <a:prstGeom prst="rect">
            <a:avLst/>
          </a:prstGeom>
        </p:spPr>
      </p:pic>
      <p:sp>
        <p:nvSpPr>
          <p:cNvPr id="13" name="TextBox 12"/>
          <p:cNvSpPr txBox="1"/>
          <p:nvPr/>
        </p:nvSpPr>
        <p:spPr>
          <a:xfrm>
            <a:off x="2140773" y="2997777"/>
            <a:ext cx="2496672" cy="369332"/>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dirty="0" smtClean="0">
                <a:solidFill>
                  <a:srgbClr val="FF0000"/>
                </a:solidFill>
              </a:rPr>
              <a:t>Earth in #atoms </a:t>
            </a:r>
            <a:r>
              <a:rPr lang="en-US" sz="1100" dirty="0" smtClean="0">
                <a:solidFill>
                  <a:srgbClr val="FF0000"/>
                </a:solidFill>
              </a:rPr>
              <a:t>(approx.)</a:t>
            </a:r>
            <a:endParaRPr lang="en-US" dirty="0">
              <a:solidFill>
                <a:srgbClr val="FF0000"/>
              </a:solidFill>
            </a:endParaRPr>
          </a:p>
        </p:txBody>
      </p:sp>
      <p:sp>
        <p:nvSpPr>
          <p:cNvPr id="17" name="TextBox 16"/>
          <p:cNvSpPr txBox="1"/>
          <p:nvPr/>
        </p:nvSpPr>
        <p:spPr>
          <a:xfrm>
            <a:off x="1839558" y="2499349"/>
            <a:ext cx="2808641" cy="369332"/>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dirty="0" smtClean="0">
                <a:solidFill>
                  <a:srgbClr val="FF0000"/>
                </a:solidFill>
              </a:rPr>
              <a:t>Universe in #atoms </a:t>
            </a:r>
            <a:r>
              <a:rPr lang="en-US" sz="1100" dirty="0" smtClean="0">
                <a:solidFill>
                  <a:srgbClr val="FF0000"/>
                </a:solidFill>
              </a:rPr>
              <a:t>(approx.)</a:t>
            </a:r>
            <a:endParaRPr lang="en-US" sz="2000" dirty="0">
              <a:solidFill>
                <a:srgbClr val="FF0000"/>
              </a:solidFill>
            </a:endParaRPr>
          </a:p>
        </p:txBody>
      </p:sp>
      <p:cxnSp>
        <p:nvCxnSpPr>
          <p:cNvPr id="15" name="Straight Arrow Connector 14"/>
          <p:cNvCxnSpPr/>
          <p:nvPr/>
        </p:nvCxnSpPr>
        <p:spPr bwMode="auto">
          <a:xfrm>
            <a:off x="4648200" y="2684015"/>
            <a:ext cx="332591" cy="0"/>
          </a:xfrm>
          <a:prstGeom prst="straightConnector1">
            <a:avLst/>
          </a:prstGeom>
          <a:solidFill>
            <a:srgbClr val="00FFFF"/>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a:stCxn id="13" idx="3"/>
          </p:cNvCxnSpPr>
          <p:nvPr/>
        </p:nvCxnSpPr>
        <p:spPr bwMode="auto">
          <a:xfrm>
            <a:off x="4637445" y="3182443"/>
            <a:ext cx="343346" cy="3"/>
          </a:xfrm>
          <a:prstGeom prst="straightConnector1">
            <a:avLst/>
          </a:prstGeom>
          <a:solidFill>
            <a:srgbClr val="00FFFF"/>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5002307" y="2684015"/>
            <a:ext cx="3614569" cy="0"/>
          </a:xfrm>
          <a:prstGeom prst="line">
            <a:avLst/>
          </a:prstGeom>
          <a:solidFill>
            <a:srgbClr val="00FFFF"/>
          </a:solidFill>
          <a:ln w="12700" cap="flat" cmpd="sng" algn="ctr">
            <a:solidFill>
              <a:srgbClr val="FF0000"/>
            </a:solidFill>
            <a:prstDash val="lgDash"/>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4993337" y="3180671"/>
            <a:ext cx="3614569" cy="0"/>
          </a:xfrm>
          <a:prstGeom prst="line">
            <a:avLst/>
          </a:prstGeom>
          <a:solidFill>
            <a:srgbClr val="00FFFF"/>
          </a:solidFill>
          <a:ln w="12700" cap="flat" cmpd="sng" algn="ctr">
            <a:solidFill>
              <a:srgbClr val="FF0000"/>
            </a:solidFill>
            <a:prstDash val="lgDash"/>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V="1">
            <a:off x="6465345" y="3040809"/>
            <a:ext cx="0" cy="842704"/>
          </a:xfrm>
          <a:prstGeom prst="line">
            <a:avLst/>
          </a:prstGeom>
          <a:solidFill>
            <a:srgbClr val="00FFFF"/>
          </a:solidFill>
          <a:ln w="12700" cap="flat" cmpd="sng" algn="ctr">
            <a:solidFill>
              <a:srgbClr val="FF0000"/>
            </a:solidFill>
            <a:prstDash val="lgDash"/>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flipV="1">
            <a:off x="7198677" y="2499349"/>
            <a:ext cx="0" cy="1407917"/>
          </a:xfrm>
          <a:prstGeom prst="line">
            <a:avLst/>
          </a:prstGeom>
          <a:solidFill>
            <a:srgbClr val="00FFFF"/>
          </a:solidFill>
          <a:ln w="12700" cap="flat" cmpd="sng" algn="ctr">
            <a:solidFill>
              <a:srgbClr val="FF0000"/>
            </a:solidFill>
            <a:prstDash val="lgDash"/>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 Box 229"/>
          <p:cNvSpPr txBox="1">
            <a:spLocks noChangeArrowheads="1"/>
          </p:cNvSpPr>
          <p:nvPr/>
        </p:nvSpPr>
        <p:spPr bwMode="auto">
          <a:xfrm>
            <a:off x="5428233" y="0"/>
            <a:ext cx="3717684"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Classical Planning Background</a:t>
            </a:r>
            <a:endParaRPr lang="en-US" b="1" i="1" dirty="0">
              <a:solidFill>
                <a:schemeClr val="hlink"/>
              </a:solidFill>
            </a:endParaRP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8</a:t>
            </a:fld>
            <a:endParaRPr lang="en-US"/>
          </a:p>
        </p:txBody>
      </p:sp>
    </p:spTree>
    <p:custDataLst>
      <p:tags r:id="rId1"/>
    </p:custDataLst>
    <p:extLst>
      <p:ext uri="{BB962C8B-B14F-4D97-AF65-F5344CB8AC3E}">
        <p14:creationId xmlns:p14="http://schemas.microsoft.com/office/powerpoint/2010/main" val="1655250197"/>
      </p:ext>
    </p:extLst>
  </p:cSld>
  <p:clrMapOvr>
    <a:masterClrMapping/>
  </p:clrMapOvr>
  <mc:AlternateContent xmlns:mc="http://schemas.openxmlformats.org/markup-compatibility/2006" xmlns:p14="http://schemas.microsoft.com/office/powerpoint/2010/main">
    <mc:Choice Requires="p14">
      <p:transition spd="slow" p14:dur="2000" advTm="83987"/>
    </mc:Choice>
    <mc:Fallback xmlns="">
      <p:transition spd="slow" advTm="839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Conservative Temporal Definitions</a:t>
            </a:r>
          </a:p>
        </p:txBody>
      </p:sp>
      <p:sp>
        <p:nvSpPr>
          <p:cNvPr id="3" name="Content Placeholder 2"/>
          <p:cNvSpPr>
            <a:spLocks noGrp="1"/>
          </p:cNvSpPr>
          <p:nvPr>
            <p:ph idx="1"/>
          </p:nvPr>
        </p:nvSpPr>
        <p:spPr/>
        <p:txBody>
          <a:bodyPr>
            <a:normAutofit fontScale="55000" lnSpcReduction="20000"/>
          </a:bodyPr>
          <a:lstStyle/>
          <a:p>
            <a:r>
              <a:rPr lang="en-US" sz="3600" b="1" dirty="0" smtClean="0"/>
              <a:t>Vault Transitions:</a:t>
            </a:r>
            <a:r>
              <a:rPr lang="en-US" sz="3600" dirty="0" smtClean="0"/>
              <a:t> update (V restrict </a:t>
            </a:r>
            <a:r>
              <a:rPr lang="en-US" sz="3600" dirty="0" err="1" smtClean="0"/>
              <a:t>Depends</a:t>
            </a:r>
            <a:r>
              <a:rPr lang="en-US" sz="3600" baseline="-25000" dirty="0" err="1" smtClean="0"/>
              <a:t>a</a:t>
            </a:r>
            <a:r>
              <a:rPr lang="en-US" sz="3600" dirty="0" smtClean="0"/>
              <a:t>) by </a:t>
            </a:r>
          </a:p>
          <a:p>
            <a:pPr lvl="1"/>
            <a:r>
              <a:rPr lang="en-US" sz="3300" dirty="0" smtClean="0"/>
              <a:t>acquiring read-locks (</a:t>
            </a:r>
            <a:r>
              <a:rPr lang="en-US" sz="3300" dirty="0" err="1" smtClean="0"/>
              <a:t>Depends</a:t>
            </a:r>
            <a:r>
              <a:rPr lang="en-US" sz="3300" baseline="-25000" dirty="0" err="1" smtClean="0"/>
              <a:t>a</a:t>
            </a:r>
            <a:r>
              <a:rPr lang="en-US" sz="3300" dirty="0" smtClean="0"/>
              <a:t>\</a:t>
            </a:r>
            <a:r>
              <a:rPr lang="en-US" sz="3300" dirty="0" err="1" smtClean="0"/>
              <a:t>Writes</a:t>
            </a:r>
            <a:r>
              <a:rPr lang="en-US" sz="3300" baseline="-25000" dirty="0" err="1" smtClean="0"/>
              <a:t>a</a:t>
            </a:r>
            <a:r>
              <a:rPr lang="en-US" sz="3300" dirty="0" smtClean="0"/>
              <a:t>), which are shareable, and </a:t>
            </a:r>
          </a:p>
          <a:p>
            <a:pPr lvl="1"/>
            <a:r>
              <a:rPr lang="en-US" sz="3300" dirty="0" smtClean="0"/>
              <a:t>acquiring write-locks (</a:t>
            </a:r>
            <a:r>
              <a:rPr lang="en-US" sz="3300" dirty="0" err="1" smtClean="0"/>
              <a:t>Writes</a:t>
            </a:r>
            <a:r>
              <a:rPr lang="en-US" sz="3300" baseline="-25000" dirty="0" err="1" smtClean="0"/>
              <a:t>a</a:t>
            </a:r>
            <a:r>
              <a:rPr lang="en-US" sz="3300" dirty="0" smtClean="0"/>
              <a:t>), which are exclusive.</a:t>
            </a:r>
          </a:p>
          <a:p>
            <a:pPr lvl="2"/>
            <a:r>
              <a:rPr lang="en-US" sz="2900" dirty="0"/>
              <a:t>reading read-locked: (Acquired, max(Released, AFT), True)</a:t>
            </a:r>
          </a:p>
          <a:p>
            <a:pPr lvl="2"/>
            <a:r>
              <a:rPr lang="en-US" sz="2900" dirty="0"/>
              <a:t>reading write-locked: (Released, AFT, True</a:t>
            </a:r>
            <a:r>
              <a:rPr lang="en-US" sz="2900" dirty="0" smtClean="0"/>
              <a:t>)</a:t>
            </a:r>
          </a:p>
          <a:p>
            <a:pPr lvl="2"/>
            <a:r>
              <a:rPr lang="en-US" sz="2900" dirty="0" smtClean="0"/>
              <a:t>writing: (Released, AFT, False).</a:t>
            </a:r>
          </a:p>
          <a:p>
            <a:pPr lvl="1"/>
            <a:r>
              <a:rPr lang="en-US" sz="3300" dirty="0" err="1" smtClean="0"/>
              <a:t>V’</a:t>
            </a:r>
            <a:r>
              <a:rPr lang="en-US" sz="3300" baseline="-25000" dirty="0" err="1" smtClean="0"/>
              <a:t>a,t</a:t>
            </a:r>
            <a:r>
              <a:rPr lang="en-US" sz="3300" dirty="0" smtClean="0"/>
              <a:t>(V) = </a:t>
            </a:r>
          </a:p>
          <a:p>
            <a:pPr lvl="2"/>
            <a:r>
              <a:rPr lang="en-US" sz="2900" dirty="0" smtClean="0"/>
              <a:t>V Restrict (Complement </a:t>
            </a:r>
            <a:r>
              <a:rPr lang="en-US" sz="2900" dirty="0" err="1" smtClean="0"/>
              <a:t>Depends</a:t>
            </a:r>
            <a:r>
              <a:rPr lang="en-US" sz="2900" baseline="-25000" dirty="0" err="1" smtClean="0"/>
              <a:t>a</a:t>
            </a:r>
            <a:r>
              <a:rPr lang="en-US" sz="2900" dirty="0" smtClean="0"/>
              <a:t>) Union </a:t>
            </a:r>
          </a:p>
          <a:p>
            <a:pPr lvl="2"/>
            <a:r>
              <a:rPr lang="en-US" sz="2900" dirty="0" smtClean="0"/>
              <a:t>Read-</a:t>
            </a:r>
            <a:r>
              <a:rPr lang="en-US" sz="2900" dirty="0" err="1" smtClean="0"/>
              <a:t>locks</a:t>
            </a:r>
            <a:r>
              <a:rPr lang="en-US" sz="2900" baseline="-25000" dirty="0" err="1" smtClean="0"/>
              <a:t>a,t</a:t>
            </a:r>
            <a:r>
              <a:rPr lang="en-US" sz="2900" dirty="0" smtClean="0"/>
              <a:t>(V Restrict (</a:t>
            </a:r>
            <a:r>
              <a:rPr lang="en-US" sz="2900" dirty="0" err="1" smtClean="0"/>
              <a:t>Depends</a:t>
            </a:r>
            <a:r>
              <a:rPr lang="en-US" sz="2900" baseline="-25000" dirty="0" err="1" smtClean="0"/>
              <a:t>a</a:t>
            </a:r>
            <a:r>
              <a:rPr lang="en-US" sz="2900" dirty="0" smtClean="0"/>
              <a:t>\</a:t>
            </a:r>
            <a:r>
              <a:rPr lang="en-US" sz="2900" dirty="0" err="1" smtClean="0"/>
              <a:t>Writes</a:t>
            </a:r>
            <a:r>
              <a:rPr lang="en-US" sz="2900" baseline="-25000" dirty="0" err="1" smtClean="0"/>
              <a:t>a</a:t>
            </a:r>
            <a:r>
              <a:rPr lang="en-US" sz="2900" dirty="0" smtClean="0"/>
              <a:t>)) Union </a:t>
            </a:r>
          </a:p>
          <a:p>
            <a:pPr lvl="2"/>
            <a:r>
              <a:rPr lang="en-US" sz="2900" dirty="0" smtClean="0"/>
              <a:t>Write-</a:t>
            </a:r>
            <a:r>
              <a:rPr lang="en-US" sz="2900" dirty="0" err="1" smtClean="0"/>
              <a:t>locks</a:t>
            </a:r>
            <a:r>
              <a:rPr lang="en-US" sz="2900" baseline="-25000" dirty="0" err="1" smtClean="0"/>
              <a:t>a,t</a:t>
            </a:r>
            <a:r>
              <a:rPr lang="en-US" sz="2900" dirty="0" smtClean="0"/>
              <a:t>(V Restrict </a:t>
            </a:r>
            <a:r>
              <a:rPr lang="en-US" sz="2900" dirty="0" err="1" smtClean="0"/>
              <a:t>Writes</a:t>
            </a:r>
            <a:r>
              <a:rPr lang="en-US" sz="2900" baseline="-25000" dirty="0" err="1" smtClean="0"/>
              <a:t>a</a:t>
            </a:r>
            <a:r>
              <a:rPr lang="en-US" sz="2900" dirty="0" smtClean="0"/>
              <a:t>)</a:t>
            </a:r>
          </a:p>
          <a:p>
            <a:pPr lvl="2"/>
            <a:endParaRPr lang="en-US" sz="2200" dirty="0" smtClean="0"/>
          </a:p>
          <a:p>
            <a:r>
              <a:rPr lang="en-US" b="1" dirty="0" smtClean="0"/>
              <a:t>Plans:</a:t>
            </a:r>
            <a:r>
              <a:rPr lang="en-US" dirty="0" smtClean="0"/>
              <a:t> action-schedules</a:t>
            </a:r>
          </a:p>
          <a:p>
            <a:pPr lvl="1"/>
            <a:r>
              <a:rPr lang="en-US" b="1" dirty="0" smtClean="0"/>
              <a:t>action-schedule: </a:t>
            </a:r>
            <a:r>
              <a:rPr lang="en-US" dirty="0" smtClean="0"/>
              <a:t>sequence of dispatches of actions </a:t>
            </a:r>
          </a:p>
          <a:p>
            <a:pPr lvl="1"/>
            <a:r>
              <a:rPr lang="en-US" dirty="0" smtClean="0"/>
              <a:t>((a,3), (b,1), (c,72))</a:t>
            </a:r>
          </a:p>
          <a:p>
            <a:pPr lvl="1"/>
            <a:endParaRPr lang="en-US" dirty="0" smtClean="0"/>
          </a:p>
          <a:p>
            <a:r>
              <a:rPr lang="en-US" sz="2500" dirty="0">
                <a:solidFill>
                  <a:schemeClr val="accent3">
                    <a:lumMod val="50000"/>
                  </a:schemeClr>
                </a:solidFill>
              </a:rPr>
              <a:t>Situation Transition Function: </a:t>
            </a:r>
          </a:p>
          <a:p>
            <a:pPr lvl="1"/>
            <a:r>
              <a:rPr lang="en-US" sz="2200" dirty="0" err="1" smtClean="0">
                <a:solidFill>
                  <a:schemeClr val="accent3">
                    <a:lumMod val="50000"/>
                  </a:schemeClr>
                </a:solidFill>
              </a:rPr>
              <a:t>F’</a:t>
            </a:r>
            <a:r>
              <a:rPr lang="en-US" sz="2200" baseline="-25000" dirty="0" err="1" smtClean="0">
                <a:solidFill>
                  <a:schemeClr val="accent3">
                    <a:lumMod val="50000"/>
                  </a:schemeClr>
                </a:solidFill>
              </a:rPr>
              <a:t>a,t</a:t>
            </a:r>
            <a:r>
              <a:rPr lang="en-US" sz="2200" dirty="0" smtClean="0">
                <a:solidFill>
                  <a:schemeClr val="accent3">
                    <a:lumMod val="50000"/>
                  </a:schemeClr>
                </a:solidFill>
              </a:rPr>
              <a:t>(S</a:t>
            </a:r>
            <a:r>
              <a:rPr lang="en-US" sz="2200" dirty="0">
                <a:solidFill>
                  <a:schemeClr val="accent3">
                    <a:lumMod val="50000"/>
                  </a:schemeClr>
                </a:solidFill>
              </a:rPr>
              <a:t>, V) = (</a:t>
            </a:r>
            <a:r>
              <a:rPr lang="en-US" sz="2200" dirty="0" err="1">
                <a:solidFill>
                  <a:schemeClr val="accent3">
                    <a:lumMod val="50000"/>
                  </a:schemeClr>
                </a:solidFill>
              </a:rPr>
              <a:t>S’</a:t>
            </a:r>
            <a:r>
              <a:rPr lang="en-US" sz="2200" baseline="-25000" dirty="0" err="1">
                <a:solidFill>
                  <a:schemeClr val="accent3">
                    <a:lumMod val="50000"/>
                  </a:schemeClr>
                </a:solidFill>
              </a:rPr>
              <a:t>a</a:t>
            </a:r>
            <a:r>
              <a:rPr lang="en-US" sz="2200" dirty="0">
                <a:solidFill>
                  <a:schemeClr val="accent3">
                    <a:lumMod val="50000"/>
                  </a:schemeClr>
                </a:solidFill>
              </a:rPr>
              <a:t>(S), </a:t>
            </a:r>
            <a:r>
              <a:rPr lang="en-US" sz="2200" dirty="0" err="1" smtClean="0">
                <a:solidFill>
                  <a:schemeClr val="accent3">
                    <a:lumMod val="50000"/>
                  </a:schemeClr>
                </a:solidFill>
              </a:rPr>
              <a:t>V’</a:t>
            </a:r>
            <a:r>
              <a:rPr lang="en-US" sz="2200" baseline="-25000" dirty="0" err="1" smtClean="0">
                <a:solidFill>
                  <a:schemeClr val="accent3">
                    <a:lumMod val="50000"/>
                  </a:schemeClr>
                </a:solidFill>
              </a:rPr>
              <a:t>a,t</a:t>
            </a:r>
            <a:r>
              <a:rPr lang="en-US" sz="2200" dirty="0" smtClean="0">
                <a:solidFill>
                  <a:schemeClr val="accent3">
                    <a:lumMod val="50000"/>
                  </a:schemeClr>
                </a:solidFill>
              </a:rPr>
              <a:t>(V))</a:t>
            </a:r>
            <a:endParaRPr lang="en-US" sz="1800" dirty="0">
              <a:solidFill>
                <a:schemeClr val="accent3">
                  <a:lumMod val="50000"/>
                </a:schemeClr>
              </a:solidFill>
            </a:endParaRPr>
          </a:p>
          <a:p>
            <a:r>
              <a:rPr lang="en-US" sz="2500" dirty="0" smtClean="0">
                <a:solidFill>
                  <a:schemeClr val="accent3">
                    <a:lumMod val="50000"/>
                  </a:schemeClr>
                </a:solidFill>
              </a:rPr>
              <a:t>Executions: sequential composition of situation transition functions</a:t>
            </a:r>
          </a:p>
          <a:p>
            <a:pPr lvl="1"/>
            <a:r>
              <a:rPr lang="en-US" sz="2200" dirty="0" smtClean="0">
                <a:solidFill>
                  <a:schemeClr val="accent3">
                    <a:lumMod val="50000"/>
                  </a:schemeClr>
                </a:solidFill>
              </a:rPr>
              <a:t>Result(P(</a:t>
            </a:r>
            <a:r>
              <a:rPr lang="en-US" sz="2200" dirty="0" err="1" smtClean="0">
                <a:solidFill>
                  <a:schemeClr val="accent3">
                    <a:lumMod val="50000"/>
                  </a:schemeClr>
                </a:solidFill>
              </a:rPr>
              <a:t>a,t</a:t>
            </a:r>
            <a:r>
              <a:rPr lang="en-US" sz="2200" dirty="0" smtClean="0">
                <a:solidFill>
                  <a:schemeClr val="accent3">
                    <a:lumMod val="50000"/>
                  </a:schemeClr>
                </a:solidFill>
              </a:rPr>
              <a:t>), F) = </a:t>
            </a:r>
            <a:r>
              <a:rPr lang="en-US" sz="2200" dirty="0" err="1" smtClean="0">
                <a:solidFill>
                  <a:schemeClr val="accent3">
                    <a:lumMod val="50000"/>
                  </a:schemeClr>
                </a:solidFill>
              </a:rPr>
              <a:t>F’</a:t>
            </a:r>
            <a:r>
              <a:rPr lang="en-US" sz="2200" baseline="-25000" dirty="0" err="1" smtClean="0">
                <a:solidFill>
                  <a:schemeClr val="accent3">
                    <a:lumMod val="50000"/>
                  </a:schemeClr>
                </a:solidFill>
              </a:rPr>
              <a:t>a,t</a:t>
            </a:r>
            <a:r>
              <a:rPr lang="en-US" sz="2200" dirty="0" smtClean="0">
                <a:solidFill>
                  <a:schemeClr val="accent3">
                    <a:lumMod val="50000"/>
                  </a:schemeClr>
                </a:solidFill>
              </a:rPr>
              <a:t>(Result(P, F))</a:t>
            </a:r>
          </a:p>
          <a:p>
            <a:r>
              <a:rPr lang="en-US" sz="2500" dirty="0" smtClean="0">
                <a:solidFill>
                  <a:schemeClr val="accent3">
                    <a:lumMod val="50000"/>
                  </a:schemeClr>
                </a:solidFill>
              </a:rPr>
              <a:t>Solutions: transition Initial situation into Goal-satisfying situation</a:t>
            </a:r>
          </a:p>
          <a:p>
            <a:pPr lvl="1"/>
            <a:r>
              <a:rPr lang="en-US" sz="2200" dirty="0" smtClean="0">
                <a:solidFill>
                  <a:schemeClr val="accent3">
                    <a:lumMod val="50000"/>
                  </a:schemeClr>
                </a:solidFill>
              </a:rPr>
              <a:t>Goal(Result(P, Initial))</a:t>
            </a: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80</a:t>
            </a:fld>
            <a:endParaRPr lang="en-US"/>
          </a:p>
        </p:txBody>
      </p:sp>
    </p:spTree>
    <p:extLst>
      <p:ext uri="{BB962C8B-B14F-4D97-AF65-F5344CB8AC3E}">
        <p14:creationId xmlns:p14="http://schemas.microsoft.com/office/powerpoint/2010/main" val="585706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Interleaved Temporal Definitions</a:t>
            </a:r>
            <a:endParaRPr lang="en-US" dirty="0"/>
          </a:p>
        </p:txBody>
      </p:sp>
      <p:sp>
        <p:nvSpPr>
          <p:cNvPr id="3" name="Content Placeholder 2"/>
          <p:cNvSpPr>
            <a:spLocks noGrp="1"/>
          </p:cNvSpPr>
          <p:nvPr>
            <p:ph idx="1"/>
          </p:nvPr>
        </p:nvSpPr>
        <p:spPr/>
        <p:txBody>
          <a:bodyPr>
            <a:normAutofit fontScale="47500" lnSpcReduction="20000"/>
          </a:bodyPr>
          <a:lstStyle/>
          <a:p>
            <a:r>
              <a:rPr lang="en-US" sz="5100" b="1" dirty="0" smtClean="0"/>
              <a:t>Compound Actions:</a:t>
            </a:r>
            <a:r>
              <a:rPr lang="en-US" sz="5100" dirty="0" smtClean="0"/>
              <a:t> consist of </a:t>
            </a:r>
            <a:endParaRPr lang="en-US" sz="4400" dirty="0" smtClean="0"/>
          </a:p>
          <a:p>
            <a:pPr lvl="1"/>
            <a:r>
              <a:rPr lang="en-US" sz="4200" dirty="0" smtClean="0"/>
              <a:t>all-part, start-part, and end-part.</a:t>
            </a:r>
          </a:p>
          <a:p>
            <a:pPr lvl="1"/>
            <a:r>
              <a:rPr lang="en-US" sz="4200" dirty="0" smtClean="0"/>
              <a:t>a: all-a, </a:t>
            </a:r>
            <a:r>
              <a:rPr lang="en-US" sz="4200" dirty="0" err="1" smtClean="0"/>
              <a:t>bgn</a:t>
            </a:r>
            <a:r>
              <a:rPr lang="en-US" sz="4200" dirty="0" smtClean="0"/>
              <a:t>-a, fin-a</a:t>
            </a:r>
          </a:p>
          <a:p>
            <a:pPr lvl="1"/>
            <a:r>
              <a:rPr lang="en-US" sz="3400" dirty="0" smtClean="0"/>
              <a:t>all-part is a </a:t>
            </a:r>
            <a:r>
              <a:rPr lang="en-US" sz="3400" dirty="0" err="1" smtClean="0"/>
              <a:t>psuedo</a:t>
            </a:r>
            <a:r>
              <a:rPr lang="en-US" sz="3400" dirty="0" smtClean="0"/>
              <a:t>-part; </a:t>
            </a:r>
            <a:r>
              <a:rPr lang="en-US" sz="3400" i="1" dirty="0" smtClean="0"/>
              <a:t>effectively compounds consist of 2 parts</a:t>
            </a:r>
          </a:p>
          <a:p>
            <a:r>
              <a:rPr lang="en-US" sz="5100" b="1" dirty="0" smtClean="0"/>
              <a:t>Parts:</a:t>
            </a:r>
            <a:r>
              <a:rPr lang="en-US" sz="5100" dirty="0" smtClean="0"/>
              <a:t> CTP-actions</a:t>
            </a:r>
          </a:p>
          <a:p>
            <a:endParaRPr lang="en-US" sz="4400" dirty="0"/>
          </a:p>
          <a:p>
            <a:r>
              <a:rPr lang="en-US" sz="5100" b="1" dirty="0" smtClean="0"/>
              <a:t>Obligation:</a:t>
            </a:r>
            <a:r>
              <a:rPr lang="en-US" sz="5100" dirty="0" smtClean="0"/>
              <a:t> maps unfinished parts to their start-times</a:t>
            </a:r>
          </a:p>
          <a:p>
            <a:pPr lvl="1"/>
            <a:r>
              <a:rPr lang="en-US" sz="3800" dirty="0" smtClean="0"/>
              <a:t>O(fin-a) = AST + </a:t>
            </a:r>
            <a:r>
              <a:rPr lang="en-US" sz="3800" dirty="0" err="1" smtClean="0"/>
              <a:t>dur</a:t>
            </a:r>
            <a:r>
              <a:rPr lang="en-US" sz="3800" baseline="-25000" dirty="0" err="1" smtClean="0"/>
              <a:t>all</a:t>
            </a:r>
            <a:r>
              <a:rPr lang="en-US" sz="3800" baseline="-25000" dirty="0" smtClean="0"/>
              <a:t>-a</a:t>
            </a:r>
            <a:r>
              <a:rPr lang="en-US" sz="3800" dirty="0" smtClean="0"/>
              <a:t> – </a:t>
            </a:r>
            <a:r>
              <a:rPr lang="en-US" sz="3800" dirty="0" err="1" smtClean="0"/>
              <a:t>dur</a:t>
            </a:r>
            <a:r>
              <a:rPr lang="en-US" sz="3800" baseline="-25000" dirty="0" err="1" smtClean="0"/>
              <a:t>fin</a:t>
            </a:r>
            <a:r>
              <a:rPr lang="en-US" sz="3800" baseline="-25000" dirty="0" smtClean="0"/>
              <a:t>-a</a:t>
            </a:r>
            <a:r>
              <a:rPr lang="en-US" sz="3800" dirty="0" smtClean="0"/>
              <a:t> </a:t>
            </a:r>
          </a:p>
          <a:p>
            <a:r>
              <a:rPr lang="en-US" sz="4200" dirty="0" smtClean="0"/>
              <a:t>Debt: maps each compound action to its obligation, D(a)=O</a:t>
            </a:r>
          </a:p>
          <a:p>
            <a:pPr lvl="1"/>
            <a:r>
              <a:rPr lang="en-US" sz="3800" i="1" dirty="0" smtClean="0"/>
              <a:t>Consequence: compound actions are self-</a:t>
            </a:r>
            <a:r>
              <a:rPr lang="en-US" sz="3800" i="1" dirty="0" err="1" smtClean="0"/>
              <a:t>mutex</a:t>
            </a:r>
            <a:endParaRPr lang="en-US" sz="3800" i="1" dirty="0" smtClean="0"/>
          </a:p>
          <a:p>
            <a:pPr lvl="1"/>
            <a:r>
              <a:rPr lang="en-US" sz="3800" dirty="0" smtClean="0"/>
              <a:t>debt-free: every obligation is empty</a:t>
            </a:r>
          </a:p>
          <a:p>
            <a:endParaRPr lang="en-US" dirty="0"/>
          </a:p>
          <a:p>
            <a:r>
              <a:rPr lang="en-US" sz="3400" dirty="0" smtClean="0"/>
              <a:t>Situation = (State, Vault, Debt)</a:t>
            </a:r>
          </a:p>
          <a:p>
            <a:r>
              <a:rPr lang="en-US" sz="3400" dirty="0" smtClean="0"/>
              <a:t>Initial: debt-free situation</a:t>
            </a:r>
          </a:p>
          <a:p>
            <a:r>
              <a:rPr lang="en-US" sz="3400" dirty="0" smtClean="0"/>
              <a:t>Goal: constrained </a:t>
            </a:r>
            <a:r>
              <a:rPr lang="en-US" sz="3400" dirty="0" err="1" smtClean="0"/>
              <a:t>boolean</a:t>
            </a:r>
            <a:r>
              <a:rPr lang="en-US" sz="3400" dirty="0" smtClean="0"/>
              <a:t> function on situations</a:t>
            </a:r>
          </a:p>
          <a:p>
            <a:pPr lvl="1"/>
            <a:r>
              <a:rPr lang="en-US" sz="2900" dirty="0" smtClean="0"/>
              <a:t>projects to a CTP-goal</a:t>
            </a:r>
          </a:p>
          <a:p>
            <a:pPr lvl="1"/>
            <a:r>
              <a:rPr lang="en-US" sz="2900" dirty="0" smtClean="0"/>
              <a:t>true on at most debt-free situations</a:t>
            </a:r>
            <a:endParaRPr lang="en-US" sz="2200" dirty="0"/>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81</a:t>
            </a:fld>
            <a:endParaRPr lang="en-US"/>
          </a:p>
        </p:txBody>
      </p:sp>
    </p:spTree>
    <p:extLst>
      <p:ext uri="{BB962C8B-B14F-4D97-AF65-F5344CB8AC3E}">
        <p14:creationId xmlns:p14="http://schemas.microsoft.com/office/powerpoint/2010/main" val="1627909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Interleaved Temporal Definitions</a:t>
            </a:r>
            <a:endParaRPr lang="en-US" dirty="0"/>
          </a:p>
        </p:txBody>
      </p:sp>
      <p:sp>
        <p:nvSpPr>
          <p:cNvPr id="3" name="Content Placeholder 2"/>
          <p:cNvSpPr>
            <a:spLocks noGrp="1"/>
          </p:cNvSpPr>
          <p:nvPr>
            <p:ph idx="1"/>
          </p:nvPr>
        </p:nvSpPr>
        <p:spPr>
          <a:xfrm>
            <a:off x="204395" y="1524000"/>
            <a:ext cx="8828480" cy="5334000"/>
          </a:xfrm>
        </p:spPr>
        <p:txBody>
          <a:bodyPr>
            <a:normAutofit fontScale="32500" lnSpcReduction="20000"/>
          </a:bodyPr>
          <a:lstStyle/>
          <a:p>
            <a:r>
              <a:rPr lang="en-US" sz="7400" b="1" dirty="0" smtClean="0"/>
              <a:t>Debt Transition Functions:</a:t>
            </a:r>
            <a:r>
              <a:rPr lang="en-US" sz="7400" dirty="0" smtClean="0"/>
              <a:t> </a:t>
            </a:r>
            <a:endParaRPr lang="en-US" sz="4400" dirty="0" smtClean="0"/>
          </a:p>
          <a:p>
            <a:pPr lvl="1"/>
            <a:r>
              <a:rPr lang="en-US" sz="5500" dirty="0"/>
              <a:t>For all-parts, setup the </a:t>
            </a:r>
            <a:r>
              <a:rPr lang="en-US" sz="5500" dirty="0" smtClean="0"/>
              <a:t>promises, otherwise</a:t>
            </a:r>
            <a:endParaRPr lang="en-US" sz="5500" dirty="0"/>
          </a:p>
          <a:p>
            <a:pPr lvl="1"/>
            <a:r>
              <a:rPr lang="en-US" sz="5500" dirty="0" smtClean="0"/>
              <a:t>if actual start-time = promised start-time then </a:t>
            </a:r>
          </a:p>
          <a:p>
            <a:pPr lvl="2"/>
            <a:r>
              <a:rPr lang="en-US" sz="5100" dirty="0" smtClean="0"/>
              <a:t>erase the promise, else fail.</a:t>
            </a:r>
          </a:p>
          <a:p>
            <a:pPr lvl="2"/>
            <a:endParaRPr lang="en-US" sz="2800" dirty="0" smtClean="0"/>
          </a:p>
          <a:p>
            <a:r>
              <a:rPr lang="en-US" sz="5900" dirty="0" smtClean="0"/>
              <a:t>if (</a:t>
            </a:r>
            <a:r>
              <a:rPr lang="en-US" sz="5900" dirty="0" err="1" smtClean="0"/>
              <a:t>i</a:t>
            </a:r>
            <a:r>
              <a:rPr lang="en-US" sz="5900" dirty="0" smtClean="0"/>
              <a:t> != all and D(a) = t) then </a:t>
            </a:r>
          </a:p>
          <a:p>
            <a:pPr lvl="1"/>
            <a:r>
              <a:rPr lang="en-US" sz="5500" dirty="0" err="1" smtClean="0"/>
              <a:t>D’</a:t>
            </a:r>
            <a:r>
              <a:rPr lang="en-US" sz="5500" baseline="-25000" dirty="0" err="1" smtClean="0"/>
              <a:t>i-a,t</a:t>
            </a:r>
            <a:r>
              <a:rPr lang="en-US" sz="5500" dirty="0" smtClean="0"/>
              <a:t>(D) = D Restrict (Actions\{a}) U (D(a) \ {(</a:t>
            </a:r>
            <a:r>
              <a:rPr lang="en-US" sz="5500" dirty="0" err="1" smtClean="0"/>
              <a:t>i</a:t>
            </a:r>
            <a:r>
              <a:rPr lang="en-US" sz="5500" dirty="0" smtClean="0"/>
              <a:t>, t)})</a:t>
            </a:r>
          </a:p>
          <a:p>
            <a:r>
              <a:rPr lang="en-US" sz="5900" dirty="0" smtClean="0"/>
              <a:t>Else if (</a:t>
            </a:r>
            <a:r>
              <a:rPr lang="en-US" sz="5900" dirty="0" err="1" smtClean="0"/>
              <a:t>i</a:t>
            </a:r>
            <a:r>
              <a:rPr lang="en-US" sz="5900" dirty="0" smtClean="0"/>
              <a:t> = all) then </a:t>
            </a:r>
          </a:p>
          <a:p>
            <a:pPr lvl="1"/>
            <a:r>
              <a:rPr lang="en-US" sz="5500" dirty="0" err="1" smtClean="0"/>
              <a:t>D’</a:t>
            </a:r>
            <a:r>
              <a:rPr lang="en-US" sz="5500" baseline="-25000" dirty="0" err="1" smtClean="0"/>
              <a:t>all-a,t</a:t>
            </a:r>
            <a:r>
              <a:rPr lang="en-US" sz="5500" dirty="0" smtClean="0"/>
              <a:t>(D</a:t>
            </a:r>
            <a:r>
              <a:rPr lang="en-US" sz="5500" dirty="0"/>
              <a:t>) = D Restrict (Actions\{a})  </a:t>
            </a:r>
            <a:r>
              <a:rPr lang="en-US" sz="5900" dirty="0" smtClean="0"/>
              <a:t>U {(</a:t>
            </a:r>
            <a:r>
              <a:rPr lang="en-US" sz="5900" dirty="0" err="1" smtClean="0"/>
              <a:t>bgn</a:t>
            </a:r>
            <a:r>
              <a:rPr lang="en-US" sz="5900" dirty="0" smtClean="0"/>
              <a:t>, t), (fin, t + </a:t>
            </a:r>
            <a:r>
              <a:rPr lang="en-US" sz="5900" dirty="0" err="1" smtClean="0"/>
              <a:t>dur</a:t>
            </a:r>
            <a:r>
              <a:rPr lang="en-US" sz="5900" baseline="-25000" dirty="0" err="1" smtClean="0"/>
              <a:t>all</a:t>
            </a:r>
            <a:r>
              <a:rPr lang="en-US" sz="5900" baseline="-25000" dirty="0" smtClean="0"/>
              <a:t>-a</a:t>
            </a:r>
            <a:r>
              <a:rPr lang="en-US" sz="5900" dirty="0" smtClean="0"/>
              <a:t> - </a:t>
            </a:r>
            <a:r>
              <a:rPr lang="en-US" sz="5900" dirty="0" err="1" smtClean="0"/>
              <a:t>dur</a:t>
            </a:r>
            <a:r>
              <a:rPr lang="en-US" sz="5900" baseline="-25000" dirty="0" err="1" smtClean="0"/>
              <a:t>fin</a:t>
            </a:r>
            <a:r>
              <a:rPr lang="en-US" sz="5900" baseline="-25000" dirty="0" smtClean="0"/>
              <a:t>-a</a:t>
            </a:r>
            <a:r>
              <a:rPr lang="en-US" sz="5900" dirty="0" smtClean="0"/>
              <a:t>)}</a:t>
            </a:r>
          </a:p>
          <a:p>
            <a:r>
              <a:rPr lang="en-US" sz="5900" dirty="0" smtClean="0"/>
              <a:t>Else undefined.</a:t>
            </a:r>
          </a:p>
          <a:p>
            <a:endParaRPr lang="en-US" dirty="0" smtClean="0"/>
          </a:p>
          <a:p>
            <a:r>
              <a:rPr lang="en-US" sz="4300" dirty="0" smtClean="0"/>
              <a:t>Plans</a:t>
            </a:r>
            <a:r>
              <a:rPr lang="en-US" sz="4300" dirty="0"/>
              <a:t>: effect-schedules, </a:t>
            </a:r>
          </a:p>
          <a:p>
            <a:pPr lvl="1"/>
            <a:r>
              <a:rPr lang="en-US" sz="3700" dirty="0">
                <a:solidFill>
                  <a:schemeClr val="accent3">
                    <a:lumMod val="50000"/>
                  </a:schemeClr>
                </a:solidFill>
              </a:rPr>
              <a:t>sequence of effect-dispatches,</a:t>
            </a:r>
          </a:p>
          <a:p>
            <a:pPr lvl="1"/>
            <a:r>
              <a:rPr lang="en-US" sz="3700" dirty="0">
                <a:solidFill>
                  <a:schemeClr val="accent3">
                    <a:lumMod val="50000"/>
                  </a:schemeClr>
                </a:solidFill>
              </a:rPr>
              <a:t>sequence of dispatches of parts of </a:t>
            </a:r>
            <a:r>
              <a:rPr lang="en-US" sz="3700" dirty="0" smtClean="0">
                <a:solidFill>
                  <a:schemeClr val="accent3">
                    <a:lumMod val="50000"/>
                  </a:schemeClr>
                </a:solidFill>
              </a:rPr>
              <a:t>compounds</a:t>
            </a:r>
          </a:p>
          <a:p>
            <a:pPr lvl="1"/>
            <a:endParaRPr lang="en-US" sz="3700" dirty="0"/>
          </a:p>
          <a:p>
            <a:r>
              <a:rPr lang="en-US" sz="4300" dirty="0" smtClean="0"/>
              <a:t>Situation </a:t>
            </a:r>
            <a:r>
              <a:rPr lang="en-US" sz="4300" dirty="0"/>
              <a:t>Transition </a:t>
            </a:r>
            <a:r>
              <a:rPr lang="en-US" sz="4300" dirty="0" smtClean="0"/>
              <a:t>Functions: </a:t>
            </a:r>
            <a:endParaRPr lang="en-US" sz="4300" dirty="0"/>
          </a:p>
          <a:p>
            <a:pPr lvl="1"/>
            <a:r>
              <a:rPr lang="en-US" sz="3700" dirty="0" smtClean="0"/>
              <a:t>Actual: Require t &gt;= EST </a:t>
            </a:r>
          </a:p>
          <a:p>
            <a:pPr lvl="1"/>
            <a:r>
              <a:rPr lang="en-US" sz="3700" dirty="0" err="1">
                <a:solidFill>
                  <a:schemeClr val="accent3">
                    <a:lumMod val="50000"/>
                  </a:schemeClr>
                </a:solidFill>
              </a:rPr>
              <a:t>B’</a:t>
            </a:r>
            <a:r>
              <a:rPr lang="en-US" sz="3700" baseline="-25000" dirty="0" err="1">
                <a:solidFill>
                  <a:schemeClr val="accent3">
                    <a:lumMod val="50000"/>
                  </a:schemeClr>
                </a:solidFill>
              </a:rPr>
              <a:t>x,t</a:t>
            </a:r>
            <a:r>
              <a:rPr lang="en-US" sz="3700" dirty="0">
                <a:solidFill>
                  <a:schemeClr val="accent3">
                    <a:lumMod val="50000"/>
                  </a:schemeClr>
                </a:solidFill>
              </a:rPr>
              <a:t>(S, V, D) = (</a:t>
            </a:r>
            <a:r>
              <a:rPr lang="en-US" sz="3700" dirty="0" err="1">
                <a:solidFill>
                  <a:schemeClr val="accent3">
                    <a:lumMod val="50000"/>
                  </a:schemeClr>
                </a:solidFill>
              </a:rPr>
              <a:t>S’</a:t>
            </a:r>
            <a:r>
              <a:rPr lang="en-US" sz="3700" baseline="-25000" dirty="0" err="1">
                <a:solidFill>
                  <a:schemeClr val="accent3">
                    <a:lumMod val="50000"/>
                  </a:schemeClr>
                </a:solidFill>
              </a:rPr>
              <a:t>x</a:t>
            </a:r>
            <a:r>
              <a:rPr lang="en-US" sz="3700" dirty="0">
                <a:solidFill>
                  <a:schemeClr val="accent3">
                    <a:lumMod val="50000"/>
                  </a:schemeClr>
                </a:solidFill>
              </a:rPr>
              <a:t>(S), </a:t>
            </a:r>
            <a:r>
              <a:rPr lang="en-US" sz="3700" dirty="0" err="1">
                <a:solidFill>
                  <a:schemeClr val="accent3">
                    <a:lumMod val="50000"/>
                  </a:schemeClr>
                </a:solidFill>
              </a:rPr>
              <a:t>V’</a:t>
            </a:r>
            <a:r>
              <a:rPr lang="en-US" sz="3700" baseline="-25000" dirty="0" err="1">
                <a:solidFill>
                  <a:schemeClr val="accent3">
                    <a:lumMod val="50000"/>
                  </a:schemeClr>
                </a:solidFill>
              </a:rPr>
              <a:t>x,t</a:t>
            </a:r>
            <a:r>
              <a:rPr lang="en-US" sz="3700" dirty="0">
                <a:solidFill>
                  <a:schemeClr val="accent3">
                    <a:lumMod val="50000"/>
                  </a:schemeClr>
                </a:solidFill>
              </a:rPr>
              <a:t>(V</a:t>
            </a:r>
            <a:r>
              <a:rPr lang="en-US" sz="3700" dirty="0" smtClean="0">
                <a:solidFill>
                  <a:schemeClr val="accent3">
                    <a:lumMod val="50000"/>
                  </a:schemeClr>
                </a:solidFill>
              </a:rPr>
              <a:t>), </a:t>
            </a:r>
            <a:r>
              <a:rPr lang="en-US" sz="3700" dirty="0" err="1" smtClean="0">
                <a:solidFill>
                  <a:schemeClr val="accent3">
                    <a:lumMod val="50000"/>
                  </a:schemeClr>
                </a:solidFill>
              </a:rPr>
              <a:t>D’</a:t>
            </a:r>
            <a:r>
              <a:rPr lang="en-US" sz="3700" baseline="-25000" dirty="0" err="1" smtClean="0">
                <a:solidFill>
                  <a:schemeClr val="accent3">
                    <a:lumMod val="50000"/>
                  </a:schemeClr>
                </a:solidFill>
              </a:rPr>
              <a:t>x,t</a:t>
            </a:r>
            <a:r>
              <a:rPr lang="en-US" sz="3700" dirty="0" smtClean="0">
                <a:solidFill>
                  <a:schemeClr val="accent3">
                    <a:lumMod val="50000"/>
                  </a:schemeClr>
                </a:solidFill>
              </a:rPr>
              <a:t>(D))</a:t>
            </a:r>
            <a:endParaRPr lang="en-US" sz="3700" dirty="0">
              <a:solidFill>
                <a:schemeClr val="accent3">
                  <a:lumMod val="50000"/>
                </a:schemeClr>
              </a:solidFill>
            </a:endParaRPr>
          </a:p>
          <a:p>
            <a:r>
              <a:rPr lang="en-US" sz="4300" dirty="0">
                <a:solidFill>
                  <a:schemeClr val="accent3">
                    <a:lumMod val="50000"/>
                  </a:schemeClr>
                </a:solidFill>
              </a:rPr>
              <a:t>Executions: sequential composition of situation transition functions</a:t>
            </a:r>
          </a:p>
          <a:p>
            <a:pPr lvl="1"/>
            <a:r>
              <a:rPr lang="en-US" sz="3700" dirty="0" smtClean="0">
                <a:solidFill>
                  <a:schemeClr val="accent3">
                    <a:lumMod val="50000"/>
                  </a:schemeClr>
                </a:solidFill>
              </a:rPr>
              <a:t>Result(P(</a:t>
            </a:r>
            <a:r>
              <a:rPr lang="en-US" sz="3700" dirty="0" err="1" smtClean="0">
                <a:solidFill>
                  <a:schemeClr val="accent3">
                    <a:lumMod val="50000"/>
                  </a:schemeClr>
                </a:solidFill>
              </a:rPr>
              <a:t>x,t</a:t>
            </a:r>
            <a:r>
              <a:rPr lang="en-US" sz="3700" dirty="0" smtClean="0">
                <a:solidFill>
                  <a:schemeClr val="accent3">
                    <a:lumMod val="50000"/>
                  </a:schemeClr>
                </a:solidFill>
              </a:rPr>
              <a:t>), B) </a:t>
            </a:r>
            <a:r>
              <a:rPr lang="en-US" sz="3700" dirty="0">
                <a:solidFill>
                  <a:schemeClr val="accent3">
                    <a:lumMod val="50000"/>
                  </a:schemeClr>
                </a:solidFill>
              </a:rPr>
              <a:t>= </a:t>
            </a:r>
            <a:r>
              <a:rPr lang="en-US" sz="3700" dirty="0" err="1" smtClean="0">
                <a:solidFill>
                  <a:schemeClr val="accent3">
                    <a:lumMod val="50000"/>
                  </a:schemeClr>
                </a:solidFill>
              </a:rPr>
              <a:t>F’</a:t>
            </a:r>
            <a:r>
              <a:rPr lang="en-US" sz="3700" baseline="-25000" dirty="0" err="1" smtClean="0">
                <a:solidFill>
                  <a:schemeClr val="accent3">
                    <a:lumMod val="50000"/>
                  </a:schemeClr>
                </a:solidFill>
              </a:rPr>
              <a:t>x,t</a:t>
            </a:r>
            <a:r>
              <a:rPr lang="en-US" sz="3700" dirty="0" smtClean="0">
                <a:solidFill>
                  <a:schemeClr val="accent3">
                    <a:lumMod val="50000"/>
                  </a:schemeClr>
                </a:solidFill>
              </a:rPr>
              <a:t>(Result(P, B))</a:t>
            </a:r>
            <a:endParaRPr lang="en-US" sz="3700" dirty="0">
              <a:solidFill>
                <a:schemeClr val="accent3">
                  <a:lumMod val="50000"/>
                </a:schemeClr>
              </a:solidFill>
            </a:endParaRPr>
          </a:p>
          <a:p>
            <a:r>
              <a:rPr lang="en-US" sz="4300" dirty="0">
                <a:solidFill>
                  <a:schemeClr val="accent3">
                    <a:lumMod val="50000"/>
                  </a:schemeClr>
                </a:solidFill>
              </a:rPr>
              <a:t>Solutions: transition Initial situation into Goal-satisfying situation</a:t>
            </a:r>
          </a:p>
          <a:p>
            <a:pPr lvl="1"/>
            <a:r>
              <a:rPr lang="en-US" sz="3700" dirty="0">
                <a:solidFill>
                  <a:schemeClr val="accent3">
                    <a:lumMod val="50000"/>
                  </a:schemeClr>
                </a:solidFill>
              </a:rPr>
              <a:t>Goal(Result(P</a:t>
            </a:r>
            <a:r>
              <a:rPr lang="en-US" sz="3700" dirty="0" smtClean="0">
                <a:solidFill>
                  <a:schemeClr val="accent3">
                    <a:lumMod val="50000"/>
                  </a:schemeClr>
                </a:solidFill>
              </a:rPr>
              <a:t>, Initial))</a:t>
            </a:r>
            <a:endParaRPr lang="en-US" sz="3700"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82</a:t>
            </a:fld>
            <a:endParaRPr lang="en-US"/>
          </a:p>
        </p:txBody>
      </p:sp>
    </p:spTree>
    <p:extLst>
      <p:ext uri="{BB962C8B-B14F-4D97-AF65-F5344CB8AC3E}">
        <p14:creationId xmlns:p14="http://schemas.microsoft.com/office/powerpoint/2010/main" val="1751058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hidden="1"/>
          <p:cNvSpPr/>
          <p:nvPr/>
        </p:nvSpPr>
        <p:spPr bwMode="auto">
          <a:xfrm>
            <a:off x="3459296" y="465138"/>
            <a:ext cx="5684704" cy="6392862"/>
          </a:xfrm>
          <a:prstGeom prst="rect">
            <a:avLst/>
          </a:prstGeom>
          <a:solidFill>
            <a:schemeClr val="accent3">
              <a:lumMod val="85000"/>
            </a:schemeClr>
          </a:solidFill>
          <a:ln w="38100" cap="flat" cmpd="sng" algn="ctr">
            <a:solidFill>
              <a:schemeClr val="tx1"/>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3600" dirty="0" smtClean="0">
                <a:solidFill>
                  <a:srgbClr val="C00000"/>
                </a:solidFill>
                <a:latin typeface="Tahoma" pitchFamily="34" charset="0"/>
              </a:rPr>
              <a:t>Everything More General </a:t>
            </a:r>
          </a:p>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i="1" dirty="0" smtClean="0">
                <a:solidFill>
                  <a:srgbClr val="C00000"/>
                </a:solidFill>
                <a:latin typeface="Tahoma" pitchFamily="34" charset="0"/>
              </a:rPr>
              <a:t>ZENO, </a:t>
            </a:r>
            <a:r>
              <a:rPr lang="en-US" sz="1400" i="1" dirty="0" err="1" smtClean="0">
                <a:solidFill>
                  <a:srgbClr val="C00000"/>
                </a:solidFill>
                <a:latin typeface="Tahoma" pitchFamily="34" charset="0"/>
              </a:rPr>
              <a:t>Kongming</a:t>
            </a:r>
            <a:r>
              <a:rPr lang="en-US" sz="1400" i="1" dirty="0" smtClean="0">
                <a:solidFill>
                  <a:srgbClr val="C00000"/>
                </a:solidFill>
                <a:latin typeface="Tahoma" pitchFamily="34" charset="0"/>
              </a:rPr>
              <a:t>, ASPEN</a:t>
            </a:r>
          </a:p>
        </p:txBody>
      </p:sp>
      <p:sp>
        <p:nvSpPr>
          <p:cNvPr id="7" name="Oval 6" hidden="1"/>
          <p:cNvSpPr/>
          <p:nvPr/>
        </p:nvSpPr>
        <p:spPr bwMode="auto">
          <a:xfrm>
            <a:off x="3581400" y="1447800"/>
            <a:ext cx="5486400" cy="5334000"/>
          </a:xfrm>
          <a:prstGeom prst="ellipse">
            <a:avLst/>
          </a:prstGeom>
          <a:gradFill>
            <a:gsLst>
              <a:gs pos="56000">
                <a:schemeClr val="accent2"/>
              </a:gs>
              <a:gs pos="100000">
                <a:srgbClr val="C00000"/>
              </a:gs>
            </a:gsLst>
            <a:lin ang="2700000" scaled="1"/>
          </a:gra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b"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Interleaved Temporal Planning</a:t>
            </a:r>
          </a:p>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i="1" dirty="0" err="1" smtClean="0">
                <a:latin typeface="Tahoma" pitchFamily="34" charset="0"/>
              </a:rPr>
              <a:t>TLplan</a:t>
            </a:r>
            <a:r>
              <a:rPr lang="en-US" sz="1400" i="1" dirty="0" smtClean="0">
                <a:latin typeface="Tahoma" pitchFamily="34" charset="0"/>
              </a:rPr>
              <a:t>, SAPA, POPF</a:t>
            </a:r>
            <a:endParaRPr lang="en-US" sz="2000" i="1" dirty="0" smtClean="0">
              <a:latin typeface="Tahoma" pitchFamily="34" charset="0"/>
            </a:endParaRPr>
          </a:p>
        </p:txBody>
      </p:sp>
      <p:sp>
        <p:nvSpPr>
          <p:cNvPr id="8" name="Oval 7" hidden="1"/>
          <p:cNvSpPr/>
          <p:nvPr/>
        </p:nvSpPr>
        <p:spPr bwMode="auto">
          <a:xfrm>
            <a:off x="4572000" y="1752601"/>
            <a:ext cx="4191000" cy="3657600"/>
          </a:xfrm>
          <a:prstGeom prst="ellipse">
            <a:avLst/>
          </a:prstGeom>
          <a:gradFill>
            <a:gsLst>
              <a:gs pos="56000">
                <a:schemeClr val="accent2"/>
              </a:gs>
              <a:gs pos="100000">
                <a:srgbClr val="C00000"/>
              </a:gs>
            </a:gsLst>
            <a:lin ang="2700000" scaled="1"/>
          </a:gra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2743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Conservative Temporal Planning</a:t>
            </a:r>
          </a:p>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i="1" dirty="0" smtClean="0">
                <a:latin typeface="Tahoma" pitchFamily="34" charset="0"/>
              </a:rPr>
              <a:t>TGP, CPT, DAE-YAHSP2</a:t>
            </a:r>
            <a:endParaRPr lang="en-US" sz="2000" i="1" dirty="0" smtClean="0">
              <a:latin typeface="Tahoma" pitchFamily="34" charset="0"/>
            </a:endParaRPr>
          </a:p>
        </p:txBody>
      </p:sp>
      <p:sp>
        <p:nvSpPr>
          <p:cNvPr id="9" name="Oval 8" hidden="1"/>
          <p:cNvSpPr/>
          <p:nvPr/>
        </p:nvSpPr>
        <p:spPr bwMode="auto">
          <a:xfrm>
            <a:off x="5486400" y="3352800"/>
            <a:ext cx="2971800" cy="1600200"/>
          </a:xfrm>
          <a:prstGeom prst="ellipse">
            <a:avLst/>
          </a:prstGeom>
          <a:gradFill flip="none" rotWithShape="1">
            <a:gsLst>
              <a:gs pos="56000">
                <a:schemeClr val="accent2"/>
              </a:gs>
              <a:gs pos="100000">
                <a:srgbClr val="C00000"/>
              </a:gs>
            </a:gsLst>
            <a:lin ang="2700000" scaled="1"/>
            <a:tileRect/>
          </a:gra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000" dirty="0" smtClean="0">
                <a:latin typeface="Tahoma" pitchFamily="34" charset="0"/>
              </a:rPr>
              <a:t>Sequential Planning</a:t>
            </a:r>
          </a:p>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i="1" dirty="0" smtClean="0">
                <a:latin typeface="Tahoma" pitchFamily="34" charset="0"/>
              </a:rPr>
              <a:t>STRIPS, FF, FD</a:t>
            </a:r>
          </a:p>
        </p:txBody>
      </p:sp>
      <p:grpSp>
        <p:nvGrpSpPr>
          <p:cNvPr id="10" name="Group 9"/>
          <p:cNvGrpSpPr/>
          <p:nvPr/>
        </p:nvGrpSpPr>
        <p:grpSpPr>
          <a:xfrm>
            <a:off x="359882" y="785018"/>
            <a:ext cx="4212118" cy="4879503"/>
            <a:chOff x="4845585" y="1432193"/>
            <a:chExt cx="4212118" cy="4879503"/>
          </a:xfrm>
        </p:grpSpPr>
        <p:sp>
          <p:nvSpPr>
            <p:cNvPr id="11" name="Rectangle 10"/>
            <p:cNvSpPr/>
            <p:nvPr/>
          </p:nvSpPr>
          <p:spPr bwMode="auto">
            <a:xfrm>
              <a:off x="4847423" y="1432193"/>
              <a:ext cx="4210280" cy="4879503"/>
            </a:xfrm>
            <a:prstGeom prst="rect">
              <a:avLst/>
            </a:prstGeom>
            <a:solidFill>
              <a:schemeClr val="bg1"/>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91440" rIns="91440" bIns="182880" numCol="1" spcCol="0" rtlCol="0" fromWordArt="0" anchor="t" anchorCtr="0" forceAA="0" compatLnSpc="1">
              <a:prstTxWarp prst="textNoShape">
                <a:avLst/>
              </a:prstTxWarp>
              <a:noAutofit/>
            </a:bodyPr>
            <a:lstStyle/>
            <a:p>
              <a:pPr marL="342900" lvl="1" indent="-342900" fontAlgn="base">
                <a:spcAft>
                  <a:spcPct val="0"/>
                </a:spcAft>
                <a:buClr>
                  <a:srgbClr val="CCA500"/>
                </a:buClr>
                <a:buFont typeface="Wingdings" pitchFamily="2" charset="2"/>
                <a:buChar char="§"/>
              </a:pPr>
              <a:r>
                <a:rPr lang="en-US" dirty="0" smtClean="0">
                  <a:latin typeface="Tahoma" pitchFamily="34" charset="0"/>
                </a:rPr>
                <a:t>FFC, Conservative </a:t>
              </a:r>
              <a:r>
                <a:rPr lang="en-US" dirty="0">
                  <a:latin typeface="Tahoma" pitchFamily="34" charset="0"/>
                </a:rPr>
                <a:t>- </a:t>
              </a:r>
              <a:r>
                <a:rPr lang="en-US" dirty="0" smtClean="0">
                  <a:latin typeface="Tahoma" pitchFamily="34" charset="0"/>
                </a:rPr>
                <a:t>deadlines:</a:t>
              </a:r>
            </a:p>
            <a:p>
              <a:pPr marL="800100" lvl="1" indent="-342900" fontAlgn="base">
                <a:spcAft>
                  <a:spcPct val="0"/>
                </a:spcAft>
                <a:buClr>
                  <a:srgbClr val="CCA500"/>
                </a:buClr>
                <a:buFont typeface="Wingdings" pitchFamily="2" charset="2"/>
                <a:buChar char="§"/>
              </a:pPr>
              <a:r>
                <a:rPr lang="en-US" sz="2000" dirty="0" smtClean="0">
                  <a:solidFill>
                    <a:srgbClr val="00B050"/>
                  </a:solidFill>
                  <a:latin typeface="Tahoma" pitchFamily="34" charset="0"/>
                </a:rPr>
                <a:t>complete, systematic</a:t>
              </a:r>
            </a:p>
            <a:p>
              <a:pPr marL="800100" lvl="1" indent="-342900" fontAlgn="base">
                <a:spcAft>
                  <a:spcPct val="0"/>
                </a:spcAft>
                <a:buClr>
                  <a:srgbClr val="CCA500"/>
                </a:buClr>
                <a:buFont typeface="Wingdings" pitchFamily="2" charset="2"/>
                <a:buChar char="§"/>
              </a:pPr>
              <a:endParaRPr lang="en-US" sz="1000" dirty="0" smtClean="0">
                <a:latin typeface="Tahoma" pitchFamily="34" charset="0"/>
              </a:endParaRPr>
            </a:p>
            <a:p>
              <a:pPr marL="342900" indent="-342900" fontAlgn="base">
                <a:spcAft>
                  <a:spcPct val="0"/>
                </a:spcAft>
                <a:buClr>
                  <a:srgbClr val="CCA500"/>
                </a:buClr>
                <a:buFont typeface="Wingdings" pitchFamily="2" charset="2"/>
                <a:buChar char="§"/>
              </a:pPr>
              <a:r>
                <a:rPr lang="en-US" dirty="0" smtClean="0">
                  <a:latin typeface="Tahoma" pitchFamily="34" charset="0"/>
                </a:rPr>
                <a:t>FFC, Conservative: </a:t>
              </a:r>
            </a:p>
            <a:p>
              <a:pPr marL="800100" lvl="1" indent="-342900" fontAlgn="base">
                <a:spcAft>
                  <a:spcPct val="0"/>
                </a:spcAft>
                <a:buClr>
                  <a:srgbClr val="CCA500"/>
                </a:buClr>
                <a:buFont typeface="Wingdings" pitchFamily="2" charset="2"/>
                <a:buChar char="§"/>
              </a:pPr>
              <a:r>
                <a:rPr lang="en-US" sz="2000" dirty="0" smtClean="0">
                  <a:solidFill>
                    <a:srgbClr val="FFC000"/>
                  </a:solidFill>
                  <a:latin typeface="Tahoma" pitchFamily="34" charset="0"/>
                </a:rPr>
                <a:t>pseudo-complete</a:t>
              </a:r>
              <a:r>
                <a:rPr lang="en-US" sz="2000" dirty="0" smtClean="0">
                  <a:latin typeface="Tahoma" pitchFamily="34" charset="0"/>
                </a:rPr>
                <a:t>, systematic</a:t>
              </a:r>
            </a:p>
            <a:p>
              <a:pPr marL="342900" indent="-342900" fontAlgn="base">
                <a:spcAft>
                  <a:spcPct val="0"/>
                </a:spcAft>
                <a:buClr>
                  <a:srgbClr val="CCA500"/>
                </a:buClr>
                <a:buFont typeface="Wingdings" pitchFamily="2" charset="2"/>
                <a:buChar char="§"/>
              </a:pPr>
              <a:r>
                <a:rPr lang="en-US" sz="1400" dirty="0" smtClean="0">
                  <a:solidFill>
                    <a:srgbClr val="C00000"/>
                  </a:solidFill>
                  <a:latin typeface="Tahoma" pitchFamily="34" charset="0"/>
                </a:rPr>
                <a:t>(FFC, ITP: incomplete, systematic)</a:t>
              </a:r>
            </a:p>
            <a:p>
              <a:pPr marL="342900" indent="-342900" fontAlgn="base">
                <a:spcAft>
                  <a:spcPct val="0"/>
                </a:spcAft>
                <a:buClr>
                  <a:srgbClr val="CCA500"/>
                </a:buClr>
                <a:buFont typeface="Wingdings" pitchFamily="2" charset="2"/>
                <a:buChar char="§"/>
              </a:pPr>
              <a:endParaRPr lang="en-US" sz="2800" dirty="0" smtClean="0">
                <a:latin typeface="Tahoma" pitchFamily="34" charset="0"/>
              </a:endParaRPr>
            </a:p>
            <a:p>
              <a:pPr marL="342900" indent="-342900" fontAlgn="base">
                <a:spcAft>
                  <a:spcPct val="0"/>
                </a:spcAft>
                <a:buClr>
                  <a:srgbClr val="CCA500"/>
                </a:buClr>
                <a:buFont typeface="Wingdings" pitchFamily="2" charset="2"/>
                <a:buChar char="§"/>
              </a:pPr>
              <a:r>
                <a:rPr lang="en-US" dirty="0" smtClean="0">
                  <a:latin typeface="Tahoma" pitchFamily="34" charset="0"/>
                </a:rPr>
                <a:t>DE,</a:t>
              </a:r>
              <a:r>
                <a:rPr lang="en-US" dirty="0">
                  <a:latin typeface="Tahoma" pitchFamily="34" charset="0"/>
                </a:rPr>
                <a:t> </a:t>
              </a:r>
              <a:r>
                <a:rPr lang="en-US" dirty="0" smtClean="0">
                  <a:latin typeface="Tahoma" pitchFamily="34" charset="0"/>
                </a:rPr>
                <a:t>Conservative:</a:t>
              </a:r>
            </a:p>
            <a:p>
              <a:pPr marL="800100" lvl="1" indent="-342900" fontAlgn="base">
                <a:spcAft>
                  <a:spcPct val="0"/>
                </a:spcAft>
                <a:buClr>
                  <a:srgbClr val="CCA500"/>
                </a:buClr>
                <a:buFont typeface="Wingdings" pitchFamily="2" charset="2"/>
                <a:buChar char="§"/>
              </a:pPr>
              <a:r>
                <a:rPr lang="en-US" sz="2000" dirty="0" smtClean="0">
                  <a:solidFill>
                    <a:srgbClr val="FFC000"/>
                  </a:solidFill>
                  <a:latin typeface="Tahoma" pitchFamily="34" charset="0"/>
                </a:rPr>
                <a:t>complete</a:t>
              </a:r>
              <a:r>
                <a:rPr lang="en-US" sz="2000" dirty="0" smtClean="0">
                  <a:latin typeface="Tahoma" pitchFamily="34" charset="0"/>
                </a:rPr>
                <a:t> (</a:t>
              </a:r>
              <a:r>
                <a:rPr lang="en-US" sz="2000" dirty="0" smtClean="0">
                  <a:solidFill>
                    <a:srgbClr val="FF0000"/>
                  </a:solidFill>
                  <a:latin typeface="Tahoma" pitchFamily="34" charset="0"/>
                </a:rPr>
                <a:t>nonsystematic</a:t>
              </a:r>
              <a:r>
                <a:rPr lang="en-US" sz="2000" dirty="0" smtClean="0">
                  <a:latin typeface="Tahoma" pitchFamily="34" charset="0"/>
                </a:rPr>
                <a:t>)</a:t>
              </a:r>
            </a:p>
            <a:p>
              <a:pPr marL="342900" indent="-342900" fontAlgn="base">
                <a:spcAft>
                  <a:spcPct val="0"/>
                </a:spcAft>
                <a:buClr>
                  <a:srgbClr val="CCA500"/>
                </a:buClr>
                <a:buFont typeface="Wingdings" pitchFamily="2" charset="2"/>
                <a:buChar char="§"/>
              </a:pPr>
              <a:endParaRPr lang="en-US" sz="1000" dirty="0" smtClean="0">
                <a:latin typeface="Tahoma" pitchFamily="34" charset="0"/>
              </a:endParaRPr>
            </a:p>
            <a:p>
              <a:pPr marL="342900" indent="-342900" fontAlgn="base">
                <a:spcAft>
                  <a:spcPct val="0"/>
                </a:spcAft>
                <a:buClr>
                  <a:srgbClr val="CCA500"/>
                </a:buClr>
                <a:buFont typeface="Wingdings" pitchFamily="2" charset="2"/>
                <a:buChar char="§"/>
              </a:pPr>
              <a:r>
                <a:rPr lang="en-US" dirty="0" smtClean="0">
                  <a:latin typeface="Tahoma" pitchFamily="34" charset="0"/>
                </a:rPr>
                <a:t>DE, Interleaved:</a:t>
              </a:r>
            </a:p>
            <a:p>
              <a:pPr marL="800100" lvl="1" indent="-342900" fontAlgn="base">
                <a:spcAft>
                  <a:spcPct val="0"/>
                </a:spcAft>
                <a:buClr>
                  <a:srgbClr val="CCA500"/>
                </a:buClr>
                <a:buFont typeface="Wingdings" pitchFamily="2" charset="2"/>
                <a:buChar char="§"/>
              </a:pPr>
              <a:r>
                <a:rPr lang="en-US" sz="2000" dirty="0" smtClean="0">
                  <a:solidFill>
                    <a:srgbClr val="FF0000"/>
                  </a:solidFill>
                  <a:latin typeface="Tahoma" pitchFamily="34" charset="0"/>
                </a:rPr>
                <a:t>incomplete, nonsystematic</a:t>
              </a:r>
              <a:endParaRPr lang="en-US" sz="1400" dirty="0" smtClean="0">
                <a:latin typeface="Tahoma" pitchFamily="34" charset="0"/>
              </a:endParaRPr>
            </a:p>
            <a:p>
              <a:pPr marL="342900" indent="-342900" fontAlgn="base">
                <a:spcAft>
                  <a:spcPct val="0"/>
                </a:spcAft>
                <a:buClr>
                  <a:srgbClr val="CCA500"/>
                </a:buClr>
                <a:buFont typeface="Wingdings" pitchFamily="2" charset="2"/>
                <a:buChar char="§"/>
              </a:pPr>
              <a:endParaRPr lang="en-US" sz="2800" dirty="0" smtClean="0">
                <a:latin typeface="Tahoma" pitchFamily="34" charset="0"/>
              </a:endParaRPr>
            </a:p>
            <a:p>
              <a:pPr marL="342900" indent="-342900" fontAlgn="base">
                <a:spcAft>
                  <a:spcPct val="0"/>
                </a:spcAft>
                <a:buClr>
                  <a:srgbClr val="CCA500"/>
                </a:buClr>
                <a:buFont typeface="Wingdings" pitchFamily="2" charset="2"/>
                <a:buChar char="§"/>
              </a:pPr>
              <a:r>
                <a:rPr lang="en-US" dirty="0" smtClean="0">
                  <a:latin typeface="Tahoma" pitchFamily="34" charset="0"/>
                </a:rPr>
                <a:t>TEMPO, Interleaved:</a:t>
              </a:r>
            </a:p>
            <a:p>
              <a:pPr marL="800100" lvl="1" indent="-342900" fontAlgn="base">
                <a:spcAft>
                  <a:spcPct val="0"/>
                </a:spcAft>
                <a:buClr>
                  <a:srgbClr val="CCA500"/>
                </a:buClr>
                <a:buFont typeface="Wingdings" pitchFamily="2" charset="2"/>
                <a:buChar char="§"/>
              </a:pPr>
              <a:r>
                <a:rPr lang="en-US" sz="2000" dirty="0" smtClean="0">
                  <a:solidFill>
                    <a:srgbClr val="00B050"/>
                  </a:solidFill>
                  <a:latin typeface="Tahoma" pitchFamily="34" charset="0"/>
                </a:rPr>
                <a:t>complete, systematic</a:t>
              </a:r>
            </a:p>
            <a:p>
              <a:pPr marL="342900" indent="-342900" fontAlgn="base">
                <a:spcAft>
                  <a:spcPct val="0"/>
                </a:spcAft>
                <a:buClr>
                  <a:srgbClr val="CCA500"/>
                </a:buClr>
                <a:buFont typeface="Wingdings" pitchFamily="2" charset="2"/>
                <a:buChar char="§"/>
              </a:pPr>
              <a:r>
                <a:rPr lang="en-US" sz="1400" dirty="0">
                  <a:solidFill>
                    <a:srgbClr val="C00000"/>
                  </a:solidFill>
                  <a:latin typeface="Tahoma" pitchFamily="34" charset="0"/>
                </a:rPr>
                <a:t>(TEMPO, Conservative: complete, systematic)</a:t>
              </a:r>
              <a:endParaRPr lang="en-US" sz="1400" dirty="0" smtClean="0">
                <a:solidFill>
                  <a:srgbClr val="C00000"/>
                </a:solidFill>
                <a:latin typeface="Tahoma" pitchFamily="34" charset="0"/>
              </a:endParaRPr>
            </a:p>
            <a:p>
              <a:pPr marL="342900" indent="-342900" fontAlgn="base">
                <a:spcBef>
                  <a:spcPct val="20000"/>
                </a:spcBef>
                <a:spcAft>
                  <a:spcPct val="0"/>
                </a:spcAft>
                <a:buClr>
                  <a:srgbClr val="CCA500"/>
                </a:buClr>
                <a:buFont typeface="Wingdings" pitchFamily="2" charset="2"/>
                <a:buChar char="§"/>
              </a:pPr>
              <a:endParaRPr lang="en-US" sz="2000" dirty="0" smtClean="0">
                <a:latin typeface="Tahoma" pitchFamily="34" charset="0"/>
              </a:endParaRPr>
            </a:p>
          </p:txBody>
        </p:sp>
        <p:cxnSp>
          <p:nvCxnSpPr>
            <p:cNvPr id="12" name="Straight Connector 11"/>
            <p:cNvCxnSpPr/>
            <p:nvPr/>
          </p:nvCxnSpPr>
          <p:spPr bwMode="auto">
            <a:xfrm>
              <a:off x="4847423" y="3272010"/>
              <a:ext cx="4210280" cy="0"/>
            </a:xfrm>
            <a:prstGeom prst="line">
              <a:avLst/>
            </a:prstGeom>
            <a:solidFill>
              <a:srgbClr val="00FFFF"/>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4845585" y="4988824"/>
              <a:ext cx="4210280" cy="0"/>
            </a:xfrm>
            <a:prstGeom prst="line">
              <a:avLst/>
            </a:prstGeom>
            <a:solidFill>
              <a:srgbClr val="00FFFF"/>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180587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Intermission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Built Definitions</a:t>
            </a:r>
          </a:p>
          <a:p>
            <a:r>
              <a:rPr lang="en-US" dirty="0" smtClean="0"/>
              <a:t>Proved Theorems</a:t>
            </a:r>
          </a:p>
          <a:p>
            <a:r>
              <a:rPr lang="en-US" dirty="0" smtClean="0"/>
              <a:t>`Solved’ all but ITP</a:t>
            </a:r>
          </a:p>
          <a:p>
            <a:r>
              <a:rPr lang="en-US" dirty="0" smtClean="0"/>
              <a:t>Next: Apply Theory</a:t>
            </a:r>
          </a:p>
          <a:p>
            <a:r>
              <a:rPr lang="en-US" dirty="0" smtClean="0"/>
              <a:t>Language Analysis</a:t>
            </a:r>
          </a:p>
          <a:p>
            <a:pPr lvl="1"/>
            <a:r>
              <a:rPr lang="en-US" dirty="0" smtClean="0"/>
              <a:t>Temporally Simple</a:t>
            </a:r>
          </a:p>
          <a:p>
            <a:pPr lvl="1"/>
            <a:r>
              <a:rPr lang="en-US" dirty="0" smtClean="0"/>
              <a:t>Temporally Expressive</a:t>
            </a:r>
          </a:p>
          <a:p>
            <a:r>
              <a:rPr lang="en-US" dirty="0" smtClean="0"/>
              <a:t>Algorithm Analysis</a:t>
            </a:r>
          </a:p>
          <a:p>
            <a:pPr lvl="1"/>
            <a:r>
              <a:rPr lang="en-US" dirty="0" smtClean="0"/>
              <a:t>FFC</a:t>
            </a:r>
          </a:p>
          <a:p>
            <a:pPr lvl="1"/>
            <a:r>
              <a:rPr lang="en-US" dirty="0" smtClean="0"/>
              <a:t>DE</a:t>
            </a:r>
          </a:p>
          <a:p>
            <a:pPr lvl="1"/>
            <a:r>
              <a:rPr lang="en-US" dirty="0" smtClean="0"/>
              <a:t>TEMPO</a:t>
            </a:r>
            <a:endParaRPr lang="en-US" dirty="0"/>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84</a:t>
            </a:fld>
            <a:endParaRPr lang="en-US"/>
          </a:p>
        </p:txBody>
      </p:sp>
    </p:spTree>
    <p:custDataLst>
      <p:tags r:id="rId1"/>
    </p:custDataLst>
    <p:extLst>
      <p:ext uri="{BB962C8B-B14F-4D97-AF65-F5344CB8AC3E}">
        <p14:creationId xmlns:p14="http://schemas.microsoft.com/office/powerpoint/2010/main" val="4137527822"/>
      </p:ext>
    </p:extLst>
  </p:cSld>
  <p:clrMapOvr>
    <a:masterClrMapping/>
  </p:clrMapOvr>
  <mc:AlternateContent xmlns:mc="http://schemas.openxmlformats.org/markup-compatibility/2006" xmlns:p14="http://schemas.microsoft.com/office/powerpoint/2010/main">
    <mc:Choice Requires="p14">
      <p:transition spd="slow" p14:dur="2000" advTm="5754"/>
    </mc:Choice>
    <mc:Fallback xmlns="">
      <p:transition spd="slow" advTm="57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330" y="485591"/>
            <a:ext cx="2966270" cy="685800"/>
          </a:xfrm>
          <a:solidFill>
            <a:srgbClr val="FFC000"/>
          </a:solidFill>
        </p:spPr>
        <p:txBody>
          <a:bodyPr/>
          <a:lstStyle/>
          <a:p>
            <a:r>
              <a:rPr lang="en-US" dirty="0" smtClean="0">
                <a:solidFill>
                  <a:schemeClr val="tx1"/>
                </a:solidFill>
              </a:rPr>
              <a:t>Cheat To Win</a:t>
            </a:r>
            <a:endParaRPr lang="en-US" dirty="0">
              <a:solidFill>
                <a:schemeClr val="tx1"/>
              </a:solidFill>
            </a:endParaRPr>
          </a:p>
        </p:txBody>
      </p:sp>
      <p:sp>
        <p:nvSpPr>
          <p:cNvPr id="27" name="Text Placeholder 26"/>
          <p:cNvSpPr>
            <a:spLocks noGrp="1"/>
          </p:cNvSpPr>
          <p:nvPr>
            <p:ph type="body" sz="half" idx="2"/>
          </p:nvPr>
        </p:nvSpPr>
        <p:spPr>
          <a:xfrm>
            <a:off x="228600" y="1524000"/>
            <a:ext cx="4953000" cy="5181600"/>
          </a:xfrm>
        </p:spPr>
        <p:txBody>
          <a:bodyPr>
            <a:normAutofit fontScale="55000" lnSpcReduction="20000"/>
          </a:bodyPr>
          <a:lstStyle/>
          <a:p>
            <a:r>
              <a:rPr lang="en-US" sz="4400" i="1" dirty="0" smtClean="0"/>
              <a:t>Think outside the Maze</a:t>
            </a:r>
            <a:endParaRPr lang="en-US" i="1" dirty="0" smtClean="0"/>
          </a:p>
          <a:p>
            <a:r>
              <a:rPr lang="en-US" dirty="0"/>
              <a:t>Lifting</a:t>
            </a:r>
          </a:p>
          <a:p>
            <a:pPr lvl="1"/>
            <a:r>
              <a:rPr lang="en-US" dirty="0"/>
              <a:t>Propositional: Maze -&gt; STRIPS</a:t>
            </a:r>
          </a:p>
          <a:p>
            <a:pPr lvl="1"/>
            <a:r>
              <a:rPr lang="en-US" dirty="0"/>
              <a:t>Relational: STRIPS -&gt; UCPOP</a:t>
            </a:r>
          </a:p>
          <a:p>
            <a:pPr lvl="1"/>
            <a:r>
              <a:rPr lang="en-US" dirty="0"/>
              <a:t>Temporal: </a:t>
            </a:r>
            <a:r>
              <a:rPr lang="en-US" dirty="0" smtClean="0"/>
              <a:t>UCPOP </a:t>
            </a:r>
            <a:r>
              <a:rPr lang="en-US" dirty="0"/>
              <a:t>-&gt; ZENO</a:t>
            </a:r>
          </a:p>
          <a:p>
            <a:r>
              <a:rPr lang="en-US" dirty="0" smtClean="0"/>
              <a:t>Equivalence Reductions</a:t>
            </a:r>
          </a:p>
          <a:p>
            <a:pPr lvl="1"/>
            <a:r>
              <a:rPr lang="en-US" dirty="0" smtClean="0"/>
              <a:t>Symmetries</a:t>
            </a:r>
          </a:p>
          <a:p>
            <a:pPr lvl="1"/>
            <a:r>
              <a:rPr lang="en-US" dirty="0" smtClean="0"/>
              <a:t>Duplication</a:t>
            </a:r>
          </a:p>
          <a:p>
            <a:r>
              <a:rPr lang="en-US" dirty="0" smtClean="0"/>
              <a:t>Dominance Reductions</a:t>
            </a:r>
          </a:p>
          <a:p>
            <a:pPr lvl="1"/>
            <a:r>
              <a:rPr lang="en-US" dirty="0" smtClean="0"/>
              <a:t>Worse than Best Known</a:t>
            </a:r>
          </a:p>
          <a:p>
            <a:pPr lvl="1"/>
            <a:r>
              <a:rPr lang="en-US" dirty="0" smtClean="0"/>
              <a:t>Not Better by Enough</a:t>
            </a:r>
          </a:p>
          <a:p>
            <a:r>
              <a:rPr lang="en-US" dirty="0" smtClean="0"/>
              <a:t>Abstractions</a:t>
            </a:r>
          </a:p>
          <a:p>
            <a:pPr lvl="1"/>
            <a:r>
              <a:rPr lang="en-US" dirty="0"/>
              <a:t>Problem </a:t>
            </a:r>
            <a:r>
              <a:rPr lang="en-US" dirty="0" smtClean="0"/>
              <a:t>Decomposition</a:t>
            </a:r>
          </a:p>
          <a:p>
            <a:pPr lvl="1"/>
            <a:r>
              <a:rPr lang="en-US" dirty="0" smtClean="0"/>
              <a:t>Precondition Abstraction</a:t>
            </a:r>
          </a:p>
          <a:p>
            <a:pPr lvl="1"/>
            <a:r>
              <a:rPr lang="en-US" dirty="0" err="1" smtClean="0"/>
              <a:t>Bisimulation</a:t>
            </a:r>
            <a:endParaRPr lang="en-US" dirty="0" smtClean="0"/>
          </a:p>
          <a:p>
            <a:r>
              <a:rPr lang="en-US" dirty="0"/>
              <a:t>Planning Graphs</a:t>
            </a:r>
          </a:p>
          <a:p>
            <a:r>
              <a:rPr lang="en-US" dirty="0"/>
              <a:t>Landmarks</a:t>
            </a:r>
          </a:p>
          <a:p>
            <a:r>
              <a:rPr lang="en-US" dirty="0" smtClean="0"/>
              <a:t>Macros</a:t>
            </a:r>
          </a:p>
          <a:p>
            <a:r>
              <a:rPr lang="en-US" dirty="0" smtClean="0"/>
              <a:t>Portfolios</a:t>
            </a:r>
          </a:p>
        </p:txBody>
      </p:sp>
      <p:pic>
        <p:nvPicPr>
          <p:cNvPr id="5" name="Picture 3" descr="C:\Users\Wyriel\AppData\Local\Microsoft\Windows\Temporary Internet Files\Content.IE5\3PGE4Y5V\MC90007120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61582"/>
            <a:ext cx="799404" cy="9338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Wyriel\AppData\Local\Microsoft\Windows\Temporary Internet Files\Content.IE5\MNCKIL7D\MC9000710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2465575"/>
            <a:ext cx="3018849" cy="27922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Wyriel\AppData\Local\Microsoft\Windows\Temporary Internet Files\Content.IE5\EJ6ESOY9\MC90003457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8849" y="2400483"/>
            <a:ext cx="2829975" cy="28573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Wyriel\AppData\Local\Microsoft\Windows\Temporary Internet Files\Content.IE5\821PUKV8\MC900367638[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47438" y="1789597"/>
            <a:ext cx="1519661" cy="1448961"/>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bwMode="auto">
          <a:xfrm rot="12854530">
            <a:off x="6867914" y="1467762"/>
            <a:ext cx="2159288" cy="1949148"/>
          </a:xfrm>
          <a:prstGeom prst="cloudCallout">
            <a:avLst>
              <a:gd name="adj1" fmla="val -6025"/>
              <a:gd name="adj2" fmla="val -104461"/>
            </a:avLst>
          </a:prstGeom>
          <a:noFill/>
          <a:ln w="38100" cap="flat" cmpd="sng" algn="ctr">
            <a:solidFill>
              <a:srgbClr val="FFC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8" name="TextBox 27"/>
          <p:cNvSpPr txBox="1"/>
          <p:nvPr/>
        </p:nvSpPr>
        <p:spPr>
          <a:xfrm>
            <a:off x="2895601" y="5562600"/>
            <a:ext cx="5850366" cy="738664"/>
          </a:xfrm>
          <a:prstGeom prst="rect">
            <a:avLst/>
          </a:prstGeom>
          <a:noFill/>
          <a:ln w="38100">
            <a:solidFill>
              <a:schemeClr val="tx1"/>
            </a:solidFill>
          </a:ln>
        </p:spPr>
        <p:txBody>
          <a:bodyPr wrap="square" rtlCol="0">
            <a:spAutoFit/>
          </a:bodyPr>
          <a:lstStyle/>
          <a:p>
            <a:pPr algn="ctr"/>
            <a:r>
              <a:rPr lang="en-US" i="1" dirty="0"/>
              <a:t>Dials, Knobs, Levers, Switches, Bells and </a:t>
            </a:r>
            <a:r>
              <a:rPr lang="en-US" i="1" dirty="0" smtClean="0"/>
              <a:t>Whistles:</a:t>
            </a:r>
            <a:endParaRPr lang="en-US" sz="2000" i="1" dirty="0" smtClean="0"/>
          </a:p>
          <a:p>
            <a:pPr algn="ctr"/>
            <a:r>
              <a:rPr lang="en-US" sz="2400" dirty="0" smtClean="0"/>
              <a:t>Fast </a:t>
            </a:r>
            <a:r>
              <a:rPr lang="en-US" sz="2400" dirty="0"/>
              <a:t>Downward &gt; 10</a:t>
            </a:r>
            <a:r>
              <a:rPr lang="en-US" sz="2400" baseline="30000" dirty="0"/>
              <a:t>20</a:t>
            </a:r>
            <a:r>
              <a:rPr lang="en-US" sz="2400" dirty="0"/>
              <a:t> </a:t>
            </a:r>
            <a:r>
              <a:rPr lang="en-US" sz="2400" dirty="0" smtClean="0"/>
              <a:t>Classical Planners</a:t>
            </a:r>
            <a:endParaRPr lang="en-US" sz="2400" dirty="0"/>
          </a:p>
        </p:txBody>
      </p:sp>
      <p:sp>
        <p:nvSpPr>
          <p:cNvPr id="30" name="TextBox 29"/>
          <p:cNvSpPr txBox="1"/>
          <p:nvPr/>
        </p:nvSpPr>
        <p:spPr>
          <a:xfrm>
            <a:off x="152400" y="6550223"/>
            <a:ext cx="8991600" cy="307777"/>
          </a:xfrm>
          <a:prstGeom prst="rect">
            <a:avLst/>
          </a:prstGeom>
          <a:noFill/>
        </p:spPr>
        <p:txBody>
          <a:bodyPr wrap="square" rtlCol="0">
            <a:spAutoFit/>
          </a:bodyPr>
          <a:lstStyle/>
          <a:p>
            <a:r>
              <a:rPr lang="en-US" sz="1400" dirty="0" smtClean="0">
                <a:solidFill>
                  <a:srgbClr val="C00000"/>
                </a:solidFill>
              </a:rPr>
              <a:t>International Conference on Automated Planning and Scheduling (ICAPS)</a:t>
            </a:r>
            <a:endParaRPr lang="en-US" sz="1400" dirty="0">
              <a:solidFill>
                <a:srgbClr val="C00000"/>
              </a:solidFill>
            </a:endParaRPr>
          </a:p>
        </p:txBody>
      </p:sp>
      <p:sp>
        <p:nvSpPr>
          <p:cNvPr id="29" name="Cloud Callout 28"/>
          <p:cNvSpPr/>
          <p:nvPr/>
        </p:nvSpPr>
        <p:spPr bwMode="auto">
          <a:xfrm>
            <a:off x="3276600" y="2400483"/>
            <a:ext cx="5741425" cy="2819400"/>
          </a:xfrm>
          <a:prstGeom prst="cloudCallout">
            <a:avLst>
              <a:gd name="adj1" fmla="val -64820"/>
              <a:gd name="adj2" fmla="val 56703"/>
            </a:avLst>
          </a:prstGeom>
          <a:solidFill>
            <a:srgbClr val="FFC000"/>
          </a:solidFill>
          <a:ln w="38100" cap="flat" cmpd="sng" algn="ctr">
            <a:solidFill>
              <a:srgbClr val="C00000"/>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2400" b="1" dirty="0" smtClean="0">
                <a:latin typeface="Tahoma" pitchFamily="34" charset="0"/>
              </a:rPr>
              <a:t>Temporal Planning Graphs?</a:t>
            </a:r>
            <a:endParaRPr lang="en-US" sz="1400" b="1" dirty="0" smtClean="0">
              <a:solidFill>
                <a:srgbClr val="C00000"/>
              </a:solidFill>
              <a:latin typeface="Tahoma" pitchFamily="34" charset="0"/>
            </a:endParaRPr>
          </a:p>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i="1" dirty="0" smtClean="0">
                <a:solidFill>
                  <a:srgbClr val="C00000"/>
                </a:solidFill>
                <a:latin typeface="Tahoma" pitchFamily="34" charset="0"/>
              </a:rPr>
              <a:t>Smith, Weld (1999).</a:t>
            </a:r>
          </a:p>
          <a:p>
            <a:pPr algn="ctr" fontAlgn="base">
              <a:spcBef>
                <a:spcPct val="20000"/>
              </a:spcBef>
              <a:spcAft>
                <a:spcPct val="0"/>
              </a:spcAft>
              <a:buClr>
                <a:srgbClr val="CCA500"/>
              </a:buClr>
            </a:pPr>
            <a:r>
              <a:rPr lang="en-US" sz="1400" i="1" dirty="0">
                <a:solidFill>
                  <a:srgbClr val="C00000"/>
                </a:solidFill>
                <a:latin typeface="Tahoma" pitchFamily="34" charset="0"/>
              </a:rPr>
              <a:t>Do, </a:t>
            </a:r>
            <a:r>
              <a:rPr lang="en-US" sz="1400" i="1" dirty="0" err="1">
                <a:solidFill>
                  <a:srgbClr val="C00000"/>
                </a:solidFill>
                <a:latin typeface="Tahoma" pitchFamily="34" charset="0"/>
              </a:rPr>
              <a:t>Kambhampati</a:t>
            </a:r>
            <a:r>
              <a:rPr lang="en-US" sz="1400" i="1" dirty="0">
                <a:solidFill>
                  <a:srgbClr val="C00000"/>
                </a:solidFill>
                <a:latin typeface="Tahoma" pitchFamily="34" charset="0"/>
              </a:rPr>
              <a:t> (2002-03). </a:t>
            </a:r>
            <a:endParaRPr lang="en-US" sz="1400" i="1" dirty="0" smtClean="0">
              <a:solidFill>
                <a:srgbClr val="C00000"/>
              </a:solidFill>
              <a:latin typeface="Tahoma" pitchFamily="34" charset="0"/>
            </a:endParaRPr>
          </a:p>
          <a:p>
            <a:pPr algn="ctr" fontAlgn="base">
              <a:spcBef>
                <a:spcPct val="20000"/>
              </a:spcBef>
              <a:spcAft>
                <a:spcPct val="0"/>
              </a:spcAft>
              <a:buClr>
                <a:srgbClr val="CCA500"/>
              </a:buClr>
            </a:pPr>
            <a:r>
              <a:rPr lang="en-US" sz="1400" i="1" dirty="0" smtClean="0">
                <a:solidFill>
                  <a:srgbClr val="C00000"/>
                </a:solidFill>
                <a:latin typeface="Tahoma" pitchFamily="34" charset="0"/>
              </a:rPr>
              <a:t>Fox, Long (2002-03).</a:t>
            </a:r>
          </a:p>
          <a:p>
            <a: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pPr>
            <a:r>
              <a:rPr lang="en-US" sz="1400" i="1" dirty="0" smtClean="0">
                <a:solidFill>
                  <a:srgbClr val="C00000"/>
                </a:solidFill>
                <a:latin typeface="Tahoma" pitchFamily="34" charset="0"/>
              </a:rPr>
              <a:t>Coles, … (2008-12).</a:t>
            </a:r>
          </a:p>
        </p:txBody>
      </p:sp>
      <p:sp>
        <p:nvSpPr>
          <p:cNvPr id="36" name="Text Box 229"/>
          <p:cNvSpPr txBox="1">
            <a:spLocks noChangeArrowheads="1"/>
          </p:cNvSpPr>
          <p:nvPr/>
        </p:nvSpPr>
        <p:spPr bwMode="auto">
          <a:xfrm>
            <a:off x="5428233" y="0"/>
            <a:ext cx="3717684"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6pPr>
            <a:lvl7pPr marL="29718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7pPr>
            <a:lvl8pPr marL="34290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8pPr>
            <a:lvl9pPr marL="3886200" indent="-228600" algn="ctr" eaLnBrk="0" fontAlgn="base" hangingPunct="0">
              <a:spcBef>
                <a:spcPct val="20000"/>
              </a:spcBef>
              <a:spcAft>
                <a:spcPct val="0"/>
              </a:spcAft>
              <a:buClr>
                <a:srgbClr val="CCA500"/>
              </a:buClr>
              <a:buFont typeface="Wingdings" pitchFamily="2" charset="2"/>
              <a:defRPr>
                <a:solidFill>
                  <a:schemeClr val="tx1"/>
                </a:solidFill>
                <a:latin typeface="Tahoma" pitchFamily="34" charset="0"/>
              </a:defRPr>
            </a:lvl9pPr>
          </a:lstStyle>
          <a:p>
            <a:pPr eaLnBrk="1" hangingPunct="1"/>
            <a:r>
              <a:rPr lang="en-US" b="1" i="1" dirty="0" smtClean="0">
                <a:solidFill>
                  <a:schemeClr val="hlink"/>
                </a:solidFill>
              </a:rPr>
              <a:t>Classical Planning Background</a:t>
            </a:r>
            <a:endParaRPr lang="en-US" b="1" i="1" dirty="0">
              <a:solidFill>
                <a:schemeClr val="hlink"/>
              </a:solidFill>
            </a:endParaRPr>
          </a:p>
        </p:txBody>
      </p:sp>
      <p:sp>
        <p:nvSpPr>
          <p:cNvPr id="4" name="Slide Number Placeholder 3"/>
          <p:cNvSpPr>
            <a:spLocks noGrp="1"/>
          </p:cNvSpPr>
          <p:nvPr>
            <p:ph type="sldNum" sz="quarter" idx="12"/>
          </p:nvPr>
        </p:nvSpPr>
        <p:spPr/>
        <p:txBody>
          <a:bodyPr/>
          <a:lstStyle/>
          <a:p>
            <a:pPr>
              <a:defRPr/>
            </a:pPr>
            <a:fld id="{C07EA18F-6F2D-4CB7-BDC6-85F2DFCC4B00}" type="slidenum">
              <a:rPr lang="en-US" smtClean="0"/>
              <a:pPr>
                <a:defRPr/>
              </a:pPr>
              <a:t>9</a:t>
            </a:fld>
            <a:endParaRPr lang="en-US"/>
          </a:p>
        </p:txBody>
      </p:sp>
    </p:spTree>
    <p:custDataLst>
      <p:tags r:id="rId1"/>
    </p:custDataLst>
    <p:extLst>
      <p:ext uri="{BB962C8B-B14F-4D97-AF65-F5344CB8AC3E}">
        <p14:creationId xmlns:p14="http://schemas.microsoft.com/office/powerpoint/2010/main" val="2639995558"/>
      </p:ext>
    </p:extLst>
  </p:cSld>
  <p:clrMapOvr>
    <a:masterClrMapping/>
  </p:clrMapOvr>
  <mc:AlternateContent xmlns:mc="http://schemas.openxmlformats.org/markup-compatibility/2006" xmlns:p14="http://schemas.microsoft.com/office/powerpoint/2010/main">
    <mc:Choice Requires="p14">
      <p:transition spd="slow" p14:dur="2000" advTm="173946"/>
    </mc:Choice>
    <mc:Fallback xmlns="">
      <p:transition spd="slow" advTm="1739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53" presetClass="entr" presetSubtype="16" fill="hold" nodeType="withEffect">
                                  <p:stCondLst>
                                    <p:cond delay="250"/>
                                  </p:stCondLst>
                                  <p:childTnLst>
                                    <p:set>
                                      <p:cBhvr>
                                        <p:cTn id="15" dur="1" fill="hold">
                                          <p:stCondLst>
                                            <p:cond delay="0"/>
                                          </p:stCondLst>
                                        </p:cTn>
                                        <p:tgtEl>
                                          <p:spTgt spid="2050"/>
                                        </p:tgtEl>
                                        <p:attrNameLst>
                                          <p:attrName>style.visibility</p:attrName>
                                        </p:attrNameLst>
                                      </p:cBhvr>
                                      <p:to>
                                        <p:strVal val="visible"/>
                                      </p:to>
                                    </p:set>
                                    <p:anim calcmode="lin" valueType="num">
                                      <p:cBhvr>
                                        <p:cTn id="16" dur="500" fill="hold"/>
                                        <p:tgtEl>
                                          <p:spTgt spid="2050"/>
                                        </p:tgtEl>
                                        <p:attrNameLst>
                                          <p:attrName>ppt_w</p:attrName>
                                        </p:attrNameLst>
                                      </p:cBhvr>
                                      <p:tavLst>
                                        <p:tav tm="0">
                                          <p:val>
                                            <p:fltVal val="0"/>
                                          </p:val>
                                        </p:tav>
                                        <p:tav tm="100000">
                                          <p:val>
                                            <p:strVal val="#ppt_w"/>
                                          </p:val>
                                        </p:tav>
                                      </p:tavLst>
                                    </p:anim>
                                    <p:anim calcmode="lin" valueType="num">
                                      <p:cBhvr>
                                        <p:cTn id="17" dur="500" fill="hold"/>
                                        <p:tgtEl>
                                          <p:spTgt spid="2050"/>
                                        </p:tgtEl>
                                        <p:attrNameLst>
                                          <p:attrName>ppt_h</p:attrName>
                                        </p:attrNameLst>
                                      </p:cBhvr>
                                      <p:tavLst>
                                        <p:tav tm="0">
                                          <p:val>
                                            <p:fltVal val="0"/>
                                          </p:val>
                                        </p:tav>
                                        <p:tav tm="100000">
                                          <p:val>
                                            <p:strVal val="#ppt_h"/>
                                          </p:val>
                                        </p:tav>
                                      </p:tavLst>
                                    </p:anim>
                                    <p:animEffect transition="in" filter="fade">
                                      <p:cBhvr>
                                        <p:cTn id="18" dur="500"/>
                                        <p:tgtEl>
                                          <p:spTgt spid="2050"/>
                                        </p:tgtEl>
                                      </p:cBhvr>
                                    </p:animEffect>
                                  </p:childTnLst>
                                </p:cTn>
                              </p:par>
                            </p:childTnLst>
                          </p:cTn>
                        </p:par>
                        <p:par>
                          <p:cTn id="19" fill="hold">
                            <p:stCondLst>
                              <p:cond delay="750"/>
                            </p:stCondLst>
                            <p:childTnLst>
                              <p:par>
                                <p:cTn id="20" presetID="10" presetClass="entr" presetSubtype="0" fill="hold" nodeType="afterEffect">
                                  <p:stCondLst>
                                    <p:cond delay="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53" presetClass="entr" presetSubtype="16" fill="hold" grpId="0" nodeType="withEffect">
                                  <p:stCondLst>
                                    <p:cond delay="75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2000"/>
                            </p:stCondLst>
                            <p:childTnLst>
                              <p:par>
                                <p:cTn id="29" presetID="2" presetClass="entr" presetSubtype="1" fill="hold" nodeType="afterEffect">
                                  <p:stCondLst>
                                    <p:cond delay="0"/>
                                  </p:stCondLst>
                                  <p:childTnLst>
                                    <p:set>
                                      <p:cBhvr>
                                        <p:cTn id="30" dur="1" fill="hold">
                                          <p:stCondLst>
                                            <p:cond delay="0"/>
                                          </p:stCondLst>
                                        </p:cTn>
                                        <p:tgtEl>
                                          <p:spTgt spid="27">
                                            <p:txEl>
                                              <p:pRg st="0" end="0"/>
                                            </p:txEl>
                                          </p:spTgt>
                                        </p:tgtEl>
                                        <p:attrNameLst>
                                          <p:attrName>style.visibility</p:attrName>
                                        </p:attrNameLst>
                                      </p:cBhvr>
                                      <p:to>
                                        <p:strVal val="visible"/>
                                      </p:to>
                                    </p:set>
                                    <p:anim calcmode="lin" valueType="num">
                                      <p:cBhvr additive="base">
                                        <p:cTn id="3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27">
                                            <p:txEl>
                                              <p:pRg st="1" end="1"/>
                                            </p:txEl>
                                          </p:spTgt>
                                        </p:tgtEl>
                                        <p:attrNameLst>
                                          <p:attrName>style.visibility</p:attrName>
                                        </p:attrNameLst>
                                      </p:cBhvr>
                                      <p:to>
                                        <p:strVal val="visible"/>
                                      </p:to>
                                    </p:set>
                                    <p:anim calcmode="lin" valueType="num">
                                      <p:cBhvr additive="base">
                                        <p:cTn id="35"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
                                            <p:txEl>
                                              <p:pRg st="1" end="1"/>
                                            </p:txEl>
                                          </p:spTgt>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27">
                                            <p:txEl>
                                              <p:pRg st="2" end="2"/>
                                            </p:txEl>
                                          </p:spTgt>
                                        </p:tgtEl>
                                        <p:attrNameLst>
                                          <p:attrName>style.visibility</p:attrName>
                                        </p:attrNameLst>
                                      </p:cBhvr>
                                      <p:to>
                                        <p:strVal val="visible"/>
                                      </p:to>
                                    </p:set>
                                    <p:anim calcmode="lin" valueType="num">
                                      <p:cBhvr additive="base">
                                        <p:cTn id="39"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
                                            <p:txEl>
                                              <p:pRg st="2" end="2"/>
                                            </p:txEl>
                                          </p:spTgt>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27">
                                            <p:txEl>
                                              <p:pRg st="3" end="3"/>
                                            </p:txEl>
                                          </p:spTgt>
                                        </p:tgtEl>
                                        <p:attrNameLst>
                                          <p:attrName>style.visibility</p:attrName>
                                        </p:attrNameLst>
                                      </p:cBhvr>
                                      <p:to>
                                        <p:strVal val="visible"/>
                                      </p:to>
                                    </p:set>
                                    <p:anim calcmode="lin" valueType="num">
                                      <p:cBhvr additive="base">
                                        <p:cTn id="43"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
                                            <p:txEl>
                                              <p:pRg st="3" end="3"/>
                                            </p:txEl>
                                          </p:spTgt>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27">
                                            <p:txEl>
                                              <p:pRg st="4" end="4"/>
                                            </p:txEl>
                                          </p:spTgt>
                                        </p:tgtEl>
                                        <p:attrNameLst>
                                          <p:attrName>style.visibility</p:attrName>
                                        </p:attrNameLst>
                                      </p:cBhvr>
                                      <p:to>
                                        <p:strVal val="visible"/>
                                      </p:to>
                                    </p:set>
                                    <p:anim calcmode="lin" valueType="num">
                                      <p:cBhvr additive="base">
                                        <p:cTn id="47"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7">
                                            <p:txEl>
                                              <p:pRg st="4" end="4"/>
                                            </p:txEl>
                                          </p:spTgt>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27">
                                            <p:txEl>
                                              <p:pRg st="5" end="5"/>
                                            </p:txEl>
                                          </p:spTgt>
                                        </p:tgtEl>
                                        <p:attrNameLst>
                                          <p:attrName>style.visibility</p:attrName>
                                        </p:attrNameLst>
                                      </p:cBhvr>
                                      <p:to>
                                        <p:strVal val="visible"/>
                                      </p:to>
                                    </p:set>
                                    <p:anim calcmode="lin" valueType="num">
                                      <p:cBhvr additive="base">
                                        <p:cTn id="51" dur="500" fill="hold"/>
                                        <p:tgtEl>
                                          <p:spTgt spid="27">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
                                            <p:txEl>
                                              <p:pRg st="5" end="5"/>
                                            </p:txEl>
                                          </p:spTgt>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0"/>
                                  </p:stCondLst>
                                  <p:childTnLst>
                                    <p:set>
                                      <p:cBhvr>
                                        <p:cTn id="54" dur="1" fill="hold">
                                          <p:stCondLst>
                                            <p:cond delay="0"/>
                                          </p:stCondLst>
                                        </p:cTn>
                                        <p:tgtEl>
                                          <p:spTgt spid="27">
                                            <p:txEl>
                                              <p:pRg st="6" end="6"/>
                                            </p:txEl>
                                          </p:spTgt>
                                        </p:tgtEl>
                                        <p:attrNameLst>
                                          <p:attrName>style.visibility</p:attrName>
                                        </p:attrNameLst>
                                      </p:cBhvr>
                                      <p:to>
                                        <p:strVal val="visible"/>
                                      </p:to>
                                    </p:set>
                                    <p:anim calcmode="lin" valueType="num">
                                      <p:cBhvr additive="base">
                                        <p:cTn id="55" dur="500" fill="hold"/>
                                        <p:tgtEl>
                                          <p:spTgt spid="27">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
                                            <p:txEl>
                                              <p:pRg st="6" end="6"/>
                                            </p:txEl>
                                          </p:spTgt>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0"/>
                                  </p:stCondLst>
                                  <p:childTnLst>
                                    <p:set>
                                      <p:cBhvr>
                                        <p:cTn id="58" dur="1" fill="hold">
                                          <p:stCondLst>
                                            <p:cond delay="0"/>
                                          </p:stCondLst>
                                        </p:cTn>
                                        <p:tgtEl>
                                          <p:spTgt spid="27">
                                            <p:txEl>
                                              <p:pRg st="7" end="7"/>
                                            </p:txEl>
                                          </p:spTgt>
                                        </p:tgtEl>
                                        <p:attrNameLst>
                                          <p:attrName>style.visibility</p:attrName>
                                        </p:attrNameLst>
                                      </p:cBhvr>
                                      <p:to>
                                        <p:strVal val="visible"/>
                                      </p:to>
                                    </p:set>
                                    <p:anim calcmode="lin" valueType="num">
                                      <p:cBhvr additive="base">
                                        <p:cTn id="59" dur="500" fill="hold"/>
                                        <p:tgtEl>
                                          <p:spTgt spid="27">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7">
                                            <p:txEl>
                                              <p:pRg st="7" end="7"/>
                                            </p:txEl>
                                          </p:spTgt>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27">
                                            <p:txEl>
                                              <p:pRg st="8" end="8"/>
                                            </p:txEl>
                                          </p:spTgt>
                                        </p:tgtEl>
                                        <p:attrNameLst>
                                          <p:attrName>style.visibility</p:attrName>
                                        </p:attrNameLst>
                                      </p:cBhvr>
                                      <p:to>
                                        <p:strVal val="visible"/>
                                      </p:to>
                                    </p:set>
                                    <p:anim calcmode="lin" valueType="num">
                                      <p:cBhvr additive="base">
                                        <p:cTn id="63" dur="500" fill="hold"/>
                                        <p:tgtEl>
                                          <p:spTgt spid="27">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7">
                                            <p:txEl>
                                              <p:pRg st="8" end="8"/>
                                            </p:txEl>
                                          </p:spTgt>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stCondLst>
                                    <p:cond delay="0"/>
                                  </p:stCondLst>
                                  <p:childTnLst>
                                    <p:set>
                                      <p:cBhvr>
                                        <p:cTn id="66" dur="1" fill="hold">
                                          <p:stCondLst>
                                            <p:cond delay="0"/>
                                          </p:stCondLst>
                                        </p:cTn>
                                        <p:tgtEl>
                                          <p:spTgt spid="27">
                                            <p:txEl>
                                              <p:pRg st="9" end="9"/>
                                            </p:txEl>
                                          </p:spTgt>
                                        </p:tgtEl>
                                        <p:attrNameLst>
                                          <p:attrName>style.visibility</p:attrName>
                                        </p:attrNameLst>
                                      </p:cBhvr>
                                      <p:to>
                                        <p:strVal val="visible"/>
                                      </p:to>
                                    </p:set>
                                    <p:anim calcmode="lin" valueType="num">
                                      <p:cBhvr additive="base">
                                        <p:cTn id="67" dur="500" fill="hold"/>
                                        <p:tgtEl>
                                          <p:spTgt spid="27">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7">
                                            <p:txEl>
                                              <p:pRg st="9" end="9"/>
                                            </p:txEl>
                                          </p:spTgt>
                                        </p:tgtEl>
                                        <p:attrNameLst>
                                          <p:attrName>ppt_y</p:attrName>
                                        </p:attrNameLst>
                                      </p:cBhvr>
                                      <p:tavLst>
                                        <p:tav tm="0">
                                          <p:val>
                                            <p:strVal val="0-#ppt_h/2"/>
                                          </p:val>
                                        </p:tav>
                                        <p:tav tm="100000">
                                          <p:val>
                                            <p:strVal val="#ppt_y"/>
                                          </p:val>
                                        </p:tav>
                                      </p:tavLst>
                                    </p:anim>
                                  </p:childTnLst>
                                </p:cTn>
                              </p:par>
                              <p:par>
                                <p:cTn id="69" presetID="2" presetClass="entr" presetSubtype="1" fill="hold" nodeType="withEffect">
                                  <p:stCondLst>
                                    <p:cond delay="0"/>
                                  </p:stCondLst>
                                  <p:childTnLst>
                                    <p:set>
                                      <p:cBhvr>
                                        <p:cTn id="70" dur="1" fill="hold">
                                          <p:stCondLst>
                                            <p:cond delay="0"/>
                                          </p:stCondLst>
                                        </p:cTn>
                                        <p:tgtEl>
                                          <p:spTgt spid="27">
                                            <p:txEl>
                                              <p:pRg st="10" end="10"/>
                                            </p:txEl>
                                          </p:spTgt>
                                        </p:tgtEl>
                                        <p:attrNameLst>
                                          <p:attrName>style.visibility</p:attrName>
                                        </p:attrNameLst>
                                      </p:cBhvr>
                                      <p:to>
                                        <p:strVal val="visible"/>
                                      </p:to>
                                    </p:set>
                                    <p:anim calcmode="lin" valueType="num">
                                      <p:cBhvr additive="base">
                                        <p:cTn id="71" dur="500" fill="hold"/>
                                        <p:tgtEl>
                                          <p:spTgt spid="27">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7">
                                            <p:txEl>
                                              <p:pRg st="10" end="10"/>
                                            </p:txEl>
                                          </p:spTgt>
                                        </p:tgtEl>
                                        <p:attrNameLst>
                                          <p:attrName>ppt_y</p:attrName>
                                        </p:attrNameLst>
                                      </p:cBhvr>
                                      <p:tavLst>
                                        <p:tav tm="0">
                                          <p:val>
                                            <p:strVal val="0-#ppt_h/2"/>
                                          </p:val>
                                        </p:tav>
                                        <p:tav tm="100000">
                                          <p:val>
                                            <p:strVal val="#ppt_y"/>
                                          </p:val>
                                        </p:tav>
                                      </p:tavLst>
                                    </p:anim>
                                  </p:childTnLst>
                                </p:cTn>
                              </p:par>
                              <p:par>
                                <p:cTn id="73" presetID="2" presetClass="entr" presetSubtype="1" fill="hold" nodeType="withEffect">
                                  <p:stCondLst>
                                    <p:cond delay="0"/>
                                  </p:stCondLst>
                                  <p:childTnLst>
                                    <p:set>
                                      <p:cBhvr>
                                        <p:cTn id="74" dur="1" fill="hold">
                                          <p:stCondLst>
                                            <p:cond delay="0"/>
                                          </p:stCondLst>
                                        </p:cTn>
                                        <p:tgtEl>
                                          <p:spTgt spid="27">
                                            <p:txEl>
                                              <p:pRg st="11" end="11"/>
                                            </p:txEl>
                                          </p:spTgt>
                                        </p:tgtEl>
                                        <p:attrNameLst>
                                          <p:attrName>style.visibility</p:attrName>
                                        </p:attrNameLst>
                                      </p:cBhvr>
                                      <p:to>
                                        <p:strVal val="visible"/>
                                      </p:to>
                                    </p:set>
                                    <p:anim calcmode="lin" valueType="num">
                                      <p:cBhvr additive="base">
                                        <p:cTn id="75" dur="500" fill="hold"/>
                                        <p:tgtEl>
                                          <p:spTgt spid="27">
                                            <p:txEl>
                                              <p:pRg st="11" end="1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7">
                                            <p:txEl>
                                              <p:pRg st="11" end="11"/>
                                            </p:txEl>
                                          </p:spTgt>
                                        </p:tgtEl>
                                        <p:attrNameLst>
                                          <p:attrName>ppt_y</p:attrName>
                                        </p:attrNameLst>
                                      </p:cBhvr>
                                      <p:tavLst>
                                        <p:tav tm="0">
                                          <p:val>
                                            <p:strVal val="0-#ppt_h/2"/>
                                          </p:val>
                                        </p:tav>
                                        <p:tav tm="100000">
                                          <p:val>
                                            <p:strVal val="#ppt_y"/>
                                          </p:val>
                                        </p:tav>
                                      </p:tavLst>
                                    </p:anim>
                                  </p:childTnLst>
                                </p:cTn>
                              </p:par>
                              <p:par>
                                <p:cTn id="77" presetID="2" presetClass="entr" presetSubtype="1" fill="hold" nodeType="withEffect">
                                  <p:stCondLst>
                                    <p:cond delay="0"/>
                                  </p:stCondLst>
                                  <p:childTnLst>
                                    <p:set>
                                      <p:cBhvr>
                                        <p:cTn id="78" dur="1" fill="hold">
                                          <p:stCondLst>
                                            <p:cond delay="0"/>
                                          </p:stCondLst>
                                        </p:cTn>
                                        <p:tgtEl>
                                          <p:spTgt spid="27">
                                            <p:txEl>
                                              <p:pRg st="12" end="12"/>
                                            </p:txEl>
                                          </p:spTgt>
                                        </p:tgtEl>
                                        <p:attrNameLst>
                                          <p:attrName>style.visibility</p:attrName>
                                        </p:attrNameLst>
                                      </p:cBhvr>
                                      <p:to>
                                        <p:strVal val="visible"/>
                                      </p:to>
                                    </p:set>
                                    <p:anim calcmode="lin" valueType="num">
                                      <p:cBhvr additive="base">
                                        <p:cTn id="79" dur="500" fill="hold"/>
                                        <p:tgtEl>
                                          <p:spTgt spid="27">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7">
                                            <p:txEl>
                                              <p:pRg st="12" end="12"/>
                                            </p:txEl>
                                          </p:spTgt>
                                        </p:tgtEl>
                                        <p:attrNameLst>
                                          <p:attrName>ppt_y</p:attrName>
                                        </p:attrNameLst>
                                      </p:cBhvr>
                                      <p:tavLst>
                                        <p:tav tm="0">
                                          <p:val>
                                            <p:strVal val="0-#ppt_h/2"/>
                                          </p:val>
                                        </p:tav>
                                        <p:tav tm="100000">
                                          <p:val>
                                            <p:strVal val="#ppt_y"/>
                                          </p:val>
                                        </p:tav>
                                      </p:tavLst>
                                    </p:anim>
                                  </p:childTnLst>
                                </p:cTn>
                              </p:par>
                              <p:par>
                                <p:cTn id="81" presetID="2" presetClass="entr" presetSubtype="1" fill="hold" nodeType="withEffect">
                                  <p:stCondLst>
                                    <p:cond delay="0"/>
                                  </p:stCondLst>
                                  <p:childTnLst>
                                    <p:set>
                                      <p:cBhvr>
                                        <p:cTn id="82" dur="1" fill="hold">
                                          <p:stCondLst>
                                            <p:cond delay="0"/>
                                          </p:stCondLst>
                                        </p:cTn>
                                        <p:tgtEl>
                                          <p:spTgt spid="27">
                                            <p:txEl>
                                              <p:pRg st="13" end="13"/>
                                            </p:txEl>
                                          </p:spTgt>
                                        </p:tgtEl>
                                        <p:attrNameLst>
                                          <p:attrName>style.visibility</p:attrName>
                                        </p:attrNameLst>
                                      </p:cBhvr>
                                      <p:to>
                                        <p:strVal val="visible"/>
                                      </p:to>
                                    </p:set>
                                    <p:anim calcmode="lin" valueType="num">
                                      <p:cBhvr additive="base">
                                        <p:cTn id="83" dur="500" fill="hold"/>
                                        <p:tgtEl>
                                          <p:spTgt spid="27">
                                            <p:txEl>
                                              <p:pRg st="13" end="1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7">
                                            <p:txEl>
                                              <p:pRg st="13" end="13"/>
                                            </p:txEl>
                                          </p:spTgt>
                                        </p:tgtEl>
                                        <p:attrNameLst>
                                          <p:attrName>ppt_y</p:attrName>
                                        </p:attrNameLst>
                                      </p:cBhvr>
                                      <p:tavLst>
                                        <p:tav tm="0">
                                          <p:val>
                                            <p:strVal val="0-#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27">
                                            <p:txEl>
                                              <p:pRg st="14" end="14"/>
                                            </p:txEl>
                                          </p:spTgt>
                                        </p:tgtEl>
                                        <p:attrNameLst>
                                          <p:attrName>style.visibility</p:attrName>
                                        </p:attrNameLst>
                                      </p:cBhvr>
                                      <p:to>
                                        <p:strVal val="visible"/>
                                      </p:to>
                                    </p:set>
                                    <p:anim calcmode="lin" valueType="num">
                                      <p:cBhvr additive="base">
                                        <p:cTn id="87" dur="500" fill="hold"/>
                                        <p:tgtEl>
                                          <p:spTgt spid="27">
                                            <p:txEl>
                                              <p:pRg st="14" end="14"/>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7">
                                            <p:txEl>
                                              <p:pRg st="14" end="14"/>
                                            </p:txEl>
                                          </p:spTgt>
                                        </p:tgtEl>
                                        <p:attrNameLst>
                                          <p:attrName>ppt_y</p:attrName>
                                        </p:attrNameLst>
                                      </p:cBhvr>
                                      <p:tavLst>
                                        <p:tav tm="0">
                                          <p:val>
                                            <p:strVal val="0-#ppt_h/2"/>
                                          </p:val>
                                        </p:tav>
                                        <p:tav tm="100000">
                                          <p:val>
                                            <p:strVal val="#ppt_y"/>
                                          </p:val>
                                        </p:tav>
                                      </p:tavLst>
                                    </p:anim>
                                  </p:childTnLst>
                                </p:cTn>
                              </p:par>
                              <p:par>
                                <p:cTn id="89" presetID="2" presetClass="entr" presetSubtype="1" fill="hold" nodeType="withEffect">
                                  <p:stCondLst>
                                    <p:cond delay="0"/>
                                  </p:stCondLst>
                                  <p:childTnLst>
                                    <p:set>
                                      <p:cBhvr>
                                        <p:cTn id="90" dur="1" fill="hold">
                                          <p:stCondLst>
                                            <p:cond delay="0"/>
                                          </p:stCondLst>
                                        </p:cTn>
                                        <p:tgtEl>
                                          <p:spTgt spid="27">
                                            <p:txEl>
                                              <p:pRg st="15" end="15"/>
                                            </p:txEl>
                                          </p:spTgt>
                                        </p:tgtEl>
                                        <p:attrNameLst>
                                          <p:attrName>style.visibility</p:attrName>
                                        </p:attrNameLst>
                                      </p:cBhvr>
                                      <p:to>
                                        <p:strVal val="visible"/>
                                      </p:to>
                                    </p:set>
                                    <p:anim calcmode="lin" valueType="num">
                                      <p:cBhvr additive="base">
                                        <p:cTn id="91" dur="500" fill="hold"/>
                                        <p:tgtEl>
                                          <p:spTgt spid="27">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7">
                                            <p:txEl>
                                              <p:pRg st="15" end="15"/>
                                            </p:txEl>
                                          </p:spTgt>
                                        </p:tgtEl>
                                        <p:attrNameLst>
                                          <p:attrName>ppt_y</p:attrName>
                                        </p:attrNameLst>
                                      </p:cBhvr>
                                      <p:tavLst>
                                        <p:tav tm="0">
                                          <p:val>
                                            <p:strVal val="0-#ppt_h/2"/>
                                          </p:val>
                                        </p:tav>
                                        <p:tav tm="100000">
                                          <p:val>
                                            <p:strVal val="#ppt_y"/>
                                          </p:val>
                                        </p:tav>
                                      </p:tavLst>
                                    </p:anim>
                                  </p:childTnLst>
                                </p:cTn>
                              </p:par>
                              <p:par>
                                <p:cTn id="93" presetID="2" presetClass="entr" presetSubtype="1" fill="hold" nodeType="withEffect">
                                  <p:stCondLst>
                                    <p:cond delay="0"/>
                                  </p:stCondLst>
                                  <p:childTnLst>
                                    <p:set>
                                      <p:cBhvr>
                                        <p:cTn id="94" dur="1" fill="hold">
                                          <p:stCondLst>
                                            <p:cond delay="0"/>
                                          </p:stCondLst>
                                        </p:cTn>
                                        <p:tgtEl>
                                          <p:spTgt spid="27">
                                            <p:txEl>
                                              <p:pRg st="16" end="16"/>
                                            </p:txEl>
                                          </p:spTgt>
                                        </p:tgtEl>
                                        <p:attrNameLst>
                                          <p:attrName>style.visibility</p:attrName>
                                        </p:attrNameLst>
                                      </p:cBhvr>
                                      <p:to>
                                        <p:strVal val="visible"/>
                                      </p:to>
                                    </p:set>
                                    <p:anim calcmode="lin" valueType="num">
                                      <p:cBhvr additive="base">
                                        <p:cTn id="95" dur="500" fill="hold"/>
                                        <p:tgtEl>
                                          <p:spTgt spid="27">
                                            <p:txEl>
                                              <p:pRg st="16" end="16"/>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27">
                                            <p:txEl>
                                              <p:pRg st="16" end="16"/>
                                            </p:txEl>
                                          </p:spTgt>
                                        </p:tgtEl>
                                        <p:attrNameLst>
                                          <p:attrName>ppt_y</p:attrName>
                                        </p:attrNameLst>
                                      </p:cBhvr>
                                      <p:tavLst>
                                        <p:tav tm="0">
                                          <p:val>
                                            <p:strVal val="0-#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27">
                                            <p:txEl>
                                              <p:pRg st="17" end="17"/>
                                            </p:txEl>
                                          </p:spTgt>
                                        </p:tgtEl>
                                        <p:attrNameLst>
                                          <p:attrName>style.visibility</p:attrName>
                                        </p:attrNameLst>
                                      </p:cBhvr>
                                      <p:to>
                                        <p:strVal val="visible"/>
                                      </p:to>
                                    </p:set>
                                    <p:anim calcmode="lin" valueType="num">
                                      <p:cBhvr additive="base">
                                        <p:cTn id="99" dur="500" fill="hold"/>
                                        <p:tgtEl>
                                          <p:spTgt spid="27">
                                            <p:txEl>
                                              <p:pRg st="17" end="17"/>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27">
                                            <p:txEl>
                                              <p:pRg st="17" end="17"/>
                                            </p:txEl>
                                          </p:spTgt>
                                        </p:tgtEl>
                                        <p:attrNameLst>
                                          <p:attrName>ppt_y</p:attrName>
                                        </p:attrNameLst>
                                      </p:cBhvr>
                                      <p:tavLst>
                                        <p:tav tm="0">
                                          <p:val>
                                            <p:strVal val="0-#ppt_h/2"/>
                                          </p:val>
                                        </p:tav>
                                        <p:tav tm="100000">
                                          <p:val>
                                            <p:strVal val="#ppt_y"/>
                                          </p:val>
                                        </p:tav>
                                      </p:tavLst>
                                    </p:anim>
                                  </p:childTnLst>
                                </p:cTn>
                              </p:par>
                              <p:par>
                                <p:cTn id="101" presetID="2" presetClass="entr" presetSubtype="1" fill="hold" nodeType="withEffect">
                                  <p:stCondLst>
                                    <p:cond delay="0"/>
                                  </p:stCondLst>
                                  <p:childTnLst>
                                    <p:set>
                                      <p:cBhvr>
                                        <p:cTn id="102" dur="1" fill="hold">
                                          <p:stCondLst>
                                            <p:cond delay="0"/>
                                          </p:stCondLst>
                                        </p:cTn>
                                        <p:tgtEl>
                                          <p:spTgt spid="27">
                                            <p:txEl>
                                              <p:pRg st="18" end="18"/>
                                            </p:txEl>
                                          </p:spTgt>
                                        </p:tgtEl>
                                        <p:attrNameLst>
                                          <p:attrName>style.visibility</p:attrName>
                                        </p:attrNameLst>
                                      </p:cBhvr>
                                      <p:to>
                                        <p:strVal val="visible"/>
                                      </p:to>
                                    </p:set>
                                    <p:anim calcmode="lin" valueType="num">
                                      <p:cBhvr additive="base">
                                        <p:cTn id="103" dur="500" fill="hold"/>
                                        <p:tgtEl>
                                          <p:spTgt spid="27">
                                            <p:txEl>
                                              <p:pRg st="18" end="18"/>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7">
                                            <p:txEl>
                                              <p:pRg st="18" end="18"/>
                                            </p:txEl>
                                          </p:spTgt>
                                        </p:tgtEl>
                                        <p:attrNameLst>
                                          <p:attrName>ppt_y</p:attrName>
                                        </p:attrNameLst>
                                      </p:cBhvr>
                                      <p:tavLst>
                                        <p:tav tm="0">
                                          <p:val>
                                            <p:strVal val="0-#ppt_h/2"/>
                                          </p:val>
                                        </p:tav>
                                        <p:tav tm="100000">
                                          <p:val>
                                            <p:strVal val="#ppt_y"/>
                                          </p:val>
                                        </p:tav>
                                      </p:tavLst>
                                    </p:anim>
                                  </p:childTnLst>
                                </p:cTn>
                              </p:par>
                            </p:childTnLst>
                          </p:cTn>
                        </p:par>
                        <p:par>
                          <p:cTn id="105" fill="hold">
                            <p:stCondLst>
                              <p:cond delay="2500"/>
                            </p:stCondLst>
                            <p:childTnLst>
                              <p:par>
                                <p:cTn id="106" presetID="31"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 calcmode="lin" valueType="num">
                                      <p:cBhvr>
                                        <p:cTn id="108" dur="1000" fill="hold"/>
                                        <p:tgtEl>
                                          <p:spTgt spid="28"/>
                                        </p:tgtEl>
                                        <p:attrNameLst>
                                          <p:attrName>ppt_w</p:attrName>
                                        </p:attrNameLst>
                                      </p:cBhvr>
                                      <p:tavLst>
                                        <p:tav tm="0">
                                          <p:val>
                                            <p:fltVal val="0"/>
                                          </p:val>
                                        </p:tav>
                                        <p:tav tm="100000">
                                          <p:val>
                                            <p:strVal val="#ppt_w"/>
                                          </p:val>
                                        </p:tav>
                                      </p:tavLst>
                                    </p:anim>
                                    <p:anim calcmode="lin" valueType="num">
                                      <p:cBhvr>
                                        <p:cTn id="109" dur="1000" fill="hold"/>
                                        <p:tgtEl>
                                          <p:spTgt spid="28"/>
                                        </p:tgtEl>
                                        <p:attrNameLst>
                                          <p:attrName>ppt_h</p:attrName>
                                        </p:attrNameLst>
                                      </p:cBhvr>
                                      <p:tavLst>
                                        <p:tav tm="0">
                                          <p:val>
                                            <p:fltVal val="0"/>
                                          </p:val>
                                        </p:tav>
                                        <p:tav tm="100000">
                                          <p:val>
                                            <p:strVal val="#ppt_h"/>
                                          </p:val>
                                        </p:tav>
                                      </p:tavLst>
                                    </p:anim>
                                    <p:anim calcmode="lin" valueType="num">
                                      <p:cBhvr>
                                        <p:cTn id="110" dur="1000" fill="hold"/>
                                        <p:tgtEl>
                                          <p:spTgt spid="28"/>
                                        </p:tgtEl>
                                        <p:attrNameLst>
                                          <p:attrName>style.rotation</p:attrName>
                                        </p:attrNameLst>
                                      </p:cBhvr>
                                      <p:tavLst>
                                        <p:tav tm="0">
                                          <p:val>
                                            <p:fltVal val="90"/>
                                          </p:val>
                                        </p:tav>
                                        <p:tav tm="100000">
                                          <p:val>
                                            <p:fltVal val="0"/>
                                          </p:val>
                                        </p:tav>
                                      </p:tavLst>
                                    </p:anim>
                                    <p:animEffect transition="in" filter="fade">
                                      <p:cBhvr>
                                        <p:cTn id="111" dur="1000"/>
                                        <p:tgtEl>
                                          <p:spTgt spid="28"/>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wipe(left)">
                                      <p:cBhvr>
                                        <p:cTn id="116"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8" grpId="0" animBg="1"/>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10.xml><?xml version="1.0" encoding="utf-8"?>
<p:tagLst xmlns:a="http://schemas.openxmlformats.org/drawingml/2006/main" xmlns:r="http://schemas.openxmlformats.org/officeDocument/2006/relationships" xmlns:p="http://schemas.openxmlformats.org/presentationml/2006/main">
  <p:tag name="TIMING" val="|10.4|36.3"/>
</p:tagLst>
</file>

<file path=ppt/tags/tag11.xml><?xml version="1.0" encoding="utf-8"?>
<p:tagLst xmlns:a="http://schemas.openxmlformats.org/drawingml/2006/main" xmlns:r="http://schemas.openxmlformats.org/officeDocument/2006/relationships" xmlns:p="http://schemas.openxmlformats.org/presentationml/2006/main">
  <p:tag name="TIMING" val="|182.5"/>
</p:tagLst>
</file>

<file path=ppt/tags/tag12.xml><?xml version="1.0" encoding="utf-8"?>
<p:tagLst xmlns:a="http://schemas.openxmlformats.org/drawingml/2006/main" xmlns:r="http://schemas.openxmlformats.org/officeDocument/2006/relationships" xmlns:p="http://schemas.openxmlformats.org/presentationml/2006/main">
  <p:tag name="TIMING" val="|40.7|23"/>
</p:tagLst>
</file>

<file path=ppt/tags/tag13.xml><?xml version="1.0" encoding="utf-8"?>
<p:tagLst xmlns:a="http://schemas.openxmlformats.org/drawingml/2006/main" xmlns:r="http://schemas.openxmlformats.org/officeDocument/2006/relationships" xmlns:p="http://schemas.openxmlformats.org/presentationml/2006/main">
  <p:tag name="TIMING" val="|137.9|86.3"/>
</p:tagLst>
</file>

<file path=ppt/tags/tag14.xml><?xml version="1.0" encoding="utf-8"?>
<p:tagLst xmlns:a="http://schemas.openxmlformats.org/drawingml/2006/main" xmlns:r="http://schemas.openxmlformats.org/officeDocument/2006/relationships" xmlns:p="http://schemas.openxmlformats.org/presentationml/2006/main">
  <p:tag name="TIMING" val="|20.7"/>
</p:tagLst>
</file>

<file path=ppt/tags/tag15.xml><?xml version="1.0" encoding="utf-8"?>
<p:tagLst xmlns:a="http://schemas.openxmlformats.org/drawingml/2006/main" xmlns:r="http://schemas.openxmlformats.org/officeDocument/2006/relationships" xmlns:p="http://schemas.openxmlformats.org/presentationml/2006/main">
  <p:tag name="TIMING" val="|153.9"/>
</p:tagLst>
</file>

<file path=ppt/tags/tag16.xml><?xml version="1.0" encoding="utf-8"?>
<p:tagLst xmlns:a="http://schemas.openxmlformats.org/drawingml/2006/main" xmlns:r="http://schemas.openxmlformats.org/officeDocument/2006/relationships" xmlns:p="http://schemas.openxmlformats.org/presentationml/2006/main">
  <p:tag name="TIMING" val="|18.3"/>
</p:tagLst>
</file>

<file path=ppt/tags/tag17.xml><?xml version="1.0" encoding="utf-8"?>
<p:tagLst xmlns:a="http://schemas.openxmlformats.org/drawingml/2006/main" xmlns:r="http://schemas.openxmlformats.org/officeDocument/2006/relationships" xmlns:p="http://schemas.openxmlformats.org/presentationml/2006/main">
  <p:tag name="TIMING" val="|16.9"/>
</p:tagLst>
</file>

<file path=ppt/tags/tag18.xml><?xml version="1.0" encoding="utf-8"?>
<p:tagLst xmlns:a="http://schemas.openxmlformats.org/drawingml/2006/main" xmlns:r="http://schemas.openxmlformats.org/officeDocument/2006/relationships" xmlns:p="http://schemas.openxmlformats.org/presentationml/2006/main">
  <p:tag name="TIMING" val="|153.9"/>
</p:tagLst>
</file>

<file path=ppt/tags/tag19.xml><?xml version="1.0" encoding="utf-8"?>
<p:tagLst xmlns:a="http://schemas.openxmlformats.org/drawingml/2006/main" xmlns:r="http://schemas.openxmlformats.org/officeDocument/2006/relationships" xmlns:p="http://schemas.openxmlformats.org/presentationml/2006/main">
  <p:tag name="TIMING" val="|49.7"/>
</p:tagLst>
</file>

<file path=ppt/tags/tag2.xml><?xml version="1.0" encoding="utf-8"?>
<p:tagLst xmlns:a="http://schemas.openxmlformats.org/drawingml/2006/main" xmlns:r="http://schemas.openxmlformats.org/officeDocument/2006/relationships" xmlns:p="http://schemas.openxmlformats.org/presentationml/2006/main">
  <p:tag name="TIMING" val="|29.4"/>
</p:tagLst>
</file>

<file path=ppt/tags/tag20.xml><?xml version="1.0" encoding="utf-8"?>
<p:tagLst xmlns:a="http://schemas.openxmlformats.org/drawingml/2006/main" xmlns:r="http://schemas.openxmlformats.org/officeDocument/2006/relationships" xmlns:p="http://schemas.openxmlformats.org/presentationml/2006/main">
  <p:tag name="TIMING" val="|70.3|254.9"/>
</p:tagLst>
</file>

<file path=ppt/tags/tag21.xml><?xml version="1.0" encoding="utf-8"?>
<p:tagLst xmlns:a="http://schemas.openxmlformats.org/drawingml/2006/main" xmlns:r="http://schemas.openxmlformats.org/officeDocument/2006/relationships" xmlns:p="http://schemas.openxmlformats.org/presentationml/2006/main">
  <p:tag name="TIMING" val="|42.1"/>
</p:tagLst>
</file>

<file path=ppt/tags/tag22.xml><?xml version="1.0" encoding="utf-8"?>
<p:tagLst xmlns:a="http://schemas.openxmlformats.org/drawingml/2006/main" xmlns:r="http://schemas.openxmlformats.org/officeDocument/2006/relationships" xmlns:p="http://schemas.openxmlformats.org/presentationml/2006/main">
  <p:tag name="TIMING" val="|89.4"/>
</p:tagLst>
</file>

<file path=ppt/tags/tag23.xml><?xml version="1.0" encoding="utf-8"?>
<p:tagLst xmlns:a="http://schemas.openxmlformats.org/drawingml/2006/main" xmlns:r="http://schemas.openxmlformats.org/officeDocument/2006/relationships" xmlns:p="http://schemas.openxmlformats.org/presentationml/2006/main">
  <p:tag name="TIMING" val="|33.4|58.4"/>
</p:tagLst>
</file>

<file path=ppt/tags/tag24.xml><?xml version="1.0" encoding="utf-8"?>
<p:tagLst xmlns:a="http://schemas.openxmlformats.org/drawingml/2006/main" xmlns:r="http://schemas.openxmlformats.org/officeDocument/2006/relationships" xmlns:p="http://schemas.openxmlformats.org/presentationml/2006/main">
  <p:tag name="TIMING" val="|14.1|7.8|7.6|7|16|9.6"/>
</p:tagLst>
</file>

<file path=ppt/tags/tag25.xml><?xml version="1.0" encoding="utf-8"?>
<p:tagLst xmlns:a="http://schemas.openxmlformats.org/drawingml/2006/main" xmlns:r="http://schemas.openxmlformats.org/officeDocument/2006/relationships" xmlns:p="http://schemas.openxmlformats.org/presentationml/2006/main">
  <p:tag name="TIMING" val="|36.3"/>
</p:tagLst>
</file>

<file path=ppt/tags/tag26.xml><?xml version="1.0" encoding="utf-8"?>
<p:tagLst xmlns:a="http://schemas.openxmlformats.org/drawingml/2006/main" xmlns:r="http://schemas.openxmlformats.org/officeDocument/2006/relationships" xmlns:p="http://schemas.openxmlformats.org/presentationml/2006/main">
  <p:tag name="TIMING" val="|41.1"/>
</p:tagLst>
</file>

<file path=ppt/tags/tag27.xml><?xml version="1.0" encoding="utf-8"?>
<p:tagLst xmlns:a="http://schemas.openxmlformats.org/drawingml/2006/main" xmlns:r="http://schemas.openxmlformats.org/officeDocument/2006/relationships" xmlns:p="http://schemas.openxmlformats.org/presentationml/2006/main">
  <p:tag name="TIMING" val="|7.2"/>
</p:tagLst>
</file>

<file path=ppt/tags/tag28.xml><?xml version="1.0" encoding="utf-8"?>
<p:tagLst xmlns:a="http://schemas.openxmlformats.org/drawingml/2006/main" xmlns:r="http://schemas.openxmlformats.org/officeDocument/2006/relationships" xmlns:p="http://schemas.openxmlformats.org/presentationml/2006/main">
  <p:tag name="TIMING" val="|10.7|50.1"/>
</p:tagLst>
</file>

<file path=ppt/tags/tag29.xml><?xml version="1.0" encoding="utf-8"?>
<p:tagLst xmlns:a="http://schemas.openxmlformats.org/drawingml/2006/main" xmlns:r="http://schemas.openxmlformats.org/officeDocument/2006/relationships" xmlns:p="http://schemas.openxmlformats.org/presentationml/2006/main">
  <p:tag name="TIMING" val="|119.5"/>
</p:tagLst>
</file>

<file path=ppt/tags/tag3.xml><?xml version="1.0" encoding="utf-8"?>
<p:tagLst xmlns:a="http://schemas.openxmlformats.org/drawingml/2006/main" xmlns:r="http://schemas.openxmlformats.org/officeDocument/2006/relationships" xmlns:p="http://schemas.openxmlformats.org/presentationml/2006/main">
  <p:tag name="TIMING" val="|53.3|13.4|8|3.3|1.8"/>
</p:tagLst>
</file>

<file path=ppt/tags/tag30.xml><?xml version="1.0" encoding="utf-8"?>
<p:tagLst xmlns:a="http://schemas.openxmlformats.org/drawingml/2006/main" xmlns:r="http://schemas.openxmlformats.org/officeDocument/2006/relationships" xmlns:p="http://schemas.openxmlformats.org/presentationml/2006/main">
  <p:tag name="TIMING" val="|46.5"/>
</p:tagLst>
</file>

<file path=ppt/tags/tag31.xml><?xml version="1.0" encoding="utf-8"?>
<p:tagLst xmlns:a="http://schemas.openxmlformats.org/drawingml/2006/main" xmlns:r="http://schemas.openxmlformats.org/officeDocument/2006/relationships" xmlns:p="http://schemas.openxmlformats.org/presentationml/2006/main">
  <p:tag name="TIMING" val="|5.7"/>
</p:tagLst>
</file>

<file path=ppt/tags/tag4.xml><?xml version="1.0" encoding="utf-8"?>
<p:tagLst xmlns:a="http://schemas.openxmlformats.org/drawingml/2006/main" xmlns:r="http://schemas.openxmlformats.org/officeDocument/2006/relationships" xmlns:p="http://schemas.openxmlformats.org/presentationml/2006/main">
  <p:tag name="TIMING" val="|51.4"/>
</p:tagLst>
</file>

<file path=ppt/tags/tag5.xml><?xml version="1.0" encoding="utf-8"?>
<p:tagLst xmlns:a="http://schemas.openxmlformats.org/drawingml/2006/main" xmlns:r="http://schemas.openxmlformats.org/officeDocument/2006/relationships" xmlns:p="http://schemas.openxmlformats.org/presentationml/2006/main">
  <p:tag name="TIMING" val="|20.1|47.4"/>
</p:tagLst>
</file>

<file path=ppt/tags/tag6.xml><?xml version="1.0" encoding="utf-8"?>
<p:tagLst xmlns:a="http://schemas.openxmlformats.org/drawingml/2006/main" xmlns:r="http://schemas.openxmlformats.org/officeDocument/2006/relationships" xmlns:p="http://schemas.openxmlformats.org/presentationml/2006/main">
  <p:tag name="TIMING" val="|51.9|49.9"/>
</p:tagLst>
</file>

<file path=ppt/tags/tag7.xml><?xml version="1.0" encoding="utf-8"?>
<p:tagLst xmlns:a="http://schemas.openxmlformats.org/drawingml/2006/main" xmlns:r="http://schemas.openxmlformats.org/officeDocument/2006/relationships" xmlns:p="http://schemas.openxmlformats.org/presentationml/2006/main">
  <p:tag name="TIMING" val="|93"/>
</p:tagLst>
</file>

<file path=ppt/tags/tag8.xml><?xml version="1.0" encoding="utf-8"?>
<p:tagLst xmlns:a="http://schemas.openxmlformats.org/drawingml/2006/main" xmlns:r="http://schemas.openxmlformats.org/officeDocument/2006/relationships" xmlns:p="http://schemas.openxmlformats.org/presentationml/2006/main">
  <p:tag name="TIMING" val="|0.5"/>
</p:tagLst>
</file>

<file path=ppt/tags/tag9.xml><?xml version="1.0" encoding="utf-8"?>
<p:tagLst xmlns:a="http://schemas.openxmlformats.org/drawingml/2006/main" xmlns:r="http://schemas.openxmlformats.org/officeDocument/2006/relationships" xmlns:p="http://schemas.openxmlformats.org/presentationml/2006/main">
  <p:tag name="TIMING" val="|16.2|12.4|37.2"/>
</p:tagLst>
</file>

<file path=ppt/theme/theme1.xml><?xml version="1.0" encoding="utf-8"?>
<a:theme xmlns:a="http://schemas.openxmlformats.org/drawingml/2006/main" name="ASU">
  <a:themeElements>
    <a:clrScheme name="ASU 7">
      <a:dk1>
        <a:srgbClr val="000000"/>
      </a:dk1>
      <a:lt1>
        <a:srgbClr val="FFFFFF"/>
      </a:lt1>
      <a:dk2>
        <a:srgbClr val="A50021"/>
      </a:dk2>
      <a:lt2>
        <a:srgbClr val="1C1C1C"/>
      </a:lt2>
      <a:accent1>
        <a:srgbClr val="00E4A8"/>
      </a:accent1>
      <a:accent2>
        <a:srgbClr val="FFCC00"/>
      </a:accent2>
      <a:accent3>
        <a:srgbClr val="FFFFFF"/>
      </a:accent3>
      <a:accent4>
        <a:srgbClr val="000000"/>
      </a:accent4>
      <a:accent5>
        <a:srgbClr val="AAEFD1"/>
      </a:accent5>
      <a:accent6>
        <a:srgbClr val="E7B900"/>
      </a:accent6>
      <a:hlink>
        <a:srgbClr val="BC3319"/>
      </a:hlink>
      <a:folHlink>
        <a:srgbClr val="3333CC"/>
      </a:folHlink>
    </a:clrScheme>
    <a:fontScheme name="ASU">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C000"/>
        </a:solidFill>
        <a:ln w="38100" cap="flat" cmpd="sng" algn="ctr">
          <a:solidFill>
            <a:srgbClr val="C00000"/>
          </a:solidFill>
          <a:prstDash val="solid"/>
          <a:round/>
          <a:headEnd type="none" w="med" len="med"/>
          <a:tailEnd type="none" w="med" len="med"/>
        </a:ln>
        <a:effectLst/>
        <a:extLst/>
      </a:spPr>
      <a:bodyPr rot="0" spcFirstLastPara="0" vertOverflow="overflow" horzOverflow="overflow" vert="horz" wrap="none" lIns="91440" tIns="91440" rIns="91440" bIns="91440" numCol="1" spcCol="0" rtlCol="0" fromWordArt="0" anchor="t" anchorCtr="0" forceAA="0" compatLnSpc="1">
        <a:prstTxWarp prst="textNoShape">
          <a:avLst/>
        </a:prstTxWarp>
        <a:noAutofit/>
      </a:bodyPr>
      <a:lstStyle>
        <a:defPPr marL="0" marR="0" indent="0" algn="ctr" defTabSz="914400" rtl="0" eaLnBrk="1" fontAlgn="base" latinLnBrk="0" hangingPunct="1">
          <a:lnSpc>
            <a:spcPct val="100000"/>
          </a:lnSpc>
          <a:spcBef>
            <a:spcPct val="20000"/>
          </a:spcBef>
          <a:spcAft>
            <a:spcPct val="0"/>
          </a:spcAft>
          <a:buClr>
            <a:srgbClr val="CCA500"/>
          </a:buClr>
          <a:buSzTx/>
          <a:buFont typeface="Wingdings" pitchFamily="2" charset="2"/>
          <a:buNone/>
          <a:tabLst/>
          <a:defRPr sz="2000" dirty="0" smtClean="0">
            <a:latin typeface="Tahoma" pitchFamily="34" charset="0"/>
          </a:defRPr>
        </a:defPPr>
      </a:lstStyle>
    </a:spDef>
    <a:lnDef>
      <a:spPr bwMode="auto">
        <a:solidFill>
          <a:srgbClr val="00FFFF"/>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ASU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ASU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ASU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ASU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ASU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ASU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ASU 7">
        <a:dk1>
          <a:srgbClr val="000000"/>
        </a:dk1>
        <a:lt1>
          <a:srgbClr val="FFFFFF"/>
        </a:lt1>
        <a:dk2>
          <a:srgbClr val="A50021"/>
        </a:dk2>
        <a:lt2>
          <a:srgbClr val="1C1C1C"/>
        </a:lt2>
        <a:accent1>
          <a:srgbClr val="00E4A8"/>
        </a:accent1>
        <a:accent2>
          <a:srgbClr val="FFCC00"/>
        </a:accent2>
        <a:accent3>
          <a:srgbClr val="FFFFFF"/>
        </a:accent3>
        <a:accent4>
          <a:srgbClr val="000000"/>
        </a:accent4>
        <a:accent5>
          <a:srgbClr val="AAEFD1"/>
        </a:accent5>
        <a:accent6>
          <a:srgbClr val="E7B900"/>
        </a:accent6>
        <a:hlink>
          <a:srgbClr val="BC3319"/>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9821</TotalTime>
  <Words>9595</Words>
  <Application>Microsoft Office PowerPoint</Application>
  <PresentationFormat>On-screen Show (4:3)</PresentationFormat>
  <Paragraphs>1900</Paragraphs>
  <Slides>84</Slides>
  <Notes>38</Notes>
  <HiddenSlides>15</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ASU</vt:lpstr>
      <vt:lpstr>When is Temporal Planning Really Temporal?</vt:lpstr>
      <vt:lpstr>Applications Exist</vt:lpstr>
      <vt:lpstr>Applications are Hard</vt:lpstr>
      <vt:lpstr>Simplify To Succeed</vt:lpstr>
      <vt:lpstr>D</vt:lpstr>
      <vt:lpstr>Agenda</vt:lpstr>
      <vt:lpstr>PowerPoint Presentation</vt:lpstr>
      <vt:lpstr>Combinatorial Explosion</vt:lpstr>
      <vt:lpstr>Cheat To Win</vt:lpstr>
      <vt:lpstr>Agenda</vt:lpstr>
      <vt:lpstr>Agenda</vt:lpstr>
      <vt:lpstr>The Issue</vt:lpstr>
      <vt:lpstr>The Results</vt:lpstr>
      <vt:lpstr>Confusion in Temporal Planning</vt:lpstr>
      <vt:lpstr>Progress???</vt:lpstr>
      <vt:lpstr>Agenda</vt:lpstr>
      <vt:lpstr>The Mission: “Really Do 2007”</vt:lpstr>
      <vt:lpstr>Thesis</vt:lpstr>
      <vt:lpstr>Definitions: Required Concurrency</vt:lpstr>
      <vt:lpstr>RC Characterization Theorem</vt:lpstr>
      <vt:lpstr>Technical Level Changes</vt:lpstr>
      <vt:lpstr>Agenda</vt:lpstr>
      <vt:lpstr>Thesis</vt:lpstr>
      <vt:lpstr>How Should:</vt:lpstr>
      <vt:lpstr>We should (always) identify and prove:</vt:lpstr>
      <vt:lpstr>Redo Language Analysis</vt:lpstr>
      <vt:lpstr>Redo Algorithm Analysis</vt:lpstr>
      <vt:lpstr>Review:</vt:lpstr>
      <vt:lpstr>Agenda</vt:lpstr>
      <vt:lpstr>What is Time?</vt:lpstr>
      <vt:lpstr>Mini-Overview: Machinery</vt:lpstr>
      <vt:lpstr>CTP Machinery: Locks</vt:lpstr>
      <vt:lpstr>ITP Machinery: Compound Actions</vt:lpstr>
      <vt:lpstr>Formal Semantics (1/3): Situations</vt:lpstr>
      <vt:lpstr>Formal Semantics (2/3): Plans</vt:lpstr>
      <vt:lpstr>Formal Semantics (3/3): Executions</vt:lpstr>
      <vt:lpstr>Natural Semantics: Behaviors</vt:lpstr>
      <vt:lpstr>What is Time? How should Time be defined?</vt:lpstr>
      <vt:lpstr>Time ∈ Fixed Point</vt:lpstr>
      <vt:lpstr>Agenda</vt:lpstr>
      <vt:lpstr>Reductions and Equivalences</vt:lpstr>
      <vt:lpstr>CTP: Rescheduling, Reduction</vt:lpstr>
      <vt:lpstr>ITP: Rescheduling, Reduction</vt:lpstr>
      <vt:lpstr>CTP, ITP: Reordering</vt:lpstr>
      <vt:lpstr>Deordering Significance</vt:lpstr>
      <vt:lpstr>Agenda</vt:lpstr>
      <vt:lpstr>Causally Required Concurrency</vt:lpstr>
      <vt:lpstr>Syntax Restrictions</vt:lpstr>
      <vt:lpstr>Syntax Restrictions</vt:lpstr>
      <vt:lpstr>Minimal Compound</vt:lpstr>
      <vt:lpstr>Proof of Characterization of RC</vt:lpstr>
      <vt:lpstr>Compilability</vt:lpstr>
      <vt:lpstr>Agenda</vt:lpstr>
      <vt:lpstr>First-Fit Classical (Forward-Chaining) Planner</vt:lpstr>
      <vt:lpstr>Decision Epoch Planner</vt:lpstr>
      <vt:lpstr>Temporally Lifted (Forward-Chaining) Planner</vt:lpstr>
      <vt:lpstr>TEMPO for Match-Fuse</vt:lpstr>
      <vt:lpstr>Temporally Lifted</vt:lpstr>
      <vt:lpstr>Deordered Reduction</vt:lpstr>
      <vt:lpstr>Agenda</vt:lpstr>
      <vt:lpstr>PowerPoint Presentation</vt:lpstr>
      <vt:lpstr>How Should:</vt:lpstr>
      <vt:lpstr>We should (always) identify and prove:</vt:lpstr>
      <vt:lpstr>Redo Language Analysis</vt:lpstr>
      <vt:lpstr>Redo Algorithm Analysis</vt:lpstr>
      <vt:lpstr>Thanks!</vt:lpstr>
      <vt:lpstr>Rover Domain</vt:lpstr>
      <vt:lpstr>Rovers Plan</vt:lpstr>
      <vt:lpstr>Fundamental Definitions</vt:lpstr>
      <vt:lpstr>(Simple) Temporal Rovers Domain</vt:lpstr>
      <vt:lpstr>(Simple) Temporal Rovers Plan</vt:lpstr>
      <vt:lpstr>(Simple) Temporal Rovers States</vt:lpstr>
      <vt:lpstr>Rovers: Navigate in PDDL2.1 Level 3</vt:lpstr>
      <vt:lpstr>Causally Required Action Concurrency</vt:lpstr>
      <vt:lpstr>Discrete Soup Bowl Model</vt:lpstr>
      <vt:lpstr>PDDL2.1/3 Model</vt:lpstr>
      <vt:lpstr>Sequential Planning Definitions</vt:lpstr>
      <vt:lpstr>Sequential Planning Definitions</vt:lpstr>
      <vt:lpstr>Conservative Temporal Definitions</vt:lpstr>
      <vt:lpstr>Conservative Temporal Definitions</vt:lpstr>
      <vt:lpstr>Interleaved Temporal Definitions</vt:lpstr>
      <vt:lpstr>Interleaved Temporal Definitions</vt:lpstr>
      <vt:lpstr>PowerPoint Presentation</vt:lpstr>
      <vt:lpstr>Intermission</vt:lpstr>
    </vt:vector>
  </TitlesOfParts>
  <Company>ASU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When is Temporal Planning Really Temporal?</dc:title>
  <dc:creator>Will</dc:creator>
  <cp:lastModifiedBy>Will</cp:lastModifiedBy>
  <cp:revision>288</cp:revision>
  <cp:lastPrinted>2012-11-14T17:57:21Z</cp:lastPrinted>
  <dcterms:created xsi:type="dcterms:W3CDTF">2012-09-21T21:21:00Z</dcterms:created>
  <dcterms:modified xsi:type="dcterms:W3CDTF">2012-11-16T01:43:22Z</dcterms:modified>
</cp:coreProperties>
</file>