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comments/comment3.xml" ContentType="application/vnd.openxmlformats-officedocument.presentationml.comments+xml"/>
  <Override PartName="/ppt/notesSlides/notesSlide13.xml" ContentType="application/vnd.openxmlformats-officedocument.presentationml.notesSlide+xml"/>
  <Override PartName="/ppt/comments/comment4.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5.xml" ContentType="application/vnd.openxmlformats-officedocument.presentationml.comments+xml"/>
  <Override PartName="/ppt/tags/tag7.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2" r:id="rId1"/>
  </p:sldMasterIdLst>
  <p:notesMasterIdLst>
    <p:notesMasterId r:id="rId101"/>
  </p:notesMasterIdLst>
  <p:handoutMasterIdLst>
    <p:handoutMasterId r:id="rId102"/>
  </p:handoutMasterIdLst>
  <p:sldIdLst>
    <p:sldId id="287" r:id="rId2"/>
    <p:sldId id="464" r:id="rId3"/>
    <p:sldId id="497" r:id="rId4"/>
    <p:sldId id="549" r:id="rId5"/>
    <p:sldId id="594" r:id="rId6"/>
    <p:sldId id="450" r:id="rId7"/>
    <p:sldId id="595" r:id="rId8"/>
    <p:sldId id="596" r:id="rId9"/>
    <p:sldId id="550" r:id="rId10"/>
    <p:sldId id="455" r:id="rId11"/>
    <p:sldId id="386" r:id="rId12"/>
    <p:sldId id="449" r:id="rId13"/>
    <p:sldId id="556" r:id="rId14"/>
    <p:sldId id="409" r:id="rId15"/>
    <p:sldId id="558" r:id="rId16"/>
    <p:sldId id="405" r:id="rId17"/>
    <p:sldId id="406" r:id="rId18"/>
    <p:sldId id="466" r:id="rId19"/>
    <p:sldId id="525" r:id="rId20"/>
    <p:sldId id="597" r:id="rId21"/>
    <p:sldId id="599" r:id="rId22"/>
    <p:sldId id="411" r:id="rId23"/>
    <p:sldId id="291" r:id="rId24"/>
    <p:sldId id="555" r:id="rId25"/>
    <p:sldId id="732" r:id="rId26"/>
    <p:sldId id="676" r:id="rId27"/>
    <p:sldId id="560" r:id="rId28"/>
    <p:sldId id="561" r:id="rId29"/>
    <p:sldId id="562" r:id="rId30"/>
    <p:sldId id="563" r:id="rId31"/>
    <p:sldId id="564" r:id="rId32"/>
    <p:sldId id="566" r:id="rId33"/>
    <p:sldId id="567" r:id="rId34"/>
    <p:sldId id="569" r:id="rId35"/>
    <p:sldId id="573" r:id="rId36"/>
    <p:sldId id="733" r:id="rId37"/>
    <p:sldId id="575" r:id="rId38"/>
    <p:sldId id="576" r:id="rId39"/>
    <p:sldId id="577" r:id="rId40"/>
    <p:sldId id="578" r:id="rId41"/>
    <p:sldId id="579" r:id="rId42"/>
    <p:sldId id="580" r:id="rId43"/>
    <p:sldId id="581" r:id="rId44"/>
    <p:sldId id="583" r:id="rId45"/>
    <p:sldId id="585" r:id="rId46"/>
    <p:sldId id="587" r:id="rId47"/>
    <p:sldId id="734" r:id="rId48"/>
    <p:sldId id="677" r:id="rId49"/>
    <p:sldId id="678" r:id="rId50"/>
    <p:sldId id="679" r:id="rId51"/>
    <p:sldId id="680" r:id="rId52"/>
    <p:sldId id="681" r:id="rId53"/>
    <p:sldId id="685" r:id="rId54"/>
    <p:sldId id="720" r:id="rId55"/>
    <p:sldId id="686" r:id="rId56"/>
    <p:sldId id="687" r:id="rId57"/>
    <p:sldId id="688" r:id="rId58"/>
    <p:sldId id="689" r:id="rId59"/>
    <p:sldId id="690" r:id="rId60"/>
    <p:sldId id="691" r:id="rId61"/>
    <p:sldId id="692" r:id="rId62"/>
    <p:sldId id="693" r:id="rId63"/>
    <p:sldId id="694" r:id="rId64"/>
    <p:sldId id="695" r:id="rId65"/>
    <p:sldId id="696" r:id="rId66"/>
    <p:sldId id="722" r:id="rId67"/>
    <p:sldId id="703" r:id="rId68"/>
    <p:sldId id="704" r:id="rId69"/>
    <p:sldId id="707" r:id="rId70"/>
    <p:sldId id="735" r:id="rId71"/>
    <p:sldId id="737" r:id="rId72"/>
    <p:sldId id="620" r:id="rId73"/>
    <p:sldId id="612" r:id="rId74"/>
    <p:sldId id="613" r:id="rId75"/>
    <p:sldId id="614" r:id="rId76"/>
    <p:sldId id="625" r:id="rId77"/>
    <p:sldId id="626" r:id="rId78"/>
    <p:sldId id="615" r:id="rId79"/>
    <p:sldId id="628" r:id="rId80"/>
    <p:sldId id="632" r:id="rId81"/>
    <p:sldId id="736" r:id="rId82"/>
    <p:sldId id="631" r:id="rId83"/>
    <p:sldId id="629" r:id="rId84"/>
    <p:sldId id="637" r:id="rId85"/>
    <p:sldId id="640" r:id="rId86"/>
    <p:sldId id="719" r:id="rId87"/>
    <p:sldId id="717" r:id="rId88"/>
    <p:sldId id="718" r:id="rId89"/>
    <p:sldId id="633" r:id="rId90"/>
    <p:sldId id="644" r:id="rId91"/>
    <p:sldId id="635" r:id="rId92"/>
    <p:sldId id="634" r:id="rId93"/>
    <p:sldId id="724" r:id="rId94"/>
    <p:sldId id="726" r:id="rId95"/>
    <p:sldId id="727" r:id="rId96"/>
    <p:sldId id="728" r:id="rId97"/>
    <p:sldId id="729" r:id="rId98"/>
    <p:sldId id="730" r:id="rId99"/>
    <p:sldId id="731" r:id="rId100"/>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heng" initials="Y" lastIdx="10" clrIdx="0"/>
  <p:cmAuthor id="2" name="Yuheng Hu" initials="YH" lastIdx="7" clrIdx="1">
    <p:extLst>
      <p:ext uri="{19B8F6BF-5375-455C-9EA6-DF929625EA0E}">
        <p15:presenceInfo xmlns:p15="http://schemas.microsoft.com/office/powerpoint/2012/main" xmlns="" userId="S-1-5-21-2127521184-1604012920-1887927527-11827857" providerId="AD"/>
      </p:ext>
    </p:extLst>
  </p:cmAuthor>
  <p:cmAuthor id="3" name="Hulala" initials="H"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0066FF"/>
    <a:srgbClr val="66CCFF"/>
    <a:srgbClr val="4F81BD"/>
    <a:srgbClr val="5D6CFD"/>
    <a:srgbClr val="08EA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74" autoAdjust="0"/>
    <p:restoredTop sz="98934" autoAdjust="0"/>
  </p:normalViewPr>
  <p:slideViewPr>
    <p:cSldViewPr>
      <p:cViewPr>
        <p:scale>
          <a:sx n="66" d="100"/>
          <a:sy n="66" d="100"/>
        </p:scale>
        <p:origin x="-636" y="-16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2-07-24T01:01:35.381" idx="9">
    <p:pos x="1624" y="207"/>
    <p:text>in the event part, we assume that an event is formed by discrete sequentially-ordered segments, each of which discusses a particular set of topics
to do segmentatoin/model the topic evolutions in the event, we apply the Markov assumption on \theta(s),with some probability, it is as same as
the distribution of topics of previous paragraph s-1, otherwise, a new distribution of topics \theta(s) is sampled from a dirichlet. This pattern of dependency is produced by associating a binary variable c(s). with each paragraph, indicating whether its topic is the same as that of the previous paragraph or different. If the topic remains the same, these paragraphs are merged to form one segment.</p:text>
  </p:cm>
  <p:cm authorId="1" dt="2012-07-24T01:14:42.199" idx="10">
    <p:pos x="4376" y="235"/>
    <p:text>we assume that a tweet consists of
words which can belong to two distinct types of topics: general topics, which are high-level and constant across the entire event, and speciﬁc topics, which are detailed and relate to the segments of the event. As a result, the distribution of general topics is ﬁxed for a tweet. However, the distribution of speciﬁc topics keeps varying with respect to the development of the event. 
each word in a tweet is associated with a distribution of topics. It can be either sampled from a mixture of speciﬁc topics \theta(s), or a mixture of general topics \psi(t) over K topics
depending on a binary variable c(t) sampled from a binomial distribution. In the ﬁrst case, \theta(s)
is from a referring segment s of the event, where s is chosen according to a categorical distribution s(t). An important property of the categorical distribution s(t) is to allow choosing any segment in the event. This reﬂects the fact that a person may compose a tweet on topics discussed in a segment that (1) was in the past (2) is currently occurring, or (3) will occur after the tweet is posted (usually when she expects certain topics to be discussed in the event)</p:text>
  </p:cm>
</p:cmLst>
</file>

<file path=ppt/comments/comment2.xml><?xml version="1.0" encoding="utf-8"?>
<p:cmLst xmlns:a="http://schemas.openxmlformats.org/drawingml/2006/main" xmlns:r="http://schemas.openxmlformats.org/officeDocument/2006/relationships" xmlns:p="http://schemas.openxmlformats.org/presentationml/2006/main">
  <p:cm authorId="3" dt="2014-11-12T22:17:41.321" idx="1">
    <p:pos x="90" y="170"/>
    <p:text>We propose a ﬂexible framework, named SOCSENT, for
event analytics via Twitter sentiment that leverages previous partial solutions.</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13-08-02T16:32:08.758" idx="2">
    <p:pos x="5178" y="742"/>
    <p:text>there are several challenges:  First,
manually annotating the sentiment of a vast amount
of tweets is time consuming and error-prone, presenting a bottleneck in learning
high quality models. 
Besides, sentiment is always
conveyed with highly domain-speciﬁc contextual cues, and
the idiosyncratic expressions in tweets may rapidly evolve
over time, especially when tweets are posted live in response
to the event. It can cause models to potentially lose performance and become stale. 
Last and most importantly, this
approach is unable to relate aggregated Twitter sentiment to
segments and topics of the event. One may consider enforcing tweets’ correlation with the segment and topics from
the event that occur within ﬁxed time-windows around the
tweets’ timestamps and classify the sentiment based on that. However, as
pointed by our recent work this assumption is often not valid: a segment of the event can actually be
referred to by tweets at any time irrespective of whether the
segment has already occurred or is occurring currently or will
occur later on.</p:text>
    <p:extLst>
      <p:ext uri="{C676402C-5697-4E1C-873F-D02D1690AC5C}">
        <p15:threadingInfo xmlns:p15="http://schemas.microsoft.com/office/powerpoint/2012/main" xmlns=""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3-08-02T16:43:59.920" idx="3">
    <p:pos x="10" y="10"/>
    <p:text>We propose a ﬂexible framework, named SOCSENT, for
event analytics via Twitter sentiment that leverages previous partial solutions.</p:text>
    <p:extLst>
      <p:ext uri="{C676402C-5697-4E1C-873F-D02D1690AC5C}">
        <p15:threadingInfo xmlns:p15="http://schemas.microsoft.com/office/powerpoint/2012/main" xmlns=""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3-08-08T15:22:59.439" idx="7">
    <p:pos x="4998" y="718"/>
    <p:text>we have 5,267 positive and 8,701 negative unique terms
in the lexicon.</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FDC438B4-70DC-4FAC-9BB6-BF0B2609BE63}" type="datetimeFigureOut">
              <a:rPr lang="en-US" smtClean="0"/>
              <a:t>11/13/2014</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C03782BC-0121-460D-A7E3-BF9EA1FE3389}" type="slidenum">
              <a:rPr lang="en-US" smtClean="0"/>
              <a:t>‹#›</a:t>
            </a:fld>
            <a:endParaRPr lang="en-US"/>
          </a:p>
        </p:txBody>
      </p:sp>
    </p:spTree>
    <p:extLst>
      <p:ext uri="{BB962C8B-B14F-4D97-AF65-F5344CB8AC3E}">
        <p14:creationId xmlns:p14="http://schemas.microsoft.com/office/powerpoint/2010/main" val="199120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F9ED37DD-C7B0-4681-A060-98C1EB4D62D8}" type="datetimeFigureOut">
              <a:rPr lang="en-US" smtClean="0"/>
              <a:t>11/13/2014</a:t>
            </a:fld>
            <a:endParaRPr lang="en-US"/>
          </a:p>
        </p:txBody>
      </p:sp>
      <p:sp>
        <p:nvSpPr>
          <p:cNvPr id="4" name="Slide Image Placeholder 3"/>
          <p:cNvSpPr>
            <a:spLocks noGrp="1" noRot="1" noChangeAspect="1"/>
          </p:cNvSpPr>
          <p:nvPr>
            <p:ph type="sldImg" idx="2"/>
          </p:nvPr>
        </p:nvSpPr>
        <p:spPr>
          <a:xfrm>
            <a:off x="1403350" y="1160463"/>
            <a:ext cx="4178300"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1C55BF57-9EE5-4FF2-AD7E-B212A0874114}" type="slidenum">
              <a:rPr lang="en-US" smtClean="0"/>
              <a:t>‹#›</a:t>
            </a:fld>
            <a:endParaRPr lang="en-US"/>
          </a:p>
        </p:txBody>
      </p:sp>
    </p:spTree>
    <p:extLst>
      <p:ext uri="{BB962C8B-B14F-4D97-AF65-F5344CB8AC3E}">
        <p14:creationId xmlns:p14="http://schemas.microsoft.com/office/powerpoint/2010/main" val="61957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overall goal of my thesis work is to support </a:t>
            </a:r>
            <a:r>
              <a:rPr lang="en-US" dirty="0" err="1" smtClean="0"/>
              <a:t>autmated</a:t>
            </a:r>
            <a:r>
              <a:rPr lang="en-US" dirty="0" smtClean="0"/>
              <a:t> analysis (</a:t>
            </a:r>
            <a:r>
              <a:rPr lang="en-US" sz="1200" b="0" i="1" kern="1200" dirty="0" smtClean="0">
                <a:solidFill>
                  <a:schemeClr val="tx1"/>
                </a:solidFill>
                <a:effectLst/>
                <a:latin typeface="+mn-lt"/>
                <a:ea typeface="+mn-ea"/>
                <a:cs typeface="+mn-cs"/>
              </a:rPr>
              <a:t>The School of Athens</a:t>
            </a:r>
            <a:r>
              <a:rPr lang="en-US" sz="1200" b="0" i="0" kern="1200" dirty="0" smtClean="0">
                <a:solidFill>
                  <a:schemeClr val="tx1"/>
                </a:solidFill>
                <a:effectLst/>
                <a:latin typeface="+mn-lt"/>
                <a:ea typeface="+mn-ea"/>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1C55BF57-9EE5-4FF2-AD7E-B212A0874114}" type="slidenum">
              <a:rPr lang="en-US" smtClean="0"/>
              <a:t>2</a:t>
            </a:fld>
            <a:endParaRPr lang="en-US"/>
          </a:p>
        </p:txBody>
      </p:sp>
    </p:spTree>
    <p:extLst>
      <p:ext uri="{BB962C8B-B14F-4D97-AF65-F5344CB8AC3E}">
        <p14:creationId xmlns:p14="http://schemas.microsoft.com/office/powerpoint/2010/main" val="134820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38</a:t>
            </a:fld>
            <a:endParaRPr lang="en-US"/>
          </a:p>
        </p:txBody>
      </p:sp>
    </p:spTree>
    <p:extLst>
      <p:ext uri="{BB962C8B-B14F-4D97-AF65-F5344CB8AC3E}">
        <p14:creationId xmlns:p14="http://schemas.microsoft.com/office/powerpoint/2010/main" val="1866044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39</a:t>
            </a:fld>
            <a:endParaRPr lang="en-US"/>
          </a:p>
        </p:txBody>
      </p:sp>
    </p:spTree>
    <p:extLst>
      <p:ext uri="{BB962C8B-B14F-4D97-AF65-F5344CB8AC3E}">
        <p14:creationId xmlns:p14="http://schemas.microsoft.com/office/powerpoint/2010/main" val="652497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40</a:t>
            </a:fld>
            <a:endParaRPr lang="en-US"/>
          </a:p>
        </p:txBody>
      </p:sp>
    </p:spTree>
    <p:extLst>
      <p:ext uri="{BB962C8B-B14F-4D97-AF65-F5344CB8AC3E}">
        <p14:creationId xmlns:p14="http://schemas.microsoft.com/office/powerpoint/2010/main" val="898312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41</a:t>
            </a:fld>
            <a:endParaRPr lang="en-US"/>
          </a:p>
        </p:txBody>
      </p:sp>
    </p:spTree>
    <p:extLst>
      <p:ext uri="{BB962C8B-B14F-4D97-AF65-F5344CB8AC3E}">
        <p14:creationId xmlns:p14="http://schemas.microsoft.com/office/powerpoint/2010/main" val="252150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55BF57-9EE5-4FF2-AD7E-B212A0874114}" type="slidenum">
              <a:rPr lang="en-US" smtClean="0"/>
              <a:t>42</a:t>
            </a:fld>
            <a:endParaRPr lang="en-US"/>
          </a:p>
        </p:txBody>
      </p:sp>
    </p:spTree>
    <p:extLst>
      <p:ext uri="{BB962C8B-B14F-4D97-AF65-F5344CB8AC3E}">
        <p14:creationId xmlns:p14="http://schemas.microsoft.com/office/powerpoint/2010/main" val="256750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smtClean="0"/>
              <a:t>in the event part, we assume that an event is formed by discrete sequentially-ordered segments, each of which discusses a particular set of topics</a:t>
            </a:r>
          </a:p>
          <a:p>
            <a:endParaRPr lang="en-US" dirty="0" smtClean="0"/>
          </a:p>
          <a:p>
            <a:r>
              <a:rPr lang="en-US" dirty="0" smtClean="0"/>
              <a:t>to do </a:t>
            </a:r>
            <a:r>
              <a:rPr lang="en-US" dirty="0" err="1" smtClean="0"/>
              <a:t>segmentatoin</a:t>
            </a:r>
            <a:r>
              <a:rPr lang="en-US" dirty="0" smtClean="0"/>
              <a:t>/model the topic evolutions in the event, we apply the Markov assumption on \theta(s),with some probability, it is as same as the distribution of topics of previous paragraph s-1, otherwise, a new distribution of topics \theta(s) is sampled from a </a:t>
            </a:r>
            <a:r>
              <a:rPr lang="en-US" dirty="0" err="1" smtClean="0"/>
              <a:t>dirichlet</a:t>
            </a:r>
            <a:r>
              <a:rPr lang="en-US" dirty="0" smtClean="0"/>
              <a:t>. This pattern of dependency is produced by associating a binary variable c(s). with each paragraph, indicating whether its topic is the same as that of the previous paragraph or different. If the topic remains the same, these paragraphs are merged to form one segment.</a:t>
            </a:r>
          </a:p>
          <a:p>
            <a:endParaRPr lang="en-US" dirty="0" smtClean="0"/>
          </a:p>
          <a:p>
            <a:r>
              <a:rPr lang="en-US" dirty="0" smtClean="0"/>
              <a:t>we assume that a tweet consists of</a:t>
            </a:r>
          </a:p>
          <a:p>
            <a:r>
              <a:rPr lang="en-US" dirty="0" smtClean="0"/>
              <a:t>words which can belong to two distinct types of topics: general topics, which are high-level and constant across the entire event, and speciﬁc topics, which are detailed and relate to the segments of the event. As a result, the distribution of general topics is ﬁxed for a tweet. However, the distribution of speciﬁc topics keeps varying with respect to the development of the event. </a:t>
            </a:r>
          </a:p>
          <a:p>
            <a:endParaRPr lang="en-US" dirty="0" smtClean="0"/>
          </a:p>
          <a:p>
            <a:r>
              <a:rPr lang="en-US" dirty="0" smtClean="0"/>
              <a:t>each word in a tweet is associated with a distribution of topics. It can be either sampled from a mixture of speciﬁc topics \theta(s), or a mixture of general topics \psi(t) over K topics</a:t>
            </a:r>
          </a:p>
          <a:p>
            <a:r>
              <a:rPr lang="en-US" dirty="0" smtClean="0"/>
              <a:t>depending on a binary variable c(t) sampled from a binomial distribution. In the ﬁrst case, \theta(s)</a:t>
            </a:r>
          </a:p>
          <a:p>
            <a:r>
              <a:rPr lang="en-US" dirty="0" smtClean="0"/>
              <a:t>is from a referring segment s of the event, where s is chosen according to a categorical distribution s(t). An important property of the categorical distribution s(t) is to allow choosing any segment in the event. This reﬂects the fact that a person may compose a tweet on topics discussed in a segment that (1) was in the past (2) is currently occurring, or (3) will occur after the tweet is posted (usually when she expects certain topics to be discussed in the event)</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43</a:t>
            </a:fld>
            <a:endParaRPr lang="en-US"/>
          </a:p>
        </p:txBody>
      </p:sp>
    </p:spTree>
    <p:extLst>
      <p:ext uri="{BB962C8B-B14F-4D97-AF65-F5344CB8AC3E}">
        <p14:creationId xmlns:p14="http://schemas.microsoft.com/office/powerpoint/2010/main" val="475411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smtClean="0"/>
              <a:t>Show graph model here, learning parameters by </a:t>
            </a:r>
            <a:r>
              <a:rPr lang="en-US" dirty="0" err="1" smtClean="0"/>
              <a:t>gibbs</a:t>
            </a:r>
            <a:r>
              <a:rPr lang="en-US" dirty="0" smtClean="0"/>
              <a:t> </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44</a:t>
            </a:fld>
            <a:endParaRPr lang="en-US"/>
          </a:p>
        </p:txBody>
      </p:sp>
    </p:spTree>
    <p:extLst>
      <p:ext uri="{BB962C8B-B14F-4D97-AF65-F5344CB8AC3E}">
        <p14:creationId xmlns:p14="http://schemas.microsoft.com/office/powerpoint/2010/main" val="2522145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smtClean="0"/>
              <a:t> </a:t>
            </a:r>
          </a:p>
        </p:txBody>
      </p:sp>
      <p:sp>
        <p:nvSpPr>
          <p:cNvPr id="4" name="Slide Number Placeholder 3"/>
          <p:cNvSpPr>
            <a:spLocks noGrp="1"/>
          </p:cNvSpPr>
          <p:nvPr>
            <p:ph type="sldNum" sz="quarter" idx="10"/>
          </p:nvPr>
        </p:nvSpPr>
        <p:spPr/>
        <p:txBody>
          <a:bodyPr/>
          <a:lstStyle/>
          <a:p>
            <a:fld id="{98CD54E2-7CB5-4779-AE09-48F0098E3D28}" type="slidenum">
              <a:rPr lang="en-US" smtClean="0"/>
              <a:t>45</a:t>
            </a:fld>
            <a:endParaRPr lang="en-US"/>
          </a:p>
        </p:txBody>
      </p:sp>
    </p:spTree>
    <p:extLst>
      <p:ext uri="{BB962C8B-B14F-4D97-AF65-F5344CB8AC3E}">
        <p14:creationId xmlns:p14="http://schemas.microsoft.com/office/powerpoint/2010/main" val="3471776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smtClean="0"/>
              <a:t>Put question,</a:t>
            </a:r>
            <a:r>
              <a:rPr lang="en-US" baseline="0" dirty="0" smtClean="0"/>
              <a:t> contact</a:t>
            </a:r>
            <a:r>
              <a:rPr lang="en-US" dirty="0" smtClean="0"/>
              <a:t> here</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46</a:t>
            </a:fld>
            <a:endParaRPr lang="en-US"/>
          </a:p>
        </p:txBody>
      </p:sp>
    </p:spTree>
    <p:extLst>
      <p:ext uri="{BB962C8B-B14F-4D97-AF65-F5344CB8AC3E}">
        <p14:creationId xmlns:p14="http://schemas.microsoft.com/office/powerpoint/2010/main" val="15350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smtClean="0"/>
              <a:t>Put question,</a:t>
            </a:r>
            <a:r>
              <a:rPr lang="en-US" baseline="0" dirty="0" smtClean="0"/>
              <a:t> contact</a:t>
            </a:r>
            <a:r>
              <a:rPr lang="en-US" dirty="0" smtClean="0"/>
              <a:t> here</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54</a:t>
            </a:fld>
            <a:endParaRPr lang="en-US"/>
          </a:p>
        </p:txBody>
      </p:sp>
    </p:spTree>
    <p:extLst>
      <p:ext uri="{BB962C8B-B14F-4D97-AF65-F5344CB8AC3E}">
        <p14:creationId xmlns:p14="http://schemas.microsoft.com/office/powerpoint/2010/main" val="15350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opening exciting possibilities for analyzing what people are actually saying.. </a:t>
            </a:r>
          </a:p>
        </p:txBody>
      </p:sp>
      <p:sp>
        <p:nvSpPr>
          <p:cNvPr id="4" name="Slide Number Placeholder 3"/>
          <p:cNvSpPr>
            <a:spLocks noGrp="1"/>
          </p:cNvSpPr>
          <p:nvPr>
            <p:ph type="sldNum" sz="quarter" idx="10"/>
          </p:nvPr>
        </p:nvSpPr>
        <p:spPr/>
        <p:txBody>
          <a:bodyPr/>
          <a:lstStyle/>
          <a:p>
            <a:fld id="{1C55BF57-9EE5-4FF2-AD7E-B212A0874114}" type="slidenum">
              <a:rPr lang="en-US" smtClean="0"/>
              <a:t>3</a:t>
            </a:fld>
            <a:endParaRPr lang="en-US"/>
          </a:p>
        </p:txBody>
      </p:sp>
    </p:spTree>
    <p:extLst>
      <p:ext uri="{BB962C8B-B14F-4D97-AF65-F5344CB8AC3E}">
        <p14:creationId xmlns:p14="http://schemas.microsoft.com/office/powerpoint/2010/main" val="2975813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Black" panose="020B0A04020102020204" pitchFamily="34" charset="0"/>
              </a:rPr>
              <a:t>Whoo.ly (interested in both, toolbox issues, we first talk interface, design, evaluation of </a:t>
            </a:r>
            <a:r>
              <a:rPr lang="en-US" dirty="0" err="1" smtClean="0">
                <a:latin typeface="Arial Black" panose="020B0A04020102020204" pitchFamily="34" charset="0"/>
              </a:rPr>
              <a:t>Whooly</a:t>
            </a:r>
            <a:r>
              <a:rPr lang="en-US" dirty="0" smtClean="0">
                <a:latin typeface="Arial Black" panose="020B0A04020102020204" pitchFamily="34" charset="0"/>
              </a:rPr>
              <a:t> which uses </a:t>
            </a:r>
            <a:r>
              <a:rPr lang="en-US" dirty="0" err="1" smtClean="0">
                <a:latin typeface="Arial Black" panose="020B0A04020102020204" pitchFamily="34" charset="0"/>
              </a:rPr>
              <a:t>eventics</a:t>
            </a:r>
            <a:r>
              <a:rPr lang="en-US" dirty="0" smtClean="0">
                <a:latin typeface="Arial Black" panose="020B0A04020102020204" pitchFamily="34" charset="0"/>
              </a:rPr>
              <a:t> toolbox</a:t>
            </a:r>
            <a:endParaRPr lang="en-US" dirty="0"/>
          </a:p>
        </p:txBody>
      </p:sp>
      <p:sp>
        <p:nvSpPr>
          <p:cNvPr id="4" name="Slide Number Placeholder 3"/>
          <p:cNvSpPr>
            <a:spLocks noGrp="1"/>
          </p:cNvSpPr>
          <p:nvPr>
            <p:ph type="sldNum" sz="quarter" idx="10"/>
          </p:nvPr>
        </p:nvSpPr>
        <p:spPr/>
        <p:txBody>
          <a:bodyPr/>
          <a:lstStyle/>
          <a:p>
            <a:fld id="{1C55BF57-9EE5-4FF2-AD7E-B212A0874114}" type="slidenum">
              <a:rPr lang="en-US" smtClean="0"/>
              <a:t>55</a:t>
            </a:fld>
            <a:endParaRPr lang="en-US"/>
          </a:p>
        </p:txBody>
      </p:sp>
    </p:spTree>
    <p:extLst>
      <p:ext uri="{BB962C8B-B14F-4D97-AF65-F5344CB8AC3E}">
        <p14:creationId xmlns:p14="http://schemas.microsoft.com/office/powerpoint/2010/main" val="49384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FFF00"/>
                </a:solidFill>
                <a:effectLst>
                  <a:outerShdw blurRad="38100" dist="38100" dir="2700000" algn="tl">
                    <a:srgbClr val="000000">
                      <a:alpha val="43137"/>
                    </a:srgbClr>
                  </a:outerShdw>
                </a:effectLst>
                <a:latin typeface="Arial Black" pitchFamily="34" charset="0"/>
              </a:rPr>
              <a:t>the issue is significant important</a:t>
            </a:r>
            <a:endParaRPr lang="en-US" dirty="0"/>
          </a:p>
        </p:txBody>
      </p:sp>
      <p:sp>
        <p:nvSpPr>
          <p:cNvPr id="4" name="Slide Number Placeholder 3"/>
          <p:cNvSpPr>
            <a:spLocks noGrp="1"/>
          </p:cNvSpPr>
          <p:nvPr>
            <p:ph type="sldNum" sz="quarter" idx="10"/>
          </p:nvPr>
        </p:nvSpPr>
        <p:spPr/>
        <p:txBody>
          <a:bodyPr/>
          <a:lstStyle/>
          <a:p>
            <a:fld id="{0905E870-E98E-4E3C-95DD-7AA8F1CCA457}" type="slidenum">
              <a:rPr lang="en-US" smtClean="0"/>
              <a:t>59</a:t>
            </a:fld>
            <a:endParaRPr lang="en-US"/>
          </a:p>
        </p:txBody>
      </p:sp>
    </p:spTree>
    <p:extLst>
      <p:ext uri="{BB962C8B-B14F-4D97-AF65-F5344CB8AC3E}">
        <p14:creationId xmlns:p14="http://schemas.microsoft.com/office/powerpoint/2010/main" val="1524154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FF00"/>
                </a:solidFill>
                <a:effectLst>
                  <a:outerShdw blurRad="38100" dist="38100" dir="2700000" algn="tl">
                    <a:srgbClr val="000000">
                      <a:alpha val="43137"/>
                    </a:srgbClr>
                  </a:outerShdw>
                </a:effectLst>
                <a:latin typeface="Arial Black" pitchFamily="34" charset="0"/>
              </a:rPr>
              <a:t>Driven by four core  journalistic questions: </a:t>
            </a:r>
          </a:p>
          <a:p>
            <a:r>
              <a:rPr lang="en-US" sz="1200" b="1" dirty="0" smtClean="0">
                <a:effectLst>
                  <a:outerShdw blurRad="38100" dist="38100" dir="2700000" algn="tl">
                    <a:srgbClr val="000000">
                      <a:alpha val="43137"/>
                    </a:srgbClr>
                  </a:outerShdw>
                </a:effectLst>
                <a:latin typeface="Arial Black" pitchFamily="34" charset="0"/>
              </a:rPr>
              <a:t>what</a:t>
            </a:r>
            <a:r>
              <a:rPr lang="en-US" sz="1200" b="1" dirty="0" smtClean="0">
                <a:solidFill>
                  <a:srgbClr val="FFFF00"/>
                </a:solidFill>
                <a:effectLst>
                  <a:outerShdw blurRad="38100" dist="38100" dir="2700000" algn="tl">
                    <a:srgbClr val="000000">
                      <a:alpha val="43137"/>
                    </a:srgbClr>
                  </a:outerShdw>
                </a:effectLst>
                <a:latin typeface="Arial Black" pitchFamily="34" charset="0"/>
              </a:rPr>
              <a:t>, </a:t>
            </a:r>
            <a:r>
              <a:rPr lang="en-US" sz="1200" b="1" dirty="0" smtClean="0">
                <a:effectLst>
                  <a:outerShdw blurRad="38100" dist="38100" dir="2700000" algn="tl">
                    <a:srgbClr val="000000">
                      <a:alpha val="43137"/>
                    </a:srgbClr>
                  </a:outerShdw>
                </a:effectLst>
                <a:latin typeface="Arial Black" pitchFamily="34" charset="0"/>
              </a:rPr>
              <a:t>who</a:t>
            </a:r>
            <a:r>
              <a:rPr lang="en-US" sz="1200" b="1" dirty="0" smtClean="0">
                <a:solidFill>
                  <a:srgbClr val="FFFF00"/>
                </a:solidFill>
                <a:effectLst>
                  <a:outerShdw blurRad="38100" dist="38100" dir="2700000" algn="tl">
                    <a:srgbClr val="000000">
                      <a:alpha val="43137"/>
                    </a:srgbClr>
                  </a:outerShdw>
                </a:effectLst>
                <a:latin typeface="Arial Black" pitchFamily="34" charset="0"/>
              </a:rPr>
              <a:t>, </a:t>
            </a:r>
            <a:r>
              <a:rPr lang="en-US" sz="1200" b="1" dirty="0" smtClean="0">
                <a:effectLst>
                  <a:outerShdw blurRad="38100" dist="38100" dir="2700000" algn="tl">
                    <a:srgbClr val="000000">
                      <a:alpha val="43137"/>
                    </a:srgbClr>
                  </a:outerShdw>
                </a:effectLst>
                <a:latin typeface="Arial Black" pitchFamily="34" charset="0"/>
              </a:rPr>
              <a:t>where</a:t>
            </a:r>
            <a:r>
              <a:rPr lang="en-US" sz="1200" b="1" dirty="0" smtClean="0">
                <a:solidFill>
                  <a:srgbClr val="FFFF00"/>
                </a:solidFill>
                <a:effectLst>
                  <a:outerShdw blurRad="38100" dist="38100" dir="2700000" algn="tl">
                    <a:srgbClr val="000000">
                      <a:alpha val="43137"/>
                    </a:srgbClr>
                  </a:outerShdw>
                </a:effectLst>
                <a:latin typeface="Arial Black" pitchFamily="34" charset="0"/>
              </a:rPr>
              <a:t>, </a:t>
            </a:r>
            <a:r>
              <a:rPr lang="en-US" sz="1200" b="1" dirty="0" smtClean="0">
                <a:effectLst>
                  <a:outerShdw blurRad="38100" dist="38100" dir="2700000" algn="tl">
                    <a:srgbClr val="000000">
                      <a:alpha val="43137"/>
                    </a:srgbClr>
                  </a:outerShdw>
                </a:effectLst>
                <a:latin typeface="Arial Black" pitchFamily="34" charset="0"/>
              </a:rPr>
              <a:t>when</a:t>
            </a:r>
          </a:p>
          <a:p>
            <a:endParaRPr lang="en-US" dirty="0"/>
          </a:p>
        </p:txBody>
      </p:sp>
      <p:sp>
        <p:nvSpPr>
          <p:cNvPr id="4" name="Slide Number Placeholder 3"/>
          <p:cNvSpPr>
            <a:spLocks noGrp="1"/>
          </p:cNvSpPr>
          <p:nvPr>
            <p:ph type="sldNum" sz="quarter" idx="10"/>
          </p:nvPr>
        </p:nvSpPr>
        <p:spPr/>
        <p:txBody>
          <a:bodyPr/>
          <a:lstStyle/>
          <a:p>
            <a:fld id="{0905E870-E98E-4E3C-95DD-7AA8F1CCA457}" type="slidenum">
              <a:rPr lang="en-US" smtClean="0"/>
              <a:t>65</a:t>
            </a:fld>
            <a:endParaRPr lang="en-US"/>
          </a:p>
        </p:txBody>
      </p:sp>
    </p:spTree>
    <p:extLst>
      <p:ext uri="{BB962C8B-B14F-4D97-AF65-F5344CB8AC3E}">
        <p14:creationId xmlns:p14="http://schemas.microsoft.com/office/powerpoint/2010/main" val="1022747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Tools like Whoo.ly are beginning to uncover the future of computational civic media that we believe will be an important component of the information ecosystem.</a:t>
            </a:r>
            <a:endParaRPr lang="en-US" dirty="0"/>
          </a:p>
        </p:txBody>
      </p:sp>
      <p:sp>
        <p:nvSpPr>
          <p:cNvPr id="4" name="Slide Number Placeholder 3"/>
          <p:cNvSpPr>
            <a:spLocks noGrp="1"/>
          </p:cNvSpPr>
          <p:nvPr>
            <p:ph type="sldNum" sz="quarter" idx="10"/>
          </p:nvPr>
        </p:nvSpPr>
        <p:spPr/>
        <p:txBody>
          <a:bodyPr/>
          <a:lstStyle/>
          <a:p>
            <a:fld id="{0905E870-E98E-4E3C-95DD-7AA8F1CCA457}" type="slidenum">
              <a:rPr lang="en-US" smtClean="0"/>
              <a:t>69</a:t>
            </a:fld>
            <a:endParaRPr lang="en-US"/>
          </a:p>
        </p:txBody>
      </p:sp>
    </p:spTree>
    <p:extLst>
      <p:ext uri="{BB962C8B-B14F-4D97-AF65-F5344CB8AC3E}">
        <p14:creationId xmlns:p14="http://schemas.microsoft.com/office/powerpoint/2010/main" val="2303423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smtClean="0"/>
              <a:t>Put question,</a:t>
            </a:r>
            <a:r>
              <a:rPr lang="en-US" baseline="0" dirty="0" smtClean="0"/>
              <a:t> contact</a:t>
            </a:r>
            <a:r>
              <a:rPr lang="en-US" dirty="0" smtClean="0"/>
              <a:t> here</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80</a:t>
            </a:fld>
            <a:endParaRPr lang="en-US"/>
          </a:p>
        </p:txBody>
      </p:sp>
    </p:spTree>
    <p:extLst>
      <p:ext uri="{BB962C8B-B14F-4D97-AF65-F5344CB8AC3E}">
        <p14:creationId xmlns:p14="http://schemas.microsoft.com/office/powerpoint/2010/main" val="640321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Bonding (5 items, scale alpha=0.75) includes “There are </a:t>
            </a:r>
          </a:p>
          <a:p>
            <a:r>
              <a:rPr lang="en-US" dirty="0" smtClean="0"/>
              <a:t>several people I trust to help solve my problems”</a:t>
            </a:r>
            <a:endParaRPr lang="en-US" dirty="0"/>
          </a:p>
        </p:txBody>
      </p:sp>
      <p:sp>
        <p:nvSpPr>
          <p:cNvPr id="4" name="Slide Number Placeholder 3"/>
          <p:cNvSpPr>
            <a:spLocks noGrp="1"/>
          </p:cNvSpPr>
          <p:nvPr>
            <p:ph type="sldNum" sz="quarter" idx="10"/>
          </p:nvPr>
        </p:nvSpPr>
        <p:spPr/>
        <p:txBody>
          <a:bodyPr/>
          <a:lstStyle/>
          <a:p>
            <a:fld id="{1C55BF57-9EE5-4FF2-AD7E-B212A0874114}" type="slidenum">
              <a:rPr lang="en-US" smtClean="0"/>
              <a:t>86</a:t>
            </a:fld>
            <a:endParaRPr lang="en-US"/>
          </a:p>
        </p:txBody>
      </p:sp>
    </p:spTree>
    <p:extLst>
      <p:ext uri="{BB962C8B-B14F-4D97-AF65-F5344CB8AC3E}">
        <p14:creationId xmlns:p14="http://schemas.microsoft.com/office/powerpoint/2010/main" val="555436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pPr defTabSz="929579">
              <a:defRPr/>
            </a:pPr>
            <a:r>
              <a:rPr lang="en-US" dirty="0" smtClean="0">
                <a:latin typeface="Palatino Linotype" pitchFamily="18" charset="0"/>
              </a:rPr>
              <a:t>Apply a lexicon normalization technique (</a:t>
            </a:r>
            <a:r>
              <a:rPr lang="en-US" i="1" dirty="0" smtClean="0">
                <a:latin typeface="Palatino Linotype" pitchFamily="18" charset="0"/>
              </a:rPr>
              <a:t>Han et al. EMNLP 2011</a:t>
            </a:r>
            <a:r>
              <a:rPr lang="en-US" dirty="0" smtClean="0">
                <a:latin typeface="Palatino Linotype" pitchFamily="18" charset="0"/>
              </a:rPr>
              <a:t>) to overcome irregular English usage and out-of-vocabulary words in Twitter. </a:t>
            </a:r>
            <a:endParaRPr lang="en-US" i="1" dirty="0" smtClean="0">
              <a:latin typeface="Palatino Linotype" pitchFamily="18" charset="0"/>
            </a:endParaRPr>
          </a:p>
          <a:p>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95</a:t>
            </a:fld>
            <a:endParaRPr lang="en-US"/>
          </a:p>
        </p:txBody>
      </p:sp>
    </p:spTree>
    <p:extLst>
      <p:ext uri="{BB962C8B-B14F-4D97-AF65-F5344CB8AC3E}">
        <p14:creationId xmlns:p14="http://schemas.microsoft.com/office/powerpoint/2010/main" val="2213777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55BF57-9EE5-4FF2-AD7E-B212A0874114}" type="slidenum">
              <a:rPr lang="en-US" smtClean="0"/>
              <a:t>99</a:t>
            </a:fld>
            <a:endParaRPr lang="en-US"/>
          </a:p>
        </p:txBody>
      </p:sp>
    </p:spTree>
    <p:extLst>
      <p:ext uri="{BB962C8B-B14F-4D97-AF65-F5344CB8AC3E}">
        <p14:creationId xmlns:p14="http://schemas.microsoft.com/office/powerpoint/2010/main" val="241038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55BF57-9EE5-4FF2-AD7E-B212A0874114}" type="slidenum">
              <a:rPr lang="en-US" smtClean="0"/>
              <a:t>4</a:t>
            </a:fld>
            <a:endParaRPr lang="en-US"/>
          </a:p>
        </p:txBody>
      </p:sp>
    </p:spTree>
    <p:extLst>
      <p:ext uri="{BB962C8B-B14F-4D97-AF65-F5344CB8AC3E}">
        <p14:creationId xmlns:p14="http://schemas.microsoft.com/office/powerpoint/2010/main" val="339491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2014</a:t>
            </a:r>
            <a:r>
              <a:rPr lang="en-US" baseline="0" dirty="0" smtClean="0"/>
              <a:t> </a:t>
            </a:r>
            <a:r>
              <a:rPr lang="en-US" baseline="0" dirty="0" err="1" smtClean="0"/>
              <a:t>hong</a:t>
            </a:r>
            <a:r>
              <a:rPr lang="en-US" baseline="0" dirty="0" smtClean="0"/>
              <a:t> </a:t>
            </a:r>
            <a:r>
              <a:rPr lang="en-US" baseline="0" dirty="0" err="1" smtClean="0"/>
              <a:t>kong</a:t>
            </a:r>
            <a:r>
              <a:rPr lang="en-US" baseline="0" dirty="0" smtClean="0"/>
              <a:t> protest started because people in </a:t>
            </a:r>
            <a:r>
              <a:rPr lang="en-US" baseline="0" dirty="0" err="1" smtClean="0"/>
              <a:t>hong</a:t>
            </a:r>
            <a:r>
              <a:rPr lang="en-US" baseline="0" dirty="0" smtClean="0"/>
              <a:t> </a:t>
            </a:r>
            <a:r>
              <a:rPr lang="en-US" baseline="0" dirty="0" err="1" smtClean="0"/>
              <a:t>kong</a:t>
            </a:r>
            <a:r>
              <a:rPr lang="en-US" baseline="0" dirty="0" smtClean="0"/>
              <a:t> want to more democracy and </a:t>
            </a:r>
            <a:r>
              <a:rPr lang="en-US" baseline="0" dirty="0" err="1" smtClean="0"/>
              <a:t>trenspency</a:t>
            </a:r>
            <a:r>
              <a:rPr lang="en-US" baseline="0" dirty="0" smtClean="0"/>
              <a:t> in their leader election. In the course of 3 </a:t>
            </a:r>
            <a:r>
              <a:rPr lang="en-US" baseline="0" dirty="0" err="1" smtClean="0"/>
              <a:t>motnh</a:t>
            </a:r>
            <a:r>
              <a:rPr lang="en-US" baseline="0" dirty="0" smtClean="0"/>
              <a:t>, over 1 people has been protest in front of the government building  and they </a:t>
            </a:r>
            <a:r>
              <a:rPr lang="en-US" baseline="0" dirty="0" err="1" smtClean="0"/>
              <a:t>ococuroeids</a:t>
            </a:r>
            <a:r>
              <a:rPr lang="en-US" baseline="0" dirty="0" smtClean="0"/>
              <a:t> </a:t>
            </a:r>
            <a:r>
              <a:rPr lang="en-US" baseline="0" dirty="0" err="1" smtClean="0"/>
              <a:t>mnay</a:t>
            </a:r>
            <a:r>
              <a:rPr lang="en-US" baseline="0" dirty="0" smtClean="0"/>
              <a:t> major city </a:t>
            </a:r>
            <a:r>
              <a:rPr lang="en-US" baseline="0" dirty="0" err="1" smtClean="0"/>
              <a:t>interesections</a:t>
            </a:r>
            <a:r>
              <a:rPr lang="en-US" baseline="0" dirty="0" smtClean="0"/>
              <a:t>. The event </a:t>
            </a:r>
            <a:r>
              <a:rPr lang="en-US" baseline="0" dirty="0" err="1" smtClean="0"/>
              <a:t>becaome</a:t>
            </a:r>
            <a:r>
              <a:rPr lang="en-US" baseline="0" dirty="0" smtClean="0"/>
              <a:t> very </a:t>
            </a:r>
            <a:r>
              <a:rPr lang="en-US" baseline="0" dirty="0" err="1" smtClean="0"/>
              <a:t>controvosial</a:t>
            </a:r>
            <a:r>
              <a:rPr lang="en-US" baseline="0" dirty="0" smtClean="0"/>
              <a:t> because since people block the city </a:t>
            </a:r>
            <a:r>
              <a:rPr lang="en-US" baseline="0" dirty="0" err="1" smtClean="0"/>
              <a:t>interestions</a:t>
            </a:r>
            <a:r>
              <a:rPr lang="en-US" baseline="0" dirty="0" smtClean="0"/>
              <a:t>. Many </a:t>
            </a:r>
            <a:r>
              <a:rPr lang="en-US" baseline="0" dirty="0" err="1" smtClean="0"/>
              <a:t>publisc</a:t>
            </a:r>
            <a:r>
              <a:rPr lang="en-US" baseline="0" dirty="0" smtClean="0"/>
              <a:t> </a:t>
            </a:r>
            <a:r>
              <a:rPr lang="en-US" baseline="0" dirty="0" err="1" smtClean="0"/>
              <a:t>transption</a:t>
            </a:r>
            <a:r>
              <a:rPr lang="en-US" baseline="0" dirty="0" smtClean="0"/>
              <a:t> has been shut </a:t>
            </a:r>
            <a:r>
              <a:rPr lang="en-US" baseline="0" dirty="0" err="1" smtClean="0"/>
              <a:t>doen</a:t>
            </a:r>
            <a:r>
              <a:rPr lang="en-US" baseline="0" dirty="0" smtClean="0"/>
              <a:t>. Also, police used tear gas to disperse </a:t>
            </a:r>
            <a:r>
              <a:rPr lang="en-US" baseline="0" dirty="0" err="1" smtClean="0"/>
              <a:t>protesteors</a:t>
            </a:r>
            <a:r>
              <a:rPr lang="en-US" baseline="0" dirty="0" smtClean="0"/>
              <a:t>, which causes questions like </a:t>
            </a:r>
            <a:r>
              <a:rPr lang="en-US" baseline="0" dirty="0" err="1" smtClean="0"/>
              <a:t>whtere</a:t>
            </a:r>
            <a:r>
              <a:rPr lang="en-US" baseline="0" dirty="0" smtClean="0"/>
              <a:t> police is over </a:t>
            </a:r>
            <a:r>
              <a:rPr lang="en-US" baseline="0" dirty="0" err="1" smtClean="0"/>
              <a:t>reactiong</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you can image, millions of social media responses has emerges…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Given events…</a:t>
            </a:r>
          </a:p>
        </p:txBody>
      </p:sp>
      <p:sp>
        <p:nvSpPr>
          <p:cNvPr id="4" name="Slide Number Placeholder 3"/>
          <p:cNvSpPr>
            <a:spLocks noGrp="1"/>
          </p:cNvSpPr>
          <p:nvPr>
            <p:ph type="sldNum" sz="quarter" idx="10"/>
          </p:nvPr>
        </p:nvSpPr>
        <p:spPr/>
        <p:txBody>
          <a:bodyPr/>
          <a:lstStyle/>
          <a:p>
            <a:fld id="{1C55BF57-9EE5-4FF2-AD7E-B212A0874114}" type="slidenum">
              <a:rPr lang="en-US" smtClean="0"/>
              <a:t>5</a:t>
            </a:fld>
            <a:endParaRPr lang="en-US"/>
          </a:p>
        </p:txBody>
      </p:sp>
    </p:spTree>
    <p:extLst>
      <p:ext uri="{BB962C8B-B14F-4D97-AF65-F5344CB8AC3E}">
        <p14:creationId xmlns:p14="http://schemas.microsoft.com/office/powerpoint/2010/main" val="3428256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55BF57-9EE5-4FF2-AD7E-B212A0874114}" type="slidenum">
              <a:rPr lang="en-US" smtClean="0"/>
              <a:t>11</a:t>
            </a:fld>
            <a:endParaRPr lang="en-US"/>
          </a:p>
        </p:txBody>
      </p:sp>
    </p:spTree>
    <p:extLst>
      <p:ext uri="{BB962C8B-B14F-4D97-AF65-F5344CB8AC3E}">
        <p14:creationId xmlns:p14="http://schemas.microsoft.com/office/powerpoint/2010/main" val="2297589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am also interested </a:t>
            </a:r>
            <a:r>
              <a:rPr lang="en-US" dirty="0" err="1" smtClean="0"/>
              <a:t>acesssible</a:t>
            </a:r>
            <a:r>
              <a:rPr lang="en-US" dirty="0" smtClean="0"/>
              <a:t> system. In this </a:t>
            </a:r>
            <a:r>
              <a:rPr lang="en-US" dirty="0" err="1" smtClean="0"/>
              <a:t>respesitve</a:t>
            </a:r>
            <a:r>
              <a:rPr lang="en-US" dirty="0" smtClean="0"/>
              <a:t>, we develop </a:t>
            </a:r>
            <a:r>
              <a:rPr lang="en-US" dirty="0" err="1" smtClean="0"/>
              <a:t>whooly</a:t>
            </a:r>
            <a:r>
              <a:rPr lang="en-US" dirty="0" smtClean="0"/>
              <a:t>. Build on top of </a:t>
            </a:r>
            <a:r>
              <a:rPr lang="en-US" dirty="0" err="1" smtClean="0"/>
              <a:t>techniqeus</a:t>
            </a:r>
            <a:r>
              <a:rPr lang="en-US" dirty="0" smtClean="0"/>
              <a:t> of </a:t>
            </a:r>
            <a:r>
              <a:rPr lang="en-US" dirty="0" err="1" smtClean="0"/>
              <a:t>evnetics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1C55BF57-9EE5-4FF2-AD7E-B212A0874114}" type="slidenum">
              <a:rPr lang="en-US" smtClean="0"/>
              <a:t>19</a:t>
            </a:fld>
            <a:endParaRPr lang="en-US"/>
          </a:p>
        </p:txBody>
      </p:sp>
    </p:spTree>
    <p:extLst>
      <p:ext uri="{BB962C8B-B14F-4D97-AF65-F5344CB8AC3E}">
        <p14:creationId xmlns:p14="http://schemas.microsoft.com/office/powerpoint/2010/main" val="3899293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CD54E2-7CB5-4779-AE09-48F0098E3D28}" type="slidenum">
              <a:rPr lang="en-US" smtClean="0"/>
              <a:t>31</a:t>
            </a:fld>
            <a:endParaRPr lang="en-US"/>
          </a:p>
        </p:txBody>
      </p:sp>
    </p:spTree>
    <p:extLst>
      <p:ext uri="{BB962C8B-B14F-4D97-AF65-F5344CB8AC3E}">
        <p14:creationId xmlns:p14="http://schemas.microsoft.com/office/powerpoint/2010/main" val="1517454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smtClean="0"/>
              <a:t>in the event part, we assume that an event is formed by discrete sequentially-ordered segments, each of which discusses a particular set of topics</a:t>
            </a:r>
          </a:p>
          <a:p>
            <a:endParaRPr lang="en-US" dirty="0" smtClean="0"/>
          </a:p>
          <a:p>
            <a:r>
              <a:rPr lang="en-US" dirty="0" smtClean="0"/>
              <a:t>to do </a:t>
            </a:r>
            <a:r>
              <a:rPr lang="en-US" dirty="0" err="1" smtClean="0"/>
              <a:t>segmentatoin</a:t>
            </a:r>
            <a:r>
              <a:rPr lang="en-US" dirty="0" smtClean="0"/>
              <a:t>/model the topic evolutions in the event, we apply the Markov assumption on \theta(s),with some probability, it is as same as the distribution of topics of previous paragraph s-1, otherwise, a new distribution of topics \theta(s) is sampled from a </a:t>
            </a:r>
            <a:r>
              <a:rPr lang="en-US" dirty="0" err="1" smtClean="0"/>
              <a:t>dirichlet</a:t>
            </a:r>
            <a:r>
              <a:rPr lang="en-US" dirty="0" smtClean="0"/>
              <a:t>. This pattern of dependency is produced by associating a binary variable c(s). with each paragraph, indicating whether its topic is the same as that of the previous paragraph or different. If the topic remains the same, these paragraphs are merged to form one segment.</a:t>
            </a:r>
          </a:p>
          <a:p>
            <a:endParaRPr lang="en-US" dirty="0" smtClean="0"/>
          </a:p>
          <a:p>
            <a:r>
              <a:rPr lang="en-US" dirty="0" smtClean="0"/>
              <a:t>we assume that a tweet consists of</a:t>
            </a:r>
          </a:p>
          <a:p>
            <a:r>
              <a:rPr lang="en-US" dirty="0" smtClean="0"/>
              <a:t>words which can belong to two distinct types of topics: general topics, which are high-level and constant across the entire event, and speciﬁc topics, which are detailed and relate to the segments of the event. As a result, the distribution of general topics is ﬁxed for a tweet. However, the distribution of speciﬁc topics keeps varying with respect to the development of the event. </a:t>
            </a:r>
          </a:p>
          <a:p>
            <a:endParaRPr lang="en-US" dirty="0" smtClean="0"/>
          </a:p>
          <a:p>
            <a:r>
              <a:rPr lang="en-US" dirty="0" smtClean="0"/>
              <a:t>each word in a tweet is associated with a distribution of topics. It can be either sampled from a mixture of speciﬁc topics \theta(s), or a mixture of general topics \psi(t) over K topics</a:t>
            </a:r>
          </a:p>
          <a:p>
            <a:r>
              <a:rPr lang="en-US" dirty="0" smtClean="0"/>
              <a:t>depending on a binary variable c(t) sampled from a binomial distribution. In the ﬁrst case, \theta(s)</a:t>
            </a:r>
          </a:p>
          <a:p>
            <a:r>
              <a:rPr lang="en-US" dirty="0" smtClean="0"/>
              <a:t>is from a referring segment s of the event, where s is chosen according to a categorical distribution s(t). An important property of the categorical distribution s(t) is to allow choosing any segment in the event. This reﬂects the fact that a person may compose a tweet on topics discussed in a segment that (1) was in the past (2) is currently occurring, or (3) will occur after the tweet is posted (usually when she expects certain topics to be discussed in the event)</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32</a:t>
            </a:fld>
            <a:endParaRPr lang="en-US"/>
          </a:p>
        </p:txBody>
      </p:sp>
    </p:spTree>
    <p:extLst>
      <p:ext uri="{BB962C8B-B14F-4D97-AF65-F5344CB8AC3E}">
        <p14:creationId xmlns:p14="http://schemas.microsoft.com/office/powerpoint/2010/main" val="3478844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graph model here, learning parameters by </a:t>
            </a:r>
            <a:r>
              <a:rPr lang="en-US" dirty="0" err="1" smtClean="0"/>
              <a:t>gibbs</a:t>
            </a:r>
            <a:r>
              <a:rPr lang="en-US" dirty="0" smtClean="0"/>
              <a:t> </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33</a:t>
            </a:fld>
            <a:endParaRPr lang="en-US"/>
          </a:p>
        </p:txBody>
      </p:sp>
    </p:spTree>
    <p:extLst>
      <p:ext uri="{BB962C8B-B14F-4D97-AF65-F5344CB8AC3E}">
        <p14:creationId xmlns:p14="http://schemas.microsoft.com/office/powerpoint/2010/main" val="2703512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b="1">
                <a:solidFill>
                  <a:schemeClr val="accent2">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346" y="1732450"/>
            <a:ext cx="7765322" cy="454643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578841" y="6483911"/>
            <a:ext cx="565159" cy="365125"/>
          </a:xfrm>
        </p:spPr>
        <p:txBody>
          <a:bodyPr/>
          <a:lstStyle/>
          <a:p>
            <a:fld id="{E0FF9B90-B352-45BD-84CC-4DD4FD95D171}" type="slidenum">
              <a:rPr lang="en-US" smtClean="0"/>
              <a:t>‹#›</a:t>
            </a:fld>
            <a:endParaRPr lang="en-US"/>
          </a:p>
        </p:txBody>
      </p:sp>
    </p:spTree>
    <p:extLst>
      <p:ext uri="{BB962C8B-B14F-4D97-AF65-F5344CB8AC3E}">
        <p14:creationId xmlns:p14="http://schemas.microsoft.com/office/powerpoint/2010/main" val="8029810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solidFill>
                  <a:schemeClr val="accent2">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8578841" y="6486339"/>
            <a:ext cx="565159" cy="365125"/>
          </a:xfrm>
        </p:spPr>
        <p:txBody>
          <a:bodyPr/>
          <a:lstStyle/>
          <a:p>
            <a:fld id="{E0FF9B90-B352-45BD-84CC-4DD4FD95D171}" type="slidenum">
              <a:rPr lang="en-US" smtClean="0"/>
              <a:t>‹#›</a:t>
            </a:fld>
            <a:endParaRPr lang="en-US"/>
          </a:p>
        </p:txBody>
      </p:sp>
    </p:spTree>
    <p:extLst>
      <p:ext uri="{BB962C8B-B14F-4D97-AF65-F5344CB8AC3E}">
        <p14:creationId xmlns:p14="http://schemas.microsoft.com/office/powerpoint/2010/main" val="1070176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solidFill>
                  <a:schemeClr val="accent2">
                    <a:lumMod val="7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E0FF9B90-B352-45BD-84CC-4DD4FD95D171}" type="slidenum">
              <a:rPr lang="en-US" smtClean="0"/>
              <a:t>‹#›</a:t>
            </a:fld>
            <a:endParaRPr lang="en-US"/>
          </a:p>
        </p:txBody>
      </p:sp>
    </p:spTree>
    <p:extLst>
      <p:ext uri="{BB962C8B-B14F-4D97-AF65-F5344CB8AC3E}">
        <p14:creationId xmlns:p14="http://schemas.microsoft.com/office/powerpoint/2010/main" val="16012478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75000"/>
                  </a:schemeClr>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8578841" y="6492875"/>
            <a:ext cx="565159" cy="365125"/>
          </a:xfrm>
        </p:spPr>
        <p:txBody>
          <a:bodyPr/>
          <a:lstStyle/>
          <a:p>
            <a:fld id="{E0FF9B90-B352-45BD-84CC-4DD4FD95D171}" type="slidenum">
              <a:rPr lang="en-US" smtClean="0"/>
              <a:t>‹#›</a:t>
            </a:fld>
            <a:endParaRPr lang="en-US"/>
          </a:p>
        </p:txBody>
      </p:sp>
    </p:spTree>
    <p:extLst>
      <p:ext uri="{BB962C8B-B14F-4D97-AF65-F5344CB8AC3E}">
        <p14:creationId xmlns:p14="http://schemas.microsoft.com/office/powerpoint/2010/main" val="535515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FF9B90-B352-45BD-84CC-4DD4FD95D171}" type="slidenum">
              <a:rPr lang="en-US" smtClean="0"/>
              <a:t>‹#›</a:t>
            </a:fld>
            <a:endParaRPr lang="en-US"/>
          </a:p>
        </p:txBody>
      </p:sp>
    </p:spTree>
    <p:extLst>
      <p:ext uri="{BB962C8B-B14F-4D97-AF65-F5344CB8AC3E}">
        <p14:creationId xmlns:p14="http://schemas.microsoft.com/office/powerpoint/2010/main" val="125913016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1076C38-B432-4594-84E9-BB2F34CDBE4E}" type="slidenum">
              <a:rPr lang="en-US" smtClean="0"/>
              <a:t>‹#›</a:t>
            </a:fld>
            <a:endParaRPr lang="en-US"/>
          </a:p>
        </p:txBody>
      </p:sp>
    </p:spTree>
    <p:extLst>
      <p:ext uri="{BB962C8B-B14F-4D97-AF65-F5344CB8AC3E}">
        <p14:creationId xmlns:p14="http://schemas.microsoft.com/office/powerpoint/2010/main" val="22398660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78841" y="6492875"/>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0FF9B90-B352-45BD-84CC-4DD4FD95D171}" type="slidenum">
              <a:rPr lang="en-US" smtClean="0"/>
              <a:t>‹#›</a:t>
            </a:fld>
            <a:endParaRPr lang="en-US"/>
          </a:p>
        </p:txBody>
      </p:sp>
    </p:spTree>
    <p:extLst>
      <p:ext uri="{BB962C8B-B14F-4D97-AF65-F5344CB8AC3E}">
        <p14:creationId xmlns:p14="http://schemas.microsoft.com/office/powerpoint/2010/main" val="1401192535"/>
      </p:ext>
    </p:extLst>
  </p:cSld>
  <p:clrMap bg1="lt1" tx1="dk1" bg2="lt2" tx2="dk2" accent1="accent1" accent2="accent2" accent3="accent3" accent4="accent4" accent5="accent5" accent6="accent6" hlink="hlink" folHlink="folHlink"/>
  <p:sldLayoutIdLst>
    <p:sldLayoutId id="2147483954" r:id="rId1"/>
    <p:sldLayoutId id="2147483956" r:id="rId2"/>
    <p:sldLayoutId id="2147483957" r:id="rId3"/>
    <p:sldLayoutId id="2147483958" r:id="rId4"/>
    <p:sldLayoutId id="2147483959" r:id="rId5"/>
    <p:sldLayoutId id="2147483960" r:id="rId6"/>
  </p:sldLayoutIdLst>
  <p:timing>
    <p:tnLst>
      <p:par>
        <p:cTn id="1" dur="indefinite" restart="never" nodeType="tmRoot"/>
      </p:par>
    </p:tnLst>
  </p:timing>
  <p:hf hdr="0" ftr="0" dt="0"/>
  <p:txStyles>
    <p:titleStyle>
      <a:lvl1pPr algn="ctr" defTabSz="457200" rtl="0" eaLnBrk="1" latinLnBrk="0" hangingPunct="1">
        <a:spcBef>
          <a:spcPct val="0"/>
        </a:spcBef>
        <a:buNone/>
        <a:defRPr sz="4000" b="1" kern="120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jpe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80.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comments" Target="../comments/comment3.xml"/></Relationships>
</file>

<file path=ppt/slides/_rels/slide4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omments" Target="../comments/commen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3.emf"/><Relationship Id="rId5" Type="http://schemas.openxmlformats.org/officeDocument/2006/relationships/image" Target="../media/image72.png"/><Relationship Id="rId4" Type="http://schemas.openxmlformats.org/officeDocument/2006/relationships/image" Target="../media/image71.emf"/></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emf"/><Relationship Id="rId7" Type="http://schemas.openxmlformats.org/officeDocument/2006/relationships/image" Target="../media/image72.png"/><Relationship Id="rId12"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7.emf"/><Relationship Id="rId11" Type="http://schemas.openxmlformats.org/officeDocument/2006/relationships/image" Target="../media/image81.png"/><Relationship Id="rId5" Type="http://schemas.openxmlformats.org/officeDocument/2006/relationships/image" Target="../media/image76.emf"/><Relationship Id="rId10" Type="http://schemas.openxmlformats.org/officeDocument/2006/relationships/image" Target="../media/image80.png"/><Relationship Id="rId4" Type="http://schemas.openxmlformats.org/officeDocument/2006/relationships/image" Target="../media/image75.emf"/><Relationship Id="rId9"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jpe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7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4.png"/></Relationships>
</file>

<file path=ppt/slides/_rels/slide78.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6.png"/><Relationship Id="rId1" Type="http://schemas.openxmlformats.org/officeDocument/2006/relationships/slideLayout" Target="../slideLayouts/slideLayout1.xml"/><Relationship Id="rId5" Type="http://schemas.openxmlformats.org/officeDocument/2006/relationships/image" Target="../media/image137.png"/><Relationship Id="rId4" Type="http://schemas.openxmlformats.org/officeDocument/2006/relationships/image" Target="../media/image47.png"/></Relationships>
</file>

<file path=ppt/slides/_rels/slide9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18" Type="http://schemas.openxmlformats.org/officeDocument/2006/relationships/image" Target="../media/image155.png"/><Relationship Id="rId3" Type="http://schemas.openxmlformats.org/officeDocument/2006/relationships/image" Target="../media/image140.png"/><Relationship Id="rId7" Type="http://schemas.openxmlformats.org/officeDocument/2006/relationships/image" Target="../media/image144.jpeg"/><Relationship Id="rId12" Type="http://schemas.openxmlformats.org/officeDocument/2006/relationships/image" Target="../media/image149.png"/><Relationship Id="rId17" Type="http://schemas.openxmlformats.org/officeDocument/2006/relationships/image" Target="../media/image154.png"/><Relationship Id="rId2" Type="http://schemas.openxmlformats.org/officeDocument/2006/relationships/image" Target="../media/image139.png"/><Relationship Id="rId16" Type="http://schemas.openxmlformats.org/officeDocument/2006/relationships/image" Target="../media/image153.png"/><Relationship Id="rId1" Type="http://schemas.openxmlformats.org/officeDocument/2006/relationships/slideLayout" Target="../slideLayouts/slideLayout1.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5" Type="http://schemas.openxmlformats.org/officeDocument/2006/relationships/image" Target="../media/image152.png"/><Relationship Id="rId10" Type="http://schemas.openxmlformats.org/officeDocument/2006/relationships/image" Target="../media/image147.png"/><Relationship Id="rId19" Type="http://schemas.openxmlformats.org/officeDocument/2006/relationships/image" Target="../media/image156.png"/><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15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9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xml"/><Relationship Id="rId5" Type="http://schemas.openxmlformats.org/officeDocument/2006/relationships/image" Target="../media/image161.png"/><Relationship Id="rId4" Type="http://schemas.openxmlformats.org/officeDocument/2006/relationships/image" Target="../media/image160.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a:xfrm>
            <a:off x="-130534" y="1143000"/>
            <a:ext cx="9482328" cy="1695398"/>
          </a:xfrm>
          <a:effectLst>
            <a:outerShdw dir="17880000">
              <a:srgbClr val="000000">
                <a:alpha val="46000"/>
              </a:srgbClr>
            </a:outerShdw>
          </a:effectLst>
        </p:spPr>
        <p:txBody>
          <a:bodyPr>
            <a:noAutofit/>
          </a:bodyPr>
          <a:lstStyle/>
          <a:p>
            <a:pPr defTabSz="914400">
              <a:spcBef>
                <a:spcPct val="20000"/>
              </a:spcBef>
              <a:spcAft>
                <a:spcPts val="600"/>
              </a:spcAft>
              <a:buClr>
                <a:schemeClr val="tx2"/>
              </a:buClr>
              <a:buSzPct val="70000"/>
            </a:pPr>
            <a:r>
              <a:rPr lang="en-US" dirty="0">
                <a:solidFill>
                  <a:schemeClr val="tx1"/>
                </a:solidFill>
                <a:effectLst/>
                <a:latin typeface="+mn-lt"/>
                <a:ea typeface="+mn-ea"/>
                <a:cs typeface="+mn-cs"/>
              </a:rPr>
              <a:t>Event Analytics on Social Media: </a:t>
            </a:r>
            <a:r>
              <a:rPr lang="en-US" sz="3600" dirty="0">
                <a:solidFill>
                  <a:schemeClr val="tx1"/>
                </a:solidFill>
                <a:effectLst/>
                <a:latin typeface="+mn-lt"/>
                <a:ea typeface="+mn-ea"/>
                <a:cs typeface="+mn-cs"/>
              </a:rPr>
              <a:t>Challenges, </a:t>
            </a:r>
            <a:r>
              <a:rPr lang="en-US" sz="3600" dirty="0" smtClean="0">
                <a:solidFill>
                  <a:schemeClr val="tx1"/>
                </a:solidFill>
                <a:effectLst/>
              </a:rPr>
              <a:t>Solutions,</a:t>
            </a:r>
            <a:r>
              <a:rPr lang="en-US" sz="3600" dirty="0" smtClean="0">
                <a:solidFill>
                  <a:schemeClr val="tx1"/>
                </a:solidFill>
                <a:effectLst/>
                <a:latin typeface="+mn-lt"/>
                <a:ea typeface="+mn-ea"/>
                <a:cs typeface="+mn-cs"/>
              </a:rPr>
              <a:t> and Insights</a:t>
            </a:r>
            <a:endParaRPr lang="en-US" sz="3600" dirty="0">
              <a:solidFill>
                <a:schemeClr val="tx1"/>
              </a:solidFill>
              <a:effectLst/>
              <a:latin typeface="+mn-lt"/>
              <a:ea typeface="+mn-ea"/>
              <a:cs typeface="+mn-cs"/>
            </a:endParaRPr>
          </a:p>
        </p:txBody>
      </p:sp>
      <p:sp>
        <p:nvSpPr>
          <p:cNvPr id="41" name="Subtitle 2"/>
          <p:cNvSpPr txBox="1">
            <a:spLocks/>
          </p:cNvSpPr>
          <p:nvPr/>
        </p:nvSpPr>
        <p:spPr>
          <a:xfrm>
            <a:off x="974254" y="3447917"/>
            <a:ext cx="7179145" cy="590683"/>
          </a:xfrm>
          <a:prstGeom prst="rect">
            <a:avLst/>
          </a:prstGeom>
          <a:effectLst>
            <a:outerShdw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lgn="ctr" defTabSz="914400">
              <a:buNone/>
            </a:pPr>
            <a:r>
              <a:rPr lang="en-US" sz="2800" b="1" dirty="0">
                <a:solidFill>
                  <a:schemeClr val="tx1"/>
                </a:solidFill>
                <a:effectLst/>
              </a:rPr>
              <a:t>Yuheng Hu </a:t>
            </a:r>
            <a:endParaRPr lang="en-US" sz="2800" b="1" dirty="0" smtClean="0">
              <a:solidFill>
                <a:schemeClr val="tx1"/>
              </a:solidFill>
              <a:effectLst/>
            </a:endParaRPr>
          </a:p>
        </p:txBody>
      </p:sp>
      <p:pic>
        <p:nvPicPr>
          <p:cNvPr id="1026" name="Picture 2" descr="http://rakaposhi.eas.asu.edu/plan-devi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1815" y="4419600"/>
            <a:ext cx="1253585" cy="10878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pact.asu.edu/~george/asu-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5791200"/>
            <a:ext cx="1981200" cy="8252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5015978"/>
            <a:ext cx="3320011" cy="1600438"/>
          </a:xfrm>
          <a:prstGeom prst="rect">
            <a:avLst/>
          </a:prstGeom>
          <a:noFill/>
        </p:spPr>
        <p:txBody>
          <a:bodyPr wrap="none" rtlCol="0">
            <a:spAutoFit/>
          </a:bodyPr>
          <a:lstStyle/>
          <a:p>
            <a:r>
              <a:rPr lang="en-US" b="1" dirty="0" smtClean="0"/>
              <a:t>Committee Members</a:t>
            </a:r>
          </a:p>
          <a:p>
            <a:r>
              <a:rPr lang="en-US" sz="1600" dirty="0" smtClean="0"/>
              <a:t>Dr</a:t>
            </a:r>
            <a:r>
              <a:rPr lang="en-US" sz="1600" dirty="0"/>
              <a:t>. </a:t>
            </a:r>
            <a:r>
              <a:rPr lang="en-US" sz="1600" dirty="0" err="1"/>
              <a:t>Subbarao</a:t>
            </a:r>
            <a:r>
              <a:rPr lang="en-US" sz="1600" dirty="0"/>
              <a:t> </a:t>
            </a:r>
            <a:r>
              <a:rPr lang="en-US" sz="1600" dirty="0" err="1" smtClean="0"/>
              <a:t>Kambhampati</a:t>
            </a:r>
            <a:r>
              <a:rPr lang="en-US" sz="1600" dirty="0" smtClean="0"/>
              <a:t>, Chair</a:t>
            </a:r>
          </a:p>
          <a:p>
            <a:r>
              <a:rPr lang="en-US" sz="1600" dirty="0" smtClean="0"/>
              <a:t>Dr. Eric Horvitz</a:t>
            </a:r>
          </a:p>
          <a:p>
            <a:r>
              <a:rPr lang="en-US" sz="1600" dirty="0" smtClean="0"/>
              <a:t>Dr. John </a:t>
            </a:r>
            <a:r>
              <a:rPr lang="en-US" sz="1600" dirty="0" err="1" smtClean="0"/>
              <a:t>Krumm</a:t>
            </a:r>
            <a:endParaRPr lang="en-US" sz="1600" dirty="0" smtClean="0"/>
          </a:p>
          <a:p>
            <a:r>
              <a:rPr lang="en-US" sz="1600" dirty="0" smtClean="0"/>
              <a:t>Dr. </a:t>
            </a:r>
            <a:r>
              <a:rPr lang="en-US" sz="1600" dirty="0" err="1" smtClean="0"/>
              <a:t>Huan</a:t>
            </a:r>
            <a:r>
              <a:rPr lang="en-US" sz="1600" dirty="0" smtClean="0"/>
              <a:t> Liu</a:t>
            </a:r>
          </a:p>
          <a:p>
            <a:r>
              <a:rPr lang="en-US" sz="1600" dirty="0" smtClean="0"/>
              <a:t>Dr. </a:t>
            </a:r>
            <a:r>
              <a:rPr lang="en-US" sz="1600" dirty="0" err="1" smtClean="0"/>
              <a:t>Hari</a:t>
            </a:r>
            <a:r>
              <a:rPr lang="en-US" sz="1600" dirty="0" smtClean="0"/>
              <a:t> </a:t>
            </a:r>
            <a:r>
              <a:rPr lang="en-US" sz="1600" dirty="0" err="1" smtClean="0"/>
              <a:t>Sundaram</a:t>
            </a:r>
            <a:endParaRPr lang="en-US" sz="1600" dirty="0" smtClean="0"/>
          </a:p>
        </p:txBody>
      </p:sp>
      <p:sp>
        <p:nvSpPr>
          <p:cNvPr id="3" name="Slide Number Placeholder 2"/>
          <p:cNvSpPr>
            <a:spLocks noGrp="1"/>
          </p:cNvSpPr>
          <p:nvPr>
            <p:ph type="sldNum" sz="quarter" idx="12"/>
          </p:nvPr>
        </p:nvSpPr>
        <p:spPr/>
        <p:txBody>
          <a:bodyPr/>
          <a:lstStyle/>
          <a:p>
            <a:fld id="{E0FF9B90-B352-45BD-84CC-4DD4FD95D171}" type="slidenum">
              <a:rPr lang="en-US" smtClean="0"/>
              <a:t>1</a:t>
            </a:fld>
            <a:endParaRPr lang="en-US"/>
          </a:p>
        </p:txBody>
      </p:sp>
    </p:spTree>
    <p:extLst>
      <p:ext uri="{BB962C8B-B14F-4D97-AF65-F5344CB8AC3E}">
        <p14:creationId xmlns:p14="http://schemas.microsoft.com/office/powerpoint/2010/main" val="2474750747"/>
      </p:ext>
    </p:extLst>
  </p:cSld>
  <p:clrMapOvr>
    <a:masterClrMapping/>
  </p:clrMapOvr>
  <mc:AlternateContent xmlns:mc="http://schemas.openxmlformats.org/markup-compatibility/2006" xmlns:p14="http://schemas.microsoft.com/office/powerpoint/2010/main">
    <mc:Choice Requires="p14">
      <p:transition p14:dur="0" advTm="16647"/>
    </mc:Choice>
    <mc:Fallback xmlns="">
      <p:transition advTm="1664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27760" y="4446264"/>
            <a:ext cx="7341882" cy="369332"/>
          </a:xfrm>
          <a:prstGeom prst="rect">
            <a:avLst/>
          </a:prstGeom>
        </p:spPr>
        <p:txBody>
          <a:bodyPr wrap="none">
            <a:spAutoFit/>
          </a:bodyPr>
          <a:lstStyle/>
          <a:p>
            <a:r>
              <a:rPr lang="en-US" b="1" dirty="0" smtClean="0">
                <a:solidFill>
                  <a:schemeClr val="bg1">
                    <a:lumMod val="75000"/>
                  </a:schemeClr>
                </a:solidFill>
              </a:rPr>
              <a:t>How to distill insights about event based on social media responses</a:t>
            </a:r>
            <a:endParaRPr lang="en-US" b="1" dirty="0">
              <a:solidFill>
                <a:schemeClr val="bg1">
                  <a:lumMod val="75000"/>
                </a:schemeClr>
              </a:solidFill>
            </a:endParaRPr>
          </a:p>
        </p:txBody>
      </p:sp>
      <p:sp>
        <p:nvSpPr>
          <p:cNvPr id="6" name="Rectangle 5"/>
          <p:cNvSpPr/>
          <p:nvPr/>
        </p:nvSpPr>
        <p:spPr>
          <a:xfrm>
            <a:off x="1122680" y="1793949"/>
            <a:ext cx="7330440" cy="369332"/>
          </a:xfrm>
          <a:prstGeom prst="rect">
            <a:avLst/>
          </a:prstGeom>
        </p:spPr>
        <p:txBody>
          <a:bodyPr wrap="square">
            <a:spAutoFit/>
          </a:bodyPr>
          <a:lstStyle/>
          <a:p>
            <a:r>
              <a:rPr lang="en-US" b="1" dirty="0" smtClean="0">
                <a:solidFill>
                  <a:schemeClr val="bg1">
                    <a:lumMod val="75000"/>
                  </a:schemeClr>
                </a:solidFill>
              </a:rPr>
              <a:t>How to </a:t>
            </a:r>
            <a:r>
              <a:rPr lang="en-US" b="1" dirty="0">
                <a:solidFill>
                  <a:schemeClr val="bg1">
                    <a:lumMod val="75000"/>
                  </a:schemeClr>
                </a:solidFill>
              </a:rPr>
              <a:t>find social media responses about the events </a:t>
            </a:r>
          </a:p>
        </p:txBody>
      </p:sp>
      <p:sp>
        <p:nvSpPr>
          <p:cNvPr id="9" name="Rectangle 8"/>
          <p:cNvSpPr/>
          <p:nvPr/>
        </p:nvSpPr>
        <p:spPr>
          <a:xfrm>
            <a:off x="1127760" y="2245585"/>
            <a:ext cx="6728460" cy="369332"/>
          </a:xfrm>
          <a:prstGeom prst="rect">
            <a:avLst/>
          </a:prstGeom>
        </p:spPr>
        <p:txBody>
          <a:bodyPr wrap="square">
            <a:spAutoFit/>
          </a:bodyPr>
          <a:lstStyle/>
          <a:p>
            <a:r>
              <a:rPr lang="en-US" b="1" dirty="0" smtClean="0">
                <a:solidFill>
                  <a:schemeClr val="bg1">
                    <a:lumMod val="75000"/>
                  </a:schemeClr>
                </a:solidFill>
              </a:rPr>
              <a:t>How to </a:t>
            </a:r>
            <a:r>
              <a:rPr lang="en-US" b="1" dirty="0">
                <a:solidFill>
                  <a:schemeClr val="bg1">
                    <a:lumMod val="75000"/>
                  </a:schemeClr>
                </a:solidFill>
              </a:rPr>
              <a:t>model relations between event and its responses</a:t>
            </a:r>
          </a:p>
        </p:txBody>
      </p:sp>
      <p:sp>
        <p:nvSpPr>
          <p:cNvPr id="10" name="Rectangle 9"/>
          <p:cNvSpPr/>
          <p:nvPr/>
        </p:nvSpPr>
        <p:spPr>
          <a:xfrm>
            <a:off x="1127760" y="2779525"/>
            <a:ext cx="6728460" cy="369332"/>
          </a:xfrm>
          <a:prstGeom prst="rect">
            <a:avLst/>
          </a:prstGeom>
        </p:spPr>
        <p:txBody>
          <a:bodyPr wrap="square">
            <a:spAutoFit/>
          </a:bodyPr>
          <a:lstStyle/>
          <a:p>
            <a:r>
              <a:rPr lang="en-US" b="1" dirty="0" smtClean="0">
                <a:solidFill>
                  <a:schemeClr val="bg1">
                    <a:lumMod val="75000"/>
                  </a:schemeClr>
                </a:solidFill>
              </a:rPr>
              <a:t>How to </a:t>
            </a:r>
            <a:r>
              <a:rPr lang="en-US" b="1" dirty="0">
                <a:solidFill>
                  <a:schemeClr val="bg1">
                    <a:lumMod val="75000"/>
                  </a:schemeClr>
                </a:solidFill>
              </a:rPr>
              <a:t>link social media responses to events</a:t>
            </a:r>
          </a:p>
        </p:txBody>
      </p:sp>
      <p:sp>
        <p:nvSpPr>
          <p:cNvPr id="11" name="Rectangle 10"/>
          <p:cNvSpPr/>
          <p:nvPr/>
        </p:nvSpPr>
        <p:spPr>
          <a:xfrm>
            <a:off x="1127760" y="3263621"/>
            <a:ext cx="7383868" cy="369332"/>
          </a:xfrm>
          <a:prstGeom prst="rect">
            <a:avLst/>
          </a:prstGeom>
        </p:spPr>
        <p:txBody>
          <a:bodyPr wrap="square">
            <a:spAutoFit/>
          </a:bodyPr>
          <a:lstStyle/>
          <a:p>
            <a:r>
              <a:rPr lang="en-US" b="1" dirty="0" smtClean="0">
                <a:solidFill>
                  <a:schemeClr val="bg1">
                    <a:lumMod val="75000"/>
                  </a:schemeClr>
                </a:solidFill>
              </a:rPr>
              <a:t>How to </a:t>
            </a:r>
            <a:r>
              <a:rPr lang="en-US" b="1" dirty="0">
                <a:solidFill>
                  <a:schemeClr val="bg1">
                    <a:lumMod val="75000"/>
                  </a:schemeClr>
                </a:solidFill>
              </a:rPr>
              <a:t>infer topics and sentiments of social media responses</a:t>
            </a:r>
          </a:p>
        </p:txBody>
      </p:sp>
      <p:sp>
        <p:nvSpPr>
          <p:cNvPr id="12" name="Rectangle 11"/>
          <p:cNvSpPr/>
          <p:nvPr/>
        </p:nvSpPr>
        <p:spPr>
          <a:xfrm>
            <a:off x="1127760" y="3857102"/>
            <a:ext cx="7101840" cy="369332"/>
          </a:xfrm>
          <a:prstGeom prst="rect">
            <a:avLst/>
          </a:prstGeom>
        </p:spPr>
        <p:txBody>
          <a:bodyPr wrap="square">
            <a:spAutoFit/>
          </a:bodyPr>
          <a:lstStyle/>
          <a:p>
            <a:r>
              <a:rPr lang="en-US" b="1" dirty="0" smtClean="0">
                <a:solidFill>
                  <a:schemeClr val="bg1">
                    <a:lumMod val="75000"/>
                  </a:schemeClr>
                </a:solidFill>
              </a:rPr>
              <a:t>How to </a:t>
            </a:r>
            <a:r>
              <a:rPr lang="en-US" b="1" dirty="0">
                <a:solidFill>
                  <a:schemeClr val="bg1">
                    <a:lumMod val="75000"/>
                  </a:schemeClr>
                </a:solidFill>
              </a:rPr>
              <a:t>characterize the crowds’ behavior in response to events</a:t>
            </a:r>
          </a:p>
        </p:txBody>
      </p:sp>
      <p:sp>
        <p:nvSpPr>
          <p:cNvPr id="3" name="TextBox 2"/>
          <p:cNvSpPr txBox="1"/>
          <p:nvPr/>
        </p:nvSpPr>
        <p:spPr>
          <a:xfrm>
            <a:off x="537869" y="2163281"/>
            <a:ext cx="7973759" cy="2123658"/>
          </a:xfrm>
          <a:prstGeom prst="rect">
            <a:avLst/>
          </a:prstGeom>
          <a:solidFill>
            <a:schemeClr val="tx1">
              <a:alpha val="55000"/>
            </a:schemeClr>
          </a:solidFill>
        </p:spPr>
        <p:txBody>
          <a:bodyPr wrap="square" rtlCol="0">
            <a:spAutoFit/>
          </a:bodyPr>
          <a:lstStyle/>
          <a:p>
            <a:pPr algn="ctr"/>
            <a:r>
              <a:rPr lang="en-US" sz="6600" b="1" dirty="0" smtClean="0">
                <a:solidFill>
                  <a:schemeClr val="bg1"/>
                </a:solidFill>
                <a:effectLst>
                  <a:outerShdw blurRad="38100" dist="38100" dir="2700000" algn="tl">
                    <a:srgbClr val="000000">
                      <a:alpha val="43137"/>
                    </a:srgbClr>
                  </a:outerShdw>
                </a:effectLst>
              </a:rPr>
              <a:t>How to address these challenges?</a:t>
            </a:r>
            <a:endParaRPr lang="en-US" sz="6600" b="1" dirty="0">
              <a:solidFill>
                <a:schemeClr val="bg1"/>
              </a:solidFill>
              <a:effectLst>
                <a:outerShdw blurRad="38100" dist="38100" dir="2700000" algn="tl">
                  <a:srgbClr val="000000">
                    <a:alpha val="43137"/>
                  </a:srgbClr>
                </a:outerShdw>
              </a:effectLst>
            </a:endParaRPr>
          </a:p>
        </p:txBody>
      </p:sp>
      <p:pic>
        <p:nvPicPr>
          <p:cNvPr id="13" name="Picture 2" descr="http://kevin.lexblog.com/wp-content/uploads/sites/111/2012/02/journalism-law-career-for-law-gr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 y="5650563"/>
            <a:ext cx="993775" cy="120743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E0FF9B90-B352-45BD-84CC-4DD4FD95D171}" type="slidenum">
              <a:rPr lang="en-US" smtClean="0"/>
              <a:t>10</a:t>
            </a:fld>
            <a:endParaRPr lang="en-US"/>
          </a:p>
        </p:txBody>
      </p:sp>
    </p:spTree>
    <p:extLst>
      <p:ext uri="{BB962C8B-B14F-4D97-AF65-F5344CB8AC3E}">
        <p14:creationId xmlns:p14="http://schemas.microsoft.com/office/powerpoint/2010/main" val="2277962437"/>
      </p:ext>
    </p:extLst>
  </p:cSld>
  <p:clrMapOvr>
    <a:masterClrMapping/>
  </p:clrMapOvr>
  <mc:AlternateContent xmlns:mc="http://schemas.openxmlformats.org/markup-compatibility/2006" xmlns:p14="http://schemas.microsoft.com/office/powerpoint/2010/main">
    <mc:Choice Requires="p14">
      <p:transition p14:dur="0" advTm="3509"/>
    </mc:Choice>
    <mc:Fallback xmlns="">
      <p:transition advTm="3509"/>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journalism.co.uk/agile_assets/132/ipadtwitter.jpg_resized_460_.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219" y="1570690"/>
            <a:ext cx="3889688" cy="259669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942370" y="720772"/>
            <a:ext cx="5377429" cy="707886"/>
          </a:xfrm>
          <a:prstGeom prst="rect">
            <a:avLst/>
          </a:prstGeom>
        </p:spPr>
        <p:txBody>
          <a:bodyPr wrap="square">
            <a:spAutoFit/>
          </a:bodyPr>
          <a:lstStyle/>
          <a:p>
            <a:pPr algn="ctr"/>
            <a:r>
              <a:rPr lang="en-US" sz="4000" b="1" dirty="0" smtClean="0">
                <a:ln>
                  <a:solidFill>
                    <a:schemeClr val="bg1">
                      <a:lumMod val="75000"/>
                      <a:lumOff val="25000"/>
                      <a:alpha val="10000"/>
                    </a:schemeClr>
                  </a:solidFill>
                </a:ln>
                <a:solidFill>
                  <a:schemeClr val="accent2">
                    <a:lumMod val="75000"/>
                  </a:schemeClr>
                </a:solidFill>
              </a:rPr>
              <a:t>Applications</a:t>
            </a:r>
            <a:endParaRPr lang="en-US" sz="4000" b="1" dirty="0">
              <a:ln>
                <a:solidFill>
                  <a:schemeClr val="bg1">
                    <a:lumMod val="75000"/>
                    <a:lumOff val="25000"/>
                    <a:alpha val="10000"/>
                  </a:schemeClr>
                </a:solidFill>
              </a:ln>
              <a:solidFill>
                <a:schemeClr val="accent2">
                  <a:lumMod val="75000"/>
                </a:schemeClr>
              </a:solidFill>
            </a:endParaRPr>
          </a:p>
        </p:txBody>
      </p:sp>
      <p:sp>
        <p:nvSpPr>
          <p:cNvPr id="7" name="Rectangle 6"/>
          <p:cNvSpPr/>
          <p:nvPr/>
        </p:nvSpPr>
        <p:spPr>
          <a:xfrm>
            <a:off x="181432" y="5791200"/>
            <a:ext cx="8646949" cy="830997"/>
          </a:xfrm>
          <a:prstGeom prst="rect">
            <a:avLst/>
          </a:prstGeom>
        </p:spPr>
        <p:txBody>
          <a:bodyPr wrap="square">
            <a:spAutoFit/>
          </a:bodyPr>
          <a:lstStyle/>
          <a:p>
            <a:pPr algn="ctr"/>
            <a:r>
              <a:rPr lang="en-US" sz="2400" dirty="0" smtClean="0">
                <a:ln>
                  <a:solidFill>
                    <a:schemeClr val="bg1">
                      <a:lumMod val="75000"/>
                      <a:lumOff val="25000"/>
                      <a:alpha val="10000"/>
                    </a:schemeClr>
                  </a:solidFill>
                </a:ln>
                <a:effectLst>
                  <a:outerShdw blurRad="9525" dist="25400" dir="14640000" algn="tl" rotWithShape="0">
                    <a:schemeClr val="bg1">
                      <a:alpha val="30000"/>
                    </a:schemeClr>
                  </a:outerShdw>
                </a:effectLst>
              </a:rPr>
              <a:t>… and civic engagement, event playback, storytelling, computational advertisement, strategic planning …</a:t>
            </a:r>
            <a:endParaRPr lang="en-US" sz="2400" dirty="0">
              <a:ln>
                <a:solidFill>
                  <a:schemeClr val="bg1">
                    <a:lumMod val="75000"/>
                    <a:lumOff val="25000"/>
                    <a:alpha val="10000"/>
                  </a:schemeClr>
                </a:solidFill>
              </a:ln>
              <a:effectLst>
                <a:outerShdw blurRad="9525" dist="25400" dir="14640000" algn="tl" rotWithShape="0">
                  <a:schemeClr val="bg1">
                    <a:alpha val="30000"/>
                  </a:schemeClr>
                </a:outerShdw>
              </a:effectLst>
            </a:endParaRPr>
          </a:p>
        </p:txBody>
      </p:sp>
      <p:sp>
        <p:nvSpPr>
          <p:cNvPr id="8" name="Rectangle 7"/>
          <p:cNvSpPr/>
          <p:nvPr/>
        </p:nvSpPr>
        <p:spPr>
          <a:xfrm>
            <a:off x="528543" y="4319988"/>
            <a:ext cx="4102541" cy="954107"/>
          </a:xfrm>
          <a:prstGeom prst="rect">
            <a:avLst/>
          </a:prstGeom>
        </p:spPr>
        <p:txBody>
          <a:bodyPr wrap="square">
            <a:spAutoFit/>
          </a:bodyPr>
          <a:lstStyle/>
          <a:p>
            <a:pPr algn="ctr"/>
            <a:r>
              <a:rPr lang="en-US" sz="2800" b="1" dirty="0" smtClean="0">
                <a:ln>
                  <a:solidFill>
                    <a:schemeClr val="bg1">
                      <a:lumMod val="75000"/>
                      <a:lumOff val="25000"/>
                      <a:alpha val="10000"/>
                    </a:schemeClr>
                  </a:solidFill>
                </a:ln>
              </a:rPr>
              <a:t>Computational Journalism</a:t>
            </a:r>
            <a:endParaRPr lang="en-US" sz="2800" b="1" dirty="0">
              <a:ln>
                <a:solidFill>
                  <a:schemeClr val="bg1">
                    <a:lumMod val="75000"/>
                    <a:lumOff val="25000"/>
                    <a:alpha val="10000"/>
                  </a:schemeClr>
                </a:solidFill>
              </a:ln>
            </a:endParaRPr>
          </a:p>
        </p:txBody>
      </p:sp>
      <p:pic>
        <p:nvPicPr>
          <p:cNvPr id="9" name="Picture 4" descr="http://www.sociableblog.com/wp-content/uploads/2012/07/twitter-Political-Campaig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9979" y="1606246"/>
            <a:ext cx="3777458" cy="259669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037390" y="4375032"/>
            <a:ext cx="3609559" cy="523220"/>
          </a:xfrm>
          <a:prstGeom prst="rect">
            <a:avLst/>
          </a:prstGeom>
        </p:spPr>
        <p:txBody>
          <a:bodyPr wrap="square">
            <a:spAutoFit/>
          </a:bodyPr>
          <a:lstStyle/>
          <a:p>
            <a:pPr algn="ctr"/>
            <a:r>
              <a:rPr lang="en-US" sz="2800" b="1" dirty="0" smtClean="0">
                <a:ln>
                  <a:solidFill>
                    <a:schemeClr val="bg1">
                      <a:lumMod val="75000"/>
                      <a:lumOff val="25000"/>
                      <a:alpha val="10000"/>
                    </a:schemeClr>
                  </a:solidFill>
                </a:ln>
              </a:rPr>
              <a:t>Political Campaign</a:t>
            </a:r>
            <a:endParaRPr lang="en-US" sz="2800" b="1" dirty="0">
              <a:ln>
                <a:solidFill>
                  <a:schemeClr val="bg1">
                    <a:lumMod val="75000"/>
                    <a:lumOff val="25000"/>
                    <a:alpha val="10000"/>
                  </a:schemeClr>
                </a:solidFill>
              </a:ln>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11</a:t>
            </a:fld>
            <a:endParaRPr lang="en-US"/>
          </a:p>
        </p:txBody>
      </p:sp>
    </p:spTree>
    <p:extLst>
      <p:ext uri="{BB962C8B-B14F-4D97-AF65-F5344CB8AC3E}">
        <p14:creationId xmlns:p14="http://schemas.microsoft.com/office/powerpoint/2010/main" val="2583022013"/>
      </p:ext>
    </p:extLst>
  </p:cSld>
  <p:clrMapOvr>
    <a:masterClrMapping/>
  </p:clrMapOvr>
  <mc:AlternateContent xmlns:mc="http://schemas.openxmlformats.org/markup-compatibility/2006" xmlns:p14="http://schemas.microsoft.com/office/powerpoint/2010/main">
    <mc:Choice Requires="p14">
      <p:transition p14:dur="0" advTm="54351"/>
    </mc:Choice>
    <mc:Fallback xmlns="">
      <p:transition advTm="5435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imgur.com/hq5KId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89508" cy="517366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xQTERUUEhQWFhQXFxcXFxcXGBgYHBcaFBgXFxQYHRwcHCggGBwlHBcUITEhJSkrLi4uGB8zODMsNygtLiwBCgoKDg0OGxAQGzAkICQsLCwsLCwsLCwsLCwsLCwsLCwsLCwsLCwsLCwsLCwsLCwsLCwsLCwsLCwsLCwsLCwsLP/AABEIAKQBMwMBIgACEQEDEQH/xAAcAAACAgMBAQAAAAAAAAAAAAAEBgMFAAIHAQj/xABMEAACAQIEAgYFBwkGBQMFAAABAgMAEQQSITEFQQYTIlFxgTJhkaGxFCNCUpLB0QcWU2KCwtLh8BUzQ3Ki0yRUc5Oyg+LxNERjlOP/xAAaAQACAwEBAAAAAAAAAAAAAAACAwABBAUG/8QAMxEAAgIBAwIEBAQFBQAAAAAAAAECEQMSITEEQRNRYZEiMnGhFFLh8AWBkrHBI0Ji0fH/2gAMAwEAAhEDEQA/AA+G8cLhzPHhWtsJIkUm9zoRY93tofDcUhYqJMJEczAHI0kZFyP1iOdWUvQbEjZW8gG/8WNCS9FsUv0H80YfdVU6pxNMMeC7WZ/Sw3ifULiQgixBmRRZlxCvlCi65TlIIApa4w6mdbGQ6XYShVYG+3ZAv4kVNieCz/VHw+IFBDhsoJJX3g/fVqkuCtDT+e1/Ie+EdJ3jwUyM2YCOTKbg2upsO/nSZg2SNIg5soC5vDnUMmDO3VsfXavcXAXCgowt4/hWjos8MCk334Jm6N5WnFo6pwniCSRwgH+9dMgygWGYaeQ51ti4c8nbRuw4XM6sqkA+krD1d+5Fcvw+IeNFRS65XzqwJBBsNB3agGmjhn5QZEGXEKZRawbRXHjyb3GscMcabcu4/Lh6hSUoLheaB+ieEEjY+QsQosgYXtmYta4A1Go9tVHH43M0UbjMVKoFXTNa2g7r1RmRiXysbElmF9LX5i+tFdXmyXF1VSxUHLcE99jbxrRmlGcm0ZcXTZISWr2GvEcN/uFOHcBQv+JomoJDXXUaa7XrdIAJJnMcwJVvpDK17A5Bl3Nr0LmjOIi7B7CqQ3WEKujekCmtjzuK1ws6ZZ2GcZtD84pJ7RN0003+FYhmh94k8oKwLZsShLt2t32sBbMLCp+vtiMvWydlLlCuhsu+bOe/a24oRZBaFVecEnk6km7DR9dPwolsR85IflEqrrYZuyDoNLN2uZsQBRbdwXH0/fsJ856yUnNnBkQBrZb3I5cq6cuHXnHfxUfwmufx4N84ZiGvMrFgRcgEXJHLwp4/tPD3/vo/An/2GpJ3wSbcUqCGwMR3ij80H+3UTcNh/RR+SgfuiojxCDlLD9pf9qpUx8XKWH7Q/hFVpE+LNd2RNwbDneFPcP3xSBxaJVnmCCyq+UAcrDxPxrpKY1P0qeUg/iFc1xkuZ5W3zTOfebUyKGYckpWpMjh05Gj4cbJ9H6A1FuXrHOglxJHKrrhHC1kjLuGj10ca5rtawFXw7ZpzxTgkmVvDoXxMkj2AyhnYKoVRpYGw0FVbP3imbjc4wxaBQyXXtqLWYHUEsPTv3bC1LjzgjahVy7BdMlCMty06J3+VQ5cl89h1nonQ6HQ77bb09cYxcqSsvW4OK1uxqcug3OTW+9IfRkXxMChY3ux7Mvot6jode7Te1O3E+HHOwGF4cp0sHZbjTZj1W9Sa2Ob1En4637fvuiMY6a2mKwAP61z7ilD4jic6+li+FjxX/wBlYOFS88JwU+Lj/arxsBIoJ+ScEA59of7dAluHqdc/v3ITjJOqLHG8OJuRfq1sdPQHzfpVr0T6OSSYQzh0VBm3zEi3cANa8xTsID2eD/S9DLtbZO96afyavGeHZJLWLtcNz1Bp84JqvQThzyxpyT7/AF/ywjiE2Gkw4jE6I91HzgIuU37O5FRcGXDx5y88T3togbS17+NE4/BJmsFw2QE5NrhQvZG319bd1eYeElWVBBstyFADMLG9rH9akyi71Fw6hqDxp7Pd7FNBgEXEESTgBWDZSh1F72BB5aa2ojiOCixkyCCYJoRqjEMQb73Aq1xmZSxQwAk3LOBrc7aDuqXgeLRS7SGBe12MhA0tz0FvfS1j2GvrpuaerdKlt2OQdKuHmDFPGzZylhmAtfS9T4KJMqkre42va9e9OMUGx8zKbgnQjXlaq/DTuxCWIBFxsNvWRt6qYoOUUjqYOo0rW97LZsLmsVjRdNr3F++5obF4Vlawt5WrXF9aMtnGpAsDqL99bYjEsJB3i2oOl6vwq3sOOdSdb0bpAwFiPcKypTMfrVlFpYvxI+pcQSsNmYeBNWGDxjrqHYftH8a5/Hh5XkyB7EtYZnyjU6XJ0FWfEejmLgiMsjJkBAJSZWOpsNAaarWybOY1HukdGw/En5yP9s/jU6Ys/WPnY/EGuQ4J5Sxs72AN9TYaG1QJj5R/iv8AaNHcvMDRD8qOwyyA75T4xx/w0K8ij/BgPjH+BFc0w3F2HpSyHwc/jVmOK9m4eSxIAu53t40MpyLWOHkObSR84IvLOvwapI4cOw7WHF+8SP8AfSlxfheOgjMzlhGLXIkVvSIA2N+YqkTiuI5SvQxm5dw3BLz93/2dIbgOHbeID9q/xSop+AYQaGK+neh8vR2pVPEcSGYLIxtrbew76Dn47iuT39n4UxSXkga9X7jNLwzCg6LKvgV9m40qOHheG2DTKCbmw59+kgpVbjWJykki4IGw5g15Bx3Efqea/wA6HbyRdy/M/csOk8iQuEieRyVuS99M2gA7R5fGgMB0dZlzuxF9gKmxCNJKjyAFnttsLDu8LVe4qTqwNvM2rDmlv8J0unx2rnvRQScCdSMj38dKMw/DS8qRTdksCVfcHx0udfjVhHIHFxyqDiXE1jWOUAuYydALeltYncc/Khxyk5pMblhCMHKOzCm6Igf4q+x/4KHm6KrbWaMeZ+GWh/z7U7wv7aixvSuPMQUcHy5610tEPI5f4nN+b7I9boqn/MRfa/lUkHRjkuJgP/qLQH9vRn6w8qtuHm5FVUV2+4PjZX/u+xN+Zstr9bFbvzr+NR4LgMkUilZoi17BetTW/IDNTnEPmfKlWBf+Lh/6qf8AkKjjFdvuXPLlyKpP7BfSHhTyhVaOJJk+kZkJsdSCLjxpbl6LyE/3sX/cj/jpz6Xn/jZPD7q5ZiUGZtBufjSnKK7fcPE8iWmLXt+oxRdFZgVIePs31EiD2ENpUr9HMQTdpUJO5Mo1/wBdVeFwwybD2Cq7EwC+w37hSvHg3Vff9DRoyJXa/p/UaB0Sn+sv/cH8VZJ0QntqV83X+KieCAAjSjuKkE05afL7inmyen9JS/mdiCLdgqL2GddL+dFrwGdcP1RyWDBrl1tp51ecMkAjtpS30jAMcmg2NHca7+5nbk/Lm+COTo9K2geEeDp/FV3wiKWCERgx6Em/WJz/AGq5ThcMtxop8B/KjZ4UynsjbuFKeWEHSX3/AEN66fJ1eJyySW3p5fzH7jmFknUAyRixvrKh/eqsbo+eTwDxkQ/vUiYfDxk6L/pFSdQoYWtuOXrp+jHJ219znY8uXDHRBqvp+o8r0RmJFnh2+vGf3qlXoZMNTJF9pP4qu+HwdYIRdR6K6+H8qacZwspHmzg6gWF+dG8EO4Ef4hnjsmvYQV6Gy/pI/tJ/FXq9E2vl66K/dnT+KukLwO4Hzo9lL+A4fnxQAYDST3ECq8DHfct/xLqObXsLv5mS/pU+0v41lM2NkkSRkBBsbbVlH4OP1F/j+o9PYlwXRzDGLP8AJYGZgLhsR6hqNLKTrpSxwHheE/tObDT4ZGBB6tFIcqRZrZha/ZJ9lScX6FYzGJE5iwkaKnZdTlZlaxBfTU6D2mj8eUwMUbJDAXUWLghAuVe0wcITWGKvZPdmpt8sWOkPR1sJiDZHED5+rLi30Sch1NyBz5igOivRmTGF2iRXEWXMrHRs17A6jTQ0w4j8oPWAB1wzgagNM7W0tzi7iahw/TtYr9VHho72uUkdb22vaIXpzhOqA2apiz0l4WcPiXjeMRHRggbQK21r8rg10HoBJA2HXsw3CDOWhz2YMRtmOYkW2tS5iumqSsDJHhXbYF2djbu1j9dTYfjdyAsGEvcEAHnyPob0MsbaSbKiko0h96USRQ4YuxhUZWCj5KwzuQQoF2spvtfxql6JJAeGdpoSwWQEvBnZTdtM1+0bEbbXqvxPGMTKMskUTre9nZmF++xFRPM5UKcPhioJIXWwJ3IGXQ0S6dpEsqMDIBJiLgHTLrIE9xGtb9FeCJjZWiLmMhC4KurliGVbEH0fS91MfCx1ivmjRWDa5NiGAsdRvv7KD6QwsnVyxMqupy2Khrh99DppYGpJUVKVKyaXggwkkqiGSWIJmDBUY2t237T7Kbg/CqHgeKh6rq2TP6RHZiBF75TnZwee1qKn6TY0ANFiOtlNlASEXUG7Fcuua+W+la9FsTiUnXPHIgLs7FsORZmuSc5Xsi/LaiWRpbCMeOOXeufqiwjRCTtZWIAtaxG5Hj41HjAraMBV3xzCuUGLVhJGy9sjdCNNfULWPdS20mauVli1Lc9NgkpQRpGqWKbZgdPHnXh4WCka2PV5iXfKzqu1iQouOY86iXPnBzre/olCBbxzd3qqwXpE+DBCxqUbdzKV8FtkN6bgg3IR1k6x7LfsK+OwiI7BtvokF1vqPouvdyqw4nwPrMMhhiRpescswPzmQKFUEfVvci29XCdIhjBZ8LDIEN7PKdCdLi0XjVxhOLSxK3VwJGpsWyTsTZe4GLuvpcV0Iw22OIp5JL/UpP0OPy4N1azKRY2N++9PvDI/R8BTnj+jsEkMhESZ2BIfKL3Ot773pX4YtrVchkUM8f8AdbGlhR/xMR//ACp/5CmsD5qqCCANiUB+tfzGo+FXItBXSz/62T+uVczkX5xv8x+NPfG+lGBOKkEpn61WKsEQEXGht31UInDGObNjLsfqLzPhSJ4pSWw2GaEXuAwjs1XYqPUUzvLwxeyXxd/Uin4LQuJn4Vzmxd+7q1/hrMulyJ20apdViar/AAGcPisKkxO9Sw8Z4bbsy4m3/RY/u0XwU4HGTGKCeQuFLWaMr6JAO49e1alCVcGR5IXyaYN+xVHxz+7k8G+FMnSLCpgow7uchOUkjYnbakbifSLDujKrkkggdk86vlA9xXwe4ozFHsHwoXBLqKZOHdG5sVG5hCWWwYu4W1/GsuVfGqOx0TS6aTfqKuCkGtzaiAwzLbXUfGmBPydYzl8n/wC+lTw/k7xwIOWEgEbTKa2xOHId+FcQUosTsq9gANlOmmho7DYjM2QNmA599udBScOaNVEzQopAAzFASRv2jvVvwzgjpZgQwI0sQd6a5WzFoZp/aJ2v6qBWcJiIyPqOfeKsH6OS30ZdTQMnCZhKpKmyqwJ8SKtTL0eRPK4Yk23rK3+TtXtXqQOiQlYeDiKyKW65oFkDGIEjMga5UEbXF+Ypl6W4NsRhiIY2UkG0bEZlutrHUi9/Waoz0pxf/LwDxlf+GvPzrxn6HDfbkP7tZ1BqWo3akKsfQvG/oD9pfxqyh6GT7HD3Fty4Bvz51b/nVjP0eGHnIaz86sZ3YceTn7xTPj8iXEXR0CxoclYgQDoc6/jROF6EY4Nfq1B/6i/jV0OlGOOxw4/YY/v17+cWPP8AiYf/ALLf7lLljlJhxyqKGGDgEpjUtlD2GZcy6HnqK1/N6buT7QqkTjnED/jYf/sH/coheL8Q/Tw//r//ANKfF5KoW5RZfcM4NKjuWAsyAaMDqpP3H3VZYbBsrg2Umxtexse/UHWlMcYx/wDzEflAP4qn4L0gxPyqFZ5FeOUulhHkIcLmTW+xysPZQThJ7tFKS4GJuFlsRBOLgxMWIsO3dWW1wBYdruNBdLuOlYXjjsCdGIJ2vqPHvNbdJuPiO8SN2vpEbj1Ug47Fl+elI0jVBBvRDpQcLKUc3gkNnB+iTpnHuv6qt+kfBeqJlg1Q6lRra/Md49VJXycXpx4Vxqb5G0UYQyxg5WfXs27OnM8t+6o4qSpjoTcHaKuHHwRspxMjJcBwqxs2ZbkXzA6aqw8qPxvSDg8oAkVmANwOqkGvlS9wrFLiBlxAEhUEpmGqgkllFthck29dWEPA8M6giJNeWuhBsRv303HgUNgM2eU92WGB45waInqw633tHLyqwXpfwv679391Jz8qoh0bgN7RLobHf1Hv9dYejEX6Ff686csdcGdzTGqHp1w4KEEzWAAF45NgLb5aqsZ0g4bGuaLrJG17ILL72GlVQ6MRfoVHt/GqfpJwS1spCKF++lZY6VYzH8UqQ28J6c4OVzHKkkK8mLZh672Gnvpg4LDg55C2HlEjJroTcX0H31xjgWBZ5QpI35nfw766N0YiXC4uNguVX+abU/T9A6/rAe2lwuSbDyR0s8/KB0QhjtjFBB6285uSCrAi9uVjlpR4dj0uqyBlRiAGGUbnc+qu5cXwQmhkibZlI92lcM/s/wCeK5S7RtZkVsoUKbGwOxv66binWzE5I3uW8vD41AJJADsh0FwRsRpzpW45w0vICsi35hjb3gW99MUkxaQjthQB2Wa9yefsqdHtRZZWtioPcqcBh5IkR7gDQb/G3LetehWJMPFo9R23ZCRsRICfjamEIrqQQDpSTxKXqcVE4uGXq2blYg6+6qg3VMKbi1sde/KVgOt4dPpqoDjxU0gQ/kexpsRLhzcA7vz/AGK6fjm6yJlJJDoR9oVV9LLHAYeR1LhclwLc0Ivqe+lONMJS2sUYfySY9TfNAf2n/gps6MdC8TBDiI5QhMoAXKxI2N73AtypWwbxSKRGmVlF9VU39W9eyg8iw8I7fBqL8P8AFqsJdZJYnjS2GUdBpv0Uf2h+FRt0Ek/QR+1aUXaXcTSD9mT7pK9Z8SFuMTJ4fPX9gkp3xGdOIbxv8nmNZ7wwIq25SIL+VWHDegWIEY63Dhn5m6H30tNj8ULn5XILd5xA/fqs/teZnDSSyOy7FnYlfAk3FJk3B2NjUlVD6/Q+Vf8A7bQdwX8av+jHC5IM4ZLK1iLa67Hw5VzqLj+MIuMXIAdNXYn4EV1/orizLhImc5ntlc97LoauUpabApXRFIuux9leVbvCCb1lZ9TD0o4zLj4R9K/gAf3qlxKhe9jbQBV19WppaxJROyhRxa5IJtfXTem3H4C+TKpOmuV2W2x1sda1Ypyk3qC6jpniipeZUvjbXHVPcbj5sWvtzrafFqsPWkNvYrdQRrbexryTAFvSwjMe8y/eWvRM+DIwT9hUZTcILPzBvf21pxpOSsy7lcnGksTkbQgemttb6+h6qLw/ElaKRwDdL2GYHNpffKKrYInbMFTWykdlTcg67DuJq36P4dwZRIpVWUW7NtdQeQ7xWyeKEUQEfjuXZVY5Q2jHTUAg6b86seG8TMhkWy3VQykXsd9NfKl5ZG7K5iG7Ss2e9yQQNL6EGrDgeK+fS57JUqe2WzHe+v3UbwwUdkXRLhePu18wWOw07Dtc92h0qfBcQeYHOAjRtHKhAI1Rxca94086pcR2J2W4btEBSW5ns8j6qP4dCR1hbQ3C5dez9I7gfq1z8k2ou4m/wsOm09yXESFiSdySSe+9BzHUUS9B4g6isSFnqNe45/hrVtwvEhJEceiwsfBv52qijbtiicMbZk818P8A5qizzh6qrTH6aHOv6wVyJR9hi37NNnAgcrgbZrj9oD77nzpGxlw7WJBOt/8AMNfLem7oTiC+mmXJr/mVrD3GtL+ZSEv5Wi5VBmIvqRsT9XTQVIIvUPfW+Jjsyt67bXNmFtO7W2tEWo7EldxKbqYZJNLqjEb7gaVzLG8enxWWNgCb6BFsT6tzcU7flHxWTCZdbyMF9mppX6DYT05CNdFXwOpPnpScsm9jRiVbgcHRrEk3sFO+rAEd1NinFGPJIsbNYdsOQbggg2ta9xRoNSKaSrXAxzT5Q8cM6RROFV7o9gDcaXtrYgnS/falTpZwvDRYkyO7I0ovoAQbelah46N6b8LM+CjYenGUYHuuMrfEVKA2YnZl6yYoxZQUsSLXFh/OiYbGqrAMkTEvIqhlIIJ1Y/WN+dFYbiMQ3lT2iiUqQDh5F3gnBYKzWQ+k2UEqO8aXr3ifRnh2IYZsZMXsQAqfcRYVWfK4Jlli69FZ1UIRrcg3I0Oh0rzg5cssarc7XB0076u74Jprk6BgokyhIyCI1UF3Y6hV9IqD2a16QYdZ+G/NOCt1KuNRYNa9EY7pBDg4EaZHPooSgBJNvWRppW54jHjOHyyRBgjBrBgAewRfQHShmmuS4yUuBC4LwQxSZs4IIIIA7/Or2NB/VqUMDAseIjKwtHaQLmMhYMDcaC1OgTfTn3fyrbFpoztUedTfkKDgzSS9VHGjML3LMyAW31y2qxiX+v6FZJxbq1C5bt69KDLLSrCgtTJT0QklUq4hUHcBmaw+yKjxX5L8PkZkaTrAL8rMQNrVAnSCQbKvnc/fReG6XSruiH2rWKbc+TZCorZivj8So6uExhSi5bdlG8wRc059BZrCSK9wCrr+1o3vFaYziseMQo69VMATG4OlwNFOl7Gq3og7JiEzPmzXQ7jcXXcd499PhvBxM+T5tQ/1lb2rKyh2j5wxIe8oOe9uxZ1UA5RyPK96t+mEZ+T4dgwHec4XdBzJF9jVe+BbtlW0ZUzWQtso58qYpeENicLCI5AhCqbutxbLYjLyNdjPgx43s932EeLq2u6EbN82A0qZg5Ni+a4Kgcr8xTT0Og6zC4mMMhJJtYmwzJYXuBbUVHi+iksYX/iVYs6oAqKLFtrknQVZ9GMB1MjB3Ll0Da2BAViuo5an3VnxxaakXLIuCbhnB5UlR3MdlBXs3uQRbu32q5YL3ipMq+qo2IHdT5zcgHYkY9MrSqCxjjkzkDLuTmHr51CsgVlOY5YpAQpYczqQvdY1YdIo0+UNe1igYEKWJbUW9IWGgqz4NgYZYEdo1LEWa45rp91dDWljUmWUvSPDoMRdtMyZgxawJXS22+1S8Na8RbXtG+pub5QDr4g1adJ8OxWMxqzZWsQu+UjlobbCq7CrII7SKy9psoffKbW996x9Q0+nDx/MaSnSgpjROIehJa5SNBDr1n7P31NLLlIbuOvgdD+PlQ8rdryHxNbO1waohNjV2Pl94++rfoDiLTFL2Bzeel/KqTDvmiIO6/dsfZWnB58szb2uNtDawv8AfTk/gXoBJbnVsblKkX5cjY94saibEi1zlGm19qoIpuHmwLyG/IySaeNmrdk4cDbIHNwNSxvfl2jUeQFY13D8cYJlCzCJ1BDAMLgEbGgMQy52YWCsRawsLKoUW9WlGcQw2CiuqYaHrL29EdnTXzFAoqtoTY8v65Vmy9R2NuDpbWo8cC+h9xNbIveW8lqZVsNvZrXvWCmxprkyT1J7qjaHKSF7VyQNQOZ8a6BNwm6FGtlK2Nc1+UsrdYLWTtG/q9Ee2mfo1x1XV3nNlc3Jc2W9tbX3HhpVS2JHc5RxjhMizyI0drM4RmJW4B0F7Wc210tpVHLmVsrKoIrufSnD4fF4RlWaJZEPWRkOLBl09jKWU+Nczx/QfHO+cYZ2Q5SGVoyCLDbtXNAqfIxTnH5WB8L4fIHV2ygAgkAbiryCAWkytl05AczTX/YmDVgjTSITsHBT3soFKnTSYYLEpDEySKyBpATdt+yNNFBGoOt6c46VsZfxSySp3fqisk4bfdyf68a6R0Aitw2SMakGX/ULgVzU8YudIvLMT77V0PoDJPG+Jw8sapkEMgIYt/fK1lOwuAoJ8RU0uSpEnljjVyFXD9GEWQSAy3DB7dWw1ve3o0zviluTZxf9U/hTcIT9Yez+deSIVBJkAAFySNABufSpkfEQh9ZglzJ+wqLi1/W81t91VmJmzMW76seKdPRCQIZ4Zr919NSLaMf6NVLzbHTtdom3r2FLnKT2Zpx6WtUTXOO+vVkHfUmvfWBiOfwpdDLCOHpmkUA2uRr3VfS4NIV6wSKSpVrD9Qg23qm4ZxBlkWTKGKG4sAL8tbCmePpSxAJhAB5ltvWaZq0oW1qYwdZfUDQ6jzrKrIuNIQPnYftfjWVnD0nL4OBMp/vHy2Ay2AF1ULff1Vc4KBkUKLGwtrXjYpvrL5If4qjbEOfpt5KPwNb3vLU+RGt1RPioWkADAWDBha+hXUVGMAb37N9dbC+tr+O1CPI55yHzA+6o2Y8y37T2++r1A0WwwneR7K26lRu3wqlSVDsUJ7s+b3XoiPCE7RMfCFz78tTUEHydTfV1v6yK2V4uTX8Ln4VHDw2f6MMvkgHxIoqPhmJ/RMP8zIv31XiIvSzVGXkD7DVT0kbVf8p+NMKcIxP1Yx/ml/hU1QdL8HIhQSZLsptkJbY63JUa0E5pqg4RdixfMfVQ2JfXSsxOI3VLabtyoVI+epPspCHkcj9s+VShqFdWzFiNzUiSVCG2HlyzAcnUqfHXLUcD2mP9eqvHF3BrSQnrvWcvtJoovagWRJIRpReHxGUqe4g+w3phl6Igk5ZLH9aMgevXMT7qAbo3IL2Iaxtpfn6qjQKkmMvGMSolDsQFlsyE8y6hrfGpgq20qjCyR/35uioSANcqggbcqkHSCIqAqMf1gBce+smXAubOl0vUSfwqN/Qsi+psT5UUjkrzPrF/fVJ/b0dwTHIW3zDKL++t/wA5zrlgPm4HwU0uFRfJoy48mRUoMtsEgZZVIubroee528qP4VxUrYI2W2lhpax7uVL3B5HxErG6xsoDEKCcwvsST76LHB1DEkGxN2tudbmtsFqVo5Gb/RlplyPmCiWZ1dwpfYP2cw8DTHHggB6b+bGljgvE8OsfZDkgjO2XKAx2Fzy5V5iIsRMzMk7LGTotwdLD1GmeGzNLqYR5Y0YkxBSJWUqdxIQQftaVxX8pvDA+LU4cRiNQAMtgDovMeFPZ4DIfSmv+yPwqdODsP8Qez+dRYmKfW4fP+5xz5DJ9WL23p34LxJoo7XGdrF2vuVAVfIAACmxuCE/4lvAWrz83z+kPso46o8Cp58GRU3/crcLxl++/ianl424U7bH+t6MHAmG0nuH4V5LwFipHWDUEeivMeFHrlW4jR0zf/pxbHyLna6qyjbvPdqKccEjSYSOYiwBynnuLrW2PiSHD4brkB6uORX7IOqyBfPnXo6Ww9SYQhVCQScvNdtBtWOUqs7WLG5paVZgv/RFY5IH/AMfhUS8ew3NiP2WrJ+N4UoQJNT6n/Ch1rzGeBP8AKwXjWNaBYSl8zktYG1wNLHvFRNjWnkje+XIdRrqasIsZFiFyqhZ0Rsjqt2Fh9Ekd9javG4XJ1YadRYC4aNTrbc25Hz8qdGLaM2SSg99i3jkiIBIhJ5kqhPnpWVDgMZw8RrdyTbU2H3msqtBetDAOCJzaT7VvgKmTgUPNS3i7fjSRjemRRsoklc87ZY7d30Sar5emTnZHPjO/7qihtkUUdPTgkA/wUPiM3/lepY8Nh4/owofBFrjOJ43K5J2B5Es1vMmoflkp592w79qm4VI7l/a0C7zIPAj7qjbpBhxvKD4XriiyykH5wAC2pNt/AVu0xVb9ZG2/eSDbbXy5VC6OxP0mw/JifKoG6Sw+u1cv4RjIix6yQDTYkoNz9Xna3sptXj3CkQgXDsuUuocsNN7ka1CUMf504e9gxP7NviRS906xayrEVVwBmW7LlBzWIAPPY1d9FOkcOJQqjjrIwM4y5Mw1AcD121HI170yxUa4Vg4zFyFQH63Jh/l3p/hqrOa+ryLLoce5yOfD6hdkGp/WPLyrZ3HKp54NaHuo5Ug6h7Hsb17kW21a9fesz1ZDY4aP1+2tVwcfWpJmPZZCVI9IKwJFwee21eZ6L4Tw98RKsUdszZjc6ABVLEk+VvMVPoU2krfA1z8SU6gKOYCjvoF+KlXyrcMQG0G4I0NRYzhs0BtIlttQQw9oozhisRroNrka+FY5eLdM6ON9Po1RqiHpTwSTE4USobMgLFBuw+kPHnauZJiMosrEeV/vruGGxGHVB1gcuOQYgW5bMK5P06wkSYonDjLHIM2Qm+Vj6VvUTr7a3KNRRyPGk8sqT9GS9H8JPiZREkiKbFiz6AAbk098K6FpmHXTiUZbkociX7rjU0vfkryjGkvawhfcX1un866rhpIuuLIVsV1I2uL8u+1WsMXvQGXr86k4W6rzA4eFYaEAosSC9iyqxPquQbnW3tqOSOMlV7ea91BiZCwG413tcHvqp/Kd0l+TwJDEfnJjcnYrGp7RHcxOUDzPKlPBxYiApiGxM004zZYyWkC9YMtwSx7ettudMb0ujLijLJDVp92dIWBlU5UNydVybga3JNS4HrRmIjPaIv6I29VQ8J4rMQFmiOawysCLvcX7a/QYbHvPdtRRxk59GIgevU02vUytTtpxQUJZf0Z+0v41sMQ49JB9taiw+Ilv2k9xrJcTLfRdP8tSiRxv8qCRKx2iJ/aFb5n/AETfaX8aFfFtl9fhQMvEZhsf9NC0/Masf/BFzmf9G3tX8a8zP+jPtFJ0vFXUkyMyi+tsw39Qos49WXsyyE20t1tLc6NC6NNXSKX8oPAZsS66ZQuY7HdrX205VSJ0NxcwAXqlYDfK4uBpqNqueKJiXU5OuJ9Ra/xrToxBjc5EiziwuMxP40jZvc3w1Qh8PKF+ToriFJVpcOCN83WL6vq99Ew9CcaStjhrHUEMWvY8xbap+LcLxhzkxTNdrXsTpe/sph6NYiaEIpjcr3EN2T7KkceNSGy6zqfDbUmWHCuC4pJM83ycjIVVYYylu+996v8ABwgRqpsNNj99V2N4pdTluD6wRROFxRKrca6E2NaVd7M400pQ+OIDiujuHZ2b5sXN7AL51lW3yj1H3V5R7iaXk/c+dMRxQyNmIFzYaDu2rzr5DqFPsrs+K4S/USLHhoIgUYaFQ23cqG586UeHo7jKsQcGxsIczXA2JI0HqtSfDZ0Y9VCXFe4nNh8SLAxspOoDDKSOR15VLBwjEu2UAZrXsTbT+jTzxDDSrZplYFhpn3IHv0qPCPlmVQpJ0JIAtY+uhcKGRy2rQvQdC8SSQ0kSZd8xJ+AqePoXf0sWt+5ELffXTuGYRTiHzKGGQEZgDqMuov51eogGwA8BRrGjHn6yWOVHI8P0CQi+bEv/AJUsPeKPg/J2n6CU/wCeVV9oBv7q6eWFa9aKNY0ZH12Rifwboc2HctEsUTEZcwZ3Nt7bCqTphM4xKwu4fq4g5IGUAyswAtc8kv510k4gd4rj/FcYZeIYxibgSKi+EaBfiGPnVTWmI/o8k8mW32IJBehJ4xRUhoaU6VmOuV82HFQ2IoyU1DlqyiOJ9db0z9B8QnXyvmGWOOxPcXYC3+k0vxijuh3CWnw8+U+lKl//AEyH09tQpvYeZ8dG6kKJGv8AVRj/ACoGTEvskL+LFV+8mmKIMdxQPFcXHDZpDbMbD1m17e6oCijTFO0vViKMyWzHM5Cgbam3uApc4j0LKs7iaMk3YIhzG5uSLHW39Wpi4hi8NNbMDmGzKQCP5eo0PiOKzLHlimbcWukYYC+vaWx91Qpix0ZkkjnBjuG1DXW+UHfMDa3LciuhcAxOLVGJ6qY5ma3W2ezEkAaFRYaAX86WeCYnERTyzFwDL6TZM1zf6uYWq/kkEo+dLv6lSOP/AFAlvfRWShX6b8SGOxEKCN0ZSyF33tuy2GmhB51bYeQxKBHyFs19dB31aF4A0cJiyZsxTW509I3tvrUi8HjB0Y6+FDLcOO2xR4XFuHFr3v8AfTTDjG7zUOH4agN96OTCDkKpNopqzQYqTvrDiX7zW/yTxonB8LLnTQczR6ytN9gH5XIOZqYSzEXAJHqFMMHBo1+jc95q0jiA2oXmaD8HzFrgWNe5DA277GwplSS+9QYvDDPHoL3Pw0o1cNagc5PcJaVsR5Af514YTmXQZdb+PKiRFUgFVFvuDKuxH1IrPk4qWosVLlQsBcgbd9W5A2zx8MDvUXyBe4eyo+GY8yXDJlI35jXaj6KyuSv+RAbBfZWUfasqWwNIv9eK1GJ9VL/yw16MQa2eJHyOXH+H+bNulUBly23Csfbb8KG4X0fLhJbizIvfpbfTnVjgUDvZjbT26i9WfBkyRKraZbjXuDG3utUvVuaIwWJaQdoskhbuFvjUT4w8jVpi7ZXNgdDr5UuGq1aS/CjkdsKM5+sa0L+s0OKlVap5WMWCK7GwIv5865RgnvNiW+tK5H2mrq+Wk3jnA0w0UOUktbIx+sRdy1uRuWpUpOXI/HFRexRSGoMQdKneh8SdKUOBmrysJrBVkNMQ+VGPcDXSPyfcPMeAjzCxctJ5Oex/pC1Tfk5wQkxLswuEjOhFx2yF18r10gQ+yoUwYR1Wca4Ms/VHOymNxIMttSO+r8QVIuGoihR4ogUaWPlVGsKyAOuR73sRt3biuh4rgyuCL29Yqs4N0KEKZFdmUEntAX1NzqLChKEZcAwYmVmN9gPRXwo3Dwn6Dkeo08TdG+eYDxufcKBk4TED2usf/KoT3kn4VaK+gv4WFGkzMI2kTS4BzC/iNB4GruPBMwBCsbj6IJ+Fe4bhkSMzRYZczekXLvfyuAPKivkkja5beodkabaUXwlfEDpgHXUrYetlX4mjo0G+ZPENmt42H31pDw9TfXUGxFhcH16++pEwKg7XqqRe/dk4CH6d/BfxNWWEQBBbahBAfqmpoGK+loL6G/M0E4uuA8eSClTYXRENDCpY2rPZpktgh4LkHu2qWo0kqSnJoytM1mfKpPcCfZUOAxYlQOFIB77a+youNvbDyn9Q+8Wr3gy2gjB+qPfrU7kDKhxdsuvO1T14yg71GrIBYJQC1u8fCjBXiRAbC1b1bBSNayvbVlQujmUdTLWVlEUH8KHzo8DV+q1lZT8fBi6j5jJR2T4H4UsZaysqsnAXTdyVIxRPUDIT3C9ZWUo1mpFaSYVJFKuoZTyPx9Rr2sqyzlkg1NDT15WUAYOKwVlZUIPn5LtJJvXGv/lXQwKysokCyVBRscA9dZWVb4BMfTYCo85rKyoRHgFelRXtZVMYjS1eSaC9eVlUVIBWEFg9rMbqbeZv46VLgZM6XNhqRpptXlZT1wc3K9UXZOIxXrRAixFwdD51lZVtmOMUt0AcKxDHMpNwpsCd+e/fR5NZWVz5cs9UuF9DZHNEJIaysqkBNIix8XWIUYkA2vajYUCqANgAB5V5WUyDETW5JWVlZRgGVlZWVCGVlZWVC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3886200" y="3044031"/>
            <a:ext cx="3733800" cy="707886"/>
          </a:xfrm>
          <a:prstGeom prst="rect">
            <a:avLst/>
          </a:prstGeom>
          <a:solidFill>
            <a:schemeClr val="tx1">
              <a:alpha val="55000"/>
            </a:schemeClr>
          </a:solidFill>
          <a:ln>
            <a:noFill/>
          </a:ln>
        </p:spPr>
        <p:txBody>
          <a:bodyPr wrap="square" rtlCol="0">
            <a:spAutoFit/>
          </a:bodyPr>
          <a:lstStyle/>
          <a:p>
            <a:r>
              <a:rPr lang="en-US" sz="4000" b="1" dirty="0" smtClean="0">
                <a:solidFill>
                  <a:srgbClr val="FFFF00"/>
                </a:solidFill>
                <a:effectLst>
                  <a:outerShdw blurRad="38100" dist="38100" dir="2700000" algn="tl">
                    <a:srgbClr val="000000">
                      <a:alpha val="43137"/>
                    </a:srgbClr>
                  </a:outerShdw>
                </a:effectLst>
              </a:rPr>
              <a:t>Event masters</a:t>
            </a:r>
            <a:endParaRPr lang="en-US" sz="4000" b="1" dirty="0">
              <a:solidFill>
                <a:srgbClr val="FFFF00"/>
              </a:solidFill>
              <a:effectLst>
                <a:outerShdw blurRad="38100" dist="38100" dir="2700000" algn="tl">
                  <a:srgbClr val="000000">
                    <a:alpha val="43137"/>
                  </a:srgbClr>
                </a:outerShdw>
              </a:effectLst>
            </a:endParaRPr>
          </a:p>
        </p:txBody>
      </p:sp>
      <p:sp>
        <p:nvSpPr>
          <p:cNvPr id="3" name="Right Arrow 2"/>
          <p:cNvSpPr/>
          <p:nvPr/>
        </p:nvSpPr>
        <p:spPr>
          <a:xfrm rot="20583735">
            <a:off x="5847563" y="2536523"/>
            <a:ext cx="762000" cy="4053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E0FF9B90-B352-45BD-84CC-4DD4FD95D171}" type="slidenum">
              <a:rPr lang="en-US" smtClean="0"/>
              <a:t>12</a:t>
            </a:fld>
            <a:endParaRPr lang="en-US"/>
          </a:p>
        </p:txBody>
      </p:sp>
    </p:spTree>
    <p:custDataLst>
      <p:tags r:id="rId1"/>
    </p:custDataLst>
    <p:extLst>
      <p:ext uri="{BB962C8B-B14F-4D97-AF65-F5344CB8AC3E}">
        <p14:creationId xmlns:p14="http://schemas.microsoft.com/office/powerpoint/2010/main" val="3074955094"/>
      </p:ext>
    </p:extLst>
  </p:cSld>
  <p:clrMapOvr>
    <a:masterClrMapping/>
  </p:clrMapOvr>
  <mc:AlternateContent xmlns:mc="http://schemas.openxmlformats.org/markup-compatibility/2006" xmlns:p14="http://schemas.microsoft.com/office/powerpoint/2010/main">
    <mc:Choice Requires="p14">
      <p:transition spd="slow" p14:dur="2000" advTm="58454"/>
    </mc:Choice>
    <mc:Fallback xmlns="">
      <p:transition spd="slow" advTm="5845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65" y="431036"/>
            <a:ext cx="899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44883" y="4471796"/>
            <a:ext cx="6736365" cy="1200329"/>
          </a:xfrm>
          <a:prstGeom prst="rect">
            <a:avLst/>
          </a:prstGeom>
          <a:solidFill>
            <a:schemeClr val="tx2">
              <a:lumMod val="25000"/>
              <a:alpha val="79000"/>
            </a:schemeClr>
          </a:solidFill>
        </p:spPr>
        <p:txBody>
          <a:bodyPr wrap="square" rtlCol="0">
            <a:spAutoFit/>
          </a:bodyPr>
          <a:lstStyle/>
          <a:p>
            <a:pPr algn="ctr"/>
            <a:r>
              <a:rPr lang="en-US" sz="3600" b="1" dirty="0" smtClean="0">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rPr>
              <a:t>The fact: vast amounts of </a:t>
            </a:r>
          </a:p>
          <a:p>
            <a:pPr algn="ctr"/>
            <a:r>
              <a:rPr lang="en-US" sz="3600" b="1" dirty="0" smtClean="0">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rPr>
              <a:t>social media responses</a:t>
            </a:r>
          </a:p>
        </p:txBody>
      </p:sp>
      <p:sp>
        <p:nvSpPr>
          <p:cNvPr id="4" name="Rectangle 3"/>
          <p:cNvSpPr/>
          <p:nvPr/>
        </p:nvSpPr>
        <p:spPr>
          <a:xfrm>
            <a:off x="1177830" y="5867400"/>
            <a:ext cx="6870471" cy="646331"/>
          </a:xfrm>
          <a:prstGeom prst="rect">
            <a:avLst/>
          </a:prstGeom>
        </p:spPr>
        <p:txBody>
          <a:bodyPr wrap="none">
            <a:spAutoFit/>
          </a:bodyPr>
          <a:lstStyle/>
          <a:p>
            <a:pPr algn="ctr"/>
            <a:r>
              <a:rPr lang="en-US" sz="3600" b="1" dirty="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rPr>
              <a:t>We need automated solutions!</a:t>
            </a:r>
          </a:p>
        </p:txBody>
      </p:sp>
      <p:sp>
        <p:nvSpPr>
          <p:cNvPr id="2" name="Slide Number Placeholder 1"/>
          <p:cNvSpPr>
            <a:spLocks noGrp="1"/>
          </p:cNvSpPr>
          <p:nvPr>
            <p:ph type="sldNum" sz="quarter" idx="12"/>
          </p:nvPr>
        </p:nvSpPr>
        <p:spPr/>
        <p:txBody>
          <a:bodyPr/>
          <a:lstStyle/>
          <a:p>
            <a:fld id="{E0FF9B90-B352-45BD-84CC-4DD4FD95D171}" type="slidenum">
              <a:rPr lang="en-US" smtClean="0"/>
              <a:t>13</a:t>
            </a:fld>
            <a:endParaRPr lang="en-US"/>
          </a:p>
        </p:txBody>
      </p:sp>
    </p:spTree>
    <p:extLst>
      <p:ext uri="{BB962C8B-B14F-4D97-AF65-F5344CB8AC3E}">
        <p14:creationId xmlns:p14="http://schemas.microsoft.com/office/powerpoint/2010/main" val="2015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12" y="609600"/>
            <a:ext cx="7765322" cy="970450"/>
          </a:xfrm>
        </p:spPr>
        <p:txBody>
          <a:bodyPr>
            <a:normAutofit fontScale="90000"/>
          </a:bodyPr>
          <a:lstStyle/>
          <a:p>
            <a:r>
              <a:rPr lang="en-US" sz="4000" dirty="0">
                <a:solidFill>
                  <a:schemeClr val="accent2">
                    <a:lumMod val="75000"/>
                  </a:schemeClr>
                </a:solidFill>
                <a:effectLst/>
              </a:rPr>
              <a:t>Event </a:t>
            </a:r>
            <a:r>
              <a:rPr lang="en-US" sz="4000" dirty="0" smtClean="0">
                <a:solidFill>
                  <a:schemeClr val="accent2">
                    <a:lumMod val="75000"/>
                  </a:schemeClr>
                </a:solidFill>
                <a:effectLst/>
              </a:rPr>
              <a:t>Analytics on </a:t>
            </a:r>
            <a:r>
              <a:rPr lang="en-US" sz="4000" dirty="0">
                <a:solidFill>
                  <a:schemeClr val="accent2">
                    <a:lumMod val="75000"/>
                  </a:schemeClr>
                </a:solidFill>
                <a:effectLst/>
              </a:rPr>
              <a:t>Social Media</a:t>
            </a:r>
            <a:endParaRPr lang="en-US" sz="4000" dirty="0">
              <a:effectLst/>
            </a:endParaRPr>
          </a:p>
        </p:txBody>
      </p:sp>
      <p:sp>
        <p:nvSpPr>
          <p:cNvPr id="6" name="Rectangle 5"/>
          <p:cNvSpPr/>
          <p:nvPr/>
        </p:nvSpPr>
        <p:spPr>
          <a:xfrm>
            <a:off x="964989" y="1981200"/>
            <a:ext cx="7516545" cy="1477328"/>
          </a:xfrm>
          <a:prstGeom prst="rect">
            <a:avLst/>
          </a:prstGeom>
        </p:spPr>
        <p:txBody>
          <a:bodyPr wrap="square">
            <a:spAutoFit/>
          </a:bodyPr>
          <a:lstStyle/>
          <a:p>
            <a:r>
              <a:rPr lang="en-US" sz="3000" b="1" dirty="0"/>
              <a:t>Most existing </a:t>
            </a:r>
            <a:r>
              <a:rPr lang="en-US" sz="3000" b="1" dirty="0" smtClean="0"/>
              <a:t>event analytics solutions </a:t>
            </a:r>
            <a:r>
              <a:rPr lang="en-US" sz="3000" b="1" dirty="0"/>
              <a:t>are </a:t>
            </a:r>
            <a:r>
              <a:rPr lang="en-US" sz="3000" b="1" dirty="0" smtClean="0">
                <a:solidFill>
                  <a:schemeClr val="accent2">
                    <a:lumMod val="75000"/>
                  </a:schemeClr>
                </a:solidFill>
              </a:rPr>
              <a:t>primitive </a:t>
            </a:r>
            <a:r>
              <a:rPr lang="en-US" sz="3000" b="1" dirty="0" smtClean="0"/>
              <a:t>or </a:t>
            </a:r>
            <a:r>
              <a:rPr lang="en-US" sz="3000" b="1" dirty="0" smtClean="0">
                <a:solidFill>
                  <a:schemeClr val="accent2">
                    <a:lumMod val="75000"/>
                  </a:schemeClr>
                </a:solidFill>
              </a:rPr>
              <a:t>ignore</a:t>
            </a:r>
            <a:r>
              <a:rPr lang="en-US" sz="3000" b="1" dirty="0" smtClean="0"/>
              <a:t> </a:t>
            </a:r>
            <a:r>
              <a:rPr lang="en-US" sz="3000" b="1" dirty="0"/>
              <a:t>connections between events and </a:t>
            </a:r>
            <a:r>
              <a:rPr lang="en-US" sz="3000" b="1" dirty="0" smtClean="0"/>
              <a:t>responses</a:t>
            </a:r>
            <a:endParaRPr lang="en-US" sz="3000" b="1" dirty="0"/>
          </a:p>
        </p:txBody>
      </p:sp>
      <p:sp>
        <p:nvSpPr>
          <p:cNvPr id="9" name="Rectangle 8"/>
          <p:cNvSpPr/>
          <p:nvPr/>
        </p:nvSpPr>
        <p:spPr>
          <a:xfrm>
            <a:off x="964989" y="3859678"/>
            <a:ext cx="6944813" cy="1938992"/>
          </a:xfrm>
          <a:prstGeom prst="rect">
            <a:avLst/>
          </a:prstGeom>
        </p:spPr>
        <p:txBody>
          <a:bodyPr wrap="square">
            <a:spAutoFit/>
          </a:bodyPr>
          <a:lstStyle/>
          <a:p>
            <a:r>
              <a:rPr lang="en-US" sz="3000" b="1" dirty="0" smtClean="0"/>
              <a:t>Given the vast amounts of social media responses and complex nature of events, we need </a:t>
            </a:r>
            <a:r>
              <a:rPr lang="en-US" sz="3000" b="1" dirty="0">
                <a:solidFill>
                  <a:schemeClr val="accent2">
                    <a:lumMod val="75000"/>
                  </a:schemeClr>
                </a:solidFill>
              </a:rPr>
              <a:t>a</a:t>
            </a:r>
            <a:r>
              <a:rPr lang="en-US" sz="3000" b="1" dirty="0" smtClean="0">
                <a:solidFill>
                  <a:schemeClr val="accent2">
                    <a:lumMod val="75000"/>
                  </a:schemeClr>
                </a:solidFill>
              </a:rPr>
              <a:t>utomated tools </a:t>
            </a:r>
            <a:r>
              <a:rPr lang="en-US" sz="3000" b="1" dirty="0" smtClean="0"/>
              <a:t>to conduct</a:t>
            </a:r>
            <a:r>
              <a:rPr lang="en-US" sz="3000" b="1" dirty="0" smtClean="0">
                <a:solidFill>
                  <a:schemeClr val="accent2">
                    <a:lumMod val="75000"/>
                  </a:schemeClr>
                </a:solidFill>
              </a:rPr>
              <a:t> in-depth analysis</a:t>
            </a:r>
            <a:endParaRPr lang="en-US" sz="3000" b="1" dirty="0"/>
          </a:p>
        </p:txBody>
      </p:sp>
      <p:sp>
        <p:nvSpPr>
          <p:cNvPr id="3" name="Slide Number Placeholder 2"/>
          <p:cNvSpPr>
            <a:spLocks noGrp="1"/>
          </p:cNvSpPr>
          <p:nvPr>
            <p:ph type="sldNum" sz="quarter" idx="12"/>
          </p:nvPr>
        </p:nvSpPr>
        <p:spPr/>
        <p:txBody>
          <a:bodyPr/>
          <a:lstStyle/>
          <a:p>
            <a:fld id="{E0FF9B90-B352-45BD-84CC-4DD4FD95D171}" type="slidenum">
              <a:rPr lang="en-US" smtClean="0"/>
              <a:t>14</a:t>
            </a:fld>
            <a:endParaRPr lang="en-US"/>
          </a:p>
        </p:txBody>
      </p:sp>
    </p:spTree>
    <p:extLst>
      <p:ext uri="{BB962C8B-B14F-4D97-AF65-F5344CB8AC3E}">
        <p14:creationId xmlns:p14="http://schemas.microsoft.com/office/powerpoint/2010/main" val="2143708335"/>
      </p:ext>
    </p:extLst>
  </p:cSld>
  <p:clrMapOvr>
    <a:masterClrMapping/>
  </p:clrMapOvr>
  <mc:AlternateContent xmlns:mc="http://schemas.openxmlformats.org/markup-compatibility/2006" xmlns:p14="http://schemas.microsoft.com/office/powerpoint/2010/main">
    <mc:Choice Requires="p14">
      <p:transition p14:dur="0" advTm="92056"/>
    </mc:Choice>
    <mc:Fallback xmlns="">
      <p:transition advTm="9205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346" y="609600"/>
            <a:ext cx="8153854" cy="970450"/>
          </a:xfrm>
        </p:spPr>
        <p:txBody>
          <a:bodyPr>
            <a:noAutofit/>
          </a:bodyPr>
          <a:lstStyle/>
          <a:p>
            <a:r>
              <a:rPr lang="en-US" sz="4000" dirty="0">
                <a:effectLst/>
              </a:rPr>
              <a:t>Technical Contributions</a:t>
            </a:r>
          </a:p>
        </p:txBody>
      </p:sp>
      <p:pic>
        <p:nvPicPr>
          <p:cNvPr id="7" name="Picture 2" descr="https://g.twimg.com/Twitter_logo_bl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3740" y="2447816"/>
            <a:ext cx="1055782" cy="8583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47503" y="4089985"/>
            <a:ext cx="2142877" cy="939357"/>
          </a:xfrm>
          <a:prstGeom prst="rect">
            <a:avLst/>
          </a:prstGeom>
          <a:solidFill>
            <a:schemeClr val="tx1">
              <a:lumMod val="95000"/>
              <a:lumOff val="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Task 1: Event Characterization</a:t>
            </a:r>
            <a:endParaRPr lang="en-US" b="1" dirty="0">
              <a:solidFill>
                <a:schemeClr val="bg1"/>
              </a:solidFill>
            </a:endParaRPr>
          </a:p>
        </p:txBody>
      </p:sp>
      <p:sp>
        <p:nvSpPr>
          <p:cNvPr id="9" name="Rectangle 8"/>
          <p:cNvSpPr/>
          <p:nvPr/>
        </p:nvSpPr>
        <p:spPr>
          <a:xfrm>
            <a:off x="3505925" y="4097889"/>
            <a:ext cx="2155440" cy="931453"/>
          </a:xfrm>
          <a:prstGeom prst="rect">
            <a:avLst/>
          </a:prstGeom>
          <a:solidFill>
            <a:schemeClr val="tx1">
              <a:lumMod val="95000"/>
              <a:lumOff val="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Task 2: Event </a:t>
            </a:r>
            <a:r>
              <a:rPr lang="en-US" b="1" dirty="0" smtClean="0">
                <a:solidFill>
                  <a:schemeClr val="bg1"/>
                </a:solidFill>
              </a:rPr>
              <a:t>Recognition</a:t>
            </a:r>
            <a:endParaRPr lang="en-US" b="1" dirty="0">
              <a:solidFill>
                <a:schemeClr val="bg1"/>
              </a:solidFill>
            </a:endParaRPr>
          </a:p>
        </p:txBody>
      </p:sp>
      <p:sp>
        <p:nvSpPr>
          <p:cNvPr id="10" name="Rectangle 9"/>
          <p:cNvSpPr/>
          <p:nvPr/>
        </p:nvSpPr>
        <p:spPr>
          <a:xfrm>
            <a:off x="5976910" y="4079733"/>
            <a:ext cx="2150293" cy="949609"/>
          </a:xfrm>
          <a:prstGeom prst="rect">
            <a:avLst/>
          </a:prstGeom>
          <a:solidFill>
            <a:schemeClr val="tx1">
              <a:lumMod val="95000"/>
              <a:lumOff val="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Task 3: Event </a:t>
            </a:r>
            <a:r>
              <a:rPr lang="en-US" b="1" dirty="0" smtClean="0">
                <a:solidFill>
                  <a:schemeClr val="bg1"/>
                </a:solidFill>
              </a:rPr>
              <a:t>Enrichment</a:t>
            </a:r>
            <a:endParaRPr lang="en-US" b="1" dirty="0">
              <a:solidFill>
                <a:schemeClr val="bg1"/>
              </a:solidFill>
            </a:endParaRPr>
          </a:p>
        </p:txBody>
      </p:sp>
      <p:sp>
        <p:nvSpPr>
          <p:cNvPr id="11" name="TextBox 10"/>
          <p:cNvSpPr txBox="1"/>
          <p:nvPr/>
        </p:nvSpPr>
        <p:spPr>
          <a:xfrm>
            <a:off x="3433367" y="5579243"/>
            <a:ext cx="2738833" cy="923330"/>
          </a:xfrm>
          <a:prstGeom prst="rect">
            <a:avLst/>
          </a:prstGeom>
          <a:noFill/>
        </p:spPr>
        <p:txBody>
          <a:bodyPr wrap="square" rtlCol="0">
            <a:spAutoFit/>
          </a:bodyPr>
          <a:lstStyle/>
          <a:p>
            <a:pPr algn="ctr"/>
            <a:r>
              <a:rPr lang="en-US" dirty="0" smtClean="0"/>
              <a:t>Detecting trending events with associated tweets from Twitter</a:t>
            </a:r>
          </a:p>
        </p:txBody>
      </p:sp>
      <p:sp>
        <p:nvSpPr>
          <p:cNvPr id="12" name="TextBox 11"/>
          <p:cNvSpPr txBox="1"/>
          <p:nvPr/>
        </p:nvSpPr>
        <p:spPr>
          <a:xfrm>
            <a:off x="6057914" y="5610978"/>
            <a:ext cx="2400286" cy="923330"/>
          </a:xfrm>
          <a:prstGeom prst="rect">
            <a:avLst/>
          </a:prstGeom>
          <a:noFill/>
        </p:spPr>
        <p:txBody>
          <a:bodyPr wrap="square" rtlCol="0">
            <a:spAutoFit/>
          </a:bodyPr>
          <a:lstStyle/>
          <a:p>
            <a:pPr algn="ctr"/>
            <a:r>
              <a:rPr lang="en-US" dirty="0" smtClean="0"/>
              <a:t>Gathering additional event information using a crowd</a:t>
            </a:r>
            <a:endParaRPr lang="en-US" dirty="0"/>
          </a:p>
        </p:txBody>
      </p:sp>
      <p:grpSp>
        <p:nvGrpSpPr>
          <p:cNvPr id="25" name="Group 24"/>
          <p:cNvGrpSpPr/>
          <p:nvPr/>
        </p:nvGrpSpPr>
        <p:grpSpPr>
          <a:xfrm>
            <a:off x="3694244" y="2031509"/>
            <a:ext cx="1716057" cy="1607017"/>
            <a:chOff x="3465543" y="1884218"/>
            <a:chExt cx="1911084" cy="1773382"/>
          </a:xfrm>
        </p:grpSpPr>
        <p:sp>
          <p:nvSpPr>
            <p:cNvPr id="4" name="Rounded Rectangle 3"/>
            <p:cNvSpPr/>
            <p:nvPr/>
          </p:nvSpPr>
          <p:spPr>
            <a:xfrm>
              <a:off x="3465543" y="1884218"/>
              <a:ext cx="1911084" cy="1773382"/>
            </a:xfrm>
            <a:prstGeom prst="roundRect">
              <a:avLst/>
            </a:prstGeom>
            <a:solidFill>
              <a:schemeClr val="bg2">
                <a:lumMod val="90000"/>
                <a:lumOff val="1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 name="Group 12"/>
            <p:cNvGrpSpPr/>
            <p:nvPr/>
          </p:nvGrpSpPr>
          <p:grpSpPr>
            <a:xfrm>
              <a:off x="3602353" y="2029689"/>
              <a:ext cx="1636022" cy="1457689"/>
              <a:chOff x="1674005" y="5192225"/>
              <a:chExt cx="965777" cy="827508"/>
            </a:xfrm>
          </p:grpSpPr>
          <p:sp>
            <p:nvSpPr>
              <p:cNvPr id="14" name="Freeform 13"/>
              <p:cNvSpPr/>
              <p:nvPr/>
            </p:nvSpPr>
            <p:spPr>
              <a:xfrm>
                <a:off x="1674005" y="5192225"/>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050477" y="5250773"/>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893916" y="5605979"/>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266849" y="5661628"/>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8" name="Straight Arrow Connector 17"/>
          <p:cNvCxnSpPr/>
          <p:nvPr/>
        </p:nvCxnSpPr>
        <p:spPr>
          <a:xfrm>
            <a:off x="2786681" y="2876988"/>
            <a:ext cx="59016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023741" y="3520467"/>
            <a:ext cx="1455218" cy="4994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552272" y="3740963"/>
            <a:ext cx="0" cy="3211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840871" y="3522530"/>
            <a:ext cx="1375721" cy="4368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64950" y="5601878"/>
            <a:ext cx="2832120" cy="923330"/>
          </a:xfrm>
          <a:prstGeom prst="rect">
            <a:avLst/>
          </a:prstGeom>
          <a:noFill/>
        </p:spPr>
        <p:txBody>
          <a:bodyPr wrap="square" rtlCol="0">
            <a:spAutoFit/>
          </a:bodyPr>
          <a:lstStyle/>
          <a:p>
            <a:pPr algn="ctr"/>
            <a:r>
              <a:rPr lang="en-US" dirty="0" smtClean="0"/>
              <a:t>Learning event topics,</a:t>
            </a:r>
          </a:p>
          <a:p>
            <a:pPr algn="ctr"/>
            <a:r>
              <a:rPr lang="en-US" dirty="0" smtClean="0"/>
              <a:t>crowds’ sentiment, and responding behavior</a:t>
            </a:r>
          </a:p>
        </p:txBody>
      </p:sp>
      <p:cxnSp>
        <p:nvCxnSpPr>
          <p:cNvPr id="42" name="Straight Arrow Connector 41"/>
          <p:cNvCxnSpPr/>
          <p:nvPr/>
        </p:nvCxnSpPr>
        <p:spPr>
          <a:xfrm>
            <a:off x="4557051" y="5149691"/>
            <a:ext cx="1" cy="4401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121948" y="5164440"/>
            <a:ext cx="1" cy="4401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2010642" y="5149692"/>
            <a:ext cx="1" cy="4401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316968" y="1451090"/>
            <a:ext cx="2546210" cy="646331"/>
          </a:xfrm>
          <a:prstGeom prst="rect">
            <a:avLst/>
          </a:prstGeom>
        </p:spPr>
        <p:txBody>
          <a:bodyPr wrap="none">
            <a:spAutoFit/>
          </a:bodyPr>
          <a:lstStyle/>
          <a:p>
            <a:r>
              <a:rPr lang="en-US" sz="3600" b="1" i="1" dirty="0" err="1" smtClean="0"/>
              <a:t>EventRadar</a:t>
            </a:r>
            <a:endParaRPr lang="en-US" sz="3600" b="1" dirty="0"/>
          </a:p>
        </p:txBody>
      </p:sp>
      <p:sp>
        <p:nvSpPr>
          <p:cNvPr id="3" name="Slide Number Placeholder 2"/>
          <p:cNvSpPr>
            <a:spLocks noGrp="1"/>
          </p:cNvSpPr>
          <p:nvPr>
            <p:ph type="sldNum" sz="quarter" idx="12"/>
          </p:nvPr>
        </p:nvSpPr>
        <p:spPr/>
        <p:txBody>
          <a:bodyPr/>
          <a:lstStyle/>
          <a:p>
            <a:fld id="{E0FF9B90-B352-45BD-84CC-4DD4FD95D171}" type="slidenum">
              <a:rPr lang="en-US" smtClean="0"/>
              <a:t>15</a:t>
            </a:fld>
            <a:endParaRPr lang="en-US"/>
          </a:p>
        </p:txBody>
      </p:sp>
    </p:spTree>
    <p:extLst>
      <p:ext uri="{BB962C8B-B14F-4D97-AF65-F5344CB8AC3E}">
        <p14:creationId xmlns:p14="http://schemas.microsoft.com/office/powerpoint/2010/main" val="1194389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www.mardecortesbaja.com/wordpress/wp-content/uploads/RomneyObamaDeba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409" y="341745"/>
            <a:ext cx="4211783" cy="31588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885355" y="341745"/>
            <a:ext cx="2823205" cy="5020252"/>
          </a:xfrm>
          <a:prstGeom prst="rect">
            <a:avLst/>
          </a:prstGeom>
        </p:spPr>
      </p:pic>
      <p:pic>
        <p:nvPicPr>
          <p:cNvPr id="3" name="Picture 2"/>
          <p:cNvPicPr>
            <a:picLocks noChangeAspect="1"/>
          </p:cNvPicPr>
          <p:nvPr/>
        </p:nvPicPr>
        <p:blipFill>
          <a:blip r:embed="rId5"/>
          <a:stretch>
            <a:fillRect/>
          </a:stretch>
        </p:blipFill>
        <p:spPr>
          <a:xfrm>
            <a:off x="1346238" y="668496"/>
            <a:ext cx="3512089" cy="5124783"/>
          </a:xfrm>
          <a:prstGeom prst="rect">
            <a:avLst/>
          </a:prstGeom>
          <a:ln>
            <a:solidFill>
              <a:schemeClr val="bg2"/>
            </a:solidFill>
          </a:ln>
        </p:spPr>
      </p:pic>
      <p:grpSp>
        <p:nvGrpSpPr>
          <p:cNvPr id="7" name="Group 6"/>
          <p:cNvGrpSpPr/>
          <p:nvPr/>
        </p:nvGrpSpPr>
        <p:grpSpPr>
          <a:xfrm>
            <a:off x="1389381" y="718924"/>
            <a:ext cx="3373545" cy="4610374"/>
            <a:chOff x="1410890" y="751623"/>
            <a:chExt cx="3373545" cy="4610374"/>
          </a:xfrm>
        </p:grpSpPr>
        <p:sp>
          <p:nvSpPr>
            <p:cNvPr id="5" name="Rectangle 4"/>
            <p:cNvSpPr/>
            <p:nvPr/>
          </p:nvSpPr>
          <p:spPr>
            <a:xfrm>
              <a:off x="1420128" y="751623"/>
              <a:ext cx="3364307" cy="77585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sp>
          <p:nvSpPr>
            <p:cNvPr id="9" name="Rectangle 8"/>
            <p:cNvSpPr/>
            <p:nvPr/>
          </p:nvSpPr>
          <p:spPr>
            <a:xfrm>
              <a:off x="1420128" y="1625595"/>
              <a:ext cx="3364307" cy="1098793"/>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sp>
          <p:nvSpPr>
            <p:cNvPr id="11" name="Rectangle 10"/>
            <p:cNvSpPr/>
            <p:nvPr/>
          </p:nvSpPr>
          <p:spPr>
            <a:xfrm>
              <a:off x="1410890" y="2822505"/>
              <a:ext cx="3364307" cy="253949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6FF"/>
                </a:solidFill>
              </a:endParaRPr>
            </a:p>
          </p:txBody>
        </p:sp>
      </p:grpSp>
      <p:sp>
        <p:nvSpPr>
          <p:cNvPr id="6" name="TextBox 5"/>
          <p:cNvSpPr txBox="1"/>
          <p:nvPr/>
        </p:nvSpPr>
        <p:spPr>
          <a:xfrm>
            <a:off x="1995121" y="5511459"/>
            <a:ext cx="5145006" cy="1200329"/>
          </a:xfrm>
          <a:prstGeom prst="rect">
            <a:avLst/>
          </a:prstGeom>
          <a:solidFill>
            <a:schemeClr val="tx2">
              <a:lumMod val="25000"/>
              <a:alpha val="55000"/>
            </a:schemeClr>
          </a:solidFill>
        </p:spPr>
        <p:txBody>
          <a:bodyPr wrap="square" rtlCol="0">
            <a:spAutoFit/>
          </a:bodyPr>
          <a:lstStyle/>
          <a:p>
            <a:pPr algn="ctr"/>
            <a:r>
              <a:rPr lang="en-US" sz="2400" dirty="0" smtClean="0">
                <a:solidFill>
                  <a:schemeClr val="bg1"/>
                </a:solidFill>
              </a:rPr>
              <a:t>Inferring event/tweets’ topics, segment and responding behavior</a:t>
            </a:r>
          </a:p>
          <a:p>
            <a:pPr algn="ctr"/>
            <a:r>
              <a:rPr lang="en-US" sz="2400" dirty="0" smtClean="0">
                <a:solidFill>
                  <a:schemeClr val="bg1"/>
                </a:solidFill>
              </a:rPr>
              <a:t>(ICWSM’12, AAAI’12)</a:t>
            </a:r>
          </a:p>
        </p:txBody>
      </p:sp>
      <p:cxnSp>
        <p:nvCxnSpPr>
          <p:cNvPr id="13" name="Straight Arrow Connector 12"/>
          <p:cNvCxnSpPr/>
          <p:nvPr/>
        </p:nvCxnSpPr>
        <p:spPr>
          <a:xfrm flipH="1">
            <a:off x="4414982" y="731117"/>
            <a:ext cx="2219002" cy="3512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653191" y="397161"/>
            <a:ext cx="1287532" cy="461665"/>
          </a:xfrm>
          <a:prstGeom prst="rect">
            <a:avLst/>
          </a:prstGeom>
          <a:solidFill>
            <a:schemeClr val="tx2">
              <a:lumMod val="25000"/>
              <a:alpha val="55000"/>
            </a:schemeClr>
          </a:solidFill>
        </p:spPr>
        <p:txBody>
          <a:bodyPr wrap="none" rtlCol="0">
            <a:spAutoFit/>
          </a:bodyPr>
          <a:lstStyle/>
          <a:p>
            <a:r>
              <a:rPr lang="en-US" sz="2400" b="1" dirty="0" smtClean="0">
                <a:solidFill>
                  <a:schemeClr val="bg1"/>
                </a:solidFill>
              </a:rPr>
              <a:t>Specific</a:t>
            </a:r>
            <a:endParaRPr lang="en-US" sz="2400" b="1" dirty="0">
              <a:solidFill>
                <a:schemeClr val="bg1"/>
              </a:solidFill>
            </a:endParaRPr>
          </a:p>
        </p:txBody>
      </p:sp>
      <p:sp>
        <p:nvSpPr>
          <p:cNvPr id="17" name="TextBox 16"/>
          <p:cNvSpPr txBox="1"/>
          <p:nvPr/>
        </p:nvSpPr>
        <p:spPr>
          <a:xfrm>
            <a:off x="6645454" y="923401"/>
            <a:ext cx="1287532" cy="461665"/>
          </a:xfrm>
          <a:prstGeom prst="rect">
            <a:avLst/>
          </a:prstGeom>
          <a:solidFill>
            <a:schemeClr val="tx2">
              <a:lumMod val="25000"/>
              <a:alpha val="55000"/>
            </a:schemeClr>
          </a:solidFill>
        </p:spPr>
        <p:txBody>
          <a:bodyPr wrap="none" rtlCol="0">
            <a:spAutoFit/>
          </a:bodyPr>
          <a:lstStyle/>
          <a:p>
            <a:r>
              <a:rPr lang="en-US" sz="2400" b="1" dirty="0" smtClean="0">
                <a:solidFill>
                  <a:schemeClr val="bg1"/>
                </a:solidFill>
              </a:rPr>
              <a:t>Specific</a:t>
            </a:r>
            <a:endParaRPr lang="en-US" sz="2400" b="1" dirty="0">
              <a:solidFill>
                <a:schemeClr val="bg1"/>
              </a:solidFill>
            </a:endParaRPr>
          </a:p>
        </p:txBody>
      </p:sp>
      <p:sp>
        <p:nvSpPr>
          <p:cNvPr id="18" name="TextBox 17"/>
          <p:cNvSpPr txBox="1"/>
          <p:nvPr/>
        </p:nvSpPr>
        <p:spPr>
          <a:xfrm>
            <a:off x="6653191" y="1527476"/>
            <a:ext cx="1287532" cy="461665"/>
          </a:xfrm>
          <a:prstGeom prst="rect">
            <a:avLst/>
          </a:prstGeom>
          <a:solidFill>
            <a:schemeClr val="tx2">
              <a:lumMod val="25000"/>
              <a:alpha val="55000"/>
            </a:schemeClr>
          </a:solidFill>
        </p:spPr>
        <p:txBody>
          <a:bodyPr wrap="none" rtlCol="0">
            <a:spAutoFit/>
          </a:bodyPr>
          <a:lstStyle/>
          <a:p>
            <a:r>
              <a:rPr lang="en-US" sz="2400" b="1" dirty="0" smtClean="0">
                <a:solidFill>
                  <a:schemeClr val="bg1"/>
                </a:solidFill>
              </a:rPr>
              <a:t>Specific</a:t>
            </a:r>
            <a:endParaRPr lang="en-US" sz="2400" b="1" dirty="0">
              <a:solidFill>
                <a:schemeClr val="bg1"/>
              </a:solidFill>
            </a:endParaRPr>
          </a:p>
        </p:txBody>
      </p:sp>
      <p:sp>
        <p:nvSpPr>
          <p:cNvPr id="19" name="TextBox 18"/>
          <p:cNvSpPr txBox="1"/>
          <p:nvPr/>
        </p:nvSpPr>
        <p:spPr>
          <a:xfrm>
            <a:off x="6640368" y="2096655"/>
            <a:ext cx="1338828" cy="461665"/>
          </a:xfrm>
          <a:prstGeom prst="rect">
            <a:avLst/>
          </a:prstGeom>
          <a:solidFill>
            <a:schemeClr val="tx2">
              <a:lumMod val="25000"/>
              <a:alpha val="55000"/>
            </a:schemeClr>
          </a:solidFill>
        </p:spPr>
        <p:txBody>
          <a:bodyPr wrap="none" rtlCol="0">
            <a:spAutoFit/>
          </a:bodyPr>
          <a:lstStyle/>
          <a:p>
            <a:r>
              <a:rPr lang="en-US" sz="2400" b="1" dirty="0" smtClean="0">
                <a:solidFill>
                  <a:srgbClr val="FFFF00"/>
                </a:solidFill>
              </a:rPr>
              <a:t>General</a:t>
            </a:r>
            <a:endParaRPr lang="en-US" sz="2400" b="1" dirty="0">
              <a:solidFill>
                <a:srgbClr val="FFFF00"/>
              </a:solidFill>
            </a:endParaRPr>
          </a:p>
        </p:txBody>
      </p:sp>
      <p:sp>
        <p:nvSpPr>
          <p:cNvPr id="20" name="TextBox 19"/>
          <p:cNvSpPr txBox="1"/>
          <p:nvPr/>
        </p:nvSpPr>
        <p:spPr>
          <a:xfrm>
            <a:off x="6645454" y="2628304"/>
            <a:ext cx="1287532" cy="461665"/>
          </a:xfrm>
          <a:prstGeom prst="rect">
            <a:avLst/>
          </a:prstGeom>
          <a:solidFill>
            <a:schemeClr val="tx2">
              <a:lumMod val="25000"/>
              <a:alpha val="55000"/>
            </a:schemeClr>
          </a:solidFill>
        </p:spPr>
        <p:txBody>
          <a:bodyPr wrap="none" rtlCol="0">
            <a:spAutoFit/>
          </a:bodyPr>
          <a:lstStyle/>
          <a:p>
            <a:r>
              <a:rPr lang="en-US" sz="2400" b="1" dirty="0" smtClean="0">
                <a:solidFill>
                  <a:schemeClr val="bg1"/>
                </a:solidFill>
              </a:rPr>
              <a:t>Specific</a:t>
            </a:r>
            <a:endParaRPr lang="en-US" sz="2400" b="1" dirty="0">
              <a:solidFill>
                <a:schemeClr val="bg1"/>
              </a:solidFill>
            </a:endParaRPr>
          </a:p>
        </p:txBody>
      </p:sp>
      <p:sp>
        <p:nvSpPr>
          <p:cNvPr id="21" name="TextBox 20"/>
          <p:cNvSpPr txBox="1"/>
          <p:nvPr/>
        </p:nvSpPr>
        <p:spPr>
          <a:xfrm>
            <a:off x="6627543" y="3159953"/>
            <a:ext cx="1338828" cy="461665"/>
          </a:xfrm>
          <a:prstGeom prst="rect">
            <a:avLst/>
          </a:prstGeom>
          <a:solidFill>
            <a:schemeClr val="tx2">
              <a:lumMod val="25000"/>
              <a:alpha val="55000"/>
            </a:schemeClr>
          </a:solidFill>
        </p:spPr>
        <p:txBody>
          <a:bodyPr wrap="none" rtlCol="0">
            <a:spAutoFit/>
          </a:bodyPr>
          <a:lstStyle/>
          <a:p>
            <a:r>
              <a:rPr lang="en-US" sz="2400" b="1" dirty="0" smtClean="0">
                <a:solidFill>
                  <a:srgbClr val="FFFF00"/>
                </a:solidFill>
              </a:rPr>
              <a:t>General</a:t>
            </a:r>
            <a:endParaRPr lang="en-US" sz="2400" b="1" dirty="0">
              <a:solidFill>
                <a:srgbClr val="FFFF00"/>
              </a:solidFill>
            </a:endParaRPr>
          </a:p>
        </p:txBody>
      </p:sp>
      <p:sp>
        <p:nvSpPr>
          <p:cNvPr id="22" name="TextBox 21"/>
          <p:cNvSpPr txBox="1"/>
          <p:nvPr/>
        </p:nvSpPr>
        <p:spPr>
          <a:xfrm>
            <a:off x="6645454" y="3737201"/>
            <a:ext cx="1287532" cy="461665"/>
          </a:xfrm>
          <a:prstGeom prst="rect">
            <a:avLst/>
          </a:prstGeom>
          <a:solidFill>
            <a:schemeClr val="tx2">
              <a:lumMod val="25000"/>
              <a:alpha val="55000"/>
            </a:schemeClr>
          </a:solidFill>
        </p:spPr>
        <p:txBody>
          <a:bodyPr wrap="none" rtlCol="0">
            <a:spAutoFit/>
          </a:bodyPr>
          <a:lstStyle/>
          <a:p>
            <a:r>
              <a:rPr lang="en-US" sz="2400" b="1" dirty="0" smtClean="0">
                <a:solidFill>
                  <a:schemeClr val="bg1"/>
                </a:solidFill>
              </a:rPr>
              <a:t>Specific</a:t>
            </a:r>
            <a:endParaRPr lang="en-US" sz="2400" b="1" dirty="0">
              <a:solidFill>
                <a:schemeClr val="bg1"/>
              </a:solidFill>
            </a:endParaRPr>
          </a:p>
        </p:txBody>
      </p:sp>
      <p:sp>
        <p:nvSpPr>
          <p:cNvPr id="23" name="TextBox 22"/>
          <p:cNvSpPr txBox="1"/>
          <p:nvPr/>
        </p:nvSpPr>
        <p:spPr>
          <a:xfrm>
            <a:off x="6660148" y="4333207"/>
            <a:ext cx="1338828" cy="461665"/>
          </a:xfrm>
          <a:prstGeom prst="rect">
            <a:avLst/>
          </a:prstGeom>
          <a:solidFill>
            <a:schemeClr val="tx2">
              <a:lumMod val="25000"/>
              <a:alpha val="55000"/>
            </a:schemeClr>
          </a:solidFill>
        </p:spPr>
        <p:txBody>
          <a:bodyPr wrap="none" rtlCol="0">
            <a:spAutoFit/>
          </a:bodyPr>
          <a:lstStyle/>
          <a:p>
            <a:r>
              <a:rPr lang="en-US" sz="2400" b="1" dirty="0" smtClean="0">
                <a:solidFill>
                  <a:srgbClr val="FFFF00"/>
                </a:solidFill>
              </a:rPr>
              <a:t>General</a:t>
            </a:r>
            <a:endParaRPr lang="en-US" sz="2400" b="1" dirty="0">
              <a:solidFill>
                <a:srgbClr val="FFFF00"/>
              </a:solidFill>
            </a:endParaRPr>
          </a:p>
        </p:txBody>
      </p:sp>
      <p:sp>
        <p:nvSpPr>
          <p:cNvPr id="24" name="TextBox 23"/>
          <p:cNvSpPr txBox="1"/>
          <p:nvPr/>
        </p:nvSpPr>
        <p:spPr>
          <a:xfrm>
            <a:off x="6669084" y="4875605"/>
            <a:ext cx="1338828" cy="461665"/>
          </a:xfrm>
          <a:prstGeom prst="rect">
            <a:avLst/>
          </a:prstGeom>
          <a:solidFill>
            <a:schemeClr val="tx2">
              <a:lumMod val="25000"/>
              <a:alpha val="55000"/>
            </a:schemeClr>
          </a:solidFill>
        </p:spPr>
        <p:txBody>
          <a:bodyPr wrap="none" rtlCol="0">
            <a:spAutoFit/>
          </a:bodyPr>
          <a:lstStyle/>
          <a:p>
            <a:r>
              <a:rPr lang="en-US" sz="2400" b="1" dirty="0" smtClean="0">
                <a:solidFill>
                  <a:srgbClr val="FFFF00"/>
                </a:solidFill>
              </a:rPr>
              <a:t>General</a:t>
            </a:r>
            <a:endParaRPr lang="en-US" sz="2400" b="1" dirty="0">
              <a:solidFill>
                <a:srgbClr val="FFFF00"/>
              </a:solidFill>
            </a:endParaRPr>
          </a:p>
        </p:txBody>
      </p:sp>
      <p:cxnSp>
        <p:nvCxnSpPr>
          <p:cNvPr id="28" name="Straight Arrow Connector 27"/>
          <p:cNvCxnSpPr/>
          <p:nvPr/>
        </p:nvCxnSpPr>
        <p:spPr>
          <a:xfrm flipH="1">
            <a:off x="4567624" y="1233506"/>
            <a:ext cx="2092524" cy="10394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478221" y="1771102"/>
            <a:ext cx="2155763" cy="7872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4462920" y="2929005"/>
            <a:ext cx="2155763" cy="7872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567624" y="1258560"/>
            <a:ext cx="2085568" cy="26622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8153400" y="6049414"/>
            <a:ext cx="747550" cy="698928"/>
            <a:chOff x="3465543" y="1884218"/>
            <a:chExt cx="1911084" cy="1773382"/>
          </a:xfrm>
        </p:grpSpPr>
        <p:sp>
          <p:nvSpPr>
            <p:cNvPr id="26" name="Rounded Rectangle 25"/>
            <p:cNvSpPr/>
            <p:nvPr/>
          </p:nvSpPr>
          <p:spPr>
            <a:xfrm>
              <a:off x="3465543" y="1884218"/>
              <a:ext cx="1911084" cy="1773382"/>
            </a:xfrm>
            <a:prstGeom prst="roundRect">
              <a:avLst/>
            </a:prstGeom>
            <a:solidFill>
              <a:schemeClr val="bg2">
                <a:lumMod val="90000"/>
                <a:lumOff val="1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602353" y="2029689"/>
              <a:ext cx="1636022" cy="1457689"/>
              <a:chOff x="1674005" y="5192225"/>
              <a:chExt cx="965777" cy="827508"/>
            </a:xfrm>
          </p:grpSpPr>
          <p:sp>
            <p:nvSpPr>
              <p:cNvPr id="29" name="Freeform 28"/>
              <p:cNvSpPr/>
              <p:nvPr/>
            </p:nvSpPr>
            <p:spPr>
              <a:xfrm>
                <a:off x="1674005" y="5192225"/>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2050477" y="5250773"/>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893916" y="5605979"/>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266849" y="5661628"/>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Rectangle 35"/>
          <p:cNvSpPr/>
          <p:nvPr/>
        </p:nvSpPr>
        <p:spPr>
          <a:xfrm>
            <a:off x="0" y="6127478"/>
            <a:ext cx="1676399" cy="7311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00FF"/>
                </a:solidFill>
              </a:rPr>
              <a:t>Task 1: Event Characterization</a:t>
            </a:r>
            <a:endParaRPr lang="en-US" sz="1400" b="1" dirty="0">
              <a:solidFill>
                <a:srgbClr val="0000FF"/>
              </a:solidFill>
            </a:endParaRPr>
          </a:p>
        </p:txBody>
      </p:sp>
      <p:sp>
        <p:nvSpPr>
          <p:cNvPr id="4" name="Slide Number Placeholder 3"/>
          <p:cNvSpPr>
            <a:spLocks noGrp="1"/>
          </p:cNvSpPr>
          <p:nvPr>
            <p:ph type="sldNum" sz="quarter" idx="12"/>
          </p:nvPr>
        </p:nvSpPr>
        <p:spPr/>
        <p:txBody>
          <a:bodyPr/>
          <a:lstStyle/>
          <a:p>
            <a:fld id="{E0FF9B90-B352-45BD-84CC-4DD4FD95D171}" type="slidenum">
              <a:rPr lang="en-US" smtClean="0"/>
              <a:t>16</a:t>
            </a:fld>
            <a:endParaRPr lang="en-US"/>
          </a:p>
        </p:txBody>
      </p:sp>
    </p:spTree>
    <p:custDataLst>
      <p:tags r:id="rId1"/>
    </p:custDataLst>
    <p:extLst>
      <p:ext uri="{BB962C8B-B14F-4D97-AF65-F5344CB8AC3E}">
        <p14:creationId xmlns:p14="http://schemas.microsoft.com/office/powerpoint/2010/main" val="2595725106"/>
      </p:ext>
    </p:extLst>
  </p:cSld>
  <p:clrMapOvr>
    <a:masterClrMapping/>
  </p:clrMapOvr>
  <mc:AlternateContent xmlns:mc="http://schemas.openxmlformats.org/markup-compatibility/2006" xmlns:p14="http://schemas.microsoft.com/office/powerpoint/2010/main">
    <mc:Choice Requires="p14">
      <p:transition p14:dur="10" advTm="71415"/>
    </mc:Choice>
    <mc:Fallback xmlns="">
      <p:transition advTm="714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par>
                                <p:cTn id="45" presetID="10"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3409" y="341745"/>
            <a:ext cx="7945151" cy="5451534"/>
            <a:chOff x="763409" y="341745"/>
            <a:chExt cx="7945151" cy="5451534"/>
          </a:xfrm>
        </p:grpSpPr>
        <p:pic>
          <p:nvPicPr>
            <p:cNvPr id="10" name="Picture 8" descr="http://www.mardecortesbaja.com/wordpress/wp-content/uploads/RomneyObama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409" y="341745"/>
              <a:ext cx="4211783" cy="31588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5885355" y="341745"/>
              <a:ext cx="2823205" cy="5020252"/>
            </a:xfrm>
            <a:prstGeom prst="rect">
              <a:avLst/>
            </a:prstGeom>
          </p:spPr>
        </p:pic>
        <p:pic>
          <p:nvPicPr>
            <p:cNvPr id="12" name="Picture 11"/>
            <p:cNvPicPr>
              <a:picLocks noChangeAspect="1"/>
            </p:cNvPicPr>
            <p:nvPr/>
          </p:nvPicPr>
          <p:blipFill>
            <a:blip r:embed="rId4"/>
            <a:stretch>
              <a:fillRect/>
            </a:stretch>
          </p:blipFill>
          <p:spPr>
            <a:xfrm>
              <a:off x="1346238" y="668496"/>
              <a:ext cx="3512089" cy="5124783"/>
            </a:xfrm>
            <a:prstGeom prst="rect">
              <a:avLst/>
            </a:prstGeom>
            <a:ln>
              <a:solidFill>
                <a:schemeClr val="bg2"/>
              </a:solidFill>
            </a:ln>
          </p:spPr>
        </p:pic>
        <p:grpSp>
          <p:nvGrpSpPr>
            <p:cNvPr id="13" name="Group 12"/>
            <p:cNvGrpSpPr/>
            <p:nvPr/>
          </p:nvGrpSpPr>
          <p:grpSpPr>
            <a:xfrm>
              <a:off x="1410890" y="751623"/>
              <a:ext cx="3373545" cy="4610374"/>
              <a:chOff x="1410890" y="751623"/>
              <a:chExt cx="3373545" cy="4610374"/>
            </a:xfrm>
          </p:grpSpPr>
          <p:sp>
            <p:nvSpPr>
              <p:cNvPr id="14" name="Rectangle 13"/>
              <p:cNvSpPr/>
              <p:nvPr/>
            </p:nvSpPr>
            <p:spPr>
              <a:xfrm>
                <a:off x="1420128" y="751623"/>
                <a:ext cx="3364307" cy="77585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420128" y="1625595"/>
                <a:ext cx="3364307" cy="118225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10890" y="2929005"/>
                <a:ext cx="3364307" cy="243299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p:cNvCxnSpPr/>
            <p:nvPr/>
          </p:nvCxnSpPr>
          <p:spPr>
            <a:xfrm flipH="1">
              <a:off x="4414982" y="731117"/>
              <a:ext cx="2219002" cy="3512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4567624" y="1233506"/>
              <a:ext cx="2092524" cy="10394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478221" y="1771102"/>
              <a:ext cx="2155763" cy="7872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462920" y="2929005"/>
              <a:ext cx="2155763" cy="7872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4567624" y="1258560"/>
              <a:ext cx="2085568" cy="26622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6" descr="http://www.brandinfo.in/smiley/Thumbs_U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0340" y="3530365"/>
              <a:ext cx="962253" cy="9472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www.homebeachmedia.com.au/wp-content/uploads/2013/10/Thumbs_Dow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6028" y="1789859"/>
              <a:ext cx="870879" cy="8573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http://www.homebeachmedia.com.au/wp-content/uploads/2013/10/Thumbs_Dow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8149" y="653506"/>
              <a:ext cx="876670" cy="8630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ttp://www.brandinfo.in/smiley/Thumbs_Up.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1559" y="3127878"/>
              <a:ext cx="535886" cy="5275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ttp://www.homebeachmedia.com.au/wp-content/uploads/2013/10/Thumbs_Dow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18220" y="661996"/>
              <a:ext cx="492158" cy="48449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http://www.brandinfo.in/smiley/Thumbs_Up.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69087" y="2395417"/>
              <a:ext cx="529054" cy="5208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http://www.homebeachmedia.com.au/wp-content/uploads/2013/10/Thumbs_Dow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49933" y="1495579"/>
              <a:ext cx="523443" cy="51529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6653191" y="397161"/>
            <a:ext cx="1287532" cy="461665"/>
          </a:xfrm>
          <a:prstGeom prst="rect">
            <a:avLst/>
          </a:prstGeom>
          <a:solidFill>
            <a:schemeClr val="tx2">
              <a:lumMod val="25000"/>
              <a:alpha val="55000"/>
            </a:schemeClr>
          </a:solidFill>
        </p:spPr>
        <p:txBody>
          <a:bodyPr wrap="none" rtlCol="0">
            <a:spAutoFit/>
          </a:bodyPr>
          <a:lstStyle/>
          <a:p>
            <a:r>
              <a:rPr lang="en-US" sz="2400" b="1" dirty="0" smtClean="0">
                <a:solidFill>
                  <a:schemeClr val="bg1"/>
                </a:solidFill>
              </a:rPr>
              <a:t>Specific</a:t>
            </a:r>
            <a:endParaRPr lang="en-US" sz="2400" b="1" dirty="0">
              <a:solidFill>
                <a:schemeClr val="bg1"/>
              </a:solidFill>
            </a:endParaRPr>
          </a:p>
        </p:txBody>
      </p:sp>
      <p:sp>
        <p:nvSpPr>
          <p:cNvPr id="41" name="TextBox 40"/>
          <p:cNvSpPr txBox="1"/>
          <p:nvPr/>
        </p:nvSpPr>
        <p:spPr>
          <a:xfrm>
            <a:off x="6645454" y="923401"/>
            <a:ext cx="1287532" cy="461665"/>
          </a:xfrm>
          <a:prstGeom prst="rect">
            <a:avLst/>
          </a:prstGeom>
          <a:solidFill>
            <a:schemeClr val="tx2">
              <a:lumMod val="25000"/>
              <a:alpha val="55000"/>
            </a:schemeClr>
          </a:solidFill>
        </p:spPr>
        <p:txBody>
          <a:bodyPr wrap="none" rtlCol="0">
            <a:spAutoFit/>
          </a:bodyPr>
          <a:lstStyle/>
          <a:p>
            <a:r>
              <a:rPr lang="en-US" sz="2400" b="1" dirty="0" smtClean="0">
                <a:solidFill>
                  <a:schemeClr val="bg1"/>
                </a:solidFill>
              </a:rPr>
              <a:t>Specific</a:t>
            </a:r>
            <a:endParaRPr lang="en-US" sz="2400" b="1" dirty="0">
              <a:solidFill>
                <a:schemeClr val="bg1"/>
              </a:solidFill>
            </a:endParaRPr>
          </a:p>
        </p:txBody>
      </p:sp>
      <p:sp>
        <p:nvSpPr>
          <p:cNvPr id="42" name="TextBox 41"/>
          <p:cNvSpPr txBox="1"/>
          <p:nvPr/>
        </p:nvSpPr>
        <p:spPr>
          <a:xfrm>
            <a:off x="6653191" y="1527476"/>
            <a:ext cx="1287532" cy="461665"/>
          </a:xfrm>
          <a:prstGeom prst="rect">
            <a:avLst/>
          </a:prstGeom>
          <a:solidFill>
            <a:schemeClr val="tx2">
              <a:lumMod val="25000"/>
              <a:alpha val="55000"/>
            </a:schemeClr>
          </a:solidFill>
        </p:spPr>
        <p:txBody>
          <a:bodyPr wrap="none" rtlCol="0">
            <a:spAutoFit/>
          </a:bodyPr>
          <a:lstStyle/>
          <a:p>
            <a:r>
              <a:rPr lang="en-US" sz="2400" b="1" dirty="0" smtClean="0">
                <a:solidFill>
                  <a:schemeClr val="bg1"/>
                </a:solidFill>
              </a:rPr>
              <a:t>Specific</a:t>
            </a:r>
            <a:endParaRPr lang="en-US" sz="2400" b="1" dirty="0">
              <a:solidFill>
                <a:schemeClr val="bg1"/>
              </a:solidFill>
            </a:endParaRPr>
          </a:p>
        </p:txBody>
      </p:sp>
      <p:sp>
        <p:nvSpPr>
          <p:cNvPr id="43" name="TextBox 42"/>
          <p:cNvSpPr txBox="1"/>
          <p:nvPr/>
        </p:nvSpPr>
        <p:spPr>
          <a:xfrm>
            <a:off x="6640368" y="2096655"/>
            <a:ext cx="1338828" cy="461665"/>
          </a:xfrm>
          <a:prstGeom prst="rect">
            <a:avLst/>
          </a:prstGeom>
          <a:solidFill>
            <a:schemeClr val="tx2">
              <a:lumMod val="25000"/>
              <a:alpha val="55000"/>
            </a:schemeClr>
          </a:solidFill>
        </p:spPr>
        <p:txBody>
          <a:bodyPr wrap="none" rtlCol="0">
            <a:spAutoFit/>
          </a:bodyPr>
          <a:lstStyle/>
          <a:p>
            <a:r>
              <a:rPr lang="en-US" sz="2400" b="1" dirty="0" smtClean="0">
                <a:solidFill>
                  <a:srgbClr val="FFFF00"/>
                </a:solidFill>
              </a:rPr>
              <a:t>General</a:t>
            </a:r>
            <a:endParaRPr lang="en-US" sz="2400" b="1" dirty="0">
              <a:solidFill>
                <a:srgbClr val="FFFF00"/>
              </a:solidFill>
            </a:endParaRPr>
          </a:p>
        </p:txBody>
      </p:sp>
      <p:sp>
        <p:nvSpPr>
          <p:cNvPr id="44" name="TextBox 43"/>
          <p:cNvSpPr txBox="1"/>
          <p:nvPr/>
        </p:nvSpPr>
        <p:spPr>
          <a:xfrm>
            <a:off x="6645454" y="2628304"/>
            <a:ext cx="1287532" cy="461665"/>
          </a:xfrm>
          <a:prstGeom prst="rect">
            <a:avLst/>
          </a:prstGeom>
          <a:solidFill>
            <a:schemeClr val="tx2">
              <a:lumMod val="25000"/>
              <a:alpha val="55000"/>
            </a:schemeClr>
          </a:solidFill>
        </p:spPr>
        <p:txBody>
          <a:bodyPr wrap="none" rtlCol="0">
            <a:spAutoFit/>
          </a:bodyPr>
          <a:lstStyle/>
          <a:p>
            <a:r>
              <a:rPr lang="en-US" sz="2400" b="1" dirty="0" smtClean="0">
                <a:solidFill>
                  <a:schemeClr val="bg1"/>
                </a:solidFill>
              </a:rPr>
              <a:t>Specific</a:t>
            </a:r>
            <a:endParaRPr lang="en-US" sz="2400" b="1" dirty="0">
              <a:solidFill>
                <a:schemeClr val="bg1"/>
              </a:solidFill>
            </a:endParaRPr>
          </a:p>
        </p:txBody>
      </p:sp>
      <p:sp>
        <p:nvSpPr>
          <p:cNvPr id="45" name="TextBox 44"/>
          <p:cNvSpPr txBox="1"/>
          <p:nvPr/>
        </p:nvSpPr>
        <p:spPr>
          <a:xfrm>
            <a:off x="6627543" y="3159953"/>
            <a:ext cx="1338828" cy="461665"/>
          </a:xfrm>
          <a:prstGeom prst="rect">
            <a:avLst/>
          </a:prstGeom>
          <a:solidFill>
            <a:schemeClr val="tx2">
              <a:lumMod val="25000"/>
              <a:alpha val="55000"/>
            </a:schemeClr>
          </a:solidFill>
        </p:spPr>
        <p:txBody>
          <a:bodyPr wrap="none" rtlCol="0">
            <a:spAutoFit/>
          </a:bodyPr>
          <a:lstStyle/>
          <a:p>
            <a:r>
              <a:rPr lang="en-US" sz="2400" b="1" dirty="0" smtClean="0">
                <a:solidFill>
                  <a:srgbClr val="FFFF00"/>
                </a:solidFill>
              </a:rPr>
              <a:t>General</a:t>
            </a:r>
            <a:endParaRPr lang="en-US" sz="2400" b="1" dirty="0">
              <a:solidFill>
                <a:srgbClr val="FFFF00"/>
              </a:solidFill>
            </a:endParaRPr>
          </a:p>
        </p:txBody>
      </p:sp>
      <p:sp>
        <p:nvSpPr>
          <p:cNvPr id="46" name="TextBox 45"/>
          <p:cNvSpPr txBox="1"/>
          <p:nvPr/>
        </p:nvSpPr>
        <p:spPr>
          <a:xfrm>
            <a:off x="6645454" y="3737201"/>
            <a:ext cx="1287532" cy="461665"/>
          </a:xfrm>
          <a:prstGeom prst="rect">
            <a:avLst/>
          </a:prstGeom>
          <a:solidFill>
            <a:schemeClr val="tx2">
              <a:lumMod val="25000"/>
              <a:alpha val="55000"/>
            </a:schemeClr>
          </a:solidFill>
        </p:spPr>
        <p:txBody>
          <a:bodyPr wrap="none" rtlCol="0">
            <a:spAutoFit/>
          </a:bodyPr>
          <a:lstStyle/>
          <a:p>
            <a:r>
              <a:rPr lang="en-US" sz="2400" b="1" dirty="0" smtClean="0">
                <a:solidFill>
                  <a:schemeClr val="bg1"/>
                </a:solidFill>
              </a:rPr>
              <a:t>Specific</a:t>
            </a:r>
            <a:endParaRPr lang="en-US" sz="2400" b="1" dirty="0">
              <a:solidFill>
                <a:schemeClr val="bg1"/>
              </a:solidFill>
            </a:endParaRPr>
          </a:p>
        </p:txBody>
      </p:sp>
      <p:sp>
        <p:nvSpPr>
          <p:cNvPr id="47" name="TextBox 46"/>
          <p:cNvSpPr txBox="1"/>
          <p:nvPr/>
        </p:nvSpPr>
        <p:spPr>
          <a:xfrm>
            <a:off x="6660148" y="4333207"/>
            <a:ext cx="1338828" cy="461665"/>
          </a:xfrm>
          <a:prstGeom prst="rect">
            <a:avLst/>
          </a:prstGeom>
          <a:solidFill>
            <a:schemeClr val="tx2">
              <a:lumMod val="25000"/>
              <a:alpha val="55000"/>
            </a:schemeClr>
          </a:solidFill>
        </p:spPr>
        <p:txBody>
          <a:bodyPr wrap="none" rtlCol="0">
            <a:spAutoFit/>
          </a:bodyPr>
          <a:lstStyle/>
          <a:p>
            <a:r>
              <a:rPr lang="en-US" sz="2400" b="1" dirty="0" smtClean="0">
                <a:solidFill>
                  <a:srgbClr val="FFFF00"/>
                </a:solidFill>
              </a:rPr>
              <a:t>General</a:t>
            </a:r>
            <a:endParaRPr lang="en-US" sz="2400" b="1" dirty="0">
              <a:solidFill>
                <a:srgbClr val="FFFF00"/>
              </a:solidFill>
            </a:endParaRPr>
          </a:p>
        </p:txBody>
      </p:sp>
      <p:sp>
        <p:nvSpPr>
          <p:cNvPr id="48" name="TextBox 47"/>
          <p:cNvSpPr txBox="1"/>
          <p:nvPr/>
        </p:nvSpPr>
        <p:spPr>
          <a:xfrm>
            <a:off x="6669084" y="4875605"/>
            <a:ext cx="1338828" cy="461665"/>
          </a:xfrm>
          <a:prstGeom prst="rect">
            <a:avLst/>
          </a:prstGeom>
          <a:solidFill>
            <a:schemeClr val="tx2">
              <a:lumMod val="25000"/>
              <a:alpha val="55000"/>
            </a:schemeClr>
          </a:solidFill>
        </p:spPr>
        <p:txBody>
          <a:bodyPr wrap="none" rtlCol="0">
            <a:spAutoFit/>
          </a:bodyPr>
          <a:lstStyle/>
          <a:p>
            <a:r>
              <a:rPr lang="en-US" sz="2400" b="1" dirty="0" smtClean="0">
                <a:solidFill>
                  <a:srgbClr val="FFFF00"/>
                </a:solidFill>
              </a:rPr>
              <a:t>General</a:t>
            </a:r>
            <a:endParaRPr lang="en-US" sz="2400" b="1" dirty="0">
              <a:solidFill>
                <a:srgbClr val="FFFF00"/>
              </a:solidFill>
            </a:endParaRPr>
          </a:p>
        </p:txBody>
      </p:sp>
      <p:grpSp>
        <p:nvGrpSpPr>
          <p:cNvPr id="49" name="Group 48"/>
          <p:cNvGrpSpPr/>
          <p:nvPr/>
        </p:nvGrpSpPr>
        <p:grpSpPr>
          <a:xfrm>
            <a:off x="8334785" y="6049414"/>
            <a:ext cx="747550" cy="698928"/>
            <a:chOff x="3465543" y="1884218"/>
            <a:chExt cx="1911084" cy="1773382"/>
          </a:xfrm>
        </p:grpSpPr>
        <p:sp>
          <p:nvSpPr>
            <p:cNvPr id="50" name="Rounded Rectangle 49"/>
            <p:cNvSpPr/>
            <p:nvPr/>
          </p:nvSpPr>
          <p:spPr>
            <a:xfrm>
              <a:off x="3465543" y="1884218"/>
              <a:ext cx="1911084" cy="1773382"/>
            </a:xfrm>
            <a:prstGeom prst="roundRect">
              <a:avLst/>
            </a:prstGeom>
            <a:solidFill>
              <a:schemeClr val="bg2">
                <a:lumMod val="90000"/>
                <a:lumOff val="1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3602353" y="2029689"/>
              <a:ext cx="1636022" cy="1457689"/>
              <a:chOff x="1674005" y="5192225"/>
              <a:chExt cx="965777" cy="827508"/>
            </a:xfrm>
          </p:grpSpPr>
          <p:sp>
            <p:nvSpPr>
              <p:cNvPr id="52" name="Freeform 51"/>
              <p:cNvSpPr/>
              <p:nvPr/>
            </p:nvSpPr>
            <p:spPr>
              <a:xfrm>
                <a:off x="1674005" y="5192225"/>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2050477" y="5250773"/>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1893916" y="5605979"/>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2266849" y="5661628"/>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Box 55"/>
          <p:cNvSpPr txBox="1"/>
          <p:nvPr/>
        </p:nvSpPr>
        <p:spPr>
          <a:xfrm>
            <a:off x="2393958" y="5552107"/>
            <a:ext cx="4347331" cy="1200329"/>
          </a:xfrm>
          <a:prstGeom prst="rect">
            <a:avLst/>
          </a:prstGeom>
          <a:solidFill>
            <a:schemeClr val="tx2">
              <a:lumMod val="25000"/>
              <a:alpha val="55000"/>
            </a:schemeClr>
          </a:solidFill>
        </p:spPr>
        <p:txBody>
          <a:bodyPr wrap="square" rtlCol="0">
            <a:spAutoFit/>
          </a:bodyPr>
          <a:lstStyle/>
          <a:p>
            <a:pPr algn="ctr"/>
            <a:r>
              <a:rPr lang="en-US" sz="2400" dirty="0" smtClean="0">
                <a:solidFill>
                  <a:schemeClr val="bg1"/>
                </a:solidFill>
              </a:rPr>
              <a:t>Inferring crowds’ sentiments w.r.t event topics/segments</a:t>
            </a:r>
          </a:p>
          <a:p>
            <a:pPr algn="ctr"/>
            <a:r>
              <a:rPr lang="en-US" sz="2400" dirty="0" smtClean="0">
                <a:solidFill>
                  <a:schemeClr val="bg1"/>
                </a:solidFill>
              </a:rPr>
              <a:t>(IJCAI’13)</a:t>
            </a:r>
            <a:endParaRPr lang="en-US" sz="4000" dirty="0" smtClean="0">
              <a:solidFill>
                <a:schemeClr val="bg1"/>
              </a:solidFill>
            </a:endParaRPr>
          </a:p>
        </p:txBody>
      </p:sp>
      <p:sp>
        <p:nvSpPr>
          <p:cNvPr id="39" name="Rectangle 38"/>
          <p:cNvSpPr/>
          <p:nvPr/>
        </p:nvSpPr>
        <p:spPr>
          <a:xfrm>
            <a:off x="0" y="6127478"/>
            <a:ext cx="1676399" cy="7311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00FF"/>
                </a:solidFill>
              </a:rPr>
              <a:t>Task 1: Event Characterization</a:t>
            </a:r>
            <a:endParaRPr lang="en-US" sz="1400" b="1" dirty="0">
              <a:solidFill>
                <a:srgbClr val="0000FF"/>
              </a:solidFill>
            </a:endParaRPr>
          </a:p>
        </p:txBody>
      </p:sp>
      <p:sp>
        <p:nvSpPr>
          <p:cNvPr id="3" name="Slide Number Placeholder 2"/>
          <p:cNvSpPr>
            <a:spLocks noGrp="1"/>
          </p:cNvSpPr>
          <p:nvPr>
            <p:ph type="sldNum" sz="quarter" idx="12"/>
          </p:nvPr>
        </p:nvSpPr>
        <p:spPr/>
        <p:txBody>
          <a:bodyPr/>
          <a:lstStyle/>
          <a:p>
            <a:fld id="{E0FF9B90-B352-45BD-84CC-4DD4FD95D171}" type="slidenum">
              <a:rPr lang="en-US" smtClean="0"/>
              <a:t>17</a:t>
            </a:fld>
            <a:endParaRPr lang="en-US"/>
          </a:p>
        </p:txBody>
      </p:sp>
    </p:spTree>
    <p:extLst>
      <p:ext uri="{BB962C8B-B14F-4D97-AF65-F5344CB8AC3E}">
        <p14:creationId xmlns:p14="http://schemas.microsoft.com/office/powerpoint/2010/main" val="1097783347"/>
      </p:ext>
    </p:extLst>
  </p:cSld>
  <p:clrMapOvr>
    <a:masterClrMapping/>
  </p:clrMapOvr>
  <mc:AlternateContent xmlns:mc="http://schemas.openxmlformats.org/markup-compatibility/2006" xmlns:p14="http://schemas.microsoft.com/office/powerpoint/2010/main">
    <mc:Choice Requires="p14">
      <p:transition spd="slow" p14:dur="2000" advTm="24584"/>
    </mc:Choice>
    <mc:Fallback xmlns="">
      <p:transition spd="slow" advTm="24584"/>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5421745" y="769421"/>
            <a:ext cx="2900796" cy="5188826"/>
          </a:xfrm>
          <a:prstGeom prst="rect">
            <a:avLst/>
          </a:prstGeom>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59" y="722194"/>
            <a:ext cx="4332478" cy="324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812380" y="2442216"/>
            <a:ext cx="3822235" cy="1477328"/>
          </a:xfrm>
          <a:prstGeom prst="rect">
            <a:avLst/>
          </a:prstGeom>
          <a:solidFill>
            <a:schemeClr val="tx2">
              <a:lumMod val="25000"/>
              <a:alpha val="55000"/>
            </a:schemeClr>
          </a:solidFill>
        </p:spPr>
        <p:txBody>
          <a:bodyPr wrap="square" rtlCol="0">
            <a:spAutoFit/>
          </a:bodyPr>
          <a:lstStyle/>
          <a:p>
            <a:r>
              <a:rPr lang="en-US" sz="3000" b="1" dirty="0" smtClean="0">
                <a:solidFill>
                  <a:schemeClr val="bg1"/>
                </a:solidFill>
              </a:rPr>
              <a:t>Fire happened at 5</a:t>
            </a:r>
            <a:r>
              <a:rPr lang="en-US" sz="3000" b="1" baseline="30000" dirty="0">
                <a:solidFill>
                  <a:schemeClr val="bg1"/>
                </a:solidFill>
              </a:rPr>
              <a:t> </a:t>
            </a:r>
            <a:r>
              <a:rPr lang="en-US" sz="3000" b="1" dirty="0" smtClean="0">
                <a:solidFill>
                  <a:schemeClr val="bg1"/>
                </a:solidFill>
              </a:rPr>
              <a:t>St and Pike, heard sirens, lots smoke</a:t>
            </a:r>
            <a:endParaRPr lang="en-US" sz="3000" b="1" dirty="0">
              <a:solidFill>
                <a:schemeClr val="bg1"/>
              </a:solidFill>
            </a:endParaRPr>
          </a:p>
        </p:txBody>
      </p:sp>
      <p:grpSp>
        <p:nvGrpSpPr>
          <p:cNvPr id="9" name="Group 8"/>
          <p:cNvGrpSpPr/>
          <p:nvPr/>
        </p:nvGrpSpPr>
        <p:grpSpPr>
          <a:xfrm>
            <a:off x="8229600" y="6077912"/>
            <a:ext cx="747550" cy="698928"/>
            <a:chOff x="3465543" y="1884218"/>
            <a:chExt cx="1911084" cy="1773382"/>
          </a:xfrm>
        </p:grpSpPr>
        <p:sp>
          <p:nvSpPr>
            <p:cNvPr id="10" name="Rounded Rectangle 9"/>
            <p:cNvSpPr/>
            <p:nvPr/>
          </p:nvSpPr>
          <p:spPr>
            <a:xfrm>
              <a:off x="3465543" y="1884218"/>
              <a:ext cx="1911084" cy="1773382"/>
            </a:xfrm>
            <a:prstGeom prst="roundRect">
              <a:avLst/>
            </a:prstGeom>
            <a:solidFill>
              <a:schemeClr val="bg2">
                <a:lumMod val="90000"/>
                <a:lumOff val="1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602353" y="2029689"/>
              <a:ext cx="1636022" cy="1457689"/>
              <a:chOff x="1674005" y="5192225"/>
              <a:chExt cx="965777" cy="827508"/>
            </a:xfrm>
          </p:grpSpPr>
          <p:sp>
            <p:nvSpPr>
              <p:cNvPr id="15" name="Freeform 14"/>
              <p:cNvSpPr/>
              <p:nvPr/>
            </p:nvSpPr>
            <p:spPr>
              <a:xfrm>
                <a:off x="1674005" y="5192225"/>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050477" y="5250773"/>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893916" y="5605979"/>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66849" y="5661628"/>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TextBox 23"/>
          <p:cNvSpPr txBox="1"/>
          <p:nvPr/>
        </p:nvSpPr>
        <p:spPr>
          <a:xfrm>
            <a:off x="1905000" y="5802868"/>
            <a:ext cx="5203357" cy="830997"/>
          </a:xfrm>
          <a:prstGeom prst="rect">
            <a:avLst/>
          </a:prstGeom>
          <a:solidFill>
            <a:schemeClr val="tx2">
              <a:lumMod val="25000"/>
              <a:alpha val="55000"/>
            </a:schemeClr>
          </a:solidFill>
        </p:spPr>
        <p:txBody>
          <a:bodyPr wrap="square" rtlCol="0">
            <a:spAutoFit/>
          </a:bodyPr>
          <a:lstStyle/>
          <a:p>
            <a:pPr algn="ctr"/>
            <a:r>
              <a:rPr lang="en-US" sz="2400" dirty="0" smtClean="0">
                <a:solidFill>
                  <a:schemeClr val="bg1"/>
                </a:solidFill>
              </a:rPr>
              <a:t>Detecting events from Twitter stream</a:t>
            </a:r>
          </a:p>
          <a:p>
            <a:pPr algn="ctr"/>
            <a:r>
              <a:rPr lang="en-US" sz="2400" dirty="0" smtClean="0">
                <a:solidFill>
                  <a:schemeClr val="bg1"/>
                </a:solidFill>
              </a:rPr>
              <a:t>(CHI’13, best paper nomination)</a:t>
            </a:r>
          </a:p>
        </p:txBody>
      </p:sp>
      <p:cxnSp>
        <p:nvCxnSpPr>
          <p:cNvPr id="22" name="Straight Arrow Connector 21"/>
          <p:cNvCxnSpPr/>
          <p:nvPr/>
        </p:nvCxnSpPr>
        <p:spPr>
          <a:xfrm flipH="1" flipV="1">
            <a:off x="3916218" y="1440873"/>
            <a:ext cx="1687792" cy="2247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4100945" y="2207491"/>
            <a:ext cx="1503064" cy="9873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4073236" y="2955636"/>
            <a:ext cx="1348509" cy="152303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0" y="6127478"/>
            <a:ext cx="1676399" cy="7311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00FF"/>
                </a:solidFill>
              </a:rPr>
              <a:t>Task 2: Event Recognition</a:t>
            </a:r>
            <a:endParaRPr lang="en-US" sz="1400" b="1" dirty="0">
              <a:solidFill>
                <a:srgbClr val="0000FF"/>
              </a:solidFill>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18</a:t>
            </a:fld>
            <a:endParaRPr lang="en-US"/>
          </a:p>
        </p:txBody>
      </p:sp>
    </p:spTree>
    <p:custDataLst>
      <p:tags r:id="rId1"/>
    </p:custDataLst>
    <p:extLst>
      <p:ext uri="{BB962C8B-B14F-4D97-AF65-F5344CB8AC3E}">
        <p14:creationId xmlns:p14="http://schemas.microsoft.com/office/powerpoint/2010/main" val="2706004989"/>
      </p:ext>
    </p:extLst>
  </p:cSld>
  <p:clrMapOvr>
    <a:masterClrMapping/>
  </p:clrMapOvr>
  <mc:AlternateContent xmlns:mc="http://schemas.openxmlformats.org/markup-compatibility/2006" xmlns:p14="http://schemas.microsoft.com/office/powerpoint/2010/main">
    <mc:Choice Requires="p14">
      <p:transition spd="slow" p14:dur="2000" advTm="40128"/>
    </mc:Choice>
    <mc:Fallback xmlns="">
      <p:transition spd="slow" advTm="401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hooly.net/content/images/owlswithbac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19" y="5939959"/>
            <a:ext cx="1514991" cy="9078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666"/>
          <a:stretch/>
        </p:blipFill>
        <p:spPr bwMode="auto">
          <a:xfrm>
            <a:off x="2346960" y="533400"/>
            <a:ext cx="4495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346960" y="5425925"/>
            <a:ext cx="4876800" cy="1200329"/>
          </a:xfrm>
          <a:prstGeom prst="rect">
            <a:avLst/>
          </a:prstGeom>
          <a:solidFill>
            <a:schemeClr val="tx2">
              <a:lumMod val="25000"/>
              <a:alpha val="55000"/>
            </a:schemeClr>
          </a:solidFill>
        </p:spPr>
        <p:txBody>
          <a:bodyPr wrap="square" rtlCol="0">
            <a:spAutoFit/>
          </a:bodyPr>
          <a:lstStyle/>
          <a:p>
            <a:pPr algn="ctr"/>
            <a:r>
              <a:rPr lang="en-US" sz="2400" dirty="0" smtClean="0">
                <a:solidFill>
                  <a:schemeClr val="bg1"/>
                </a:solidFill>
              </a:rPr>
              <a:t>Facilitate information-seeking </a:t>
            </a:r>
            <a:endParaRPr lang="en-US" sz="2400" dirty="0">
              <a:solidFill>
                <a:schemeClr val="bg1"/>
              </a:solidFill>
            </a:endParaRPr>
          </a:p>
          <a:p>
            <a:pPr algn="ctr"/>
            <a:r>
              <a:rPr lang="en-US" sz="2400" dirty="0" smtClean="0">
                <a:solidFill>
                  <a:schemeClr val="bg1"/>
                </a:solidFill>
              </a:rPr>
              <a:t>for local communities</a:t>
            </a:r>
          </a:p>
          <a:p>
            <a:pPr algn="ctr"/>
            <a:r>
              <a:rPr lang="en-US" sz="2400" dirty="0" smtClean="0">
                <a:solidFill>
                  <a:schemeClr val="bg1"/>
                </a:solidFill>
              </a:rPr>
              <a:t>(CHI’13, best paper nomination)</a:t>
            </a:r>
          </a:p>
        </p:txBody>
      </p:sp>
      <p:grpSp>
        <p:nvGrpSpPr>
          <p:cNvPr id="5" name="Group 4"/>
          <p:cNvGrpSpPr/>
          <p:nvPr/>
        </p:nvGrpSpPr>
        <p:grpSpPr>
          <a:xfrm>
            <a:off x="8229600" y="6026089"/>
            <a:ext cx="747550" cy="698928"/>
            <a:chOff x="3465543" y="1884218"/>
            <a:chExt cx="1911084" cy="1773382"/>
          </a:xfrm>
        </p:grpSpPr>
        <p:sp>
          <p:nvSpPr>
            <p:cNvPr id="6" name="Rounded Rectangle 5"/>
            <p:cNvSpPr/>
            <p:nvPr/>
          </p:nvSpPr>
          <p:spPr>
            <a:xfrm>
              <a:off x="3465543" y="1884218"/>
              <a:ext cx="1911084" cy="1773382"/>
            </a:xfrm>
            <a:prstGeom prst="roundRect">
              <a:avLst/>
            </a:prstGeom>
            <a:solidFill>
              <a:schemeClr val="bg2">
                <a:lumMod val="90000"/>
                <a:lumOff val="1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3602353" y="2029689"/>
              <a:ext cx="1636022" cy="1457689"/>
              <a:chOff x="1674005" y="5192225"/>
              <a:chExt cx="965777" cy="827508"/>
            </a:xfrm>
          </p:grpSpPr>
          <p:sp>
            <p:nvSpPr>
              <p:cNvPr id="8" name="Freeform 7"/>
              <p:cNvSpPr/>
              <p:nvPr/>
            </p:nvSpPr>
            <p:spPr>
              <a:xfrm>
                <a:off x="1674005" y="5192225"/>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050477" y="5250773"/>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893916" y="5605979"/>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266849" y="5661628"/>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Slide Number Placeholder 1"/>
          <p:cNvSpPr>
            <a:spLocks noGrp="1"/>
          </p:cNvSpPr>
          <p:nvPr>
            <p:ph type="sldNum" sz="quarter" idx="12"/>
          </p:nvPr>
        </p:nvSpPr>
        <p:spPr/>
        <p:txBody>
          <a:bodyPr/>
          <a:lstStyle/>
          <a:p>
            <a:fld id="{E0FF9B90-B352-45BD-84CC-4DD4FD95D171}" type="slidenum">
              <a:rPr lang="en-US" smtClean="0"/>
              <a:t>19</a:t>
            </a:fld>
            <a:endParaRPr lang="en-US"/>
          </a:p>
        </p:txBody>
      </p:sp>
    </p:spTree>
    <p:extLst>
      <p:ext uri="{BB962C8B-B14F-4D97-AF65-F5344CB8AC3E}">
        <p14:creationId xmlns:p14="http://schemas.microsoft.com/office/powerpoint/2010/main" val="19737154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9/94/Sanzio_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802"/>
          <a:stretch/>
        </p:blipFill>
        <p:spPr bwMode="auto">
          <a:xfrm>
            <a:off x="0" y="-45108"/>
            <a:ext cx="9144000" cy="69031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4440" y="4648200"/>
            <a:ext cx="7815120" cy="1569660"/>
          </a:xfrm>
          <a:prstGeom prst="rect">
            <a:avLst/>
          </a:prstGeom>
          <a:solidFill>
            <a:schemeClr val="tx1">
              <a:lumMod val="95000"/>
              <a:lumOff val="5000"/>
              <a:alpha val="55000"/>
            </a:schemeClr>
          </a:solid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rPr>
              <a:t>Since the dawn of civilization, people congregated in town squares </a:t>
            </a:r>
          </a:p>
          <a:p>
            <a:pPr algn="ctr"/>
            <a:r>
              <a:rPr lang="en-US" sz="3200" b="1" dirty="0" smtClean="0">
                <a:solidFill>
                  <a:schemeClr val="bg1"/>
                </a:solidFill>
                <a:effectLst>
                  <a:outerShdw blurRad="38100" dist="38100" dir="2700000" algn="tl">
                    <a:srgbClr val="000000">
                      <a:alpha val="43137"/>
                    </a:srgbClr>
                  </a:outerShdw>
                </a:effectLst>
              </a:rPr>
              <a:t>to discuss events</a:t>
            </a:r>
            <a:endParaRPr lang="en-US" sz="3200" b="1" dirty="0">
              <a:solidFill>
                <a:schemeClr val="bg1"/>
              </a:solidFill>
              <a:effectLst>
                <a:outerShdw blurRad="38100" dist="38100" dir="2700000" algn="tl">
                  <a:srgbClr val="000000">
                    <a:alpha val="43137"/>
                  </a:srgbClr>
                </a:outerShdw>
              </a:effectLst>
            </a:endParaRPr>
          </a:p>
        </p:txBody>
      </p:sp>
      <p:sp>
        <p:nvSpPr>
          <p:cNvPr id="18" name="TextBox 17"/>
          <p:cNvSpPr txBox="1"/>
          <p:nvPr/>
        </p:nvSpPr>
        <p:spPr>
          <a:xfrm>
            <a:off x="1529946" y="6389296"/>
            <a:ext cx="184666" cy="369332"/>
          </a:xfrm>
          <a:prstGeom prst="rect">
            <a:avLst/>
          </a:prstGeom>
          <a:noFill/>
        </p:spPr>
        <p:txBody>
          <a:bodyPr wrap="none" rtlCol="0">
            <a:spAutoFit/>
          </a:bodyPr>
          <a:lstStyle/>
          <a:p>
            <a:endParaRPr/>
          </a:p>
        </p:txBody>
      </p:sp>
      <p:sp>
        <p:nvSpPr>
          <p:cNvPr id="3" name="Slide Number Placeholder 2"/>
          <p:cNvSpPr>
            <a:spLocks noGrp="1"/>
          </p:cNvSpPr>
          <p:nvPr>
            <p:ph type="sldNum" sz="quarter" idx="12"/>
          </p:nvPr>
        </p:nvSpPr>
        <p:spPr/>
        <p:txBody>
          <a:bodyPr/>
          <a:lstStyle/>
          <a:p>
            <a:fld id="{E0FF9B90-B352-45BD-84CC-4DD4FD95D171}" type="slidenum">
              <a:rPr lang="en-US" smtClean="0"/>
              <a:t>2</a:t>
            </a:fld>
            <a:endParaRPr lang="en-US"/>
          </a:p>
        </p:txBody>
      </p:sp>
    </p:spTree>
    <p:extLst>
      <p:ext uri="{BB962C8B-B14F-4D97-AF65-F5344CB8AC3E}">
        <p14:creationId xmlns:p14="http://schemas.microsoft.com/office/powerpoint/2010/main" val="306045142"/>
      </p:ext>
    </p:extLst>
  </p:cSld>
  <p:clrMapOvr>
    <a:masterClrMapping/>
  </p:clrMapOvr>
  <mc:AlternateContent xmlns:mc="http://schemas.openxmlformats.org/markup-compatibility/2006" xmlns:p14="http://schemas.microsoft.com/office/powerpoint/2010/main">
    <mc:Choice Requires="p14">
      <p:transition spd="slow" p14:dur="2000" advTm="25403"/>
    </mc:Choice>
    <mc:Fallback xmlns="">
      <p:transition spd="slow" advTm="25403"/>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613203" y="587466"/>
            <a:ext cx="8018850" cy="4857462"/>
          </a:xfrm>
          <a:prstGeom prst="rect">
            <a:avLst/>
          </a:prstGeom>
        </p:spPr>
      </p:pic>
      <p:grpSp>
        <p:nvGrpSpPr>
          <p:cNvPr id="5" name="Group 4"/>
          <p:cNvGrpSpPr/>
          <p:nvPr/>
        </p:nvGrpSpPr>
        <p:grpSpPr>
          <a:xfrm>
            <a:off x="8153400" y="6054291"/>
            <a:ext cx="747550" cy="698928"/>
            <a:chOff x="3465543" y="1884218"/>
            <a:chExt cx="1911084" cy="1773382"/>
          </a:xfrm>
        </p:grpSpPr>
        <p:sp>
          <p:nvSpPr>
            <p:cNvPr id="6" name="Rounded Rectangle 5"/>
            <p:cNvSpPr/>
            <p:nvPr/>
          </p:nvSpPr>
          <p:spPr>
            <a:xfrm>
              <a:off x="3465543" y="1884218"/>
              <a:ext cx="1911084" cy="1773382"/>
            </a:xfrm>
            <a:prstGeom prst="roundRect">
              <a:avLst/>
            </a:prstGeom>
            <a:solidFill>
              <a:schemeClr val="bg2">
                <a:lumMod val="90000"/>
                <a:lumOff val="1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3602353" y="2029689"/>
              <a:ext cx="1636022" cy="1457689"/>
              <a:chOff x="1674005" y="5192225"/>
              <a:chExt cx="965777" cy="827508"/>
            </a:xfrm>
          </p:grpSpPr>
          <p:sp>
            <p:nvSpPr>
              <p:cNvPr id="8" name="Freeform 7"/>
              <p:cNvSpPr/>
              <p:nvPr/>
            </p:nvSpPr>
            <p:spPr>
              <a:xfrm>
                <a:off x="1674005" y="5192225"/>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050477" y="5250773"/>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893916" y="5605979"/>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266849" y="5661628"/>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 name="Freeform 32"/>
          <p:cNvSpPr/>
          <p:nvPr/>
        </p:nvSpPr>
        <p:spPr>
          <a:xfrm rot="10800000">
            <a:off x="3390725" y="2009421"/>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rot="10800000">
            <a:off x="3648575" y="2231871"/>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rot="10800000">
            <a:off x="3085925" y="246296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rot="10800000">
            <a:off x="2919811" y="1984236"/>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rot="10800000">
            <a:off x="3651877" y="1417008"/>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rot="10800000">
            <a:off x="3466925" y="2182027"/>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rot="10800000">
            <a:off x="3558364" y="152823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rot="10800000">
            <a:off x="3011425" y="1992505"/>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rot="10800000">
            <a:off x="3247925" y="1759323"/>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10800000">
            <a:off x="3011424" y="255614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rot="10800000">
            <a:off x="3552571" y="207080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rot="10800000">
            <a:off x="3165775" y="256892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rot="10800000">
            <a:off x="2965618" y="182642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10800000">
            <a:off x="3280250" y="2680568"/>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rot="10800000">
            <a:off x="4622628" y="175068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10800000">
            <a:off x="4746901" y="1881281"/>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rot="10800000">
            <a:off x="4915805" y="1782950"/>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10800000">
            <a:off x="6109613" y="2095461"/>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rot="10800000">
            <a:off x="5666664" y="2568923"/>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rot="10800000">
            <a:off x="5958664" y="2049293"/>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0800000">
            <a:off x="6111064" y="2201693"/>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2632976" y="2107621"/>
            <a:ext cx="133779" cy="333865"/>
            <a:chOff x="1560195" y="4191000"/>
            <a:chExt cx="304800" cy="533400"/>
          </a:xfrm>
        </p:grpSpPr>
        <p:sp>
          <p:nvSpPr>
            <p:cNvPr id="72" name="Oval 71"/>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2785376" y="2260021"/>
            <a:ext cx="133779" cy="333865"/>
            <a:chOff x="1560195" y="4191000"/>
            <a:chExt cx="304800" cy="533400"/>
          </a:xfrm>
        </p:grpSpPr>
        <p:sp>
          <p:nvSpPr>
            <p:cNvPr id="78" name="Oval 77"/>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2918104" y="2826609"/>
            <a:ext cx="133779" cy="333865"/>
            <a:chOff x="1560195" y="4191000"/>
            <a:chExt cx="304800" cy="533400"/>
          </a:xfrm>
        </p:grpSpPr>
        <p:sp>
          <p:nvSpPr>
            <p:cNvPr id="84" name="Oval 83"/>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3749982" y="2424142"/>
            <a:ext cx="133779" cy="333865"/>
            <a:chOff x="1560195" y="4191000"/>
            <a:chExt cx="304800" cy="533400"/>
          </a:xfrm>
        </p:grpSpPr>
        <p:sp>
          <p:nvSpPr>
            <p:cNvPr id="90" name="Oval 89"/>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3913676" y="2574187"/>
            <a:ext cx="133779" cy="333865"/>
            <a:chOff x="1560195" y="4191000"/>
            <a:chExt cx="304800" cy="533400"/>
          </a:xfrm>
        </p:grpSpPr>
        <p:sp>
          <p:nvSpPr>
            <p:cNvPr id="96" name="Oval 95"/>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a:off x="3740564" y="1601278"/>
            <a:ext cx="133779" cy="333865"/>
            <a:chOff x="1560195" y="4191000"/>
            <a:chExt cx="304800" cy="533400"/>
          </a:xfrm>
        </p:grpSpPr>
        <p:sp>
          <p:nvSpPr>
            <p:cNvPr id="102" name="Oval 101"/>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3230027" y="1505888"/>
            <a:ext cx="133779" cy="333865"/>
            <a:chOff x="1560195" y="4191000"/>
            <a:chExt cx="304800" cy="533400"/>
          </a:xfrm>
        </p:grpSpPr>
        <p:sp>
          <p:nvSpPr>
            <p:cNvPr id="108" name="Oval 107"/>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Straight Connector 108"/>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2864355" y="1665518"/>
            <a:ext cx="133779" cy="333865"/>
            <a:chOff x="1560195" y="4191000"/>
            <a:chExt cx="304800" cy="533400"/>
          </a:xfrm>
        </p:grpSpPr>
        <p:sp>
          <p:nvSpPr>
            <p:cNvPr id="114" name="Oval 113"/>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Connector 114"/>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4782493" y="1592390"/>
            <a:ext cx="133779" cy="333865"/>
            <a:chOff x="1560195" y="4191000"/>
            <a:chExt cx="304800" cy="533400"/>
          </a:xfrm>
        </p:grpSpPr>
        <p:sp>
          <p:nvSpPr>
            <p:cNvPr id="120" name="Oval 119"/>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4188015" y="2048022"/>
            <a:ext cx="133779" cy="333865"/>
            <a:chOff x="1560195" y="4191000"/>
            <a:chExt cx="304800" cy="533400"/>
          </a:xfrm>
        </p:grpSpPr>
        <p:sp>
          <p:nvSpPr>
            <p:cNvPr id="126" name="Oval 125"/>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Straight Connector 126"/>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p:nvGrpSpPr>
        <p:grpSpPr>
          <a:xfrm>
            <a:off x="4340415" y="2200422"/>
            <a:ext cx="133779" cy="333865"/>
            <a:chOff x="1560195" y="4191000"/>
            <a:chExt cx="304800" cy="533400"/>
          </a:xfrm>
        </p:grpSpPr>
        <p:sp>
          <p:nvSpPr>
            <p:cNvPr id="132" name="Oval 131"/>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4492815" y="2352822"/>
            <a:ext cx="133779" cy="333865"/>
            <a:chOff x="1560195" y="4191000"/>
            <a:chExt cx="304800" cy="533400"/>
          </a:xfrm>
        </p:grpSpPr>
        <p:sp>
          <p:nvSpPr>
            <p:cNvPr id="138" name="Oval 137"/>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3" name="Group 142"/>
          <p:cNvGrpSpPr/>
          <p:nvPr/>
        </p:nvGrpSpPr>
        <p:grpSpPr>
          <a:xfrm>
            <a:off x="4645215" y="2505222"/>
            <a:ext cx="133779" cy="333865"/>
            <a:chOff x="1560195" y="4191000"/>
            <a:chExt cx="304800" cy="533400"/>
          </a:xfrm>
        </p:grpSpPr>
        <p:sp>
          <p:nvSpPr>
            <p:cNvPr id="144" name="Oval 143"/>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5" name="Straight Connector 144"/>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9" name="Group 148"/>
          <p:cNvGrpSpPr/>
          <p:nvPr/>
        </p:nvGrpSpPr>
        <p:grpSpPr>
          <a:xfrm>
            <a:off x="4249758" y="2367354"/>
            <a:ext cx="133779" cy="333865"/>
            <a:chOff x="1560195" y="4191000"/>
            <a:chExt cx="304800" cy="533400"/>
          </a:xfrm>
        </p:grpSpPr>
        <p:sp>
          <p:nvSpPr>
            <p:cNvPr id="150" name="Oval 149"/>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5507018" y="2352822"/>
            <a:ext cx="133779" cy="333865"/>
            <a:chOff x="1560195" y="4191000"/>
            <a:chExt cx="304800" cy="533400"/>
          </a:xfrm>
        </p:grpSpPr>
        <p:sp>
          <p:nvSpPr>
            <p:cNvPr id="156" name="Oval 155"/>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7" name="Straight Connector 156"/>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p:nvGrpSpPr>
        <p:grpSpPr>
          <a:xfrm>
            <a:off x="5697237" y="2908052"/>
            <a:ext cx="133779" cy="333865"/>
            <a:chOff x="1560195" y="4191000"/>
            <a:chExt cx="304800" cy="533400"/>
          </a:xfrm>
        </p:grpSpPr>
        <p:sp>
          <p:nvSpPr>
            <p:cNvPr id="162" name="Oval 161"/>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 name="Straight Connector 162"/>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p:nvGrpSpPr>
        <p:grpSpPr>
          <a:xfrm>
            <a:off x="6337768" y="2296029"/>
            <a:ext cx="133779" cy="333865"/>
            <a:chOff x="1560195" y="4191000"/>
            <a:chExt cx="304800" cy="533400"/>
          </a:xfrm>
        </p:grpSpPr>
        <p:sp>
          <p:nvSpPr>
            <p:cNvPr id="168" name="Oval 167"/>
            <p:cNvSpPr/>
            <p:nvPr/>
          </p:nvSpPr>
          <p:spPr>
            <a:xfrm>
              <a:off x="1600200" y="4191000"/>
              <a:ext cx="228600" cy="2286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p:cNvCxnSpPr/>
            <p:nvPr/>
          </p:nvCxnSpPr>
          <p:spPr>
            <a:xfrm>
              <a:off x="1560195" y="4493895"/>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1712595" y="4419600"/>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1600200" y="4572000"/>
              <a:ext cx="112395"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712595" y="4572000"/>
              <a:ext cx="112395"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p:nvGrpSpPr>
        <p:grpSpPr>
          <a:xfrm>
            <a:off x="6178987" y="1735475"/>
            <a:ext cx="133779" cy="333865"/>
            <a:chOff x="1560195" y="4191000"/>
            <a:chExt cx="304800" cy="533400"/>
          </a:xfrm>
        </p:grpSpPr>
        <p:sp>
          <p:nvSpPr>
            <p:cNvPr id="175" name="Oval 174"/>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6" name="Straight Connector 175"/>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5912255" y="1659150"/>
            <a:ext cx="133779" cy="333865"/>
            <a:chOff x="1560195" y="4191000"/>
            <a:chExt cx="304800" cy="533400"/>
          </a:xfrm>
        </p:grpSpPr>
        <p:sp>
          <p:nvSpPr>
            <p:cNvPr id="181" name="Oval 180"/>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2" name="Straight Connector 181"/>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p:nvGrpSpPr>
        <p:grpSpPr>
          <a:xfrm>
            <a:off x="5376865" y="1591198"/>
            <a:ext cx="133779" cy="333865"/>
            <a:chOff x="1560195" y="4191000"/>
            <a:chExt cx="304800" cy="533400"/>
          </a:xfrm>
        </p:grpSpPr>
        <p:sp>
          <p:nvSpPr>
            <p:cNvPr id="187" name="Oval 186"/>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8" name="Straight Connector 187"/>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p:nvGrpSpPr>
        <p:grpSpPr>
          <a:xfrm>
            <a:off x="6087431" y="3160474"/>
            <a:ext cx="133779" cy="333865"/>
            <a:chOff x="1560195" y="4191000"/>
            <a:chExt cx="304800" cy="533400"/>
          </a:xfrm>
        </p:grpSpPr>
        <p:sp>
          <p:nvSpPr>
            <p:cNvPr id="193" name="Oval 192"/>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4" name="Straight Connector 193"/>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p:nvGrpSpPr>
        <p:grpSpPr>
          <a:xfrm>
            <a:off x="1866725" y="3609621"/>
            <a:ext cx="133779" cy="333865"/>
            <a:chOff x="1560195" y="4191000"/>
            <a:chExt cx="304800" cy="533400"/>
          </a:xfrm>
        </p:grpSpPr>
        <p:sp>
          <p:nvSpPr>
            <p:cNvPr id="199" name="Oval 198"/>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0" name="Straight Connector 199"/>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p:nvGrpSpPr>
        <p:grpSpPr>
          <a:xfrm>
            <a:off x="2019125" y="3762021"/>
            <a:ext cx="133779" cy="333865"/>
            <a:chOff x="1560195" y="4191000"/>
            <a:chExt cx="304800" cy="533400"/>
          </a:xfrm>
        </p:grpSpPr>
        <p:sp>
          <p:nvSpPr>
            <p:cNvPr id="205" name="Oval 204"/>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6" name="Straight Connector 205"/>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a:off x="1416355" y="3731188"/>
            <a:ext cx="133779" cy="333865"/>
            <a:chOff x="1560195" y="4191000"/>
            <a:chExt cx="304800" cy="533400"/>
          </a:xfrm>
        </p:grpSpPr>
        <p:sp>
          <p:nvSpPr>
            <p:cNvPr id="211" name="Oval 210"/>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Straight Connector 211"/>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p:nvGrpSpPr>
        <p:grpSpPr>
          <a:xfrm>
            <a:off x="2351583" y="3660558"/>
            <a:ext cx="133779" cy="333865"/>
            <a:chOff x="1560195" y="4191000"/>
            <a:chExt cx="304800" cy="533400"/>
          </a:xfrm>
        </p:grpSpPr>
        <p:sp>
          <p:nvSpPr>
            <p:cNvPr id="217" name="Oval 216"/>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8" name="Straight Connector 217"/>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p:nvGrpSpPr>
        <p:grpSpPr>
          <a:xfrm>
            <a:off x="1416354" y="3166326"/>
            <a:ext cx="133779" cy="333865"/>
            <a:chOff x="1560195" y="4191000"/>
            <a:chExt cx="304800" cy="533400"/>
          </a:xfrm>
        </p:grpSpPr>
        <p:sp>
          <p:nvSpPr>
            <p:cNvPr id="223" name="Oval 222"/>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4" name="Straight Connector 223"/>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p:nvGrpSpPr>
        <p:grpSpPr>
          <a:xfrm>
            <a:off x="1957719" y="2930707"/>
            <a:ext cx="133779" cy="333865"/>
            <a:chOff x="1560195" y="4191000"/>
            <a:chExt cx="304800" cy="533400"/>
          </a:xfrm>
        </p:grpSpPr>
        <p:sp>
          <p:nvSpPr>
            <p:cNvPr id="229" name="Oval 228"/>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0" name="Straight Connector 229"/>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a:off x="6490168" y="3571241"/>
            <a:ext cx="133779" cy="333865"/>
            <a:chOff x="1560195" y="4191000"/>
            <a:chExt cx="304800" cy="533400"/>
          </a:xfrm>
        </p:grpSpPr>
        <p:sp>
          <p:nvSpPr>
            <p:cNvPr id="235" name="Oval 234"/>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6" name="Straight Connector 235"/>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p:nvGrpSpPr>
        <p:grpSpPr>
          <a:xfrm>
            <a:off x="7395808" y="3350062"/>
            <a:ext cx="133779" cy="333865"/>
            <a:chOff x="1560195" y="4191000"/>
            <a:chExt cx="304800" cy="533400"/>
          </a:xfrm>
        </p:grpSpPr>
        <p:sp>
          <p:nvSpPr>
            <p:cNvPr id="241" name="Oval 240"/>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2" name="Straight Connector 241"/>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p:nvGrpSpPr>
        <p:grpSpPr>
          <a:xfrm>
            <a:off x="6923714" y="3326214"/>
            <a:ext cx="133779" cy="333865"/>
            <a:chOff x="1560195" y="4191000"/>
            <a:chExt cx="304800" cy="533400"/>
          </a:xfrm>
        </p:grpSpPr>
        <p:sp>
          <p:nvSpPr>
            <p:cNvPr id="247" name="Oval 246"/>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8" name="Straight Connector 247"/>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p:nvGrpSpPr>
        <p:grpSpPr>
          <a:xfrm>
            <a:off x="7058627" y="3969663"/>
            <a:ext cx="133779" cy="333865"/>
            <a:chOff x="1560195" y="4191000"/>
            <a:chExt cx="304800" cy="533400"/>
          </a:xfrm>
        </p:grpSpPr>
        <p:sp>
          <p:nvSpPr>
            <p:cNvPr id="253" name="Oval 252"/>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4" name="Straight Connector 253"/>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p:nvGrpSpPr>
        <p:grpSpPr>
          <a:xfrm>
            <a:off x="7613056" y="3936353"/>
            <a:ext cx="133779" cy="333865"/>
            <a:chOff x="1560195" y="4191000"/>
            <a:chExt cx="304800" cy="533400"/>
          </a:xfrm>
        </p:grpSpPr>
        <p:sp>
          <p:nvSpPr>
            <p:cNvPr id="259" name="Oval 258"/>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0" name="Straight Connector 259"/>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5" name="Rectangle 264"/>
          <p:cNvSpPr/>
          <p:nvPr/>
        </p:nvSpPr>
        <p:spPr>
          <a:xfrm>
            <a:off x="5640797" y="2839087"/>
            <a:ext cx="271458" cy="464472"/>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p:cNvSpPr/>
          <p:nvPr/>
        </p:nvSpPr>
        <p:spPr>
          <a:xfrm>
            <a:off x="6254153" y="2236747"/>
            <a:ext cx="271458" cy="464472"/>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4430493" y="2241455"/>
            <a:ext cx="271458" cy="464472"/>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5340295" y="1558630"/>
            <a:ext cx="271458" cy="464472"/>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3684477" y="1536343"/>
            <a:ext cx="271458" cy="464472"/>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p:cNvSpPr/>
          <p:nvPr/>
        </p:nvSpPr>
        <p:spPr>
          <a:xfrm>
            <a:off x="2834720" y="2757784"/>
            <a:ext cx="271458" cy="464472"/>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ular Callout 278"/>
          <p:cNvSpPr/>
          <p:nvPr/>
        </p:nvSpPr>
        <p:spPr>
          <a:xfrm>
            <a:off x="5468420" y="1066316"/>
            <a:ext cx="686736" cy="398021"/>
          </a:xfrm>
          <a:prstGeom prst="wedgeRectCallout">
            <a:avLst>
              <a:gd name="adj1" fmla="val -45451"/>
              <a:gd name="adj2" fmla="val 8882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smtClean="0">
                <a:solidFill>
                  <a:schemeClr val="tx1"/>
                </a:solidFill>
              </a:rPr>
              <a:t>Task: take 5 photos</a:t>
            </a:r>
          </a:p>
          <a:p>
            <a:r>
              <a:rPr lang="en-US" sz="600" dirty="0" smtClean="0">
                <a:solidFill>
                  <a:schemeClr val="tx1"/>
                </a:solidFill>
              </a:rPr>
              <a:t>Location: S2</a:t>
            </a:r>
          </a:p>
          <a:p>
            <a:r>
              <a:rPr lang="en-US" sz="600" dirty="0" smtClean="0">
                <a:solidFill>
                  <a:schemeClr val="tx1"/>
                </a:solidFill>
              </a:rPr>
              <a:t>Reward: $5</a:t>
            </a:r>
            <a:endParaRPr lang="en-US" sz="600" dirty="0">
              <a:solidFill>
                <a:schemeClr val="tx1"/>
              </a:solidFill>
            </a:endParaRPr>
          </a:p>
        </p:txBody>
      </p:sp>
      <p:sp>
        <p:nvSpPr>
          <p:cNvPr id="280" name="Rectangular Callout 279"/>
          <p:cNvSpPr/>
          <p:nvPr/>
        </p:nvSpPr>
        <p:spPr>
          <a:xfrm>
            <a:off x="6462320" y="1779362"/>
            <a:ext cx="663195" cy="398021"/>
          </a:xfrm>
          <a:prstGeom prst="wedgeRectCallout">
            <a:avLst>
              <a:gd name="adj1" fmla="val -45451"/>
              <a:gd name="adj2" fmla="val 8882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smtClean="0">
                <a:solidFill>
                  <a:schemeClr val="tx1"/>
                </a:solidFill>
              </a:rPr>
              <a:t>Task: take 5 photos</a:t>
            </a:r>
          </a:p>
          <a:p>
            <a:r>
              <a:rPr lang="en-US" sz="600" dirty="0" smtClean="0">
                <a:solidFill>
                  <a:schemeClr val="tx1"/>
                </a:solidFill>
              </a:rPr>
              <a:t>Location: S3</a:t>
            </a:r>
          </a:p>
          <a:p>
            <a:r>
              <a:rPr lang="en-US" sz="600" dirty="0" smtClean="0">
                <a:solidFill>
                  <a:schemeClr val="tx1"/>
                </a:solidFill>
              </a:rPr>
              <a:t>Reward: $5</a:t>
            </a:r>
            <a:endParaRPr lang="en-US" sz="600" dirty="0">
              <a:solidFill>
                <a:schemeClr val="tx1"/>
              </a:solidFill>
            </a:endParaRPr>
          </a:p>
        </p:txBody>
      </p:sp>
      <p:sp>
        <p:nvSpPr>
          <p:cNvPr id="281" name="Rectangular Callout 280"/>
          <p:cNvSpPr/>
          <p:nvPr/>
        </p:nvSpPr>
        <p:spPr>
          <a:xfrm>
            <a:off x="5896429" y="2604228"/>
            <a:ext cx="685293" cy="398021"/>
          </a:xfrm>
          <a:prstGeom prst="wedgeRectCallout">
            <a:avLst>
              <a:gd name="adj1" fmla="val -45451"/>
              <a:gd name="adj2" fmla="val 8882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smtClean="0">
                <a:solidFill>
                  <a:schemeClr val="tx1"/>
                </a:solidFill>
              </a:rPr>
              <a:t>Task: take 5 photos</a:t>
            </a:r>
          </a:p>
          <a:p>
            <a:r>
              <a:rPr lang="en-US" sz="600" dirty="0" smtClean="0">
                <a:solidFill>
                  <a:schemeClr val="tx1"/>
                </a:solidFill>
              </a:rPr>
              <a:t>Location: S4</a:t>
            </a:r>
          </a:p>
          <a:p>
            <a:r>
              <a:rPr lang="en-US" sz="600" dirty="0" smtClean="0">
                <a:solidFill>
                  <a:schemeClr val="tx1"/>
                </a:solidFill>
              </a:rPr>
              <a:t>Reward: $5</a:t>
            </a:r>
            <a:endParaRPr lang="en-US" sz="600" dirty="0">
              <a:solidFill>
                <a:schemeClr val="tx1"/>
              </a:solidFill>
            </a:endParaRPr>
          </a:p>
        </p:txBody>
      </p:sp>
      <p:sp>
        <p:nvSpPr>
          <p:cNvPr id="283" name="Rectangular Callout 282"/>
          <p:cNvSpPr/>
          <p:nvPr/>
        </p:nvSpPr>
        <p:spPr>
          <a:xfrm>
            <a:off x="3886716" y="1175726"/>
            <a:ext cx="697654" cy="398021"/>
          </a:xfrm>
          <a:prstGeom prst="wedgeRectCallout">
            <a:avLst>
              <a:gd name="adj1" fmla="val -45451"/>
              <a:gd name="adj2" fmla="val 8882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smtClean="0">
                <a:solidFill>
                  <a:schemeClr val="tx1"/>
                </a:solidFill>
              </a:rPr>
              <a:t>Task: take 5 photos</a:t>
            </a:r>
          </a:p>
          <a:p>
            <a:r>
              <a:rPr lang="en-US" sz="600" dirty="0" smtClean="0">
                <a:solidFill>
                  <a:schemeClr val="tx1"/>
                </a:solidFill>
              </a:rPr>
              <a:t>Location: S2</a:t>
            </a:r>
          </a:p>
          <a:p>
            <a:r>
              <a:rPr lang="en-US" sz="600" dirty="0" smtClean="0">
                <a:solidFill>
                  <a:schemeClr val="tx1"/>
                </a:solidFill>
              </a:rPr>
              <a:t>Reward: $5</a:t>
            </a:r>
            <a:endParaRPr lang="en-US" sz="600" dirty="0">
              <a:solidFill>
                <a:schemeClr val="tx1"/>
              </a:solidFill>
            </a:endParaRPr>
          </a:p>
        </p:txBody>
      </p:sp>
      <p:sp>
        <p:nvSpPr>
          <p:cNvPr id="284" name="Rectangular Callout 283"/>
          <p:cNvSpPr/>
          <p:nvPr/>
        </p:nvSpPr>
        <p:spPr>
          <a:xfrm>
            <a:off x="3060322" y="2546191"/>
            <a:ext cx="680241" cy="398021"/>
          </a:xfrm>
          <a:prstGeom prst="wedgeRectCallout">
            <a:avLst>
              <a:gd name="adj1" fmla="val -45451"/>
              <a:gd name="adj2" fmla="val 8882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smtClean="0">
                <a:solidFill>
                  <a:schemeClr val="tx1"/>
                </a:solidFill>
              </a:rPr>
              <a:t>Task: take 5 photos</a:t>
            </a:r>
          </a:p>
          <a:p>
            <a:r>
              <a:rPr lang="en-US" sz="600" dirty="0" smtClean="0">
                <a:solidFill>
                  <a:schemeClr val="tx1"/>
                </a:solidFill>
              </a:rPr>
              <a:t>Location: S1</a:t>
            </a:r>
          </a:p>
          <a:p>
            <a:r>
              <a:rPr lang="en-US" sz="600" dirty="0" smtClean="0">
                <a:solidFill>
                  <a:schemeClr val="tx1"/>
                </a:solidFill>
              </a:rPr>
              <a:t>Reward: $5</a:t>
            </a:r>
            <a:endParaRPr lang="en-US" sz="600" dirty="0">
              <a:solidFill>
                <a:schemeClr val="tx1"/>
              </a:solidFill>
            </a:endParaRPr>
          </a:p>
        </p:txBody>
      </p:sp>
      <p:sp>
        <p:nvSpPr>
          <p:cNvPr id="267" name="TextBox 266"/>
          <p:cNvSpPr txBox="1"/>
          <p:nvPr/>
        </p:nvSpPr>
        <p:spPr>
          <a:xfrm>
            <a:off x="1717588" y="5404936"/>
            <a:ext cx="6058626" cy="830997"/>
          </a:xfrm>
          <a:prstGeom prst="rect">
            <a:avLst/>
          </a:prstGeom>
          <a:solidFill>
            <a:schemeClr val="tx2">
              <a:lumMod val="25000"/>
              <a:alpha val="55000"/>
            </a:schemeClr>
          </a:solidFill>
        </p:spPr>
        <p:txBody>
          <a:bodyPr wrap="square" rtlCol="0">
            <a:spAutoFit/>
          </a:bodyPr>
          <a:lstStyle/>
          <a:p>
            <a:pPr algn="ctr"/>
            <a:r>
              <a:rPr lang="en-US" sz="2400" dirty="0">
                <a:solidFill>
                  <a:schemeClr val="bg1"/>
                </a:solidFill>
              </a:rPr>
              <a:t>Planning in Support of Crowdsourcing Tasks in the Physical </a:t>
            </a:r>
            <a:r>
              <a:rPr lang="en-US" sz="2400" dirty="0" smtClean="0">
                <a:solidFill>
                  <a:schemeClr val="bg1"/>
                </a:solidFill>
              </a:rPr>
              <a:t>World </a:t>
            </a:r>
          </a:p>
        </p:txBody>
      </p:sp>
      <p:sp>
        <p:nvSpPr>
          <p:cNvPr id="288" name="Freeform 287"/>
          <p:cNvSpPr/>
          <p:nvPr/>
        </p:nvSpPr>
        <p:spPr>
          <a:xfrm rot="10800000">
            <a:off x="1306178" y="4336226"/>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reeform 288"/>
          <p:cNvSpPr/>
          <p:nvPr/>
        </p:nvSpPr>
        <p:spPr>
          <a:xfrm rot="10800000">
            <a:off x="1107948" y="422500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Freeform 289"/>
          <p:cNvSpPr/>
          <p:nvPr/>
        </p:nvSpPr>
        <p:spPr>
          <a:xfrm rot="10800000">
            <a:off x="1115031" y="4506951"/>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4" name="Picture 2" descr="http://kevin.lexblog.com/wp-content/uploads/sites/111/2012/02/journalism-law-career-for-law-gr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175" y="3670602"/>
            <a:ext cx="587467" cy="713773"/>
          </a:xfrm>
          <a:prstGeom prst="rect">
            <a:avLst/>
          </a:prstGeom>
          <a:noFill/>
          <a:extLst>
            <a:ext uri="{909E8E84-426E-40DD-AFC4-6F175D3DCCD1}">
              <a14:hiddenFill xmlns:a14="http://schemas.microsoft.com/office/drawing/2010/main">
                <a:solidFill>
                  <a:srgbClr val="FFFFFF"/>
                </a:solidFill>
              </a14:hiddenFill>
            </a:ext>
          </a:extLst>
        </p:spPr>
      </p:pic>
      <p:sp>
        <p:nvSpPr>
          <p:cNvPr id="291" name="Rectangle 290"/>
          <p:cNvSpPr/>
          <p:nvPr/>
        </p:nvSpPr>
        <p:spPr>
          <a:xfrm>
            <a:off x="0" y="6127478"/>
            <a:ext cx="1676399" cy="7311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00FF"/>
                </a:solidFill>
              </a:rPr>
              <a:t>Task 3: Event Enrichment</a:t>
            </a:r>
            <a:endParaRPr lang="en-US" sz="1400" b="1" dirty="0">
              <a:solidFill>
                <a:srgbClr val="0000FF"/>
              </a:solidFill>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20</a:t>
            </a:fld>
            <a:endParaRPr lang="en-US"/>
          </a:p>
        </p:txBody>
      </p:sp>
      <p:sp>
        <p:nvSpPr>
          <p:cNvPr id="3" name="Explosion 1 2"/>
          <p:cNvSpPr/>
          <p:nvPr/>
        </p:nvSpPr>
        <p:spPr>
          <a:xfrm>
            <a:off x="944909" y="4231933"/>
            <a:ext cx="645044" cy="550036"/>
          </a:xfrm>
          <a:prstGeom prst="irregularSeal1">
            <a:avLst/>
          </a:prstGeom>
          <a:solidFill>
            <a:schemeClr val="accent1">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Explosion 1 272"/>
          <p:cNvSpPr/>
          <p:nvPr/>
        </p:nvSpPr>
        <p:spPr>
          <a:xfrm>
            <a:off x="5794322" y="1918947"/>
            <a:ext cx="645044" cy="550036"/>
          </a:xfrm>
          <a:prstGeom prst="irregularSeal1">
            <a:avLst/>
          </a:prstGeom>
          <a:solidFill>
            <a:srgbClr val="FF3300">
              <a:alpha val="91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Explosion 1 270"/>
          <p:cNvSpPr/>
          <p:nvPr/>
        </p:nvSpPr>
        <p:spPr>
          <a:xfrm>
            <a:off x="4390418" y="1528322"/>
            <a:ext cx="645044" cy="550036"/>
          </a:xfrm>
          <a:prstGeom prst="irregularSeal1">
            <a:avLst/>
          </a:prstGeom>
          <a:solidFill>
            <a:srgbClr val="FF3300">
              <a:alpha val="91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Explosion 1 276"/>
          <p:cNvSpPr/>
          <p:nvPr/>
        </p:nvSpPr>
        <p:spPr>
          <a:xfrm rot="1376823">
            <a:off x="2700562" y="1681903"/>
            <a:ext cx="1058929" cy="877484"/>
          </a:xfrm>
          <a:prstGeom prst="irregularSeal1">
            <a:avLst/>
          </a:prstGeom>
          <a:solidFill>
            <a:srgbClr val="FF3300">
              <a:alpha val="91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ular Callout 281"/>
          <p:cNvSpPr/>
          <p:nvPr/>
        </p:nvSpPr>
        <p:spPr>
          <a:xfrm>
            <a:off x="4658151" y="1900370"/>
            <a:ext cx="682144" cy="398021"/>
          </a:xfrm>
          <a:prstGeom prst="wedgeRectCallout">
            <a:avLst>
              <a:gd name="adj1" fmla="val -45451"/>
              <a:gd name="adj2" fmla="val 8882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smtClean="0">
                <a:solidFill>
                  <a:schemeClr val="tx1"/>
                </a:solidFill>
              </a:rPr>
              <a:t>Task: take 5 photos</a:t>
            </a:r>
          </a:p>
          <a:p>
            <a:r>
              <a:rPr lang="en-US" sz="600" dirty="0" smtClean="0">
                <a:solidFill>
                  <a:schemeClr val="tx1"/>
                </a:solidFill>
              </a:rPr>
              <a:t>Location: S2</a:t>
            </a:r>
          </a:p>
          <a:p>
            <a:r>
              <a:rPr lang="en-US" sz="600" dirty="0" smtClean="0">
                <a:solidFill>
                  <a:schemeClr val="tx1"/>
                </a:solidFill>
              </a:rPr>
              <a:t>Reward: $5</a:t>
            </a:r>
            <a:endParaRPr lang="en-US" sz="600" dirty="0">
              <a:solidFill>
                <a:schemeClr val="tx1"/>
              </a:solidFill>
            </a:endParaRPr>
          </a:p>
        </p:txBody>
      </p:sp>
    </p:spTree>
    <p:extLst>
      <p:ext uri="{BB962C8B-B14F-4D97-AF65-F5344CB8AC3E}">
        <p14:creationId xmlns:p14="http://schemas.microsoft.com/office/powerpoint/2010/main" val="322082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p:bldP spid="266" grpId="0" animBg="1"/>
      <p:bldP spid="268" grpId="0" animBg="1"/>
      <p:bldP spid="269" grpId="0" animBg="1"/>
      <p:bldP spid="270" grpId="0" animBg="1"/>
      <p:bldP spid="272" grpId="0" animBg="1"/>
      <p:bldP spid="279" grpId="0" animBg="1"/>
      <p:bldP spid="280" grpId="0" animBg="1"/>
      <p:bldP spid="281" grpId="0" animBg="1"/>
      <p:bldP spid="283" grpId="0" animBg="1"/>
      <p:bldP spid="284" grpId="0" animBg="1"/>
      <p:bldP spid="273" grpId="0" animBg="1"/>
      <p:bldP spid="271" grpId="0" animBg="1"/>
      <p:bldP spid="277" grpId="0" animBg="1"/>
      <p:bldP spid="28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685346" y="609600"/>
            <a:ext cx="7765322" cy="970450"/>
          </a:xfrm>
          <a:prstGeom prst="rect">
            <a:avLst/>
          </a:prstGeom>
        </p:spPr>
        <p:txBody>
          <a:bodyPr>
            <a:normAutofit/>
          </a:bodyPr>
          <a:lstStyle>
            <a:lvl1pPr algn="ctr" defTabSz="457200" rtl="0" eaLnBrk="1" latinLnBrk="0" hangingPunct="1">
              <a:spcBef>
                <a:spcPct val="0"/>
              </a:spcBef>
              <a:buNone/>
              <a:defRPr sz="4000" b="1" kern="120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effectLst/>
              </a:rPr>
              <a:t>Scientific Contributions</a:t>
            </a:r>
            <a:endParaRPr lang="en-US" dirty="0">
              <a:effectLst/>
            </a:endParaRPr>
          </a:p>
        </p:txBody>
      </p:sp>
      <p:pic>
        <p:nvPicPr>
          <p:cNvPr id="4" name="Picture 3"/>
          <p:cNvPicPr>
            <a:picLocks noChangeAspect="1"/>
          </p:cNvPicPr>
          <p:nvPr/>
        </p:nvPicPr>
        <p:blipFill>
          <a:blip r:embed="rId2"/>
          <a:stretch>
            <a:fillRect/>
          </a:stretch>
        </p:blipFill>
        <p:spPr>
          <a:xfrm>
            <a:off x="580894" y="1425823"/>
            <a:ext cx="2648212" cy="4191000"/>
          </a:xfrm>
          <a:prstGeom prst="rect">
            <a:avLst/>
          </a:prstGeom>
        </p:spPr>
      </p:pic>
      <p:sp>
        <p:nvSpPr>
          <p:cNvPr id="3" name="TextBox 2"/>
          <p:cNvSpPr txBox="1"/>
          <p:nvPr/>
        </p:nvSpPr>
        <p:spPr>
          <a:xfrm>
            <a:off x="1584962" y="5181600"/>
            <a:ext cx="5964952" cy="1569660"/>
          </a:xfrm>
          <a:prstGeom prst="rect">
            <a:avLst/>
          </a:prstGeom>
          <a:solidFill>
            <a:schemeClr val="tx2">
              <a:lumMod val="25000"/>
              <a:alpha val="65000"/>
            </a:schemeClr>
          </a:solidFill>
        </p:spPr>
        <p:txBody>
          <a:bodyPr wrap="square" rtlCol="0">
            <a:spAutoFit/>
          </a:bodyPr>
          <a:lstStyle/>
          <a:p>
            <a:pPr algn="ctr"/>
            <a:r>
              <a:rPr lang="en-US" sz="3200" dirty="0" smtClean="0">
                <a:solidFill>
                  <a:schemeClr val="bg1"/>
                </a:solidFill>
              </a:rPr>
              <a:t>Understand Factors that Affect People’s Engagement with Events on Twitter</a:t>
            </a:r>
            <a:endParaRPr lang="en-US" sz="3200" dirty="0">
              <a:solidFill>
                <a:schemeClr val="bg1"/>
              </a:solidFill>
            </a:endParaRPr>
          </a:p>
        </p:txBody>
      </p:sp>
      <p:pic>
        <p:nvPicPr>
          <p:cNvPr id="7" name="Picture 6"/>
          <p:cNvPicPr>
            <a:picLocks noChangeAspect="1"/>
          </p:cNvPicPr>
          <p:nvPr/>
        </p:nvPicPr>
        <p:blipFill>
          <a:blip r:embed="rId3"/>
          <a:stretch>
            <a:fillRect/>
          </a:stretch>
        </p:blipFill>
        <p:spPr>
          <a:xfrm rot="5400000">
            <a:off x="4189590" y="614362"/>
            <a:ext cx="3590926" cy="4953002"/>
          </a:xfrm>
          <a:prstGeom prst="rect">
            <a:avLst/>
          </a:prstGeom>
        </p:spPr>
      </p:pic>
      <p:sp>
        <p:nvSpPr>
          <p:cNvPr id="8" name="TextBox 7"/>
          <p:cNvSpPr txBox="1"/>
          <p:nvPr/>
        </p:nvSpPr>
        <p:spPr>
          <a:xfrm>
            <a:off x="1360556" y="3269381"/>
            <a:ext cx="6414901" cy="1754326"/>
          </a:xfrm>
          <a:prstGeom prst="rect">
            <a:avLst/>
          </a:prstGeom>
          <a:solidFill>
            <a:schemeClr val="tx2">
              <a:lumMod val="25000"/>
              <a:alpha val="75000"/>
            </a:schemeClr>
          </a:solidFill>
        </p:spPr>
        <p:txBody>
          <a:bodyPr wrap="square" rtlCol="0">
            <a:spAutoFit/>
          </a:bodyPr>
          <a:lstStyle>
            <a:defPPr>
              <a:defRPr lang="en-US"/>
            </a:defPPr>
            <a:lvl1pPr algn="ctr">
              <a:defRPr sz="3200" b="1">
                <a:solidFill>
                  <a:schemeClr val="bg1"/>
                </a:solidFill>
              </a:defRPr>
            </a:lvl1pPr>
          </a:lstStyle>
          <a:p>
            <a:pPr marL="342900" indent="-342900" algn="l">
              <a:buFont typeface="+mj-lt"/>
              <a:buAutoNum type="arabicPeriod"/>
            </a:pPr>
            <a:r>
              <a:rPr lang="en-US" sz="1800" b="0" dirty="0" smtClean="0"/>
              <a:t>A person post tweets about an event because they are interested in the topics pertaining to that event</a:t>
            </a:r>
          </a:p>
          <a:p>
            <a:pPr marL="342900" indent="-342900" algn="l">
              <a:buFont typeface="+mj-lt"/>
              <a:buAutoNum type="arabicPeriod"/>
            </a:pPr>
            <a:r>
              <a:rPr lang="en-US" sz="1800" b="0" dirty="0" smtClean="0"/>
              <a:t>A person engaged in the event because her friends are also posting tweets about it</a:t>
            </a:r>
          </a:p>
          <a:p>
            <a:pPr marL="342900" indent="-342900" algn="l">
              <a:buFont typeface="+mj-lt"/>
              <a:buAutoNum type="arabicPeriod"/>
            </a:pPr>
            <a:r>
              <a:rPr lang="en-US" sz="1800" b="0" dirty="0" smtClean="0"/>
              <a:t>Past activity will only affect the degree of the engagement</a:t>
            </a:r>
          </a:p>
          <a:p>
            <a:pPr marL="342900" indent="-342900" algn="l">
              <a:buFont typeface="+mj-lt"/>
              <a:buAutoNum type="arabicPeriod"/>
            </a:pPr>
            <a:r>
              <a:rPr lang="en-US" sz="1800" b="0" dirty="0" smtClean="0"/>
              <a:t>…</a:t>
            </a:r>
          </a:p>
        </p:txBody>
      </p:sp>
      <p:sp>
        <p:nvSpPr>
          <p:cNvPr id="5" name="Slide Number Placeholder 4"/>
          <p:cNvSpPr>
            <a:spLocks noGrp="1"/>
          </p:cNvSpPr>
          <p:nvPr>
            <p:ph type="sldNum" sz="quarter" idx="12"/>
          </p:nvPr>
        </p:nvSpPr>
        <p:spPr/>
        <p:txBody>
          <a:bodyPr/>
          <a:lstStyle/>
          <a:p>
            <a:fld id="{E0FF9B90-B352-45BD-84CC-4DD4FD95D171}" type="slidenum">
              <a:rPr lang="en-US" smtClean="0"/>
              <a:t>21</a:t>
            </a:fld>
            <a:endParaRPr lang="en-US"/>
          </a:p>
        </p:txBody>
      </p:sp>
    </p:spTree>
    <p:extLst>
      <p:ext uri="{BB962C8B-B14F-4D97-AF65-F5344CB8AC3E}">
        <p14:creationId xmlns:p14="http://schemas.microsoft.com/office/powerpoint/2010/main" val="104612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00577" y="1568130"/>
            <a:ext cx="2386118" cy="3208080"/>
          </a:xfrm>
          <a:prstGeom prst="rect">
            <a:avLst/>
          </a:prstGeom>
        </p:spPr>
      </p:pic>
      <p:pic>
        <p:nvPicPr>
          <p:cNvPr id="6" name="Picture 5"/>
          <p:cNvPicPr>
            <a:picLocks noChangeAspect="1"/>
          </p:cNvPicPr>
          <p:nvPr/>
        </p:nvPicPr>
        <p:blipFill>
          <a:blip r:embed="rId3"/>
          <a:stretch>
            <a:fillRect/>
          </a:stretch>
        </p:blipFill>
        <p:spPr>
          <a:xfrm>
            <a:off x="801580" y="3874448"/>
            <a:ext cx="3165719" cy="2009254"/>
          </a:xfrm>
          <a:prstGeom prst="rect">
            <a:avLst/>
          </a:prstGeom>
        </p:spPr>
      </p:pic>
      <p:pic>
        <p:nvPicPr>
          <p:cNvPr id="9" name="Picture 8"/>
          <p:cNvPicPr>
            <a:picLocks noChangeAspect="1"/>
          </p:cNvPicPr>
          <p:nvPr/>
        </p:nvPicPr>
        <p:blipFill>
          <a:blip r:embed="rId4"/>
          <a:stretch>
            <a:fillRect/>
          </a:stretch>
        </p:blipFill>
        <p:spPr>
          <a:xfrm>
            <a:off x="642696" y="1246399"/>
            <a:ext cx="3292215" cy="2060860"/>
          </a:xfrm>
          <a:prstGeom prst="rect">
            <a:avLst/>
          </a:prstGeom>
        </p:spPr>
      </p:pic>
      <p:sp>
        <p:nvSpPr>
          <p:cNvPr id="10" name="TextBox 9"/>
          <p:cNvSpPr txBox="1"/>
          <p:nvPr/>
        </p:nvSpPr>
        <p:spPr>
          <a:xfrm>
            <a:off x="670140" y="3172170"/>
            <a:ext cx="3413127" cy="584775"/>
          </a:xfrm>
          <a:prstGeom prst="rect">
            <a:avLst/>
          </a:prstGeom>
          <a:noFill/>
        </p:spPr>
        <p:txBody>
          <a:bodyPr wrap="square" rtlCol="0">
            <a:spAutoFit/>
          </a:bodyPr>
          <a:lstStyle/>
          <a:p>
            <a:pPr algn="ctr"/>
            <a:r>
              <a:rPr lang="en-US" sz="1600" dirty="0" smtClean="0"/>
              <a:t>Evolution of the Crowd’s Tweeting Behavior</a:t>
            </a:r>
            <a:endParaRPr lang="en-US" sz="1600" dirty="0"/>
          </a:p>
        </p:txBody>
      </p:sp>
      <p:sp>
        <p:nvSpPr>
          <p:cNvPr id="11" name="Title 4"/>
          <p:cNvSpPr txBox="1">
            <a:spLocks/>
          </p:cNvSpPr>
          <p:nvPr/>
        </p:nvSpPr>
        <p:spPr>
          <a:xfrm>
            <a:off x="685346" y="609600"/>
            <a:ext cx="7765322" cy="970450"/>
          </a:xfrm>
          <a:prstGeom prst="rect">
            <a:avLst/>
          </a:prstGeom>
        </p:spPr>
        <p:txBody>
          <a:bodyPr>
            <a:normAutofit/>
          </a:bodyPr>
          <a:lstStyle>
            <a:lvl1pPr algn="ctr" defTabSz="457200" rtl="0" eaLnBrk="1" latinLnBrk="0" hangingPunct="1">
              <a:spcBef>
                <a:spcPct val="0"/>
              </a:spcBef>
              <a:buNone/>
              <a:defRPr sz="4000" b="1" kern="120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effectLst/>
              </a:rPr>
              <a:t>Scientific Contributions</a:t>
            </a:r>
            <a:endParaRPr lang="en-US" dirty="0">
              <a:effectLst/>
            </a:endParaRPr>
          </a:p>
        </p:txBody>
      </p:sp>
      <p:sp>
        <p:nvSpPr>
          <p:cNvPr id="12" name="TextBox 11"/>
          <p:cNvSpPr txBox="1"/>
          <p:nvPr/>
        </p:nvSpPr>
        <p:spPr>
          <a:xfrm>
            <a:off x="5029200" y="4776210"/>
            <a:ext cx="3127459" cy="400110"/>
          </a:xfrm>
          <a:prstGeom prst="rect">
            <a:avLst/>
          </a:prstGeom>
          <a:noFill/>
        </p:spPr>
        <p:txBody>
          <a:bodyPr wrap="none" rtlCol="0">
            <a:spAutoFit/>
          </a:bodyPr>
          <a:lstStyle/>
          <a:p>
            <a:r>
              <a:rPr lang="en-US" sz="2000" dirty="0" smtClean="0"/>
              <a:t>Specific vs. General tweeting</a:t>
            </a:r>
            <a:endParaRPr lang="en-US" sz="2000" dirty="0"/>
          </a:p>
        </p:txBody>
      </p:sp>
      <p:sp>
        <p:nvSpPr>
          <p:cNvPr id="13" name="TextBox 12"/>
          <p:cNvSpPr txBox="1"/>
          <p:nvPr/>
        </p:nvSpPr>
        <p:spPr>
          <a:xfrm>
            <a:off x="618294" y="5680758"/>
            <a:ext cx="3562522" cy="584775"/>
          </a:xfrm>
          <a:prstGeom prst="rect">
            <a:avLst/>
          </a:prstGeom>
          <a:noFill/>
        </p:spPr>
        <p:txBody>
          <a:bodyPr wrap="square" rtlCol="0">
            <a:spAutoFit/>
          </a:bodyPr>
          <a:lstStyle/>
          <a:p>
            <a:pPr algn="ctr"/>
            <a:r>
              <a:rPr lang="en-US" sz="1600" dirty="0" smtClean="0"/>
              <a:t>Evolution of the Crowd’s Tweeting Behavior w.r.t segment</a:t>
            </a:r>
            <a:endParaRPr lang="en-US" sz="1600" dirty="0"/>
          </a:p>
        </p:txBody>
      </p:sp>
      <p:sp>
        <p:nvSpPr>
          <p:cNvPr id="14" name="TextBox 13"/>
          <p:cNvSpPr txBox="1"/>
          <p:nvPr/>
        </p:nvSpPr>
        <p:spPr>
          <a:xfrm>
            <a:off x="1913467" y="5176320"/>
            <a:ext cx="5964952" cy="1569660"/>
          </a:xfrm>
          <a:prstGeom prst="rect">
            <a:avLst/>
          </a:prstGeom>
          <a:solidFill>
            <a:schemeClr val="tx2">
              <a:lumMod val="25000"/>
              <a:alpha val="65000"/>
            </a:schemeClr>
          </a:solidFill>
        </p:spPr>
        <p:txBody>
          <a:bodyPr wrap="square" rtlCol="0">
            <a:spAutoFit/>
          </a:bodyPr>
          <a:lstStyle/>
          <a:p>
            <a:pPr algn="ctr"/>
            <a:r>
              <a:rPr lang="en-US" sz="3200" dirty="0" smtClean="0">
                <a:solidFill>
                  <a:schemeClr val="bg1"/>
                </a:solidFill>
              </a:rPr>
              <a:t>Understand Patterns of People’s Engagement with Events on Twitter</a:t>
            </a:r>
            <a:endParaRPr lang="en-US" sz="3200" dirty="0">
              <a:solidFill>
                <a:schemeClr val="bg1"/>
              </a:solidFill>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22</a:t>
            </a:fld>
            <a:endParaRPr lang="en-US"/>
          </a:p>
        </p:txBody>
      </p:sp>
    </p:spTree>
    <p:extLst>
      <p:ext uri="{BB962C8B-B14F-4D97-AF65-F5344CB8AC3E}">
        <p14:creationId xmlns:p14="http://schemas.microsoft.com/office/powerpoint/2010/main" val="2298032094"/>
      </p:ext>
    </p:extLst>
  </p:cSld>
  <p:clrMapOvr>
    <a:masterClrMapping/>
  </p:clrMapOvr>
  <mc:AlternateContent xmlns:mc="http://schemas.openxmlformats.org/markup-compatibility/2006" xmlns:p14="http://schemas.microsoft.com/office/powerpoint/2010/main">
    <mc:Choice Requires="p14">
      <p:transition spd="slow" p14:dur="2000" advTm="23656"/>
    </mc:Choice>
    <mc:Fallback xmlns="">
      <p:transition spd="slow" advTm="23656"/>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825" y="266027"/>
            <a:ext cx="7978363" cy="970450"/>
          </a:xfrm>
        </p:spPr>
        <p:txBody>
          <a:bodyPr>
            <a:noAutofit/>
          </a:bodyPr>
          <a:lstStyle/>
          <a:p>
            <a:r>
              <a:rPr lang="en-US" sz="4000" dirty="0" smtClean="0">
                <a:solidFill>
                  <a:schemeClr val="accent2">
                    <a:lumMod val="75000"/>
                  </a:schemeClr>
                </a:solidFill>
                <a:effectLst/>
              </a:rPr>
              <a:t>Summary of Contributions</a:t>
            </a:r>
            <a:endParaRPr lang="en-US" sz="4000" dirty="0">
              <a:solidFill>
                <a:schemeClr val="accent2">
                  <a:lumMod val="75000"/>
                </a:schemeClr>
              </a:solidFill>
              <a:effectLst/>
            </a:endParaRPr>
          </a:p>
        </p:txBody>
      </p:sp>
      <p:sp>
        <p:nvSpPr>
          <p:cNvPr id="7" name="TextBox 6"/>
          <p:cNvSpPr txBox="1"/>
          <p:nvPr/>
        </p:nvSpPr>
        <p:spPr>
          <a:xfrm>
            <a:off x="152400" y="1447800"/>
            <a:ext cx="4800600" cy="5078313"/>
          </a:xfrm>
          <a:prstGeom prst="rect">
            <a:avLst/>
          </a:prstGeom>
          <a:noFill/>
        </p:spPr>
        <p:txBody>
          <a:bodyPr wrap="square" rtlCol="0">
            <a:spAutoFit/>
          </a:bodyPr>
          <a:lstStyle/>
          <a:p>
            <a:r>
              <a:rPr lang="en-US" sz="2800" b="1" dirty="0">
                <a:ln>
                  <a:solidFill>
                    <a:schemeClr val="bg1">
                      <a:lumMod val="75000"/>
                      <a:lumOff val="25000"/>
                      <a:alpha val="10000"/>
                    </a:schemeClr>
                  </a:solidFill>
                </a:ln>
                <a:solidFill>
                  <a:schemeClr val="accent2">
                    <a:lumMod val="75000"/>
                  </a:schemeClr>
                </a:solidFill>
                <a:latin typeface="+mj-lt"/>
                <a:ea typeface="+mj-ea"/>
                <a:cs typeface="Trebuchet MS"/>
              </a:rPr>
              <a:t>Technical contributions:</a:t>
            </a:r>
          </a:p>
          <a:p>
            <a:r>
              <a:rPr lang="en-US" sz="2200" dirty="0" smtClean="0"/>
              <a:t>We proposed </a:t>
            </a:r>
            <a:r>
              <a:rPr lang="en-US" sz="2200" b="1" dirty="0" err="1" smtClean="0"/>
              <a:t>EventRadar</a:t>
            </a:r>
            <a:r>
              <a:rPr lang="en-US" sz="2200" i="1" dirty="0" smtClean="0"/>
              <a:t>, </a:t>
            </a:r>
            <a:r>
              <a:rPr lang="en-US" sz="2200" dirty="0" smtClean="0"/>
              <a:t>an automated toolbox to handle three core </a:t>
            </a:r>
            <a:r>
              <a:rPr lang="en-US" sz="2200" dirty="0"/>
              <a:t>event </a:t>
            </a:r>
            <a:r>
              <a:rPr lang="en-US" sz="2200" dirty="0" smtClean="0"/>
              <a:t>analysis tasks:</a:t>
            </a:r>
          </a:p>
          <a:p>
            <a:pPr marL="342900" indent="-342900">
              <a:buFont typeface="Arial" panose="020B0604020202020204" pitchFamily="34" charset="0"/>
              <a:buChar char="•"/>
            </a:pPr>
            <a:r>
              <a:rPr lang="en-US" sz="2200" dirty="0" smtClean="0"/>
              <a:t>Event Characterization</a:t>
            </a:r>
          </a:p>
          <a:p>
            <a:pPr marL="800100" lvl="1" indent="-342900">
              <a:buFont typeface="Arial" panose="020B0604020202020204" pitchFamily="34" charset="0"/>
              <a:buChar char="•"/>
            </a:pPr>
            <a:r>
              <a:rPr lang="en-US" sz="2000" i="1" dirty="0" smtClean="0"/>
              <a:t>ET-LDA[AAAI’12, ICWSM’12, MMW’11], </a:t>
            </a:r>
            <a:r>
              <a:rPr lang="en-US" sz="2000" i="1" dirty="0" err="1" smtClean="0"/>
              <a:t>SocSent</a:t>
            </a:r>
            <a:r>
              <a:rPr lang="en-US" sz="2000" i="1" dirty="0" smtClean="0"/>
              <a:t>[IJCAI’13]</a:t>
            </a:r>
          </a:p>
          <a:p>
            <a:pPr marL="342900" indent="-342900">
              <a:buFont typeface="Arial" panose="020B0604020202020204" pitchFamily="34" charset="0"/>
              <a:buChar char="•"/>
            </a:pPr>
            <a:r>
              <a:rPr lang="en-US" sz="2200" dirty="0" smtClean="0"/>
              <a:t>Event Recognition</a:t>
            </a:r>
          </a:p>
          <a:p>
            <a:pPr marL="800100" lvl="1" indent="-342900">
              <a:buFont typeface="Arial" panose="020B0604020202020204" pitchFamily="34" charset="0"/>
              <a:buChar char="•"/>
            </a:pPr>
            <a:r>
              <a:rPr lang="en-US" sz="2000" i="1" dirty="0" err="1" smtClean="0"/>
              <a:t>DeMa</a:t>
            </a:r>
            <a:r>
              <a:rPr lang="en-US" sz="2000" dirty="0" smtClean="0"/>
              <a:t>, and its application </a:t>
            </a:r>
            <a:r>
              <a:rPr lang="en-US" sz="2000" i="1" dirty="0" smtClean="0"/>
              <a:t>Whoo.ly[CHI’13]</a:t>
            </a:r>
          </a:p>
          <a:p>
            <a:pPr marL="342900" indent="-342900">
              <a:buFont typeface="Arial" panose="020B0604020202020204" pitchFamily="34" charset="0"/>
              <a:buChar char="•"/>
            </a:pPr>
            <a:r>
              <a:rPr lang="en-US" sz="2200" dirty="0" smtClean="0"/>
              <a:t>Event Enrichment</a:t>
            </a:r>
          </a:p>
          <a:p>
            <a:pPr marL="800100" lvl="1" indent="-342900">
              <a:buFont typeface="Arial" panose="020B0604020202020204" pitchFamily="34" charset="0"/>
              <a:buChar char="•"/>
            </a:pPr>
            <a:r>
              <a:rPr lang="en-US" sz="2000" i="1" dirty="0" err="1" smtClean="0"/>
              <a:t>CrowdX</a:t>
            </a:r>
            <a:r>
              <a:rPr lang="en-US" sz="2000" i="1" dirty="0" smtClean="0"/>
              <a:t> system[under review]</a:t>
            </a:r>
          </a:p>
          <a:p>
            <a:pPr marL="800100" lvl="1" indent="-342900">
              <a:buFont typeface="Arial" panose="020B0604020202020204" pitchFamily="34" charset="0"/>
              <a:buChar char="•"/>
            </a:pPr>
            <a:r>
              <a:rPr lang="en-US" sz="2000" i="1" dirty="0" smtClean="0"/>
              <a:t>Instagram image understanding [ICWSM’14]</a:t>
            </a:r>
          </a:p>
          <a:p>
            <a:pPr marL="800100" lvl="1" indent="-342900">
              <a:buFont typeface="Arial" panose="020B0604020202020204" pitchFamily="34" charset="0"/>
              <a:buChar char="•"/>
            </a:pPr>
            <a:endParaRPr lang="en-US" sz="2400" i="1" dirty="0"/>
          </a:p>
        </p:txBody>
      </p:sp>
      <p:sp>
        <p:nvSpPr>
          <p:cNvPr id="19" name="TextBox 18"/>
          <p:cNvSpPr txBox="1"/>
          <p:nvPr/>
        </p:nvSpPr>
        <p:spPr>
          <a:xfrm>
            <a:off x="4714335" y="1447916"/>
            <a:ext cx="4429663" cy="3477875"/>
          </a:xfrm>
          <a:prstGeom prst="rect">
            <a:avLst/>
          </a:prstGeom>
          <a:noFill/>
        </p:spPr>
        <p:txBody>
          <a:bodyPr wrap="square" rtlCol="0">
            <a:spAutoFit/>
          </a:bodyPr>
          <a:lstStyle/>
          <a:p>
            <a:r>
              <a:rPr lang="en-US" sz="2800" b="1" dirty="0" smtClean="0">
                <a:ln>
                  <a:solidFill>
                    <a:schemeClr val="bg1">
                      <a:lumMod val="75000"/>
                      <a:lumOff val="25000"/>
                      <a:alpha val="10000"/>
                    </a:schemeClr>
                  </a:solidFill>
                </a:ln>
                <a:solidFill>
                  <a:schemeClr val="accent2">
                    <a:lumMod val="75000"/>
                  </a:schemeClr>
                </a:solidFill>
                <a:latin typeface="+mj-lt"/>
                <a:ea typeface="+mj-ea"/>
                <a:cs typeface="Trebuchet MS"/>
              </a:rPr>
              <a:t>Scientific contributions</a:t>
            </a:r>
            <a:r>
              <a:rPr lang="en-US" sz="2800" b="1" dirty="0">
                <a:ln>
                  <a:solidFill>
                    <a:schemeClr val="bg1">
                      <a:lumMod val="75000"/>
                      <a:lumOff val="25000"/>
                      <a:alpha val="10000"/>
                    </a:schemeClr>
                  </a:solidFill>
                </a:ln>
                <a:solidFill>
                  <a:schemeClr val="accent2">
                    <a:lumMod val="75000"/>
                  </a:schemeClr>
                </a:solidFill>
                <a:latin typeface="+mj-lt"/>
                <a:ea typeface="+mj-ea"/>
                <a:cs typeface="Trebuchet MS"/>
              </a:rPr>
              <a:t>:</a:t>
            </a:r>
          </a:p>
          <a:p>
            <a:r>
              <a:rPr lang="en-US" sz="2400" dirty="0" smtClean="0"/>
              <a:t>We gained </a:t>
            </a:r>
            <a:r>
              <a:rPr lang="en-US" sz="2400" dirty="0"/>
              <a:t>deep insights </a:t>
            </a:r>
            <a:r>
              <a:rPr lang="en-US" sz="2400" dirty="0" smtClean="0"/>
              <a:t>into:</a:t>
            </a:r>
            <a:endParaRPr lang="en-US" sz="2400" dirty="0"/>
          </a:p>
          <a:p>
            <a:pPr marL="233363" indent="-233363">
              <a:buFont typeface="Arial" panose="020B0604020202020204" pitchFamily="34" charset="0"/>
              <a:buChar char="•"/>
            </a:pPr>
            <a:r>
              <a:rPr lang="en-US" sz="2400" dirty="0" smtClean="0"/>
              <a:t>Factors that affect people’s engagement with </a:t>
            </a:r>
            <a:r>
              <a:rPr lang="en-US" sz="2400" dirty="0"/>
              <a:t>real-world </a:t>
            </a:r>
            <a:r>
              <a:rPr lang="en-US" sz="2400" dirty="0" smtClean="0"/>
              <a:t>events on Twitter</a:t>
            </a:r>
          </a:p>
          <a:p>
            <a:pPr marL="233363" indent="-233363">
              <a:buFont typeface="Arial" panose="020B0604020202020204" pitchFamily="34" charset="0"/>
              <a:buChar char="•"/>
            </a:pPr>
            <a:r>
              <a:rPr lang="en-US" sz="2400" dirty="0" smtClean="0"/>
              <a:t>Patterns of people’s engagement </a:t>
            </a:r>
            <a:r>
              <a:rPr lang="en-US" sz="2400" dirty="0"/>
              <a:t>with real-world events on Twitter</a:t>
            </a:r>
          </a:p>
          <a:p>
            <a:pPr marL="233363" indent="-233363">
              <a:buFont typeface="Arial" panose="020B0604020202020204" pitchFamily="34" charset="0"/>
              <a:buChar char="•"/>
            </a:pPr>
            <a:endParaRPr lang="en-US" sz="2400" dirty="0" smtClean="0"/>
          </a:p>
        </p:txBody>
      </p:sp>
      <p:sp>
        <p:nvSpPr>
          <p:cNvPr id="3" name="Slide Number Placeholder 2"/>
          <p:cNvSpPr>
            <a:spLocks noGrp="1"/>
          </p:cNvSpPr>
          <p:nvPr>
            <p:ph type="sldNum" sz="quarter" idx="12"/>
          </p:nvPr>
        </p:nvSpPr>
        <p:spPr/>
        <p:txBody>
          <a:bodyPr/>
          <a:lstStyle/>
          <a:p>
            <a:fld id="{E0FF9B90-B352-45BD-84CC-4DD4FD95D171}" type="slidenum">
              <a:rPr lang="en-US" smtClean="0"/>
              <a:t>23</a:t>
            </a:fld>
            <a:endParaRPr lang="en-US"/>
          </a:p>
        </p:txBody>
      </p:sp>
    </p:spTree>
    <p:extLst>
      <p:ext uri="{BB962C8B-B14F-4D97-AF65-F5344CB8AC3E}">
        <p14:creationId xmlns:p14="http://schemas.microsoft.com/office/powerpoint/2010/main" val="2240355121"/>
      </p:ext>
    </p:extLst>
  </p:cSld>
  <p:clrMapOvr>
    <a:masterClrMapping/>
  </p:clrMapOvr>
  <mc:AlternateContent xmlns:mc="http://schemas.openxmlformats.org/markup-compatibility/2006" xmlns:p14="http://schemas.microsoft.com/office/powerpoint/2010/main">
    <mc:Choice Requires="p14">
      <p:transition p14:dur="0" advTm="38568"/>
    </mc:Choice>
    <mc:Fallback xmlns="">
      <p:transition advTm="38568"/>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67198" y="1253195"/>
            <a:ext cx="1620969" cy="2161291"/>
          </a:xfrm>
          <a:prstGeom prst="rect">
            <a:avLst/>
          </a:prstGeom>
        </p:spPr>
      </p:pic>
      <p:pic>
        <p:nvPicPr>
          <p:cNvPr id="7" name="Picture 6" descr="https://encrypted-tbn1.gstatic.com/images?q=tbn:ANd9GcTkANTbFg4YEnzHT_9U3Pj51VEhTjXuJCRSulwktI7HeK289NiaE1TSGbQ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3633" y="5673811"/>
            <a:ext cx="1157461" cy="11574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696895" y="1363751"/>
            <a:ext cx="1647658" cy="1955208"/>
          </a:xfrm>
          <a:prstGeom prst="rect">
            <a:avLst/>
          </a:prstGeom>
          <a:ln>
            <a:solidFill>
              <a:schemeClr val="tx1"/>
            </a:solidFill>
          </a:ln>
        </p:spPr>
      </p:pic>
      <p:pic>
        <p:nvPicPr>
          <p:cNvPr id="11" name="Picture 2" descr="http://www.binarycse.com/wp-content/uploads/2013/03/jepg_logo_for_binarycse_for_websi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5745743"/>
            <a:ext cx="2500526" cy="8887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newsguardians.com/wp-content/uploads/2014/01/PB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8835" y="4301409"/>
            <a:ext cx="1081776" cy="1372402"/>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152400" y="355201"/>
            <a:ext cx="8732975"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3800" b="1" kern="120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effectLst/>
              </a:rPr>
              <a:t>Selected Honors and Media Mentions</a:t>
            </a:r>
            <a:endParaRPr lang="en-US" sz="3600" dirty="0">
              <a:effectLst/>
            </a:endParaRPr>
          </a:p>
        </p:txBody>
      </p:sp>
      <p:pic>
        <p:nvPicPr>
          <p:cNvPr id="9218" name="Picture 2" descr="https://lh4.ggpht.com/VLAqGQWkvx6lt3UdBYuUjMGq3_lB2GzXi_MoKdZQKLLy1KzKlqrvfZ-d9rU-deudBA=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247" y="4194566"/>
            <a:ext cx="1551177" cy="155117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stirworks.com/Content/Images/uploaded/yahoo_pres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5973" y="3052580"/>
            <a:ext cx="2886075" cy="17907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729723" y="3431471"/>
            <a:ext cx="2362200" cy="584775"/>
          </a:xfrm>
          <a:prstGeom prst="rect">
            <a:avLst/>
          </a:prstGeom>
          <a:noFill/>
        </p:spPr>
        <p:txBody>
          <a:bodyPr wrap="square" rtlCol="0">
            <a:spAutoFit/>
          </a:bodyPr>
          <a:lstStyle/>
          <a:p>
            <a:pPr algn="ctr"/>
            <a:r>
              <a:rPr lang="en-US" sz="1600" b="1" dirty="0" smtClean="0"/>
              <a:t>CHI 2013 best paper nomination </a:t>
            </a:r>
            <a:endParaRPr lang="en-US" sz="1600" b="1" dirty="0"/>
          </a:p>
        </p:txBody>
      </p:sp>
      <p:sp>
        <p:nvSpPr>
          <p:cNvPr id="22" name="TextBox 21"/>
          <p:cNvSpPr txBox="1"/>
          <p:nvPr/>
        </p:nvSpPr>
        <p:spPr>
          <a:xfrm>
            <a:off x="405623" y="3318959"/>
            <a:ext cx="2362200" cy="830997"/>
          </a:xfrm>
          <a:prstGeom prst="rect">
            <a:avLst/>
          </a:prstGeom>
          <a:noFill/>
        </p:spPr>
        <p:txBody>
          <a:bodyPr wrap="square" rtlCol="0">
            <a:spAutoFit/>
          </a:bodyPr>
          <a:lstStyle/>
          <a:p>
            <a:pPr algn="ctr"/>
            <a:r>
              <a:rPr lang="en-US" sz="1600" dirty="0" smtClean="0"/>
              <a:t>Letter from the </a:t>
            </a:r>
            <a:r>
              <a:rPr lang="en-US" sz="1600" b="1" dirty="0" smtClean="0"/>
              <a:t>President </a:t>
            </a:r>
            <a:r>
              <a:rPr lang="en-US" sz="1600" b="1" dirty="0"/>
              <a:t>of </a:t>
            </a:r>
            <a:r>
              <a:rPr lang="en-US" sz="1600" b="1" dirty="0" smtClean="0"/>
              <a:t>ASU</a:t>
            </a:r>
            <a:r>
              <a:rPr lang="en-US" sz="1600" dirty="0" smtClean="0"/>
              <a:t> on my research</a:t>
            </a:r>
            <a:endParaRPr lang="en-US" sz="1600" dirty="0"/>
          </a:p>
        </p:txBody>
      </p:sp>
      <p:pic>
        <p:nvPicPr>
          <p:cNvPr id="8" name="Picture 8" descr="http://www.eset.com/us/images/press_images/neowin_logo_20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500" y="5687838"/>
            <a:ext cx="2340323" cy="11701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Twitter-based public opinion analysi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97311" y="1312951"/>
            <a:ext cx="2551289" cy="170086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352295" y="3023049"/>
            <a:ext cx="2362200" cy="338554"/>
          </a:xfrm>
          <a:prstGeom prst="rect">
            <a:avLst/>
          </a:prstGeom>
          <a:noFill/>
        </p:spPr>
        <p:txBody>
          <a:bodyPr wrap="square" rtlCol="0">
            <a:spAutoFit/>
          </a:bodyPr>
          <a:lstStyle/>
          <a:p>
            <a:pPr algn="ctr"/>
            <a:r>
              <a:rPr lang="en-US" sz="1600" dirty="0" smtClean="0"/>
              <a:t>ASU Inner Circle</a:t>
            </a:r>
            <a:endParaRPr lang="en-US" sz="1600" dirty="0"/>
          </a:p>
        </p:txBody>
      </p:sp>
      <p:pic>
        <p:nvPicPr>
          <p:cNvPr id="9" name="Picture 6" descr="http://b.vimeocdn.com/ps/406/406328_30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18751" y="4843282"/>
            <a:ext cx="1389952" cy="13899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psama.org/wp-content/uploads/2012/01/seattle-times-log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94263" y="4194566"/>
            <a:ext cx="3905155" cy="9904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3"/>
          <a:stretch>
            <a:fillRect/>
          </a:stretch>
        </p:blipFill>
        <p:spPr>
          <a:xfrm>
            <a:off x="4439202" y="6047160"/>
            <a:ext cx="1498522" cy="658230"/>
          </a:xfrm>
          <a:prstGeom prst="rect">
            <a:avLst/>
          </a:prstGeom>
        </p:spPr>
      </p:pic>
      <p:pic>
        <p:nvPicPr>
          <p:cNvPr id="12" name="Picture 11"/>
          <p:cNvPicPr>
            <a:picLocks noChangeAspect="1"/>
          </p:cNvPicPr>
          <p:nvPr/>
        </p:nvPicPr>
        <p:blipFill>
          <a:blip r:embed="rId14"/>
          <a:stretch>
            <a:fillRect/>
          </a:stretch>
        </p:blipFill>
        <p:spPr>
          <a:xfrm>
            <a:off x="6917145" y="5058616"/>
            <a:ext cx="1594701" cy="595257"/>
          </a:xfrm>
          <a:prstGeom prst="rect">
            <a:avLst/>
          </a:prstGeom>
        </p:spPr>
      </p:pic>
      <p:sp>
        <p:nvSpPr>
          <p:cNvPr id="2" name="Slide Number Placeholder 1"/>
          <p:cNvSpPr>
            <a:spLocks noGrp="1"/>
          </p:cNvSpPr>
          <p:nvPr>
            <p:ph type="sldNum" sz="quarter" idx="12"/>
          </p:nvPr>
        </p:nvSpPr>
        <p:spPr/>
        <p:txBody>
          <a:bodyPr/>
          <a:lstStyle/>
          <a:p>
            <a:fld id="{E0FF9B90-B352-45BD-84CC-4DD4FD95D171}" type="slidenum">
              <a:rPr lang="en-US" smtClean="0"/>
              <a:t>24</a:t>
            </a:fld>
            <a:endParaRPr lang="en-US"/>
          </a:p>
        </p:txBody>
      </p:sp>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38400" y="2470392"/>
            <a:ext cx="4808618" cy="3091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43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7" name="TextBox 6"/>
          <p:cNvSpPr txBox="1"/>
          <p:nvPr/>
        </p:nvSpPr>
        <p:spPr>
          <a:xfrm>
            <a:off x="762000" y="1600200"/>
            <a:ext cx="7391400" cy="4955203"/>
          </a:xfrm>
          <a:prstGeom prst="rect">
            <a:avLst/>
          </a:prstGeom>
          <a:noFill/>
        </p:spPr>
        <p:txBody>
          <a:bodyPr wrap="square" rtlCol="0">
            <a:spAutoFit/>
          </a:bodyPr>
          <a:lstStyle/>
          <a:p>
            <a:pPr marL="285750" indent="-285750">
              <a:buFont typeface="Arial" pitchFamily="34" charset="0"/>
              <a:buChar char="•"/>
            </a:pPr>
            <a:r>
              <a:rPr lang="en-US" sz="2800" b="1" dirty="0" smtClean="0"/>
              <a:t>Event Analysis using </a:t>
            </a:r>
            <a:r>
              <a:rPr lang="en-US" sz="2800" b="1" dirty="0" err="1" smtClean="0"/>
              <a:t>EventRadar</a:t>
            </a:r>
            <a:endParaRPr lang="en-US" sz="2800" b="1" dirty="0"/>
          </a:p>
          <a:p>
            <a:pPr marL="914400" lvl="1" indent="-457200">
              <a:buFont typeface="Wingdings" pitchFamily="2" charset="2"/>
              <a:buChar char="q"/>
            </a:pPr>
            <a:r>
              <a:rPr lang="en-US" sz="2000" b="1" dirty="0" smtClean="0"/>
              <a:t>Event Characterization </a:t>
            </a:r>
            <a:endParaRPr lang="en-US" sz="2000" b="1" dirty="0" smtClean="0"/>
          </a:p>
          <a:p>
            <a:pPr marL="1371600" lvl="2" indent="-457200">
              <a:buFont typeface="Wingdings" pitchFamily="2" charset="2"/>
              <a:buChar char="Ø"/>
            </a:pPr>
            <a:r>
              <a:rPr lang="en-US" sz="2000" dirty="0" smtClean="0"/>
              <a:t>Learning topics, segments and event influences with ET-LDA</a:t>
            </a:r>
          </a:p>
          <a:p>
            <a:pPr marL="1371600" lvl="2" indent="-457200">
              <a:buFont typeface="Wingdings" pitchFamily="2" charset="2"/>
              <a:buChar char="Ø"/>
            </a:pPr>
            <a:r>
              <a:rPr lang="en-US" sz="2000" dirty="0" smtClean="0"/>
              <a:t>Learning event sentiment with </a:t>
            </a:r>
            <a:r>
              <a:rPr lang="en-US" sz="2000" dirty="0" err="1" smtClean="0"/>
              <a:t>SocSent</a:t>
            </a:r>
            <a:endParaRPr lang="en-US" sz="2000" dirty="0" smtClean="0"/>
          </a:p>
          <a:p>
            <a:pPr marL="914400" lvl="1" indent="-457200">
              <a:buFont typeface="Wingdings" pitchFamily="2" charset="2"/>
              <a:buChar char="q"/>
            </a:pPr>
            <a:r>
              <a:rPr lang="en-US" sz="2000" b="1" dirty="0" smtClean="0"/>
              <a:t>Event </a:t>
            </a:r>
            <a:r>
              <a:rPr lang="en-US" sz="2000" b="1" dirty="0" smtClean="0"/>
              <a:t>Recognition</a:t>
            </a:r>
          </a:p>
          <a:p>
            <a:pPr marL="1371600" lvl="2" indent="-457200">
              <a:buFont typeface="Wingdings" pitchFamily="2" charset="2"/>
              <a:buChar char="Ø"/>
            </a:pPr>
            <a:r>
              <a:rPr lang="en-US" sz="2000" dirty="0" smtClean="0"/>
              <a:t>Detecting events from Twitter with </a:t>
            </a:r>
            <a:r>
              <a:rPr lang="en-US" sz="2000" dirty="0" err="1" smtClean="0"/>
              <a:t>DeMa</a:t>
            </a:r>
            <a:endParaRPr lang="en-US" sz="2000" dirty="0" smtClean="0"/>
          </a:p>
          <a:p>
            <a:pPr marL="1371600" lvl="2" indent="-457200">
              <a:buFont typeface="Wingdings" pitchFamily="2" charset="2"/>
              <a:buChar char="Ø"/>
            </a:pPr>
            <a:r>
              <a:rPr lang="en-US" sz="2000" dirty="0" smtClean="0"/>
              <a:t>Whoo.ly, an application of </a:t>
            </a:r>
            <a:r>
              <a:rPr lang="en-US" sz="2000" dirty="0" err="1" smtClean="0"/>
              <a:t>DeMa</a:t>
            </a:r>
            <a:endParaRPr lang="en-US" sz="2000" dirty="0" smtClean="0"/>
          </a:p>
          <a:p>
            <a:pPr marL="914400" lvl="1" indent="-457200">
              <a:buFont typeface="Wingdings" pitchFamily="2" charset="2"/>
              <a:buChar char="q"/>
            </a:pPr>
            <a:r>
              <a:rPr lang="en-US" sz="2000" b="1" dirty="0" smtClean="0"/>
              <a:t>Event </a:t>
            </a:r>
            <a:r>
              <a:rPr lang="en-US" sz="2000" b="1" dirty="0" smtClean="0"/>
              <a:t>Enrichment</a:t>
            </a:r>
          </a:p>
          <a:p>
            <a:pPr marL="1371600" lvl="2" indent="-457200">
              <a:buFont typeface="Wingdings" pitchFamily="2" charset="2"/>
              <a:buChar char="Ø"/>
            </a:pPr>
            <a:r>
              <a:rPr lang="en-US" sz="2000" dirty="0" smtClean="0"/>
              <a:t>Gathering event information with </a:t>
            </a:r>
            <a:r>
              <a:rPr lang="en-US" sz="2000" dirty="0" err="1" smtClean="0"/>
              <a:t>CrowdX</a:t>
            </a:r>
            <a:endParaRPr lang="en-US" sz="2000" dirty="0" smtClean="0"/>
          </a:p>
          <a:p>
            <a:pPr marL="285750" indent="-285750">
              <a:buFont typeface="Arial" pitchFamily="34" charset="0"/>
              <a:buChar char="•"/>
            </a:pPr>
            <a:r>
              <a:rPr lang="en-US" sz="2800" b="1" dirty="0" smtClean="0"/>
              <a:t>Insights about Event Engagement</a:t>
            </a:r>
          </a:p>
          <a:p>
            <a:pPr marL="914400" lvl="1" indent="-457200">
              <a:buFont typeface="Wingdings" pitchFamily="2" charset="2"/>
              <a:buChar char="Ø"/>
            </a:pPr>
            <a:r>
              <a:rPr lang="en-US" sz="2000" dirty="0" smtClean="0"/>
              <a:t>Factors Affect People’s Engagement with Events on Twitter</a:t>
            </a:r>
          </a:p>
          <a:p>
            <a:pPr marL="914400" lvl="1" indent="-457200">
              <a:buFont typeface="Wingdings" pitchFamily="2" charset="2"/>
              <a:buChar char="Ø"/>
            </a:pPr>
            <a:r>
              <a:rPr lang="en-US" sz="2000" dirty="0" smtClean="0"/>
              <a:t>Patterns of </a:t>
            </a:r>
            <a:r>
              <a:rPr lang="en-US" sz="2000" dirty="0"/>
              <a:t>People’s Engagement with Events on </a:t>
            </a:r>
            <a:r>
              <a:rPr lang="en-US" sz="2000" dirty="0" smtClean="0"/>
              <a:t>Twitter</a:t>
            </a:r>
          </a:p>
        </p:txBody>
      </p:sp>
      <p:sp>
        <p:nvSpPr>
          <p:cNvPr id="8" name="Slide Number Placeholder 7"/>
          <p:cNvSpPr>
            <a:spLocks noGrp="1"/>
          </p:cNvSpPr>
          <p:nvPr>
            <p:ph type="sldNum" sz="quarter" idx="12"/>
          </p:nvPr>
        </p:nvSpPr>
        <p:spPr/>
        <p:txBody>
          <a:bodyPr/>
          <a:lstStyle/>
          <a:p>
            <a:fld id="{E0FF9B90-B352-45BD-84CC-4DD4FD95D171}" type="slidenum">
              <a:rPr lang="en-US" smtClean="0"/>
              <a:t>25</a:t>
            </a:fld>
            <a:endParaRPr lang="en-US"/>
          </a:p>
        </p:txBody>
      </p:sp>
    </p:spTree>
    <p:extLst>
      <p:ext uri="{BB962C8B-B14F-4D97-AF65-F5344CB8AC3E}">
        <p14:creationId xmlns:p14="http://schemas.microsoft.com/office/powerpoint/2010/main" val="22571325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7" name="TextBox 6"/>
          <p:cNvSpPr txBox="1"/>
          <p:nvPr/>
        </p:nvSpPr>
        <p:spPr>
          <a:xfrm>
            <a:off x="762000" y="1600200"/>
            <a:ext cx="7391400" cy="4955203"/>
          </a:xfrm>
          <a:prstGeom prst="rect">
            <a:avLst/>
          </a:prstGeom>
          <a:noFill/>
        </p:spPr>
        <p:txBody>
          <a:bodyPr wrap="square" rtlCol="0">
            <a:spAutoFit/>
          </a:bodyPr>
          <a:lstStyle/>
          <a:p>
            <a:pPr marL="285750" indent="-285750">
              <a:buFont typeface="Arial" pitchFamily="34" charset="0"/>
              <a:buChar char="•"/>
            </a:pPr>
            <a:r>
              <a:rPr lang="en-US" sz="2800" b="1" dirty="0" smtClean="0"/>
              <a:t>Event Analysis using </a:t>
            </a:r>
            <a:r>
              <a:rPr lang="en-US" sz="2800" b="1" dirty="0" err="1" smtClean="0"/>
              <a:t>EventRadar</a:t>
            </a:r>
            <a:endParaRPr lang="en-US" sz="2800" b="1" dirty="0"/>
          </a:p>
          <a:p>
            <a:pPr marL="914400" lvl="1" indent="-457200">
              <a:buFont typeface="Wingdings" pitchFamily="2" charset="2"/>
              <a:buChar char="q"/>
            </a:pPr>
            <a:r>
              <a:rPr lang="en-US" sz="2000" b="1" dirty="0" smtClean="0">
                <a:solidFill>
                  <a:srgbClr val="FF0000"/>
                </a:solidFill>
              </a:rPr>
              <a:t>Event Characterization </a:t>
            </a:r>
            <a:endParaRPr lang="en-US" sz="2000" b="1" dirty="0" smtClean="0">
              <a:solidFill>
                <a:srgbClr val="FF0000"/>
              </a:solidFill>
            </a:endParaRPr>
          </a:p>
          <a:p>
            <a:pPr marL="1371600" lvl="2" indent="-457200">
              <a:buFont typeface="Wingdings" pitchFamily="2" charset="2"/>
              <a:buChar char="Ø"/>
            </a:pPr>
            <a:r>
              <a:rPr lang="en-US" sz="2000" dirty="0" smtClean="0">
                <a:solidFill>
                  <a:srgbClr val="FF0000"/>
                </a:solidFill>
              </a:rPr>
              <a:t>Learning topics, segments and event influences with ET-LDA</a:t>
            </a:r>
          </a:p>
          <a:p>
            <a:pPr marL="1371600" lvl="2" indent="-457200">
              <a:buFont typeface="Wingdings" pitchFamily="2" charset="2"/>
              <a:buChar char="Ø"/>
            </a:pPr>
            <a:r>
              <a:rPr lang="en-US" sz="2000" dirty="0" smtClean="0">
                <a:solidFill>
                  <a:schemeClr val="bg2"/>
                </a:solidFill>
              </a:rPr>
              <a:t>Learning event sentiment with </a:t>
            </a:r>
            <a:r>
              <a:rPr lang="en-US" sz="2000" dirty="0" err="1" smtClean="0">
                <a:solidFill>
                  <a:schemeClr val="bg2"/>
                </a:solidFill>
              </a:rPr>
              <a:t>SocSent</a:t>
            </a:r>
            <a:endParaRPr lang="en-US" sz="2000" dirty="0" smtClean="0">
              <a:solidFill>
                <a:schemeClr val="bg2"/>
              </a:solidFill>
            </a:endParaRPr>
          </a:p>
          <a:p>
            <a:pPr marL="914400" lvl="1" indent="-457200">
              <a:buFont typeface="Wingdings" pitchFamily="2" charset="2"/>
              <a:buChar char="q"/>
            </a:pPr>
            <a:r>
              <a:rPr lang="en-US" sz="2000" b="1" dirty="0" smtClean="0">
                <a:solidFill>
                  <a:schemeClr val="bg1">
                    <a:lumMod val="85000"/>
                  </a:schemeClr>
                </a:solidFill>
              </a:rPr>
              <a:t>Event </a:t>
            </a:r>
            <a:r>
              <a:rPr lang="en-US" sz="2000" b="1" dirty="0" smtClean="0">
                <a:solidFill>
                  <a:schemeClr val="bg1">
                    <a:lumMod val="85000"/>
                  </a:schemeClr>
                </a:solidFill>
              </a:rPr>
              <a:t>Recognition</a:t>
            </a:r>
          </a:p>
          <a:p>
            <a:pPr marL="1371600" lvl="2" indent="-457200">
              <a:buFont typeface="Wingdings" pitchFamily="2" charset="2"/>
              <a:buChar char="Ø"/>
            </a:pPr>
            <a:r>
              <a:rPr lang="en-US" sz="2000" dirty="0" smtClean="0">
                <a:solidFill>
                  <a:schemeClr val="bg1">
                    <a:lumMod val="85000"/>
                  </a:schemeClr>
                </a:solidFill>
              </a:rPr>
              <a:t>Detecting events from Twitter with </a:t>
            </a:r>
            <a:r>
              <a:rPr lang="en-US" sz="2000" dirty="0" err="1" smtClean="0">
                <a:solidFill>
                  <a:schemeClr val="bg1">
                    <a:lumMod val="85000"/>
                  </a:schemeClr>
                </a:solidFill>
              </a:rPr>
              <a:t>DeMa</a:t>
            </a:r>
            <a:endParaRPr lang="en-US" sz="2000" dirty="0" smtClean="0">
              <a:solidFill>
                <a:schemeClr val="bg1">
                  <a:lumMod val="85000"/>
                </a:schemeClr>
              </a:solidFill>
            </a:endParaRPr>
          </a:p>
          <a:p>
            <a:pPr marL="1371600" lvl="2" indent="-457200">
              <a:buFont typeface="Wingdings" pitchFamily="2" charset="2"/>
              <a:buChar char="Ø"/>
            </a:pPr>
            <a:r>
              <a:rPr lang="en-US" sz="2000" dirty="0" smtClean="0">
                <a:solidFill>
                  <a:schemeClr val="bg1">
                    <a:lumMod val="85000"/>
                  </a:schemeClr>
                </a:solidFill>
              </a:rPr>
              <a:t>Whoo.ly, an application of </a:t>
            </a:r>
            <a:r>
              <a:rPr lang="en-US" sz="2000" dirty="0" err="1" smtClean="0">
                <a:solidFill>
                  <a:schemeClr val="bg1">
                    <a:lumMod val="85000"/>
                  </a:schemeClr>
                </a:solidFill>
              </a:rPr>
              <a:t>DeMa</a:t>
            </a:r>
            <a:endParaRPr lang="en-US" sz="2000" dirty="0" smtClean="0">
              <a:solidFill>
                <a:schemeClr val="bg1">
                  <a:lumMod val="85000"/>
                </a:schemeClr>
              </a:solidFill>
            </a:endParaRPr>
          </a:p>
          <a:p>
            <a:pPr marL="914400" lvl="1" indent="-457200">
              <a:buFont typeface="Wingdings" pitchFamily="2" charset="2"/>
              <a:buChar char="q"/>
            </a:pPr>
            <a:r>
              <a:rPr lang="en-US" sz="2000" b="1" dirty="0" smtClean="0">
                <a:solidFill>
                  <a:schemeClr val="bg1">
                    <a:lumMod val="85000"/>
                  </a:schemeClr>
                </a:solidFill>
              </a:rPr>
              <a:t>Event </a:t>
            </a:r>
            <a:r>
              <a:rPr lang="en-US" sz="2000" b="1" dirty="0" smtClean="0">
                <a:solidFill>
                  <a:schemeClr val="bg1">
                    <a:lumMod val="85000"/>
                  </a:schemeClr>
                </a:solidFill>
              </a:rPr>
              <a:t>Enrichment</a:t>
            </a:r>
          </a:p>
          <a:p>
            <a:pPr marL="1371600" lvl="2" indent="-457200">
              <a:buFont typeface="Wingdings" pitchFamily="2" charset="2"/>
              <a:buChar char="Ø"/>
            </a:pPr>
            <a:r>
              <a:rPr lang="en-US" sz="2000" dirty="0" smtClean="0">
                <a:solidFill>
                  <a:schemeClr val="bg1">
                    <a:lumMod val="85000"/>
                  </a:schemeClr>
                </a:solidFill>
              </a:rPr>
              <a:t>Gathering event information with </a:t>
            </a:r>
            <a:r>
              <a:rPr lang="en-US" sz="2000" dirty="0" err="1" smtClean="0">
                <a:solidFill>
                  <a:schemeClr val="bg1">
                    <a:lumMod val="85000"/>
                  </a:schemeClr>
                </a:solidFill>
              </a:rPr>
              <a:t>CrowdX</a:t>
            </a:r>
            <a:endParaRPr lang="en-US" sz="2000" dirty="0" smtClean="0">
              <a:solidFill>
                <a:schemeClr val="bg1">
                  <a:lumMod val="85000"/>
                </a:schemeClr>
              </a:solidFill>
            </a:endParaRPr>
          </a:p>
          <a:p>
            <a:pPr marL="285750" indent="-285750">
              <a:buFont typeface="Arial" pitchFamily="34" charset="0"/>
              <a:buChar char="•"/>
            </a:pPr>
            <a:r>
              <a:rPr lang="en-US" sz="2800" b="1" dirty="0" smtClean="0">
                <a:solidFill>
                  <a:schemeClr val="bg1">
                    <a:lumMod val="85000"/>
                  </a:schemeClr>
                </a:solidFill>
              </a:rPr>
              <a:t>Insights about Event Engagement</a:t>
            </a:r>
          </a:p>
          <a:p>
            <a:pPr marL="914400" lvl="1" indent="-457200">
              <a:buFont typeface="Wingdings" pitchFamily="2" charset="2"/>
              <a:buChar char="Ø"/>
            </a:pPr>
            <a:r>
              <a:rPr lang="en-US" sz="2000" dirty="0" smtClean="0">
                <a:solidFill>
                  <a:schemeClr val="bg1">
                    <a:lumMod val="85000"/>
                  </a:schemeClr>
                </a:solidFill>
              </a:rPr>
              <a:t>Factors Affect People’s Engagement with Events on Twitter</a:t>
            </a:r>
          </a:p>
          <a:p>
            <a:pPr marL="914400" lvl="1" indent="-457200">
              <a:buFont typeface="Wingdings" pitchFamily="2" charset="2"/>
              <a:buChar char="Ø"/>
            </a:pPr>
            <a:r>
              <a:rPr lang="en-US" sz="2000" dirty="0" smtClean="0">
                <a:solidFill>
                  <a:schemeClr val="bg1">
                    <a:lumMod val="85000"/>
                  </a:schemeClr>
                </a:solidFill>
              </a:rPr>
              <a:t>Patterns of </a:t>
            </a:r>
            <a:r>
              <a:rPr lang="en-US" sz="2000" dirty="0">
                <a:solidFill>
                  <a:schemeClr val="bg1">
                    <a:lumMod val="85000"/>
                  </a:schemeClr>
                </a:solidFill>
              </a:rPr>
              <a:t>People’s Engagement with Events on </a:t>
            </a:r>
            <a:r>
              <a:rPr lang="en-US" sz="2000" dirty="0" smtClean="0">
                <a:solidFill>
                  <a:schemeClr val="bg1">
                    <a:lumMod val="85000"/>
                  </a:schemeClr>
                </a:solidFill>
              </a:rPr>
              <a:t>Twitter</a:t>
            </a:r>
          </a:p>
        </p:txBody>
      </p:sp>
      <p:sp>
        <p:nvSpPr>
          <p:cNvPr id="8" name="Slide Number Placeholder 7"/>
          <p:cNvSpPr>
            <a:spLocks noGrp="1"/>
          </p:cNvSpPr>
          <p:nvPr>
            <p:ph type="sldNum" sz="quarter" idx="12"/>
          </p:nvPr>
        </p:nvSpPr>
        <p:spPr/>
        <p:txBody>
          <a:bodyPr/>
          <a:lstStyle/>
          <a:p>
            <a:fld id="{E0FF9B90-B352-45BD-84CC-4DD4FD95D171}" type="slidenum">
              <a:rPr lang="en-US" smtClean="0"/>
              <a:t>26</a:t>
            </a:fld>
            <a:endParaRPr lang="en-US"/>
          </a:p>
        </p:txBody>
      </p:sp>
    </p:spTree>
    <p:extLst>
      <p:ext uri="{BB962C8B-B14F-4D97-AF65-F5344CB8AC3E}">
        <p14:creationId xmlns:p14="http://schemas.microsoft.com/office/powerpoint/2010/main" val="34722790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smtClean="0"/>
              <a:t>Event Characterization: Learning Topics, Segments and Influences</a:t>
            </a:r>
            <a:endParaRPr lang="en-US" sz="3600" dirty="0">
              <a:solidFill>
                <a:schemeClr val="accent2">
                  <a:lumMod val="75000"/>
                </a:schemeClr>
              </a:solidFill>
            </a:endParaRPr>
          </a:p>
        </p:txBody>
      </p:sp>
      <p:sp>
        <p:nvSpPr>
          <p:cNvPr id="6" name="Content Placeholder 5"/>
          <p:cNvSpPr>
            <a:spLocks noGrp="1"/>
          </p:cNvSpPr>
          <p:nvPr>
            <p:ph idx="1"/>
          </p:nvPr>
        </p:nvSpPr>
        <p:spPr/>
        <p:txBody>
          <a:bodyPr>
            <a:normAutofit/>
          </a:bodyPr>
          <a:lstStyle/>
          <a:p>
            <a:pPr marL="36900" indent="0">
              <a:buNone/>
            </a:pPr>
            <a:r>
              <a:rPr lang="en-US" b="1" dirty="0" smtClean="0">
                <a:solidFill>
                  <a:schemeClr val="tx1"/>
                </a:solidFill>
              </a:rPr>
              <a:t>	</a:t>
            </a:r>
          </a:p>
        </p:txBody>
      </p:sp>
      <p:pic>
        <p:nvPicPr>
          <p:cNvPr id="10" name="Picture 9" descr="http://www.thedailybeast.com/content/dailybeast/articles/2011/09/07/gop-debate-at-reagan-library-daily-beast-contributors-respond/_jcr_content/body/inlineimage.img.503.jpg/13154527952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506" y="2352064"/>
            <a:ext cx="3962400" cy="25209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224" y="2380639"/>
            <a:ext cx="2773680" cy="249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08000" y="2072862"/>
            <a:ext cx="2586414" cy="307777"/>
          </a:xfrm>
          <a:prstGeom prst="rect">
            <a:avLst/>
          </a:prstGeom>
          <a:noFill/>
        </p:spPr>
        <p:txBody>
          <a:bodyPr wrap="none" rtlCol="0">
            <a:spAutoFit/>
          </a:bodyPr>
          <a:lstStyle/>
          <a:p>
            <a:r>
              <a:rPr lang="en-US" sz="1400" b="1" dirty="0">
                <a:latin typeface="+mj-lt"/>
                <a:ea typeface="+mj-ea"/>
                <a:cs typeface="+mj-cs"/>
              </a:rPr>
              <a:t>Republican Primary </a:t>
            </a:r>
            <a:r>
              <a:rPr lang="en-US" sz="1400" b="1" dirty="0" smtClean="0">
                <a:latin typeface="+mj-lt"/>
                <a:ea typeface="+mj-ea"/>
                <a:cs typeface="+mj-cs"/>
              </a:rPr>
              <a:t>Debate</a:t>
            </a:r>
            <a:endParaRPr lang="en-US" sz="1400" b="1" dirty="0">
              <a:latin typeface="+mj-lt"/>
              <a:ea typeface="+mj-ea"/>
              <a:cs typeface="+mj-cs"/>
            </a:endParaRPr>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236" y="2539000"/>
            <a:ext cx="3908804" cy="31534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761231" y="2102807"/>
            <a:ext cx="3168944" cy="307777"/>
          </a:xfrm>
          <a:prstGeom prst="rect">
            <a:avLst/>
          </a:prstGeom>
          <a:noFill/>
        </p:spPr>
        <p:txBody>
          <a:bodyPr wrap="none" rtlCol="0">
            <a:spAutoFit/>
          </a:bodyPr>
          <a:lstStyle/>
          <a:p>
            <a:r>
              <a:rPr lang="en-US" sz="1400" b="1" dirty="0" smtClean="0">
                <a:latin typeface="+mj-lt"/>
                <a:ea typeface="+mj-ea"/>
                <a:cs typeface="+mj-cs"/>
              </a:rPr>
              <a:t>Tweets tagged with #</a:t>
            </a:r>
            <a:r>
              <a:rPr lang="en-US" sz="1400" b="1" dirty="0" err="1" smtClean="0">
                <a:latin typeface="+mj-lt"/>
                <a:ea typeface="+mj-ea"/>
                <a:cs typeface="+mj-cs"/>
              </a:rPr>
              <a:t>ReaganDebate</a:t>
            </a:r>
            <a:endParaRPr lang="en-US" sz="1400" b="1" dirty="0">
              <a:latin typeface="+mj-lt"/>
              <a:ea typeface="+mj-ea"/>
              <a:cs typeface="+mj-cs"/>
            </a:endParaRPr>
          </a:p>
        </p:txBody>
      </p:sp>
      <p:sp>
        <p:nvSpPr>
          <p:cNvPr id="16" name="TextBox 15"/>
          <p:cNvSpPr txBox="1"/>
          <p:nvPr/>
        </p:nvSpPr>
        <p:spPr>
          <a:xfrm>
            <a:off x="2660736" y="2958327"/>
            <a:ext cx="533400" cy="769441"/>
          </a:xfrm>
          <a:prstGeom prst="rect">
            <a:avLst/>
          </a:prstGeom>
          <a:noFill/>
        </p:spPr>
        <p:txBody>
          <a:bodyPr wrap="square" rtlCol="0">
            <a:spAutoFit/>
          </a:bodyPr>
          <a:lstStyle/>
          <a:p>
            <a:r>
              <a:rPr lang="en-US" sz="4400" b="1" dirty="0" smtClean="0">
                <a:solidFill>
                  <a:srgbClr val="FF0000"/>
                </a:solidFill>
              </a:rPr>
              <a:t>?</a:t>
            </a:r>
            <a:endParaRPr lang="en-US" sz="3600" b="1" dirty="0">
              <a:solidFill>
                <a:srgbClr val="FF0000"/>
              </a:solidFill>
            </a:endParaRPr>
          </a:p>
        </p:txBody>
      </p:sp>
      <p:cxnSp>
        <p:nvCxnSpPr>
          <p:cNvPr id="17" name="Straight Arrow Connector 16"/>
          <p:cNvCxnSpPr/>
          <p:nvPr/>
        </p:nvCxnSpPr>
        <p:spPr>
          <a:xfrm flipH="1">
            <a:off x="4412830" y="3261079"/>
            <a:ext cx="1523662" cy="1689939"/>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041364" y="2573606"/>
            <a:ext cx="533400" cy="769441"/>
          </a:xfrm>
          <a:prstGeom prst="rect">
            <a:avLst/>
          </a:prstGeom>
          <a:noFill/>
        </p:spPr>
        <p:txBody>
          <a:bodyPr wrap="square" rtlCol="0">
            <a:spAutoFit/>
          </a:bodyPr>
          <a:lstStyle/>
          <a:p>
            <a:r>
              <a:rPr lang="en-US" sz="4400" b="1" dirty="0" smtClean="0">
                <a:solidFill>
                  <a:srgbClr val="FF0000"/>
                </a:solidFill>
              </a:rPr>
              <a:t>?</a:t>
            </a:r>
            <a:endParaRPr lang="en-US" sz="3600" b="1" dirty="0">
              <a:solidFill>
                <a:srgbClr val="FF0000"/>
              </a:solidFill>
            </a:endParaRPr>
          </a:p>
        </p:txBody>
      </p:sp>
      <p:cxnSp>
        <p:nvCxnSpPr>
          <p:cNvPr id="19" name="Straight Arrow Connector 18"/>
          <p:cNvCxnSpPr/>
          <p:nvPr/>
        </p:nvCxnSpPr>
        <p:spPr>
          <a:xfrm flipH="1" flipV="1">
            <a:off x="4488640" y="4144661"/>
            <a:ext cx="1447852" cy="269732"/>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45306" y="5029200"/>
            <a:ext cx="7469585" cy="1569660"/>
          </a:xfrm>
          <a:prstGeom prst="rect">
            <a:avLst/>
          </a:prstGeom>
          <a:solidFill>
            <a:schemeClr val="tx2">
              <a:lumMod val="25000"/>
              <a:alpha val="55000"/>
            </a:schemeClr>
          </a:solidFill>
        </p:spPr>
        <p:txBody>
          <a:bodyPr wrap="square" rtlCol="0">
            <a:spAutoFit/>
          </a:bodyPr>
          <a:lstStyle/>
          <a:p>
            <a:r>
              <a:rPr lang="en-US" sz="2400" b="1" dirty="0" smtClean="0">
                <a:solidFill>
                  <a:schemeClr val="bg1"/>
                </a:solidFill>
              </a:rPr>
              <a:t>What </a:t>
            </a:r>
            <a:r>
              <a:rPr lang="en-US" sz="2400" b="1" dirty="0">
                <a:solidFill>
                  <a:schemeClr val="bg1"/>
                </a:solidFill>
              </a:rPr>
              <a:t>were the topics of the event and tweets</a:t>
            </a:r>
            <a:r>
              <a:rPr lang="en-US" sz="2400" b="1" dirty="0" smtClean="0">
                <a:solidFill>
                  <a:schemeClr val="bg1"/>
                </a:solidFill>
              </a:rPr>
              <a:t>?</a:t>
            </a:r>
          </a:p>
          <a:p>
            <a:r>
              <a:rPr lang="en-US" sz="2400" b="1" dirty="0">
                <a:solidFill>
                  <a:schemeClr val="bg1"/>
                </a:solidFill>
              </a:rPr>
              <a:t>What’s the relation between an event and tweets</a:t>
            </a:r>
            <a:r>
              <a:rPr lang="en-US" sz="2400" b="1" dirty="0" smtClean="0">
                <a:solidFill>
                  <a:schemeClr val="bg1"/>
                </a:solidFill>
              </a:rPr>
              <a:t>?</a:t>
            </a:r>
          </a:p>
          <a:p>
            <a:r>
              <a:rPr lang="en-US" sz="2400" b="1" dirty="0">
                <a:solidFill>
                  <a:schemeClr val="bg1"/>
                </a:solidFill>
              </a:rPr>
              <a:t>Which part of the event did a tweet refer to</a:t>
            </a:r>
            <a:r>
              <a:rPr lang="en-US" sz="2400" b="1" dirty="0" smtClean="0">
                <a:solidFill>
                  <a:schemeClr val="bg1"/>
                </a:solidFill>
              </a:rPr>
              <a:t>?</a:t>
            </a:r>
          </a:p>
          <a:p>
            <a:r>
              <a:rPr lang="en-US" sz="2400" b="1" dirty="0" smtClean="0">
                <a:solidFill>
                  <a:schemeClr val="bg1"/>
                </a:solidFill>
              </a:rPr>
              <a:t>How to quantify the event’s influence on tweets?</a:t>
            </a:r>
            <a:endParaRPr lang="en-US" sz="2400" b="1" dirty="0">
              <a:solidFill>
                <a:schemeClr val="bg1"/>
              </a:solidFill>
            </a:endParaRPr>
          </a:p>
        </p:txBody>
      </p:sp>
      <p:sp>
        <p:nvSpPr>
          <p:cNvPr id="20" name="TextBox 19"/>
          <p:cNvSpPr txBox="1"/>
          <p:nvPr/>
        </p:nvSpPr>
        <p:spPr>
          <a:xfrm>
            <a:off x="4907961" y="3721327"/>
            <a:ext cx="533400" cy="769441"/>
          </a:xfrm>
          <a:prstGeom prst="rect">
            <a:avLst/>
          </a:prstGeom>
          <a:noFill/>
        </p:spPr>
        <p:txBody>
          <a:bodyPr wrap="square" rtlCol="0">
            <a:spAutoFit/>
          </a:bodyPr>
          <a:lstStyle/>
          <a:p>
            <a:r>
              <a:rPr lang="en-US" sz="4400" b="1" dirty="0" smtClean="0">
                <a:solidFill>
                  <a:srgbClr val="FF0000"/>
                </a:solidFill>
              </a:rPr>
              <a:t>?</a:t>
            </a:r>
            <a:endParaRPr lang="en-US" sz="3600" b="1" dirty="0">
              <a:solidFill>
                <a:srgbClr val="FF0000"/>
              </a:solidFill>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27</a:t>
            </a:fld>
            <a:endParaRPr lang="en-US"/>
          </a:p>
        </p:txBody>
      </p:sp>
    </p:spTree>
    <p:extLst>
      <p:ext uri="{BB962C8B-B14F-4D97-AF65-F5344CB8AC3E}">
        <p14:creationId xmlns:p14="http://schemas.microsoft.com/office/powerpoint/2010/main" val="1748545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animBg="1"/>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a:t>Event </a:t>
            </a:r>
            <a:r>
              <a:rPr lang="en-US" sz="4000" dirty="0" smtClean="0"/>
              <a:t>Characterization: </a:t>
            </a:r>
            <a:br>
              <a:rPr lang="en-US" sz="4000" dirty="0" smtClean="0"/>
            </a:br>
            <a:r>
              <a:rPr lang="en-US" sz="4000" dirty="0" smtClean="0"/>
              <a:t>the Problem</a:t>
            </a:r>
            <a:endParaRPr lang="en-US" sz="3600" dirty="0">
              <a:effectLst/>
            </a:endParaRPr>
          </a:p>
        </p:txBody>
      </p:sp>
      <p:sp>
        <p:nvSpPr>
          <p:cNvPr id="6" name="Content Placeholder 5"/>
          <p:cNvSpPr>
            <a:spLocks noGrp="1"/>
          </p:cNvSpPr>
          <p:nvPr>
            <p:ph idx="1"/>
          </p:nvPr>
        </p:nvSpPr>
        <p:spPr/>
        <p:txBody>
          <a:bodyPr/>
          <a:lstStyle/>
          <a:p>
            <a:pPr marL="36900" indent="0">
              <a:buNone/>
            </a:pPr>
            <a:endParaRPr lang="en-US" b="1" dirty="0" smtClean="0">
              <a:solidFill>
                <a:schemeClr val="tx1"/>
              </a:solidFill>
            </a:endParaRPr>
          </a:p>
          <a:p>
            <a:pPr marL="36900" indent="0">
              <a:buNone/>
            </a:pPr>
            <a:endParaRPr lang="en-US" b="1" dirty="0">
              <a:solidFill>
                <a:schemeClr val="tx1"/>
              </a:solidFill>
            </a:endParaRPr>
          </a:p>
          <a:p>
            <a:pPr marL="36900" indent="0">
              <a:buNone/>
            </a:pPr>
            <a:endParaRPr lang="en-US" b="1" dirty="0" smtClean="0">
              <a:solidFill>
                <a:schemeClr val="tx1"/>
              </a:solidFill>
            </a:endParaRPr>
          </a:p>
          <a:p>
            <a:pPr marL="36900" indent="0">
              <a:buNone/>
            </a:pPr>
            <a:endParaRPr lang="en-US" b="1" dirty="0">
              <a:solidFill>
                <a:schemeClr val="tx1"/>
              </a:solidFill>
            </a:endParaRPr>
          </a:p>
          <a:p>
            <a:endParaRPr lang="en-US" dirty="0"/>
          </a:p>
        </p:txBody>
      </p:sp>
      <p:sp>
        <p:nvSpPr>
          <p:cNvPr id="13" name="Rectangle 12"/>
          <p:cNvSpPr/>
          <p:nvPr/>
        </p:nvSpPr>
        <p:spPr>
          <a:xfrm>
            <a:off x="882051" y="1847329"/>
            <a:ext cx="7769466" cy="2062103"/>
          </a:xfrm>
          <a:prstGeom prst="rect">
            <a:avLst/>
          </a:prstGeom>
        </p:spPr>
        <p:txBody>
          <a:bodyPr wrap="square">
            <a:spAutoFit/>
          </a:bodyPr>
          <a:lstStyle/>
          <a:p>
            <a:pPr marL="36900" indent="0">
              <a:buNone/>
            </a:pPr>
            <a:r>
              <a:rPr lang="en-US" sz="2800" b="1" dirty="0" smtClean="0"/>
              <a:t>Given an event’s transcript </a:t>
            </a:r>
            <a:r>
              <a:rPr lang="en-US" sz="2800" b="1" i="1" dirty="0" smtClean="0"/>
              <a:t>S</a:t>
            </a:r>
            <a:r>
              <a:rPr lang="en-US" sz="2800" b="1" dirty="0" smtClean="0"/>
              <a:t>, and its associated tweets </a:t>
            </a:r>
            <a:r>
              <a:rPr lang="en-US" sz="2800" b="1" i="1" dirty="0" smtClean="0"/>
              <a:t>T</a:t>
            </a:r>
            <a:r>
              <a:rPr lang="en-US" sz="2800" b="1" dirty="0" smtClean="0"/>
              <a:t> </a:t>
            </a:r>
          </a:p>
          <a:p>
            <a:pPr marL="36900" indent="0">
              <a:buNone/>
            </a:pPr>
            <a:r>
              <a:rPr lang="en-US" sz="2400" dirty="0"/>
              <a:t> </a:t>
            </a:r>
            <a:r>
              <a:rPr lang="en-US" sz="2400" dirty="0" smtClean="0"/>
              <a:t>   Characterize the event </a:t>
            </a:r>
            <a:r>
              <a:rPr lang="en-US" sz="2400" dirty="0"/>
              <a:t>in terms of its </a:t>
            </a:r>
            <a:r>
              <a:rPr lang="en-US" sz="2400" dirty="0">
                <a:solidFill>
                  <a:schemeClr val="accent2">
                    <a:lumMod val="75000"/>
                  </a:schemeClr>
                </a:solidFill>
              </a:rPr>
              <a:t>topics</a:t>
            </a:r>
            <a:r>
              <a:rPr lang="en-US" sz="2400" dirty="0"/>
              <a:t> and </a:t>
            </a:r>
            <a:r>
              <a:rPr lang="en-US" sz="2400" dirty="0">
                <a:solidFill>
                  <a:schemeClr val="accent2">
                    <a:lumMod val="75000"/>
                  </a:schemeClr>
                </a:solidFill>
              </a:rPr>
              <a:t>segments</a:t>
            </a:r>
            <a:r>
              <a:rPr lang="en-US" sz="2400" dirty="0"/>
              <a:t>, and its </a:t>
            </a:r>
            <a:r>
              <a:rPr lang="en-US" sz="2400" dirty="0">
                <a:solidFill>
                  <a:schemeClr val="accent2">
                    <a:lumMod val="75000"/>
                  </a:schemeClr>
                </a:solidFill>
              </a:rPr>
              <a:t>influences</a:t>
            </a:r>
            <a:r>
              <a:rPr lang="en-US" sz="2400" dirty="0"/>
              <a:t> (w.r.t the nature and magnitude) on the crowds’ Twitter responding behavior</a:t>
            </a:r>
          </a:p>
        </p:txBody>
      </p:sp>
      <p:sp>
        <p:nvSpPr>
          <p:cNvPr id="14" name="TextBox 13"/>
          <p:cNvSpPr txBox="1"/>
          <p:nvPr/>
        </p:nvSpPr>
        <p:spPr>
          <a:xfrm>
            <a:off x="915918" y="4038600"/>
            <a:ext cx="7652349" cy="2739211"/>
          </a:xfrm>
          <a:prstGeom prst="rect">
            <a:avLst/>
          </a:prstGeom>
          <a:noFill/>
        </p:spPr>
        <p:txBody>
          <a:bodyPr wrap="square" rtlCol="0">
            <a:spAutoFit/>
          </a:bodyPr>
          <a:lstStyle/>
          <a:p>
            <a:r>
              <a:rPr lang="en-US" sz="2800" b="1" dirty="0" smtClean="0"/>
              <a:t>Requirements:</a:t>
            </a:r>
          </a:p>
          <a:p>
            <a:pPr marL="684213" indent="-342900">
              <a:buAutoNum type="arabicPeriod"/>
            </a:pPr>
            <a:r>
              <a:rPr lang="en-US" sz="2400" dirty="0" smtClean="0"/>
              <a:t>Extract topics in the event and tweets</a:t>
            </a:r>
          </a:p>
          <a:p>
            <a:pPr marL="684213" indent="-342900">
              <a:buAutoNum type="arabicPeriod"/>
            </a:pPr>
            <a:r>
              <a:rPr lang="en-US" sz="2400" dirty="0" smtClean="0"/>
              <a:t>Segment the event into topically coherent chunks</a:t>
            </a:r>
          </a:p>
          <a:p>
            <a:pPr marL="684213" indent="-342900">
              <a:buAutoNum type="arabicPeriod"/>
            </a:pPr>
            <a:r>
              <a:rPr lang="en-US" sz="2400" dirty="0" smtClean="0"/>
              <a:t>Establish the alignment between the event and tweets</a:t>
            </a:r>
          </a:p>
          <a:p>
            <a:pPr marL="684213" indent="-342900">
              <a:buAutoNum type="arabicPeriod"/>
            </a:pPr>
            <a:r>
              <a:rPr lang="en-US" sz="2400" dirty="0" smtClean="0"/>
              <a:t>Measure the influence of the event on its associated tweets</a:t>
            </a:r>
            <a:endParaRPr lang="en-US" sz="2400" dirty="0"/>
          </a:p>
        </p:txBody>
      </p:sp>
      <p:sp>
        <p:nvSpPr>
          <p:cNvPr id="2" name="Slide Number Placeholder 1"/>
          <p:cNvSpPr>
            <a:spLocks noGrp="1"/>
          </p:cNvSpPr>
          <p:nvPr>
            <p:ph type="sldNum" sz="quarter" idx="12"/>
          </p:nvPr>
        </p:nvSpPr>
        <p:spPr/>
        <p:txBody>
          <a:bodyPr/>
          <a:lstStyle/>
          <a:p>
            <a:fld id="{E0FF9B90-B352-45BD-84CC-4DD4FD95D171}" type="slidenum">
              <a:rPr lang="en-US" smtClean="0"/>
              <a:t>28</a:t>
            </a:fld>
            <a:endParaRPr lang="en-US"/>
          </a:p>
        </p:txBody>
      </p:sp>
    </p:spTree>
    <p:extLst>
      <p:ext uri="{BB962C8B-B14F-4D97-AF65-F5344CB8AC3E}">
        <p14:creationId xmlns:p14="http://schemas.microsoft.com/office/powerpoint/2010/main" val="17116359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p:cNvSpPr>
            <a:spLocks noGrp="1"/>
          </p:cNvSpPr>
          <p:nvPr>
            <p:ph type="title"/>
          </p:nvPr>
        </p:nvSpPr>
        <p:spPr/>
        <p:txBody>
          <a:bodyPr>
            <a:noAutofit/>
          </a:bodyPr>
          <a:lstStyle/>
          <a:p>
            <a:r>
              <a:rPr lang="en-US" sz="4000" dirty="0"/>
              <a:t>Event Characterization: </a:t>
            </a:r>
            <a:r>
              <a:rPr lang="en-US" sz="4000" dirty="0" smtClean="0"/>
              <a:t/>
            </a:r>
            <a:br>
              <a:rPr lang="en-US" sz="4000" dirty="0" smtClean="0"/>
            </a:br>
            <a:r>
              <a:rPr lang="en-US" sz="4000" dirty="0" smtClean="0"/>
              <a:t>the Challenges</a:t>
            </a:r>
            <a:endParaRPr lang="en-US" sz="3600" dirty="0"/>
          </a:p>
        </p:txBody>
      </p:sp>
      <p:sp>
        <p:nvSpPr>
          <p:cNvPr id="14" name="Rectangle 13"/>
          <p:cNvSpPr/>
          <p:nvPr/>
        </p:nvSpPr>
        <p:spPr>
          <a:xfrm>
            <a:off x="1138412" y="1966176"/>
            <a:ext cx="5597238" cy="523220"/>
          </a:xfrm>
          <a:prstGeom prst="rect">
            <a:avLst/>
          </a:prstGeom>
        </p:spPr>
        <p:txBody>
          <a:bodyPr wrap="none">
            <a:spAutoFit/>
          </a:bodyPr>
          <a:lstStyle/>
          <a:p>
            <a:pPr marL="342891" lvl="1" indent="-342891"/>
            <a:r>
              <a:rPr lang="en-US" sz="2800" dirty="0"/>
              <a:t>Both topics and </a:t>
            </a:r>
            <a:r>
              <a:rPr lang="en-US" sz="2800" dirty="0" smtClean="0"/>
              <a:t>segments </a:t>
            </a:r>
            <a:r>
              <a:rPr lang="en-US" sz="2800" dirty="0"/>
              <a:t>are </a:t>
            </a:r>
            <a:r>
              <a:rPr lang="en-US" sz="2800" dirty="0">
                <a:solidFill>
                  <a:schemeClr val="accent2">
                    <a:lumMod val="75000"/>
                  </a:schemeClr>
                </a:solidFill>
              </a:rPr>
              <a:t>latent</a:t>
            </a:r>
          </a:p>
        </p:txBody>
      </p:sp>
      <p:sp>
        <p:nvSpPr>
          <p:cNvPr id="15" name="Rectangle 14"/>
          <p:cNvSpPr/>
          <p:nvPr/>
        </p:nvSpPr>
        <p:spPr>
          <a:xfrm>
            <a:off x="1138412" y="2708126"/>
            <a:ext cx="7451408" cy="2246769"/>
          </a:xfrm>
          <a:prstGeom prst="rect">
            <a:avLst/>
          </a:prstGeom>
        </p:spPr>
        <p:txBody>
          <a:bodyPr wrap="square">
            <a:spAutoFit/>
          </a:bodyPr>
          <a:lstStyle/>
          <a:p>
            <a:r>
              <a:rPr lang="en-US" sz="2800" dirty="0"/>
              <a:t>Tweets are </a:t>
            </a:r>
            <a:r>
              <a:rPr lang="en-US" sz="2800" dirty="0">
                <a:solidFill>
                  <a:schemeClr val="accent2">
                    <a:lumMod val="75000"/>
                  </a:schemeClr>
                </a:solidFill>
              </a:rPr>
              <a:t>topically influenced </a:t>
            </a:r>
            <a:r>
              <a:rPr lang="en-US" sz="2800" dirty="0"/>
              <a:t>by the content of the </a:t>
            </a:r>
            <a:r>
              <a:rPr lang="en-US" sz="2800" dirty="0" smtClean="0"/>
              <a:t>event. </a:t>
            </a:r>
            <a:r>
              <a:rPr lang="en-US" sz="2800" dirty="0"/>
              <a:t>A tweet’s </a:t>
            </a:r>
            <a:r>
              <a:rPr lang="en-US" sz="2800" dirty="0" smtClean="0"/>
              <a:t>topics </a:t>
            </a:r>
            <a:r>
              <a:rPr lang="en-US" sz="2800" dirty="0"/>
              <a:t>can be </a:t>
            </a:r>
            <a:r>
              <a:rPr lang="en-US" sz="2800" dirty="0">
                <a:solidFill>
                  <a:schemeClr val="accent2">
                    <a:lumMod val="75000"/>
                  </a:schemeClr>
                </a:solidFill>
              </a:rPr>
              <a:t>general </a:t>
            </a:r>
            <a:r>
              <a:rPr lang="en-US" sz="2800" dirty="0"/>
              <a:t>(high-level and constant across the entire event), or </a:t>
            </a:r>
            <a:r>
              <a:rPr lang="en-US" sz="2800" dirty="0">
                <a:solidFill>
                  <a:schemeClr val="accent2">
                    <a:lumMod val="75000"/>
                  </a:schemeClr>
                </a:solidFill>
              </a:rPr>
              <a:t>speciﬁc</a:t>
            </a:r>
            <a:r>
              <a:rPr lang="en-US" sz="2800" dirty="0"/>
              <a:t> (concrete and relate to speciﬁc segments of the event)</a:t>
            </a:r>
          </a:p>
        </p:txBody>
      </p:sp>
      <p:sp>
        <p:nvSpPr>
          <p:cNvPr id="17" name="Rectangle 16"/>
          <p:cNvSpPr/>
          <p:nvPr/>
        </p:nvSpPr>
        <p:spPr>
          <a:xfrm>
            <a:off x="1138412" y="5081261"/>
            <a:ext cx="7451408" cy="1384995"/>
          </a:xfrm>
          <a:prstGeom prst="rect">
            <a:avLst/>
          </a:prstGeom>
        </p:spPr>
        <p:txBody>
          <a:bodyPr wrap="square">
            <a:spAutoFit/>
          </a:bodyPr>
          <a:lstStyle/>
          <a:p>
            <a:r>
              <a:rPr lang="en-US" sz="2800" dirty="0">
                <a:latin typeface="+mj-lt"/>
              </a:rPr>
              <a:t>An event is formed by discrete sequentially-ordered segments, each of which discusses a </a:t>
            </a:r>
            <a:r>
              <a:rPr lang="en-US" sz="2800" dirty="0">
                <a:solidFill>
                  <a:schemeClr val="accent2">
                    <a:lumMod val="75000"/>
                  </a:schemeClr>
                </a:solidFill>
                <a:latin typeface="+mj-lt"/>
              </a:rPr>
              <a:t>particular set of topics</a:t>
            </a:r>
          </a:p>
        </p:txBody>
      </p:sp>
      <p:sp>
        <p:nvSpPr>
          <p:cNvPr id="2" name="Slide Number Placeholder 1"/>
          <p:cNvSpPr>
            <a:spLocks noGrp="1"/>
          </p:cNvSpPr>
          <p:nvPr>
            <p:ph type="sldNum" sz="quarter" idx="12"/>
          </p:nvPr>
        </p:nvSpPr>
        <p:spPr/>
        <p:txBody>
          <a:bodyPr/>
          <a:lstStyle/>
          <a:p>
            <a:fld id="{E0FF9B90-B352-45BD-84CC-4DD4FD95D171}" type="slidenum">
              <a:rPr lang="en-US" smtClean="0"/>
              <a:t>29</a:t>
            </a:fld>
            <a:endParaRPr lang="en-US"/>
          </a:p>
        </p:txBody>
      </p:sp>
    </p:spTree>
    <p:extLst>
      <p:ext uri="{BB962C8B-B14F-4D97-AF65-F5344CB8AC3E}">
        <p14:creationId xmlns:p14="http://schemas.microsoft.com/office/powerpoint/2010/main" val="11711394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9/94/Sanzio_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802"/>
          <a:stretch/>
        </p:blipFill>
        <p:spPr bwMode="auto">
          <a:xfrm>
            <a:off x="0" y="-45108"/>
            <a:ext cx="9144000" cy="69031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726826" y="3257695"/>
            <a:ext cx="526146" cy="344983"/>
          </a:xfrm>
          <a:prstGeom prst="rect">
            <a:avLst/>
          </a:prstGeom>
        </p:spPr>
      </p:pic>
      <p:pic>
        <p:nvPicPr>
          <p:cNvPr id="10" name="Picture 9"/>
          <p:cNvPicPr>
            <a:picLocks noChangeAspect="1"/>
          </p:cNvPicPr>
          <p:nvPr/>
        </p:nvPicPr>
        <p:blipFill>
          <a:blip r:embed="rId4"/>
          <a:stretch>
            <a:fillRect/>
          </a:stretch>
        </p:blipFill>
        <p:spPr>
          <a:xfrm>
            <a:off x="5284176" y="3181503"/>
            <a:ext cx="526146" cy="344983"/>
          </a:xfrm>
          <a:prstGeom prst="rect">
            <a:avLst/>
          </a:prstGeom>
        </p:spPr>
      </p:pic>
      <p:pic>
        <p:nvPicPr>
          <p:cNvPr id="11" name="Picture 10"/>
          <p:cNvPicPr>
            <a:picLocks noChangeAspect="1"/>
          </p:cNvPicPr>
          <p:nvPr/>
        </p:nvPicPr>
        <p:blipFill>
          <a:blip r:embed="rId4"/>
          <a:stretch>
            <a:fillRect/>
          </a:stretch>
        </p:blipFill>
        <p:spPr>
          <a:xfrm flipH="1">
            <a:off x="3540177" y="3107847"/>
            <a:ext cx="526146" cy="344983"/>
          </a:xfrm>
          <a:prstGeom prst="rect">
            <a:avLst/>
          </a:prstGeom>
        </p:spPr>
      </p:pic>
      <p:pic>
        <p:nvPicPr>
          <p:cNvPr id="20" name="Picture 19"/>
          <p:cNvPicPr>
            <a:picLocks noChangeAspect="1"/>
          </p:cNvPicPr>
          <p:nvPr/>
        </p:nvPicPr>
        <p:blipFill>
          <a:blip r:embed="rId4"/>
          <a:stretch>
            <a:fillRect/>
          </a:stretch>
        </p:blipFill>
        <p:spPr>
          <a:xfrm>
            <a:off x="7594670" y="3338900"/>
            <a:ext cx="526146" cy="344983"/>
          </a:xfrm>
          <a:prstGeom prst="rect">
            <a:avLst/>
          </a:prstGeom>
        </p:spPr>
      </p:pic>
      <p:pic>
        <p:nvPicPr>
          <p:cNvPr id="21" name="Picture 20"/>
          <p:cNvPicPr>
            <a:picLocks noChangeAspect="1"/>
          </p:cNvPicPr>
          <p:nvPr/>
        </p:nvPicPr>
        <p:blipFill>
          <a:blip r:embed="rId4"/>
          <a:stretch>
            <a:fillRect/>
          </a:stretch>
        </p:blipFill>
        <p:spPr>
          <a:xfrm>
            <a:off x="6308413" y="3595333"/>
            <a:ext cx="526146" cy="344983"/>
          </a:xfrm>
          <a:prstGeom prst="rect">
            <a:avLst/>
          </a:prstGeom>
        </p:spPr>
      </p:pic>
      <p:pic>
        <p:nvPicPr>
          <p:cNvPr id="22" name="Picture 21"/>
          <p:cNvPicPr>
            <a:picLocks noChangeAspect="1"/>
          </p:cNvPicPr>
          <p:nvPr/>
        </p:nvPicPr>
        <p:blipFill>
          <a:blip r:embed="rId4"/>
          <a:stretch>
            <a:fillRect/>
          </a:stretch>
        </p:blipFill>
        <p:spPr>
          <a:xfrm>
            <a:off x="2710246" y="3107846"/>
            <a:ext cx="526146" cy="344983"/>
          </a:xfrm>
          <a:prstGeom prst="rect">
            <a:avLst/>
          </a:prstGeom>
        </p:spPr>
      </p:pic>
      <p:pic>
        <p:nvPicPr>
          <p:cNvPr id="23" name="Picture 22"/>
          <p:cNvPicPr>
            <a:picLocks noChangeAspect="1"/>
          </p:cNvPicPr>
          <p:nvPr/>
        </p:nvPicPr>
        <p:blipFill>
          <a:blip r:embed="rId4"/>
          <a:stretch>
            <a:fillRect/>
          </a:stretch>
        </p:blipFill>
        <p:spPr>
          <a:xfrm flipH="1">
            <a:off x="5998571" y="3225138"/>
            <a:ext cx="526146" cy="344983"/>
          </a:xfrm>
          <a:prstGeom prst="rect">
            <a:avLst/>
          </a:prstGeom>
        </p:spPr>
      </p:pic>
      <p:pic>
        <p:nvPicPr>
          <p:cNvPr id="24" name="Picture 23"/>
          <p:cNvPicPr>
            <a:picLocks noChangeAspect="1"/>
          </p:cNvPicPr>
          <p:nvPr/>
        </p:nvPicPr>
        <p:blipFill>
          <a:blip r:embed="rId4"/>
          <a:stretch>
            <a:fillRect/>
          </a:stretch>
        </p:blipFill>
        <p:spPr>
          <a:xfrm flipH="1">
            <a:off x="6773236" y="3166409"/>
            <a:ext cx="526146" cy="344983"/>
          </a:xfrm>
          <a:prstGeom prst="rect">
            <a:avLst/>
          </a:prstGeom>
        </p:spPr>
      </p:pic>
      <p:pic>
        <p:nvPicPr>
          <p:cNvPr id="25" name="Picture 24"/>
          <p:cNvPicPr>
            <a:picLocks noChangeAspect="1"/>
          </p:cNvPicPr>
          <p:nvPr/>
        </p:nvPicPr>
        <p:blipFill>
          <a:blip r:embed="rId4"/>
          <a:stretch>
            <a:fillRect/>
          </a:stretch>
        </p:blipFill>
        <p:spPr>
          <a:xfrm flipH="1">
            <a:off x="4531360" y="3165990"/>
            <a:ext cx="573462" cy="376007"/>
          </a:xfrm>
          <a:prstGeom prst="rect">
            <a:avLst/>
          </a:prstGeom>
        </p:spPr>
      </p:pic>
      <p:pic>
        <p:nvPicPr>
          <p:cNvPr id="26" name="Picture 25"/>
          <p:cNvPicPr>
            <a:picLocks noChangeAspect="1"/>
          </p:cNvPicPr>
          <p:nvPr/>
        </p:nvPicPr>
        <p:blipFill>
          <a:blip r:embed="rId4"/>
          <a:stretch>
            <a:fillRect/>
          </a:stretch>
        </p:blipFill>
        <p:spPr>
          <a:xfrm>
            <a:off x="1714612" y="3919099"/>
            <a:ext cx="526146" cy="344983"/>
          </a:xfrm>
          <a:prstGeom prst="rect">
            <a:avLst/>
          </a:prstGeom>
        </p:spPr>
      </p:pic>
      <p:pic>
        <p:nvPicPr>
          <p:cNvPr id="27" name="Picture 26"/>
          <p:cNvPicPr>
            <a:picLocks noChangeAspect="1"/>
          </p:cNvPicPr>
          <p:nvPr/>
        </p:nvPicPr>
        <p:blipFill>
          <a:blip r:embed="rId4"/>
          <a:stretch>
            <a:fillRect/>
          </a:stretch>
        </p:blipFill>
        <p:spPr>
          <a:xfrm>
            <a:off x="5655261" y="2762864"/>
            <a:ext cx="526146" cy="344983"/>
          </a:xfrm>
          <a:prstGeom prst="rect">
            <a:avLst/>
          </a:prstGeom>
        </p:spPr>
      </p:pic>
      <p:sp>
        <p:nvSpPr>
          <p:cNvPr id="2" name="TextBox 1"/>
          <p:cNvSpPr txBox="1"/>
          <p:nvPr/>
        </p:nvSpPr>
        <p:spPr>
          <a:xfrm>
            <a:off x="533400" y="4614328"/>
            <a:ext cx="8155480" cy="1569660"/>
          </a:xfrm>
          <a:prstGeom prst="rect">
            <a:avLst/>
          </a:prstGeom>
          <a:solidFill>
            <a:schemeClr val="tx1">
              <a:lumMod val="95000"/>
              <a:lumOff val="5000"/>
              <a:alpha val="55000"/>
            </a:schemeClr>
          </a:solid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rPr>
              <a:t>Social </a:t>
            </a:r>
            <a:r>
              <a:rPr lang="en-US" sz="3200" b="1" dirty="0">
                <a:solidFill>
                  <a:schemeClr val="bg1"/>
                </a:solidFill>
                <a:effectLst>
                  <a:outerShdw blurRad="38100" dist="38100" dir="2700000" algn="tl">
                    <a:srgbClr val="000000">
                      <a:alpha val="43137"/>
                    </a:srgbClr>
                  </a:outerShdw>
                </a:effectLst>
              </a:rPr>
              <a:t>media has </a:t>
            </a:r>
            <a:r>
              <a:rPr lang="en-US" sz="3200" b="1" dirty="0" smtClean="0">
                <a:solidFill>
                  <a:schemeClr val="bg1"/>
                </a:solidFill>
                <a:effectLst>
                  <a:outerShdw blurRad="38100" dist="38100" dir="2700000" algn="tl">
                    <a:srgbClr val="000000">
                      <a:alpha val="43137"/>
                    </a:srgbClr>
                  </a:outerShdw>
                </a:effectLst>
              </a:rPr>
              <a:t>created </a:t>
            </a:r>
            <a:r>
              <a:rPr lang="en-US" sz="3200" b="1" dirty="0">
                <a:solidFill>
                  <a:schemeClr val="bg1"/>
                </a:solidFill>
                <a:effectLst>
                  <a:outerShdw blurRad="38100" dist="38100" dir="2700000" algn="tl">
                    <a:srgbClr val="000000">
                      <a:alpha val="43137"/>
                    </a:srgbClr>
                  </a:outerShdw>
                </a:effectLst>
              </a:rPr>
              <a:t>a sprawling virtual town square, whose scope is vast, and whose chatter can be captured</a:t>
            </a:r>
            <a:r>
              <a:rPr lang="en-US" sz="3200" b="1" dirty="0" smtClean="0">
                <a:solidFill>
                  <a:schemeClr val="bg1"/>
                </a:solidFill>
                <a:effectLst>
                  <a:outerShdw blurRad="38100" dist="38100" dir="2700000" algn="tl">
                    <a:srgbClr val="000000">
                      <a:alpha val="43137"/>
                    </a:srgbClr>
                  </a:outerShdw>
                </a:effectLst>
              </a:rPr>
              <a:t>!</a:t>
            </a:r>
            <a:endParaRPr lang="en-US" sz="3200" b="1" dirty="0">
              <a:solidFill>
                <a:schemeClr val="bg1"/>
              </a:solidFill>
              <a:effectLst>
                <a:outerShdw blurRad="38100" dist="38100" dir="2700000" algn="tl">
                  <a:srgbClr val="000000">
                    <a:alpha val="43137"/>
                  </a:srgbClr>
                </a:outerShdw>
              </a:effectLst>
            </a:endParaRPr>
          </a:p>
        </p:txBody>
      </p:sp>
      <p:sp>
        <p:nvSpPr>
          <p:cNvPr id="18" name="TextBox 17"/>
          <p:cNvSpPr txBox="1"/>
          <p:nvPr/>
        </p:nvSpPr>
        <p:spPr>
          <a:xfrm>
            <a:off x="1529946" y="6389296"/>
            <a:ext cx="184666" cy="369332"/>
          </a:xfrm>
          <a:prstGeom prst="rect">
            <a:avLst/>
          </a:prstGeom>
          <a:noFill/>
        </p:spPr>
        <p:txBody>
          <a:bodyPr wrap="none" rtlCol="0">
            <a:spAutoFit/>
          </a:bodyPr>
          <a:lstStyle/>
          <a:p>
            <a:endParaRPr/>
          </a:p>
        </p:txBody>
      </p:sp>
      <p:sp>
        <p:nvSpPr>
          <p:cNvPr id="3" name="Slide Number Placeholder 2"/>
          <p:cNvSpPr>
            <a:spLocks noGrp="1"/>
          </p:cNvSpPr>
          <p:nvPr>
            <p:ph type="sldNum" sz="quarter" idx="12"/>
          </p:nvPr>
        </p:nvSpPr>
        <p:spPr/>
        <p:txBody>
          <a:bodyPr/>
          <a:lstStyle/>
          <a:p>
            <a:fld id="{E0FF9B90-B352-45BD-84CC-4DD4FD95D171}" type="slidenum">
              <a:rPr lang="en-US" smtClean="0"/>
              <a:t>3</a:t>
            </a:fld>
            <a:endParaRPr lang="en-US"/>
          </a:p>
        </p:txBody>
      </p:sp>
    </p:spTree>
    <p:extLst>
      <p:ext uri="{BB962C8B-B14F-4D97-AF65-F5344CB8AC3E}">
        <p14:creationId xmlns:p14="http://schemas.microsoft.com/office/powerpoint/2010/main" val="3772294479"/>
      </p:ext>
    </p:extLst>
  </p:cSld>
  <p:clrMapOvr>
    <a:masterClrMapping/>
  </p:clrMapOvr>
  <mc:AlternateContent xmlns:mc="http://schemas.openxmlformats.org/markup-compatibility/2006" xmlns:p14="http://schemas.microsoft.com/office/powerpoint/2010/main">
    <mc:Choice Requires="p14">
      <p:transition spd="slow" p14:dur="2000" advTm="31516"/>
    </mc:Choice>
    <mc:Fallback xmlns="">
      <p:transition spd="slow" advTm="31516"/>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a:t>Event Characterization: </a:t>
            </a:r>
            <a:br>
              <a:rPr lang="en-US" sz="4000" dirty="0"/>
            </a:br>
            <a:r>
              <a:rPr lang="en-US" sz="4000" dirty="0"/>
              <a:t>P</a:t>
            </a:r>
            <a:r>
              <a:rPr lang="en-US" sz="4000" dirty="0" smtClean="0"/>
              <a:t>ossible Approaches</a:t>
            </a:r>
            <a:endParaRPr lang="en-US" sz="4000" dirty="0"/>
          </a:p>
        </p:txBody>
      </p:sp>
      <p:grpSp>
        <p:nvGrpSpPr>
          <p:cNvPr id="7" name="Group 6"/>
          <p:cNvGrpSpPr/>
          <p:nvPr/>
        </p:nvGrpSpPr>
        <p:grpSpPr>
          <a:xfrm>
            <a:off x="1088769" y="4574263"/>
            <a:ext cx="6933075" cy="1815882"/>
            <a:chOff x="1350016" y="5202323"/>
            <a:chExt cx="6466957" cy="1815882"/>
          </a:xfrm>
        </p:grpSpPr>
        <p:sp>
          <p:nvSpPr>
            <p:cNvPr id="8" name="TextBox 7"/>
            <p:cNvSpPr txBox="1"/>
            <p:nvPr/>
          </p:nvSpPr>
          <p:spPr>
            <a:xfrm>
              <a:off x="2107769" y="5202323"/>
              <a:ext cx="5709204" cy="1815882"/>
            </a:xfrm>
            <a:prstGeom prst="rect">
              <a:avLst/>
            </a:prstGeom>
            <a:noFill/>
          </p:spPr>
          <p:txBody>
            <a:bodyPr wrap="square" rtlCol="0">
              <a:spAutoFit/>
            </a:bodyPr>
            <a:lstStyle/>
            <a:p>
              <a:pPr algn="ctr"/>
              <a:r>
                <a:rPr lang="en-US" sz="2800" dirty="0" smtClean="0">
                  <a:effectLst>
                    <a:outerShdw blurRad="38100" dist="38100" dir="2700000" algn="tl">
                      <a:srgbClr val="000000">
                        <a:alpha val="43137"/>
                      </a:srgbClr>
                    </a:outerShdw>
                  </a:effectLst>
                </a:rPr>
                <a:t>Unfortunately, these approaches are not able to discover latent topics/segments, besides they model event and its Twitter responses </a:t>
              </a:r>
              <a:r>
                <a:rPr lang="en-US" sz="2800" b="1" dirty="0" smtClean="0">
                  <a:solidFill>
                    <a:srgbClr val="FF0000"/>
                  </a:solidFill>
                  <a:effectLst>
                    <a:outerShdw blurRad="38100" dist="38100" dir="2700000" algn="tl">
                      <a:srgbClr val="000000">
                        <a:alpha val="43137"/>
                      </a:srgbClr>
                    </a:outerShdw>
                  </a:effectLst>
                </a:rPr>
                <a:t>independently</a:t>
              </a:r>
              <a:endParaRPr lang="en-US" sz="2800" b="1" dirty="0">
                <a:solidFill>
                  <a:srgbClr val="FF0000"/>
                </a:solidFill>
                <a:effectLst>
                  <a:outerShdw blurRad="38100" dist="38100" dir="2700000" algn="tl">
                    <a:srgbClr val="000000">
                      <a:alpha val="43137"/>
                    </a:srgbClr>
                  </a:outerShdw>
                </a:effectLst>
              </a:endParaRPr>
            </a:p>
          </p:txBody>
        </p:sp>
        <p:pic>
          <p:nvPicPr>
            <p:cNvPr id="9" name="Picture 4" descr="http://nadeko.org/emoji/assets/img/cross-mar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016" y="5356057"/>
              <a:ext cx="851719" cy="85172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p:cNvSpPr/>
          <p:nvPr/>
        </p:nvSpPr>
        <p:spPr>
          <a:xfrm>
            <a:off x="1173839" y="2000485"/>
            <a:ext cx="6979561" cy="830997"/>
          </a:xfrm>
          <a:prstGeom prst="rect">
            <a:avLst/>
          </a:prstGeom>
        </p:spPr>
        <p:txBody>
          <a:bodyPr wrap="square">
            <a:spAutoFit/>
          </a:bodyPr>
          <a:lstStyle/>
          <a:p>
            <a:r>
              <a:rPr lang="en-US" sz="2800" dirty="0" smtClean="0"/>
              <a:t>Applying </a:t>
            </a:r>
            <a:r>
              <a:rPr lang="en-US" sz="2800" dirty="0"/>
              <a:t>existing event segmentation </a:t>
            </a:r>
            <a:r>
              <a:rPr lang="en-US" sz="2800" dirty="0" smtClean="0"/>
              <a:t>tools</a:t>
            </a:r>
          </a:p>
          <a:p>
            <a:r>
              <a:rPr lang="en-US" sz="2000" dirty="0" smtClean="0"/>
              <a:t>e.g., time-windows</a:t>
            </a:r>
            <a:endParaRPr lang="en-US" sz="2000" dirty="0"/>
          </a:p>
        </p:txBody>
      </p:sp>
      <p:sp>
        <p:nvSpPr>
          <p:cNvPr id="13" name="Rectangle 12"/>
          <p:cNvSpPr/>
          <p:nvPr/>
        </p:nvSpPr>
        <p:spPr>
          <a:xfrm>
            <a:off x="1173839" y="2895600"/>
            <a:ext cx="7276053" cy="954107"/>
          </a:xfrm>
          <a:prstGeom prst="rect">
            <a:avLst/>
          </a:prstGeom>
        </p:spPr>
        <p:txBody>
          <a:bodyPr wrap="square">
            <a:spAutoFit/>
          </a:bodyPr>
          <a:lstStyle/>
          <a:p>
            <a:r>
              <a:rPr lang="en-US" sz="2800" dirty="0" smtClean="0"/>
              <a:t>For each &lt;tweet, segment&gt; pair, measuring similarities </a:t>
            </a:r>
            <a:r>
              <a:rPr lang="en-US" sz="2000" dirty="0" smtClean="0"/>
              <a:t>e.g., TF-IDF</a:t>
            </a:r>
            <a:endParaRPr lang="en-US" sz="2000" dirty="0"/>
          </a:p>
        </p:txBody>
      </p:sp>
      <p:sp>
        <p:nvSpPr>
          <p:cNvPr id="14" name="Rectangle 13"/>
          <p:cNvSpPr/>
          <p:nvPr/>
        </p:nvSpPr>
        <p:spPr>
          <a:xfrm>
            <a:off x="1186539" y="3849707"/>
            <a:ext cx="6314293" cy="523220"/>
          </a:xfrm>
          <a:prstGeom prst="rect">
            <a:avLst/>
          </a:prstGeom>
        </p:spPr>
        <p:txBody>
          <a:bodyPr wrap="none">
            <a:spAutoFit/>
          </a:bodyPr>
          <a:lstStyle/>
          <a:p>
            <a:r>
              <a:rPr lang="en-US" sz="2800" dirty="0" smtClean="0"/>
              <a:t>Counting related tweets for each segment</a:t>
            </a:r>
            <a:endParaRPr lang="en-US" sz="2800" dirty="0"/>
          </a:p>
        </p:txBody>
      </p:sp>
      <p:sp>
        <p:nvSpPr>
          <p:cNvPr id="2" name="Slide Number Placeholder 1"/>
          <p:cNvSpPr>
            <a:spLocks noGrp="1"/>
          </p:cNvSpPr>
          <p:nvPr>
            <p:ph type="sldNum" sz="quarter" idx="12"/>
          </p:nvPr>
        </p:nvSpPr>
        <p:spPr/>
        <p:txBody>
          <a:bodyPr/>
          <a:lstStyle/>
          <a:p>
            <a:fld id="{E0FF9B90-B352-45BD-84CC-4DD4FD95D171}" type="slidenum">
              <a:rPr lang="en-US" smtClean="0"/>
              <a:t>30</a:t>
            </a:fld>
            <a:endParaRPr lang="en-US"/>
          </a:p>
        </p:txBody>
      </p:sp>
    </p:spTree>
    <p:extLst>
      <p:ext uri="{BB962C8B-B14F-4D97-AF65-F5344CB8AC3E}">
        <p14:creationId xmlns:p14="http://schemas.microsoft.com/office/powerpoint/2010/main" val="420371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9"/>
            <a:ext cx="8458200" cy="1143000"/>
          </a:xfrm>
        </p:spPr>
        <p:txBody>
          <a:bodyPr>
            <a:normAutofit/>
          </a:bodyPr>
          <a:lstStyle/>
          <a:p>
            <a:r>
              <a:rPr lang="en-US" sz="4000" dirty="0"/>
              <a:t>Our Contribution: ET-LDA</a:t>
            </a:r>
          </a:p>
        </p:txBody>
      </p:sp>
      <p:grpSp>
        <p:nvGrpSpPr>
          <p:cNvPr id="6" name="Group 5"/>
          <p:cNvGrpSpPr/>
          <p:nvPr/>
        </p:nvGrpSpPr>
        <p:grpSpPr>
          <a:xfrm>
            <a:off x="4995676" y="1920046"/>
            <a:ext cx="3639841" cy="2919422"/>
            <a:chOff x="5263935" y="1529952"/>
            <a:chExt cx="3639841" cy="2919422"/>
          </a:xfrm>
        </p:grpSpPr>
        <p:grpSp>
          <p:nvGrpSpPr>
            <p:cNvPr id="25" name="Group 24"/>
            <p:cNvGrpSpPr/>
            <p:nvPr/>
          </p:nvGrpSpPr>
          <p:grpSpPr>
            <a:xfrm>
              <a:off x="5263935" y="1539194"/>
              <a:ext cx="3639841" cy="2910180"/>
              <a:chOff x="5263935" y="1539194"/>
              <a:chExt cx="3639841" cy="2910180"/>
            </a:xfrm>
          </p:grpSpPr>
          <p:pic>
            <p:nvPicPr>
              <p:cNvPr id="1026" name="Picture 2" descr="https://g.twimg.com/Twitter_logo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8171" y="2487302"/>
                <a:ext cx="524005" cy="42601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847235" y="1539194"/>
                <a:ext cx="2371240" cy="2910180"/>
                <a:chOff x="6031602" y="1548533"/>
                <a:chExt cx="2371240" cy="2910180"/>
              </a:xfrm>
            </p:grpSpPr>
            <p:sp>
              <p:nvSpPr>
                <p:cNvPr id="7" name="Vertical Scroll 6"/>
                <p:cNvSpPr/>
                <p:nvPr/>
              </p:nvSpPr>
              <p:spPr>
                <a:xfrm>
                  <a:off x="6031602" y="1548533"/>
                  <a:ext cx="2371240" cy="2910180"/>
                </a:xfrm>
                <a:prstGeom prst="verticalScroll">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Rectangle 3"/>
                <p:cNvSpPr/>
                <p:nvPr/>
              </p:nvSpPr>
              <p:spPr>
                <a:xfrm>
                  <a:off x="6508174" y="1939637"/>
                  <a:ext cx="1418095" cy="7570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t>
                  </a:r>
                  <a:endParaRPr lang="en-US" sz="1400" dirty="0">
                    <a:solidFill>
                      <a:schemeClr val="tx1"/>
                    </a:solidFill>
                  </a:endParaRPr>
                </a:p>
              </p:txBody>
            </p:sp>
            <p:sp>
              <p:nvSpPr>
                <p:cNvPr id="9" name="Rectangle 8"/>
                <p:cNvSpPr/>
                <p:nvPr/>
              </p:nvSpPr>
              <p:spPr>
                <a:xfrm>
                  <a:off x="6508173" y="2792512"/>
                  <a:ext cx="1418095" cy="498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t>
                  </a:r>
                  <a:endParaRPr lang="en-US" sz="1400" dirty="0">
                    <a:solidFill>
                      <a:schemeClr val="tx1"/>
                    </a:solidFill>
                  </a:endParaRPr>
                </a:p>
              </p:txBody>
            </p:sp>
            <p:sp>
              <p:nvSpPr>
                <p:cNvPr id="10" name="Rectangle 9"/>
                <p:cNvSpPr/>
                <p:nvPr/>
              </p:nvSpPr>
              <p:spPr>
                <a:xfrm>
                  <a:off x="6508173" y="3439938"/>
                  <a:ext cx="1418095" cy="7809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t>
                  </a:r>
                  <a:endParaRPr lang="en-US" sz="1200" dirty="0">
                    <a:solidFill>
                      <a:schemeClr val="tx1"/>
                    </a:solidFill>
                  </a:endParaRPr>
                </a:p>
              </p:txBody>
            </p:sp>
          </p:grpSp>
          <p:cxnSp>
            <p:nvCxnSpPr>
              <p:cNvPr id="11" name="Straight Arrow Connector 10"/>
              <p:cNvCxnSpPr/>
              <p:nvPr/>
            </p:nvCxnSpPr>
            <p:spPr>
              <a:xfrm>
                <a:off x="5990095" y="1762566"/>
                <a:ext cx="0" cy="23014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2" descr="https://g.twimg.com/Twitter_logo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4411" y="2487302"/>
                <a:ext cx="524005" cy="42601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a:off x="7674609" y="2266964"/>
                <a:ext cx="490018" cy="3821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263935" y="2399145"/>
                <a:ext cx="612475" cy="59513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8233534" y="2399145"/>
                <a:ext cx="670242" cy="5951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Arrow Connector 18"/>
              <p:cNvCxnSpPr/>
              <p:nvPr/>
            </p:nvCxnSpPr>
            <p:spPr>
              <a:xfrm flipV="1">
                <a:off x="7756960" y="2941496"/>
                <a:ext cx="382732" cy="87955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684549" y="2770652"/>
                <a:ext cx="429579" cy="313389"/>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6475884" y="1529952"/>
              <a:ext cx="1534010" cy="307777"/>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Event transcript</a:t>
              </a:r>
              <a:endParaRPr lang="en-US" sz="1400" b="1" dirty="0">
                <a:effectLst>
                  <a:outerShdw blurRad="38100" dist="38100" dir="2700000" algn="tl">
                    <a:srgbClr val="000000">
                      <a:alpha val="43137"/>
                    </a:srgbClr>
                  </a:outerShdw>
                </a:effectLst>
              </a:endParaRPr>
            </a:p>
          </p:txBody>
        </p:sp>
      </p:grpSp>
      <p:sp>
        <p:nvSpPr>
          <p:cNvPr id="5" name="Rectangle 4"/>
          <p:cNvSpPr/>
          <p:nvPr/>
        </p:nvSpPr>
        <p:spPr>
          <a:xfrm>
            <a:off x="304800" y="1698380"/>
            <a:ext cx="4374097" cy="2677656"/>
          </a:xfrm>
          <a:prstGeom prst="rect">
            <a:avLst/>
          </a:prstGeom>
        </p:spPr>
        <p:txBody>
          <a:bodyPr wrap="square">
            <a:spAutoFit/>
          </a:bodyPr>
          <a:lstStyle/>
          <a:p>
            <a:r>
              <a:rPr lang="en-US" sz="2800" b="1" dirty="0">
                <a:solidFill>
                  <a:schemeClr val="accent2">
                    <a:lumMod val="75000"/>
                  </a:schemeClr>
                </a:solidFill>
              </a:rPr>
              <a:t>ET-LDA</a:t>
            </a:r>
            <a:r>
              <a:rPr lang="en-US" sz="2800" dirty="0"/>
              <a:t> </a:t>
            </a:r>
            <a:r>
              <a:rPr lang="en-US" sz="2800" dirty="0" smtClean="0"/>
              <a:t>is </a:t>
            </a:r>
            <a:r>
              <a:rPr lang="en-US" sz="2800" dirty="0"/>
              <a:t>a </a:t>
            </a:r>
            <a:r>
              <a:rPr lang="en-US" sz="2800" dirty="0">
                <a:solidFill>
                  <a:schemeClr val="accent2">
                    <a:lumMod val="75000"/>
                  </a:schemeClr>
                </a:solidFill>
              </a:rPr>
              <a:t>hierarchical </a:t>
            </a:r>
            <a:r>
              <a:rPr lang="en-US" sz="2800" dirty="0" smtClean="0">
                <a:solidFill>
                  <a:schemeClr val="accent2">
                    <a:lumMod val="75000"/>
                  </a:schemeClr>
                </a:solidFill>
              </a:rPr>
              <a:t>Bayesian </a:t>
            </a:r>
            <a:r>
              <a:rPr lang="en-US" sz="2800" dirty="0" smtClean="0">
                <a:solidFill>
                  <a:schemeClr val="accent2">
                    <a:lumMod val="75000"/>
                  </a:schemeClr>
                </a:solidFill>
              </a:rPr>
              <a:t>model</a:t>
            </a:r>
            <a:r>
              <a:rPr lang="en-US" sz="2800" dirty="0" smtClean="0"/>
              <a:t>, which </a:t>
            </a:r>
            <a:r>
              <a:rPr lang="en-US" sz="2800" dirty="0" smtClean="0">
                <a:solidFill>
                  <a:schemeClr val="accent2">
                    <a:lumMod val="75000"/>
                  </a:schemeClr>
                </a:solidFill>
              </a:rPr>
              <a:t>jointly</a:t>
            </a:r>
            <a:r>
              <a:rPr lang="en-US" sz="2800" dirty="0" smtClean="0"/>
              <a:t> models an </a:t>
            </a:r>
            <a:r>
              <a:rPr lang="en-US" sz="2800" dirty="0"/>
              <a:t>event and its </a:t>
            </a:r>
            <a:r>
              <a:rPr lang="en-US" sz="2800" dirty="0" smtClean="0"/>
              <a:t>Twitter responses via their </a:t>
            </a:r>
            <a:r>
              <a:rPr lang="en-US" sz="2800" dirty="0"/>
              <a:t>inter-dependency, i.e., topical </a:t>
            </a:r>
            <a:r>
              <a:rPr lang="en-US" sz="2800" dirty="0" smtClean="0"/>
              <a:t>influences</a:t>
            </a:r>
            <a:endParaRPr lang="en-US" sz="2800" dirty="0"/>
          </a:p>
        </p:txBody>
      </p:sp>
      <p:sp>
        <p:nvSpPr>
          <p:cNvPr id="8" name="Rectangle 7"/>
          <p:cNvSpPr/>
          <p:nvPr/>
        </p:nvSpPr>
        <p:spPr>
          <a:xfrm>
            <a:off x="4664" y="5796171"/>
            <a:ext cx="6548535" cy="1061829"/>
          </a:xfrm>
          <a:prstGeom prst="rect">
            <a:avLst/>
          </a:prstGeom>
        </p:spPr>
        <p:txBody>
          <a:bodyPr wrap="square">
            <a:spAutoFit/>
          </a:bodyPr>
          <a:lstStyle/>
          <a:p>
            <a:r>
              <a:rPr lang="en-US" sz="1050" dirty="0">
                <a:solidFill>
                  <a:schemeClr val="accent2">
                    <a:lumMod val="75000"/>
                  </a:schemeClr>
                </a:solidFill>
              </a:rPr>
              <a:t>Yuheng Hu</a:t>
            </a:r>
            <a:r>
              <a:rPr lang="en-US" sz="1050" dirty="0"/>
              <a:t>, </a:t>
            </a:r>
            <a:r>
              <a:rPr lang="en-US" sz="1050" dirty="0" err="1"/>
              <a:t>Ajita</a:t>
            </a:r>
            <a:r>
              <a:rPr lang="en-US" sz="1050" dirty="0"/>
              <a:t> John, </a:t>
            </a:r>
            <a:r>
              <a:rPr lang="en-US" sz="1050" dirty="0" err="1"/>
              <a:t>Fei</a:t>
            </a:r>
            <a:r>
              <a:rPr lang="en-US" sz="1050" dirty="0"/>
              <a:t> Wang, </a:t>
            </a:r>
            <a:r>
              <a:rPr lang="en-US" sz="1050" dirty="0" err="1"/>
              <a:t>Subbarao</a:t>
            </a:r>
            <a:r>
              <a:rPr lang="en-US" sz="1050" dirty="0"/>
              <a:t> </a:t>
            </a:r>
            <a:r>
              <a:rPr lang="en-US" sz="1050" dirty="0" err="1"/>
              <a:t>Kambhampati</a:t>
            </a:r>
            <a:r>
              <a:rPr lang="en-US" sz="1050" dirty="0"/>
              <a:t>. “ET-LDA: Joint Topic Modeling for Aligning Events and their Twitter Feedback.” In AAAI Conference on Artificial Intelligence (AAAI) 2012 </a:t>
            </a:r>
          </a:p>
          <a:p>
            <a:r>
              <a:rPr lang="en-US" sz="1050" dirty="0">
                <a:solidFill>
                  <a:schemeClr val="accent2">
                    <a:lumMod val="75000"/>
                  </a:schemeClr>
                </a:solidFill>
              </a:rPr>
              <a:t>Yuheng Hu</a:t>
            </a:r>
            <a:r>
              <a:rPr lang="en-US" sz="1050" dirty="0"/>
              <a:t>, </a:t>
            </a:r>
            <a:r>
              <a:rPr lang="en-US" sz="1050" dirty="0" err="1"/>
              <a:t>Ajita</a:t>
            </a:r>
            <a:r>
              <a:rPr lang="en-US" sz="1050" dirty="0"/>
              <a:t> John, </a:t>
            </a:r>
            <a:r>
              <a:rPr lang="en-US" sz="1050" dirty="0" err="1"/>
              <a:t>Doree</a:t>
            </a:r>
            <a:r>
              <a:rPr lang="en-US" sz="1050" dirty="0"/>
              <a:t> Duncan </a:t>
            </a:r>
            <a:r>
              <a:rPr lang="en-US" sz="1050" dirty="0" err="1"/>
              <a:t>Seligmann</a:t>
            </a:r>
            <a:r>
              <a:rPr lang="en-US" sz="1050" dirty="0"/>
              <a:t>, </a:t>
            </a:r>
            <a:r>
              <a:rPr lang="en-US" sz="1050" dirty="0" err="1"/>
              <a:t>Fei</a:t>
            </a:r>
            <a:r>
              <a:rPr lang="en-US" sz="1050" dirty="0"/>
              <a:t> Wang. “What were the Tweets about? Topical Associations between Public Events and Twitter Feeds.” </a:t>
            </a:r>
            <a:r>
              <a:rPr lang="en-US" sz="1050" dirty="0" smtClean="0"/>
              <a:t> ICWSM’12 </a:t>
            </a:r>
          </a:p>
          <a:p>
            <a:r>
              <a:rPr lang="en-US" sz="1050" dirty="0" smtClean="0">
                <a:solidFill>
                  <a:schemeClr val="accent2">
                    <a:lumMod val="75000"/>
                  </a:schemeClr>
                </a:solidFill>
              </a:rPr>
              <a:t>Yuheng </a:t>
            </a:r>
            <a:r>
              <a:rPr lang="en-US" sz="1050" dirty="0">
                <a:solidFill>
                  <a:schemeClr val="accent2">
                    <a:lumMod val="75000"/>
                  </a:schemeClr>
                </a:solidFill>
              </a:rPr>
              <a:t>Hu</a:t>
            </a:r>
            <a:r>
              <a:rPr lang="en-US" sz="1050" dirty="0"/>
              <a:t>, </a:t>
            </a:r>
            <a:r>
              <a:rPr lang="en-US" sz="1050" dirty="0" err="1"/>
              <a:t>Ajita</a:t>
            </a:r>
            <a:r>
              <a:rPr lang="en-US" sz="1050" dirty="0"/>
              <a:t> John, </a:t>
            </a:r>
            <a:r>
              <a:rPr lang="en-US" sz="1050" dirty="0" err="1"/>
              <a:t>Doree</a:t>
            </a:r>
            <a:r>
              <a:rPr lang="en-US" sz="1050" dirty="0"/>
              <a:t> Duncan </a:t>
            </a:r>
            <a:r>
              <a:rPr lang="en-US" sz="1050" dirty="0" err="1"/>
              <a:t>Seligmann</a:t>
            </a:r>
            <a:r>
              <a:rPr lang="en-US" sz="1050" dirty="0"/>
              <a:t>. “Event Analytics via Social Media.” In Proc. ACM Multimedia 2011 Workshop on Social and Behavioral Networked Media Access (SBNMA) , 2011</a:t>
            </a:r>
          </a:p>
        </p:txBody>
      </p:sp>
      <p:sp>
        <p:nvSpPr>
          <p:cNvPr id="3" name="Slide Number Placeholder 2"/>
          <p:cNvSpPr>
            <a:spLocks noGrp="1"/>
          </p:cNvSpPr>
          <p:nvPr>
            <p:ph type="sldNum" sz="quarter" idx="12"/>
          </p:nvPr>
        </p:nvSpPr>
        <p:spPr/>
        <p:txBody>
          <a:bodyPr/>
          <a:lstStyle/>
          <a:p>
            <a:fld id="{E0FF9B90-B352-45BD-84CC-4DD4FD95D171}" type="slidenum">
              <a:rPr lang="en-US" smtClean="0"/>
              <a:t>31</a:t>
            </a:fld>
            <a:endParaRPr lang="en-US"/>
          </a:p>
        </p:txBody>
      </p:sp>
    </p:spTree>
    <p:extLst>
      <p:ext uri="{BB962C8B-B14F-4D97-AF65-F5344CB8AC3E}">
        <p14:creationId xmlns:p14="http://schemas.microsoft.com/office/powerpoint/2010/main" val="429203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effectLst/>
              </a:rPr>
              <a:t>ET-LDA: Graphical Model</a:t>
            </a:r>
            <a:endParaRPr lang="en-US" sz="4000" dirty="0">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45" y="1857616"/>
            <a:ext cx="7915859" cy="492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919515" y="2852059"/>
            <a:ext cx="685800" cy="685800"/>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sp>
        <p:nvSpPr>
          <p:cNvPr id="11" name="Oval 10"/>
          <p:cNvSpPr/>
          <p:nvPr/>
        </p:nvSpPr>
        <p:spPr>
          <a:xfrm>
            <a:off x="6042123" y="3878839"/>
            <a:ext cx="685800" cy="685800"/>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grpSp>
        <p:nvGrpSpPr>
          <p:cNvPr id="7" name="Group 6"/>
          <p:cNvGrpSpPr/>
          <p:nvPr/>
        </p:nvGrpSpPr>
        <p:grpSpPr>
          <a:xfrm>
            <a:off x="251029" y="1144127"/>
            <a:ext cx="3000551" cy="5553478"/>
            <a:chOff x="319596" y="1152122"/>
            <a:chExt cx="3000551" cy="5553478"/>
          </a:xfrm>
        </p:grpSpPr>
        <p:sp>
          <p:nvSpPr>
            <p:cNvPr id="6" name="Rounded Rectangle 5"/>
            <p:cNvSpPr/>
            <p:nvPr/>
          </p:nvSpPr>
          <p:spPr>
            <a:xfrm>
              <a:off x="729346" y="1933816"/>
              <a:ext cx="2590801" cy="4771784"/>
            </a:xfrm>
            <a:prstGeom prst="roundRect">
              <a:avLst/>
            </a:prstGeom>
            <a:solidFill>
              <a:srgbClr val="FFFF00">
                <a:alpha val="31000"/>
              </a:srgbClr>
            </a:solidFill>
            <a:ln w="571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cxnSp>
          <p:nvCxnSpPr>
            <p:cNvPr id="12" name="Straight Arrow Connector 11"/>
            <p:cNvCxnSpPr/>
            <p:nvPr/>
          </p:nvCxnSpPr>
          <p:spPr>
            <a:xfrm>
              <a:off x="799572" y="1552767"/>
              <a:ext cx="266700" cy="433508"/>
            </a:xfrm>
            <a:prstGeom prst="straightConnector1">
              <a:avLst/>
            </a:prstGeom>
            <a:ln w="571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9596" y="1152122"/>
              <a:ext cx="1254923" cy="461665"/>
            </a:xfrm>
            <a:prstGeom prst="rect">
              <a:avLst/>
            </a:prstGeom>
            <a:noFill/>
          </p:spPr>
          <p:txBody>
            <a:bodyPr wrap="square" rtlCol="0">
              <a:spAutoFit/>
            </a:bodyPr>
            <a:lstStyle/>
            <a:p>
              <a:r>
                <a:rPr lang="en-US" sz="2400" b="1" dirty="0">
                  <a:latin typeface="+mj-lt"/>
                </a:rPr>
                <a:t>Event</a:t>
              </a:r>
            </a:p>
          </p:txBody>
        </p:sp>
      </p:grpSp>
      <mc:AlternateContent xmlns:mc="http://schemas.openxmlformats.org/markup-compatibility/2006" xmlns:a14="http://schemas.microsoft.com/office/drawing/2010/main">
        <mc:Choice Requires="a14">
          <p:sp>
            <p:nvSpPr>
              <p:cNvPr id="25" name="TextBox 24"/>
              <p:cNvSpPr txBox="1"/>
              <p:nvPr/>
            </p:nvSpPr>
            <p:spPr>
              <a:xfrm>
                <a:off x="2514924" y="1456026"/>
                <a:ext cx="1471687" cy="738664"/>
              </a:xfrm>
              <a:prstGeom prst="rect">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400" dirty="0" smtClean="0">
                    <a:effectLst/>
                    <a:latin typeface="+mj-lt"/>
                  </a:rPr>
                  <a:t>Determine event </a:t>
                </a:r>
              </a:p>
              <a:p>
                <a:r>
                  <a:rPr lang="en-US" sz="1400" dirty="0">
                    <a:latin typeface="+mj-lt"/>
                  </a:rPr>
                  <a:t>s</a:t>
                </a:r>
                <a:r>
                  <a:rPr lang="en-US" sz="1400" dirty="0" smtClean="0">
                    <a:effectLst/>
                    <a:latin typeface="+mj-lt"/>
                  </a:rPr>
                  <a:t>egmentation</a:t>
                </a:r>
              </a:p>
              <a:p>
                <a:r>
                  <a:rPr lang="en-US" sz="1400" dirty="0" smtClean="0">
                    <a:effectLst/>
                    <a:latin typeface="+mj-lt"/>
                  </a:rPr>
                  <a:t>C</a:t>
                </a:r>
                <a:r>
                  <a:rPr lang="en-US" sz="1400" baseline="30000" dirty="0" smtClean="0">
                    <a:effectLst/>
                    <a:latin typeface="+mj-lt"/>
                  </a:rPr>
                  <a:t>(s)</a:t>
                </a:r>
                <a:r>
                  <a:rPr lang="en-US" sz="1400" dirty="0" smtClean="0">
                    <a:effectLst/>
                    <a:latin typeface="+mj-lt"/>
                  </a:rPr>
                  <a:t>~Bernoulli(</a:t>
                </a:r>
                <a14:m>
                  <m:oMath xmlns:m="http://schemas.openxmlformats.org/officeDocument/2006/math">
                    <m:r>
                      <a:rPr lang="el-GR" sz="1400" i="1">
                        <a:effectLst/>
                        <a:latin typeface="Cambria Math" panose="02040503050406030204" pitchFamily="18" charset="0"/>
                      </a:rPr>
                      <m:t>𝛿</m:t>
                    </m:r>
                  </m:oMath>
                </a14:m>
                <a:r>
                  <a:rPr lang="en-US" sz="1400" dirty="0" smtClean="0">
                    <a:effectLst/>
                    <a:latin typeface="+mj-lt"/>
                  </a:rPr>
                  <a:t>)</a:t>
                </a:r>
                <a:endParaRPr lang="en-US" sz="1400" dirty="0">
                  <a:effectLst/>
                  <a:latin typeface="+mj-lt"/>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514924" y="1456026"/>
                <a:ext cx="1471687" cy="738664"/>
              </a:xfrm>
              <a:prstGeom prst="rect">
                <a:avLst/>
              </a:prstGeom>
              <a:blipFill rotWithShape="0">
                <a:blip r:embed="rId4"/>
                <a:stretch>
                  <a:fillRect l="-1245" t="-1653" r="-415" b="-7438"/>
                </a:stretch>
              </a:blipFill>
              <a:ln>
                <a:noFill/>
              </a:ln>
            </p:spPr>
            <p:txBody>
              <a:bodyPr/>
              <a:lstStyle/>
              <a:p>
                <a:r>
                  <a:rPr lang="en-US">
                    <a:noFill/>
                  </a:rPr>
                  <a:t> </a:t>
                </a:r>
              </a:p>
            </p:txBody>
          </p:sp>
        </mc:Fallback>
      </mc:AlternateContent>
      <p:sp>
        <p:nvSpPr>
          <p:cNvPr id="29" name="TextBox 28"/>
          <p:cNvSpPr txBox="1"/>
          <p:nvPr/>
        </p:nvSpPr>
        <p:spPr>
          <a:xfrm>
            <a:off x="6742887" y="3166494"/>
            <a:ext cx="1795554" cy="523220"/>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1400" dirty="0">
                <a:latin typeface="+mj-lt"/>
              </a:rPr>
              <a:t>Determine tweet </a:t>
            </a:r>
            <a:r>
              <a:rPr lang="en-US" sz="1400" dirty="0" smtClean="0">
                <a:latin typeface="+mj-lt"/>
              </a:rPr>
              <a:t>type</a:t>
            </a:r>
          </a:p>
          <a:p>
            <a:r>
              <a:rPr lang="en-US" sz="1400" dirty="0" smtClean="0">
                <a:latin typeface="+mj-lt"/>
              </a:rPr>
              <a:t>C</a:t>
            </a:r>
            <a:r>
              <a:rPr lang="en-US" sz="1400" baseline="30000" dirty="0" smtClean="0">
                <a:latin typeface="+mj-lt"/>
              </a:rPr>
              <a:t>(t)</a:t>
            </a:r>
            <a:r>
              <a:rPr lang="en-US" sz="1400" dirty="0" smtClean="0">
                <a:latin typeface="+mj-lt"/>
              </a:rPr>
              <a:t>~Bernoulli(</a:t>
            </a:r>
            <a:r>
              <a:rPr lang="el-GR" sz="1400" dirty="0" smtClean="0"/>
              <a:t>λ</a:t>
            </a:r>
            <a:r>
              <a:rPr lang="en-US" sz="1400" dirty="0" smtClean="0"/>
              <a:t>)</a:t>
            </a:r>
            <a:endParaRPr lang="en-US" sz="1400" dirty="0">
              <a:latin typeface="+mj-lt"/>
            </a:endParaRPr>
          </a:p>
        </p:txBody>
      </p:sp>
      <p:sp>
        <p:nvSpPr>
          <p:cNvPr id="32" name="Oval 31"/>
          <p:cNvSpPr/>
          <p:nvPr/>
        </p:nvSpPr>
        <p:spPr>
          <a:xfrm>
            <a:off x="5271253" y="3855147"/>
            <a:ext cx="685800" cy="685800"/>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sp>
        <p:nvSpPr>
          <p:cNvPr id="34" name="TextBox 33"/>
          <p:cNvSpPr txBox="1"/>
          <p:nvPr/>
        </p:nvSpPr>
        <p:spPr>
          <a:xfrm>
            <a:off x="3320147" y="2723986"/>
            <a:ext cx="1951106" cy="954107"/>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1400" dirty="0">
                <a:solidFill>
                  <a:schemeClr val="bg1"/>
                </a:solidFill>
                <a:latin typeface="+mj-lt"/>
              </a:rPr>
              <a:t>Determine </a:t>
            </a:r>
            <a:r>
              <a:rPr lang="en-US" sz="1400" dirty="0" smtClean="0">
                <a:solidFill>
                  <a:schemeClr val="bg1"/>
                </a:solidFill>
                <a:latin typeface="+mj-lt"/>
              </a:rPr>
              <a:t>which segment </a:t>
            </a:r>
            <a:r>
              <a:rPr lang="en-US" sz="1400" dirty="0">
                <a:solidFill>
                  <a:schemeClr val="bg1"/>
                </a:solidFill>
                <a:latin typeface="+mj-lt"/>
              </a:rPr>
              <a:t>a tweet (word) refers </a:t>
            </a:r>
            <a:r>
              <a:rPr lang="en-US" sz="1400" dirty="0" smtClean="0">
                <a:solidFill>
                  <a:schemeClr val="bg1"/>
                </a:solidFill>
                <a:latin typeface="+mj-lt"/>
              </a:rPr>
              <a:t>to</a:t>
            </a:r>
          </a:p>
          <a:p>
            <a:r>
              <a:rPr lang="en-US" sz="1400" dirty="0" smtClean="0">
                <a:solidFill>
                  <a:schemeClr val="bg1"/>
                </a:solidFill>
                <a:latin typeface="+mj-lt"/>
              </a:rPr>
              <a:t>S</a:t>
            </a:r>
            <a:r>
              <a:rPr lang="en-US" sz="1400" baseline="30000" dirty="0" smtClean="0">
                <a:solidFill>
                  <a:schemeClr val="bg1"/>
                </a:solidFill>
                <a:latin typeface="+mj-lt"/>
              </a:rPr>
              <a:t>(t)</a:t>
            </a:r>
            <a:r>
              <a:rPr lang="en-US" sz="1400" dirty="0" smtClean="0">
                <a:solidFill>
                  <a:schemeClr val="bg1"/>
                </a:solidFill>
                <a:latin typeface="+mj-lt"/>
              </a:rPr>
              <a:t> ~ Categorical(</a:t>
            </a:r>
            <a:r>
              <a:rPr lang="el-GR" sz="1400" dirty="0">
                <a:solidFill>
                  <a:schemeClr val="bg1"/>
                </a:solidFill>
                <a:latin typeface="+mj-lt"/>
              </a:rPr>
              <a:t>γ</a:t>
            </a:r>
            <a:r>
              <a:rPr lang="en-US" sz="1400" dirty="0" smtClean="0">
                <a:solidFill>
                  <a:schemeClr val="bg1"/>
                </a:solidFill>
                <a:latin typeface="+mj-lt"/>
              </a:rPr>
              <a:t>)</a:t>
            </a:r>
            <a:endParaRPr lang="en-US" sz="1400" baseline="30000" dirty="0">
              <a:solidFill>
                <a:schemeClr val="bg1"/>
              </a:solidFill>
              <a:latin typeface="+mj-lt"/>
            </a:endParaRPr>
          </a:p>
        </p:txBody>
      </p:sp>
      <p:grpSp>
        <p:nvGrpSpPr>
          <p:cNvPr id="10" name="Group 9"/>
          <p:cNvGrpSpPr/>
          <p:nvPr/>
        </p:nvGrpSpPr>
        <p:grpSpPr>
          <a:xfrm>
            <a:off x="4426381" y="1127922"/>
            <a:ext cx="4112060" cy="5454449"/>
            <a:chOff x="4719930" y="1211238"/>
            <a:chExt cx="4112060" cy="5454449"/>
          </a:xfrm>
        </p:grpSpPr>
        <p:sp>
          <p:nvSpPr>
            <p:cNvPr id="8" name="Rounded Rectangle 7"/>
            <p:cNvSpPr/>
            <p:nvPr/>
          </p:nvSpPr>
          <p:spPr>
            <a:xfrm>
              <a:off x="4719930" y="1893903"/>
              <a:ext cx="3803545" cy="4771784"/>
            </a:xfrm>
            <a:prstGeom prst="roundRect">
              <a:avLst/>
            </a:prstGeom>
            <a:solidFill>
              <a:schemeClr val="bg1">
                <a:lumMod val="95000"/>
                <a:lumOff val="5000"/>
                <a:alpha val="26000"/>
              </a:schemeClr>
            </a:solidFill>
            <a:ln w="5715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sp>
          <p:nvSpPr>
            <p:cNvPr id="20" name="TextBox 19"/>
            <p:cNvSpPr txBox="1"/>
            <p:nvPr/>
          </p:nvSpPr>
          <p:spPr>
            <a:xfrm>
              <a:off x="7647820" y="1211238"/>
              <a:ext cx="1184170" cy="461665"/>
            </a:xfrm>
            <a:prstGeom prst="rect">
              <a:avLst/>
            </a:prstGeom>
            <a:noFill/>
          </p:spPr>
          <p:txBody>
            <a:bodyPr wrap="none" rtlCol="0">
              <a:spAutoFit/>
            </a:bodyPr>
            <a:lstStyle/>
            <a:p>
              <a:r>
                <a:rPr lang="en-US" sz="2400" b="1" dirty="0">
                  <a:latin typeface="+mj-lt"/>
                </a:rPr>
                <a:t>Tweets</a:t>
              </a:r>
              <a:endParaRPr lang="en-US" b="1" dirty="0">
                <a:latin typeface="+mj-lt"/>
              </a:endParaRPr>
            </a:p>
          </p:txBody>
        </p:sp>
        <p:cxnSp>
          <p:nvCxnSpPr>
            <p:cNvPr id="36" name="Straight Arrow Connector 35"/>
            <p:cNvCxnSpPr/>
            <p:nvPr/>
          </p:nvCxnSpPr>
          <p:spPr>
            <a:xfrm flipH="1">
              <a:off x="7640664" y="1715460"/>
              <a:ext cx="271221" cy="457945"/>
            </a:xfrm>
            <a:prstGeom prst="straightConnector1">
              <a:avLst/>
            </a:prstGeom>
            <a:ln w="571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p:cNvCxnSpPr/>
          <p:nvPr/>
        </p:nvCxnSpPr>
        <p:spPr>
          <a:xfrm flipH="1">
            <a:off x="2262415" y="2333475"/>
            <a:ext cx="190119" cy="518584"/>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360483" y="3754293"/>
            <a:ext cx="910773" cy="333147"/>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6727922" y="3741957"/>
            <a:ext cx="581035" cy="345480"/>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1902580" y="4668763"/>
            <a:ext cx="685800" cy="685800"/>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sp>
        <p:nvSpPr>
          <p:cNvPr id="48" name="TextBox 47"/>
          <p:cNvSpPr txBox="1"/>
          <p:nvPr/>
        </p:nvSpPr>
        <p:spPr>
          <a:xfrm>
            <a:off x="21574" y="4087440"/>
            <a:ext cx="1729731" cy="738664"/>
          </a:xfrm>
          <a:prstGeom prst="rect">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400" dirty="0">
                <a:solidFill>
                  <a:schemeClr val="accent5">
                    <a:lumMod val="20000"/>
                    <a:lumOff val="80000"/>
                  </a:schemeClr>
                </a:solidFill>
                <a:latin typeface="+mj-lt"/>
              </a:rPr>
              <a:t>Determine word’s topic in </a:t>
            </a:r>
            <a:r>
              <a:rPr lang="en-US" sz="1400" dirty="0" smtClean="0">
                <a:solidFill>
                  <a:schemeClr val="accent5">
                    <a:lumMod val="20000"/>
                    <a:lumOff val="80000"/>
                  </a:schemeClr>
                </a:solidFill>
                <a:latin typeface="+mj-lt"/>
              </a:rPr>
              <a:t>event</a:t>
            </a:r>
          </a:p>
          <a:p>
            <a:r>
              <a:rPr lang="en-US" sz="1400" dirty="0" err="1" smtClean="0">
                <a:solidFill>
                  <a:schemeClr val="accent5">
                    <a:lumMod val="20000"/>
                    <a:lumOff val="80000"/>
                  </a:schemeClr>
                </a:solidFill>
                <a:latin typeface="+mj-lt"/>
              </a:rPr>
              <a:t>Z</a:t>
            </a:r>
            <a:r>
              <a:rPr lang="en-US" sz="1400" baseline="-25000" dirty="0" err="1" smtClean="0">
                <a:solidFill>
                  <a:schemeClr val="accent5">
                    <a:lumMod val="20000"/>
                    <a:lumOff val="80000"/>
                  </a:schemeClr>
                </a:solidFill>
                <a:latin typeface="+mj-lt"/>
              </a:rPr>
              <a:t>s</a:t>
            </a:r>
            <a:r>
              <a:rPr lang="en-US" sz="1400" dirty="0" err="1" smtClean="0">
                <a:solidFill>
                  <a:schemeClr val="accent5">
                    <a:lumMod val="20000"/>
                    <a:lumOff val="80000"/>
                  </a:schemeClr>
                </a:solidFill>
                <a:latin typeface="+mj-lt"/>
              </a:rPr>
              <a:t>~multinomial</a:t>
            </a:r>
            <a:r>
              <a:rPr lang="en-US" sz="1400" dirty="0" smtClean="0">
                <a:solidFill>
                  <a:schemeClr val="accent5">
                    <a:lumMod val="20000"/>
                    <a:lumOff val="80000"/>
                  </a:schemeClr>
                </a:solidFill>
                <a:latin typeface="+mj-lt"/>
              </a:rPr>
              <a:t>(</a:t>
            </a:r>
            <a:r>
              <a:rPr lang="el-GR" sz="1400" dirty="0">
                <a:solidFill>
                  <a:schemeClr val="accent5">
                    <a:lumMod val="20000"/>
                    <a:lumOff val="80000"/>
                  </a:schemeClr>
                </a:solidFill>
                <a:latin typeface="+mj-lt"/>
              </a:rPr>
              <a:t>θ</a:t>
            </a:r>
            <a:r>
              <a:rPr lang="en-US" sz="1400" dirty="0" smtClean="0">
                <a:solidFill>
                  <a:schemeClr val="accent5">
                    <a:lumMod val="20000"/>
                    <a:lumOff val="80000"/>
                  </a:schemeClr>
                </a:solidFill>
                <a:latin typeface="+mj-lt"/>
              </a:rPr>
              <a:t>)</a:t>
            </a:r>
            <a:endParaRPr lang="en-US" sz="1400" dirty="0">
              <a:solidFill>
                <a:schemeClr val="accent5">
                  <a:lumMod val="20000"/>
                  <a:lumOff val="80000"/>
                </a:schemeClr>
              </a:solidFill>
              <a:latin typeface="+mj-lt"/>
            </a:endParaRPr>
          </a:p>
        </p:txBody>
      </p:sp>
      <p:cxnSp>
        <p:nvCxnSpPr>
          <p:cNvPr id="49" name="Straight Arrow Connector 48"/>
          <p:cNvCxnSpPr>
            <a:endCxn id="47" idx="2"/>
          </p:cNvCxnSpPr>
          <p:nvPr/>
        </p:nvCxnSpPr>
        <p:spPr>
          <a:xfrm>
            <a:off x="1439021" y="4826104"/>
            <a:ext cx="463559" cy="18555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261861" y="5485961"/>
            <a:ext cx="1812756" cy="738664"/>
          </a:xfrm>
          <a:prstGeom prst="rect">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400" dirty="0">
                <a:solidFill>
                  <a:schemeClr val="bg1"/>
                </a:solidFill>
                <a:latin typeface="+mj-lt"/>
              </a:rPr>
              <a:t>Tweets word’s </a:t>
            </a:r>
            <a:r>
              <a:rPr lang="en-US" sz="1400" dirty="0" smtClean="0">
                <a:solidFill>
                  <a:schemeClr val="bg1"/>
                </a:solidFill>
                <a:latin typeface="+mj-lt"/>
              </a:rPr>
              <a:t>topic</a:t>
            </a:r>
          </a:p>
          <a:p>
            <a:r>
              <a:rPr lang="en-US" sz="1400" dirty="0" err="1" smtClean="0">
                <a:solidFill>
                  <a:schemeClr val="bg1"/>
                </a:solidFill>
              </a:rPr>
              <a:t>Z</a:t>
            </a:r>
            <a:r>
              <a:rPr lang="en-US" sz="1400" baseline="-25000" dirty="0" err="1" smtClean="0">
                <a:solidFill>
                  <a:schemeClr val="bg1"/>
                </a:solidFill>
              </a:rPr>
              <a:t>t</a:t>
            </a:r>
            <a:r>
              <a:rPr lang="en-US" sz="1400" dirty="0" err="1" smtClean="0">
                <a:solidFill>
                  <a:schemeClr val="bg1"/>
                </a:solidFill>
              </a:rPr>
              <a:t>~multinomial</a:t>
            </a:r>
            <a:r>
              <a:rPr lang="en-US" sz="1400" dirty="0" smtClean="0">
                <a:solidFill>
                  <a:schemeClr val="bg1"/>
                </a:solidFill>
              </a:rPr>
              <a:t>(</a:t>
            </a:r>
            <a:r>
              <a:rPr lang="el-GR" sz="1400" dirty="0">
                <a:solidFill>
                  <a:schemeClr val="bg1"/>
                </a:solidFill>
              </a:rPr>
              <a:t>ψ</a:t>
            </a:r>
            <a:r>
              <a:rPr lang="en-US" sz="1400" dirty="0" smtClean="0">
                <a:solidFill>
                  <a:schemeClr val="bg1"/>
                </a:solidFill>
              </a:rPr>
              <a:t>) or</a:t>
            </a:r>
            <a:endParaRPr lang="en-US" sz="1400" dirty="0">
              <a:solidFill>
                <a:schemeClr val="bg1"/>
              </a:solidFill>
            </a:endParaRPr>
          </a:p>
          <a:p>
            <a:r>
              <a:rPr lang="en-US" sz="1400" dirty="0" err="1" smtClean="0">
                <a:solidFill>
                  <a:schemeClr val="bg1"/>
                </a:solidFill>
              </a:rPr>
              <a:t>Z</a:t>
            </a:r>
            <a:r>
              <a:rPr lang="en-US" sz="1400" baseline="-25000" dirty="0" err="1" smtClean="0">
                <a:solidFill>
                  <a:schemeClr val="bg1"/>
                </a:solidFill>
              </a:rPr>
              <a:t>t</a:t>
            </a:r>
            <a:r>
              <a:rPr lang="en-US" sz="1400" dirty="0" err="1" smtClean="0">
                <a:solidFill>
                  <a:schemeClr val="bg1"/>
                </a:solidFill>
              </a:rPr>
              <a:t>~multinomial</a:t>
            </a:r>
            <a:r>
              <a:rPr lang="en-US" sz="1400" dirty="0" smtClean="0">
                <a:solidFill>
                  <a:schemeClr val="bg1"/>
                </a:solidFill>
              </a:rPr>
              <a:t>(</a:t>
            </a:r>
            <a:r>
              <a:rPr lang="el-GR" sz="1400" dirty="0">
                <a:solidFill>
                  <a:schemeClr val="bg1"/>
                </a:solidFill>
              </a:rPr>
              <a:t>θ</a:t>
            </a:r>
            <a:r>
              <a:rPr lang="en-US" sz="1400" dirty="0" smtClean="0">
                <a:solidFill>
                  <a:schemeClr val="bg1"/>
                </a:solidFill>
              </a:rPr>
              <a:t>)</a:t>
            </a:r>
            <a:endParaRPr lang="en-US" sz="1400" dirty="0">
              <a:solidFill>
                <a:schemeClr val="bg1"/>
              </a:solidFill>
            </a:endParaRPr>
          </a:p>
        </p:txBody>
      </p:sp>
      <p:cxnSp>
        <p:nvCxnSpPr>
          <p:cNvPr id="53" name="Straight Arrow Connector 52"/>
          <p:cNvCxnSpPr/>
          <p:nvPr/>
        </p:nvCxnSpPr>
        <p:spPr>
          <a:xfrm flipH="1" flipV="1">
            <a:off x="5957056" y="5337630"/>
            <a:ext cx="304807" cy="30117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5274733" y="4707467"/>
            <a:ext cx="685800" cy="685800"/>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pic>
        <p:nvPicPr>
          <p:cNvPr id="3" name="Picture 2"/>
          <p:cNvPicPr>
            <a:picLocks noChangeAspect="1"/>
          </p:cNvPicPr>
          <p:nvPr/>
        </p:nvPicPr>
        <p:blipFill>
          <a:blip r:embed="rId5"/>
          <a:stretch>
            <a:fillRect/>
          </a:stretch>
        </p:blipFill>
        <p:spPr>
          <a:xfrm>
            <a:off x="17004" y="91520"/>
            <a:ext cx="1652894" cy="1067953"/>
          </a:xfrm>
          <a:prstGeom prst="rect">
            <a:avLst/>
          </a:prstGeom>
        </p:spPr>
      </p:pic>
      <p:sp>
        <p:nvSpPr>
          <p:cNvPr id="26" name="Oval 25"/>
          <p:cNvSpPr/>
          <p:nvPr/>
        </p:nvSpPr>
        <p:spPr>
          <a:xfrm>
            <a:off x="1902580" y="3744537"/>
            <a:ext cx="685800" cy="685800"/>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cxnSp>
        <p:nvCxnSpPr>
          <p:cNvPr id="27" name="Straight Arrow Connector 26"/>
          <p:cNvCxnSpPr/>
          <p:nvPr/>
        </p:nvCxnSpPr>
        <p:spPr>
          <a:xfrm>
            <a:off x="1439021" y="3537859"/>
            <a:ext cx="439490" cy="411147"/>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p:cNvSpPr txBox="1"/>
              <p:nvPr/>
            </p:nvSpPr>
            <p:spPr>
              <a:xfrm>
                <a:off x="63595" y="2541590"/>
                <a:ext cx="1863761" cy="954107"/>
              </a:xfrm>
              <a:prstGeom prst="rect">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400" dirty="0" smtClean="0">
                    <a:effectLst/>
                    <a:latin typeface="+mj-lt"/>
                  </a:rPr>
                  <a:t>Determine segment</a:t>
                </a:r>
              </a:p>
              <a:p>
                <a:r>
                  <a:rPr lang="en-US" sz="1400" dirty="0" smtClean="0">
                    <a:effectLst/>
                    <a:latin typeface="+mj-lt"/>
                  </a:rPr>
                  <a:t>topics</a:t>
                </a:r>
              </a:p>
              <a:p>
                <a:r>
                  <a:rPr lang="el-GR" sz="1400" dirty="0">
                    <a:solidFill>
                      <a:schemeClr val="accent5">
                        <a:lumMod val="20000"/>
                        <a:lumOff val="80000"/>
                      </a:schemeClr>
                    </a:solidFill>
                  </a:rPr>
                  <a:t>θ</a:t>
                </a:r>
                <a:r>
                  <a:rPr lang="en-US" sz="1400" baseline="30000" dirty="0" smtClean="0">
                    <a:effectLst/>
                    <a:latin typeface="+mj-lt"/>
                  </a:rPr>
                  <a:t>(s)</a:t>
                </a:r>
                <a:r>
                  <a:rPr lang="en-US" sz="1400" dirty="0" smtClean="0">
                    <a:effectLst/>
                    <a:latin typeface="+mj-lt"/>
                  </a:rPr>
                  <a:t>~</a:t>
                </a:r>
                <a:r>
                  <a:rPr lang="en-US" sz="1400" dirty="0" err="1" smtClean="0">
                    <a:effectLst/>
                    <a:latin typeface="+mj-lt"/>
                  </a:rPr>
                  <a:t>Dirichlet</a:t>
                </a:r>
                <a:r>
                  <a:rPr lang="en-US" sz="1400" dirty="0" smtClean="0">
                    <a:effectLst/>
                    <a:latin typeface="+mj-lt"/>
                  </a:rPr>
                  <a:t>(</a:t>
                </a:r>
                <a:r>
                  <a:rPr lang="el-GR" sz="1400" dirty="0"/>
                  <a:t>α</a:t>
                </a:r>
                <a:r>
                  <a:rPr lang="en-US" sz="1400" dirty="0" smtClean="0">
                    <a:effectLst/>
                    <a:latin typeface="+mj-lt"/>
                  </a:rPr>
                  <a:t>), or</a:t>
                </a:r>
              </a:p>
              <a:p>
                <a:r>
                  <a:rPr lang="el-GR" sz="1400" dirty="0">
                    <a:solidFill>
                      <a:schemeClr val="accent5">
                        <a:lumMod val="20000"/>
                        <a:lumOff val="80000"/>
                      </a:schemeClr>
                    </a:solidFill>
                  </a:rPr>
                  <a:t>θ</a:t>
                </a:r>
                <a:r>
                  <a:rPr lang="en-US" sz="1400" baseline="30000" dirty="0"/>
                  <a:t>(s</a:t>
                </a:r>
                <a:r>
                  <a:rPr lang="en-US" sz="1400" baseline="30000" dirty="0" smtClean="0"/>
                  <a:t>)</a:t>
                </a:r>
                <a:r>
                  <a:rPr lang="en-US" sz="1400" dirty="0" smtClean="0"/>
                  <a:t>~</a:t>
                </a:r>
                <a:r>
                  <a:rPr lang="el-GR" sz="1400" dirty="0"/>
                  <a:t> </a:t>
                </a:r>
                <a14:m>
                  <m:oMath xmlns:m="http://schemas.openxmlformats.org/officeDocument/2006/math">
                    <m:r>
                      <a:rPr lang="el-GR" sz="1400" i="1">
                        <a:latin typeface="Cambria Math" panose="02040503050406030204" pitchFamily="18" charset="0"/>
                      </a:rPr>
                      <m:t>𝛿</m:t>
                    </m:r>
                    <m:r>
                      <a:rPr lang="el-GR" sz="1400" i="1">
                        <a:latin typeface="Cambria Math" panose="02040503050406030204" pitchFamily="18" charset="0"/>
                      </a:rPr>
                      <m:t> </m:t>
                    </m:r>
                  </m:oMath>
                </a14:m>
                <a:r>
                  <a:rPr lang="en-US" sz="1400" dirty="0" smtClean="0"/>
                  <a:t>(</a:t>
                </a:r>
                <a:r>
                  <a:rPr lang="el-GR" sz="1400" dirty="0" smtClean="0">
                    <a:solidFill>
                      <a:schemeClr val="accent5">
                        <a:lumMod val="20000"/>
                        <a:lumOff val="80000"/>
                      </a:schemeClr>
                    </a:solidFill>
                  </a:rPr>
                  <a:t>θ</a:t>
                </a:r>
                <a:r>
                  <a:rPr lang="en-US" sz="1400" baseline="30000" dirty="0" smtClean="0">
                    <a:solidFill>
                      <a:schemeClr val="accent5">
                        <a:lumMod val="20000"/>
                        <a:lumOff val="80000"/>
                      </a:schemeClr>
                    </a:solidFill>
                  </a:rPr>
                  <a:t>(s-1)</a:t>
                </a:r>
                <a:r>
                  <a:rPr lang="en-US" sz="1400" dirty="0" smtClean="0">
                    <a:solidFill>
                      <a:schemeClr val="accent5">
                        <a:lumMod val="20000"/>
                        <a:lumOff val="80000"/>
                      </a:schemeClr>
                    </a:solidFill>
                  </a:rPr>
                  <a:t>,</a:t>
                </a:r>
                <a:r>
                  <a:rPr lang="el-GR" sz="1400" dirty="0" smtClean="0">
                    <a:solidFill>
                      <a:schemeClr val="accent5">
                        <a:lumMod val="20000"/>
                        <a:lumOff val="80000"/>
                      </a:schemeClr>
                    </a:solidFill>
                  </a:rPr>
                  <a:t>θ</a:t>
                </a:r>
                <a:r>
                  <a:rPr lang="en-US" sz="1400" baseline="30000" dirty="0" smtClean="0">
                    <a:solidFill>
                      <a:schemeClr val="accent5">
                        <a:lumMod val="20000"/>
                        <a:lumOff val="80000"/>
                      </a:schemeClr>
                    </a:solidFill>
                  </a:rPr>
                  <a:t>(s)</a:t>
                </a:r>
                <a:r>
                  <a:rPr lang="en-US" sz="1400" dirty="0" smtClean="0"/>
                  <a:t>),</a:t>
                </a:r>
                <a:endParaRPr lang="en-US" sz="1400" dirty="0">
                  <a:effectLst/>
                  <a:latin typeface="+mj-lt"/>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3595" y="2541590"/>
                <a:ext cx="1863761" cy="954107"/>
              </a:xfrm>
              <a:prstGeom prst="rect">
                <a:avLst/>
              </a:prstGeom>
              <a:blipFill rotWithShape="1">
                <a:blip r:embed="rId6"/>
                <a:stretch>
                  <a:fillRect l="-654" t="-1282" b="-5128"/>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E0FF9B90-B352-45BD-84CC-4DD4FD95D171}" type="slidenum">
              <a:rPr lang="en-US" smtClean="0"/>
              <a:t>32</a:t>
            </a:fld>
            <a:endParaRPr lang="en-US"/>
          </a:p>
        </p:txBody>
      </p:sp>
    </p:spTree>
    <p:extLst>
      <p:ext uri="{BB962C8B-B14F-4D97-AF65-F5344CB8AC3E}">
        <p14:creationId xmlns:p14="http://schemas.microsoft.com/office/powerpoint/2010/main" val="2015534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25" grpId="0" animBg="1"/>
      <p:bldP spid="29" grpId="0" animBg="1"/>
      <p:bldP spid="32" grpId="0" animBg="1"/>
      <p:bldP spid="34" grpId="0" animBg="1"/>
      <p:bldP spid="47" grpId="0" animBg="1"/>
      <p:bldP spid="48" grpId="0" animBg="1"/>
      <p:bldP spid="52" grpId="0" animBg="1"/>
      <p:bldP spid="57" grpId="0" animBg="1"/>
      <p:bldP spid="26"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effectLst/>
              </a:rPr>
              <a:t>Inference in ET-LDA</a:t>
            </a:r>
            <a:r>
              <a:rPr lang="en-US" sz="4000" dirty="0">
                <a:effectLst/>
              </a:rPr>
              <a:t> </a:t>
            </a:r>
            <a:r>
              <a:rPr lang="en-US" sz="4000" dirty="0" smtClean="0">
                <a:effectLst/>
              </a:rPr>
              <a:t>is HARD</a:t>
            </a:r>
            <a:endParaRPr lang="en-US" sz="4000" dirty="0">
              <a:effectLst/>
            </a:endParaRPr>
          </a:p>
        </p:txBody>
      </p:sp>
      <p:sp>
        <p:nvSpPr>
          <p:cNvPr id="3" name="Content Placeholder 2"/>
          <p:cNvSpPr>
            <a:spLocks noGrp="1"/>
          </p:cNvSpPr>
          <p:nvPr>
            <p:ph idx="1"/>
          </p:nvPr>
        </p:nvSpPr>
        <p:spPr>
          <a:xfrm>
            <a:off x="888308" y="2023405"/>
            <a:ext cx="7587487" cy="1074744"/>
          </a:xfrm>
          <a:effectLst>
            <a:outerShdw dir="17880000">
              <a:srgbClr val="000000">
                <a:alpha val="46000"/>
              </a:srgbClr>
            </a:outerShdw>
          </a:effectLst>
        </p:spPr>
        <p:txBody>
          <a:bodyPr>
            <a:noAutofit/>
          </a:bodyPr>
          <a:lstStyle/>
          <a:p>
            <a:pPr marL="36900" indent="0">
              <a:buNone/>
            </a:pPr>
            <a:r>
              <a:rPr lang="en-US" sz="2400" b="1" dirty="0" smtClean="0">
                <a:solidFill>
                  <a:schemeClr val="accent2">
                    <a:lumMod val="75000"/>
                  </a:schemeClr>
                </a:solidFill>
                <a:effectLst/>
                <a:latin typeface="+mj-lt"/>
                <a:ea typeface="+mj-ea"/>
                <a:cs typeface="+mj-cs"/>
              </a:rPr>
              <a:t>Unfortunately</a:t>
            </a:r>
            <a:r>
              <a:rPr lang="en-US" sz="2400" dirty="0" smtClean="0">
                <a:effectLst/>
                <a:latin typeface="+mj-lt"/>
                <a:ea typeface="+mj-ea"/>
                <a:cs typeface="+mj-cs"/>
              </a:rPr>
              <a:t>, </a:t>
            </a:r>
            <a:r>
              <a:rPr lang="en-US" sz="2400" dirty="0" smtClean="0">
                <a:solidFill>
                  <a:schemeClr val="tx1"/>
                </a:solidFill>
                <a:effectLst/>
                <a:latin typeface="+mj-lt"/>
                <a:ea typeface="+mj-ea"/>
                <a:cs typeface="+mj-cs"/>
              </a:rPr>
              <a:t>model inference </a:t>
            </a:r>
            <a:r>
              <a:rPr lang="en-US" sz="2400" dirty="0">
                <a:solidFill>
                  <a:schemeClr val="tx1"/>
                </a:solidFill>
                <a:effectLst/>
                <a:latin typeface="+mj-lt"/>
                <a:ea typeface="+mj-ea"/>
                <a:cs typeface="+mj-cs"/>
              </a:rPr>
              <a:t>is </a:t>
            </a:r>
            <a:r>
              <a:rPr lang="en-US" sz="2400" dirty="0" smtClean="0">
                <a:solidFill>
                  <a:schemeClr val="tx1"/>
                </a:solidFill>
                <a:effectLst/>
                <a:latin typeface="+mj-lt"/>
                <a:ea typeface="+mj-ea"/>
                <a:cs typeface="+mj-cs"/>
              </a:rPr>
              <a:t>intractable during coupling of </a:t>
            </a:r>
            <a:r>
              <a:rPr lang="en-US" sz="2400" dirty="0" err="1" smtClean="0">
                <a:solidFill>
                  <a:schemeClr val="tx1"/>
                </a:solidFill>
                <a:effectLst/>
                <a:latin typeface="+mj-lt"/>
                <a:ea typeface="+mj-ea"/>
                <a:cs typeface="+mj-cs"/>
              </a:rPr>
              <a:t>hyperparameters</a:t>
            </a:r>
            <a:r>
              <a:rPr lang="en-US" sz="2400" dirty="0" smtClean="0">
                <a:solidFill>
                  <a:schemeClr val="tx1"/>
                </a:solidFill>
                <a:effectLst/>
                <a:latin typeface="+mj-lt"/>
                <a:ea typeface="+mj-ea"/>
                <a:cs typeface="+mj-cs"/>
              </a:rPr>
              <a:t>. We need approximate inference algorithms. Here we use</a:t>
            </a:r>
            <a:r>
              <a:rPr lang="en-US" sz="2400" dirty="0" smtClean="0">
                <a:effectLst/>
                <a:latin typeface="+mj-lt"/>
                <a:ea typeface="+mj-ea"/>
                <a:cs typeface="+mj-cs"/>
              </a:rPr>
              <a:t> </a:t>
            </a:r>
            <a:r>
              <a:rPr lang="en-US" sz="2400" dirty="0" smtClean="0">
                <a:solidFill>
                  <a:schemeClr val="accent2">
                    <a:lumMod val="75000"/>
                  </a:schemeClr>
                </a:solidFill>
                <a:effectLst/>
                <a:latin typeface="+mj-lt"/>
                <a:ea typeface="+mj-ea"/>
                <a:cs typeface="+mj-cs"/>
              </a:rPr>
              <a:t>collapsed Gibbs sampling</a:t>
            </a:r>
            <a:endParaRPr lang="en-US" sz="2400" dirty="0">
              <a:solidFill>
                <a:schemeClr val="accent2">
                  <a:lumMod val="75000"/>
                </a:schemeClr>
              </a:solidFill>
              <a:effectLst/>
              <a:latin typeface="+mj-lt"/>
              <a:ea typeface="+mj-ea"/>
              <a:cs typeface="+mj-cs"/>
            </a:endParaRPr>
          </a:p>
        </p:txBody>
      </p:sp>
      <p:sp>
        <p:nvSpPr>
          <p:cNvPr id="4" name="Slide Number Placeholder 3"/>
          <p:cNvSpPr>
            <a:spLocks noGrp="1"/>
          </p:cNvSpPr>
          <p:nvPr>
            <p:ph type="sldNum" sz="quarter" idx="12"/>
          </p:nvPr>
        </p:nvSpPr>
        <p:spPr/>
        <p:txBody>
          <a:bodyPr/>
          <a:lstStyle/>
          <a:p>
            <a:fld id="{6B5D08A1-5CD3-493A-8AB1-52B31FC804B0}" type="slidenum">
              <a:rPr lang="en-US" smtClean="0"/>
              <a:t>33</a:t>
            </a:fld>
            <a:endParaRPr lang="en-US"/>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80" y="304800"/>
            <a:ext cx="1081320" cy="5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208186" y="4155452"/>
            <a:ext cx="7173337" cy="1736584"/>
          </a:xfrm>
          <a:prstGeom prst="rect">
            <a:avLst/>
          </a:prstGeom>
        </p:spPr>
      </p:pic>
      <p:pic>
        <p:nvPicPr>
          <p:cNvPr id="11" name="Picture 10"/>
          <p:cNvPicPr>
            <a:picLocks noChangeAspect="1"/>
          </p:cNvPicPr>
          <p:nvPr/>
        </p:nvPicPr>
        <p:blipFill>
          <a:blip r:embed="rId5"/>
          <a:stretch>
            <a:fillRect/>
          </a:stretch>
        </p:blipFill>
        <p:spPr>
          <a:xfrm>
            <a:off x="381000" y="5974635"/>
            <a:ext cx="6839232" cy="783470"/>
          </a:xfrm>
          <a:prstGeom prst="rect">
            <a:avLst/>
          </a:prstGeom>
        </p:spPr>
      </p:pic>
      <p:sp>
        <p:nvSpPr>
          <p:cNvPr id="12" name="Rectangle 11"/>
          <p:cNvSpPr/>
          <p:nvPr/>
        </p:nvSpPr>
        <p:spPr>
          <a:xfrm>
            <a:off x="7375427" y="3855530"/>
            <a:ext cx="1643321" cy="2554545"/>
          </a:xfrm>
          <a:prstGeom prst="rect">
            <a:avLst/>
          </a:prstGeom>
        </p:spPr>
        <p:txBody>
          <a:bodyPr wrap="square">
            <a:spAutoFit/>
          </a:bodyPr>
          <a:lstStyle/>
          <a:p>
            <a:r>
              <a:rPr lang="en-US" sz="1600" b="1" dirty="0">
                <a:solidFill>
                  <a:schemeClr val="accent2">
                    <a:lumMod val="75000"/>
                  </a:schemeClr>
                </a:solidFill>
              </a:rPr>
              <a:t>Gibbs sampling </a:t>
            </a:r>
            <a:r>
              <a:rPr lang="en-US" sz="1600" dirty="0" smtClean="0"/>
              <a:t>approximates the posterior distribution by </a:t>
            </a:r>
            <a:r>
              <a:rPr lang="en-US" sz="1600" b="1" dirty="0">
                <a:solidFill>
                  <a:schemeClr val="accent2">
                    <a:lumMod val="75000"/>
                  </a:schemeClr>
                </a:solidFill>
              </a:rPr>
              <a:t>iteratively updating</a:t>
            </a:r>
            <a:r>
              <a:rPr lang="en-US" sz="1600" b="1" dirty="0"/>
              <a:t> </a:t>
            </a:r>
            <a:r>
              <a:rPr lang="en-US" sz="1600" dirty="0"/>
              <a:t>each latent variable given the</a:t>
            </a:r>
          </a:p>
          <a:p>
            <a:r>
              <a:rPr lang="en-US" sz="1600" dirty="0"/>
              <a:t>remaining variables</a:t>
            </a:r>
          </a:p>
        </p:txBody>
      </p:sp>
      <p:sp>
        <p:nvSpPr>
          <p:cNvPr id="8" name="TextBox 7"/>
          <p:cNvSpPr txBox="1"/>
          <p:nvPr/>
        </p:nvSpPr>
        <p:spPr>
          <a:xfrm>
            <a:off x="922252" y="1500185"/>
            <a:ext cx="7553543" cy="523220"/>
          </a:xfrm>
          <a:prstGeom prst="rect">
            <a:avLst/>
          </a:prstGeom>
          <a:noFill/>
        </p:spPr>
        <p:txBody>
          <a:bodyPr wrap="none" rtlCol="0">
            <a:spAutoFit/>
          </a:bodyPr>
          <a:lstStyle/>
          <a:p>
            <a:r>
              <a:rPr lang="en-US" sz="2800" b="1" dirty="0" smtClean="0"/>
              <a:t>We need to infer P(</a:t>
            </a:r>
            <a:r>
              <a:rPr lang="en-US" sz="2800" b="1" dirty="0" err="1" smtClean="0"/>
              <a:t>Z</a:t>
            </a:r>
            <a:r>
              <a:rPr lang="en-US" sz="2800" b="1" baseline="-25000" dirty="0" err="1" smtClean="0"/>
              <a:t>s</a:t>
            </a:r>
            <a:r>
              <a:rPr lang="en-US" sz="2800" b="1" dirty="0" smtClean="0"/>
              <a:t>, </a:t>
            </a:r>
            <a:r>
              <a:rPr lang="en-US" sz="2800" b="1" dirty="0" err="1" smtClean="0"/>
              <a:t>Z</a:t>
            </a:r>
            <a:r>
              <a:rPr lang="en-US" sz="2800" b="1" baseline="-25000" dirty="0" err="1" smtClean="0"/>
              <a:t>t</a:t>
            </a:r>
            <a:r>
              <a:rPr lang="en-US" sz="2800" b="1" baseline="-25000" dirty="0" smtClean="0"/>
              <a:t>,</a:t>
            </a:r>
            <a:r>
              <a:rPr lang="en-US" sz="2800" b="1" dirty="0" smtClean="0"/>
              <a:t> C</a:t>
            </a:r>
            <a:r>
              <a:rPr lang="en-US" sz="2800" b="1" baseline="-25000" dirty="0" smtClean="0"/>
              <a:t>s ,</a:t>
            </a:r>
            <a:r>
              <a:rPr lang="en-US" sz="2800" b="1" dirty="0" smtClean="0"/>
              <a:t> C</a:t>
            </a:r>
            <a:r>
              <a:rPr lang="en-US" sz="2800" b="1" baseline="-25000" dirty="0" smtClean="0"/>
              <a:t>s, </a:t>
            </a:r>
            <a:r>
              <a:rPr lang="en-US" sz="2800" b="1" dirty="0" smtClean="0"/>
              <a:t>S</a:t>
            </a:r>
            <a:r>
              <a:rPr lang="en-US" sz="2800" b="1" baseline="-25000" dirty="0" smtClean="0"/>
              <a:t>t </a:t>
            </a:r>
            <a:r>
              <a:rPr lang="en-US" sz="2800" b="1" dirty="0" smtClean="0"/>
              <a:t> | </a:t>
            </a:r>
            <a:r>
              <a:rPr lang="en-US" sz="2800" b="1" dirty="0" err="1" smtClean="0"/>
              <a:t>W</a:t>
            </a:r>
            <a:r>
              <a:rPr lang="en-US" sz="2800" b="1" baseline="-25000" dirty="0" err="1" smtClean="0"/>
              <a:t>s</a:t>
            </a:r>
            <a:r>
              <a:rPr lang="en-US" sz="2800" b="1" dirty="0" smtClean="0"/>
              <a:t>, </a:t>
            </a:r>
            <a:r>
              <a:rPr lang="en-US" sz="2800" b="1" dirty="0" err="1" smtClean="0"/>
              <a:t>W</a:t>
            </a:r>
            <a:r>
              <a:rPr lang="en-US" sz="2800" b="1" baseline="-25000" dirty="0" err="1" smtClean="0"/>
              <a:t>t</a:t>
            </a:r>
            <a:r>
              <a:rPr lang="en-US" sz="2800" b="1" baseline="-25000" dirty="0" smtClean="0"/>
              <a:t> </a:t>
            </a:r>
            <a:r>
              <a:rPr lang="en-US" sz="2800" b="1" dirty="0" smtClean="0"/>
              <a:t>)</a:t>
            </a:r>
            <a:endParaRPr lang="en-US" sz="2800" b="1" baseline="-25000" dirty="0"/>
          </a:p>
        </p:txBody>
      </p:sp>
      <p:sp>
        <p:nvSpPr>
          <p:cNvPr id="13" name="TextBox 12"/>
          <p:cNvSpPr txBox="1"/>
          <p:nvPr/>
        </p:nvSpPr>
        <p:spPr>
          <a:xfrm>
            <a:off x="960352" y="3701465"/>
            <a:ext cx="5637184" cy="523220"/>
          </a:xfrm>
          <a:prstGeom prst="rect">
            <a:avLst/>
          </a:prstGeom>
          <a:noFill/>
        </p:spPr>
        <p:txBody>
          <a:bodyPr wrap="none" rtlCol="0">
            <a:spAutoFit/>
          </a:bodyPr>
          <a:lstStyle/>
          <a:p>
            <a:r>
              <a:rPr lang="en-US" sz="2800" b="1" dirty="0" smtClean="0"/>
              <a:t>How joint distribution looks like:</a:t>
            </a:r>
            <a:endParaRPr lang="en-US" sz="2800" b="1" dirty="0"/>
          </a:p>
        </p:txBody>
      </p:sp>
      <p:sp>
        <p:nvSpPr>
          <p:cNvPr id="10" name="Flowchart: Process 9"/>
          <p:cNvSpPr/>
          <p:nvPr/>
        </p:nvSpPr>
        <p:spPr>
          <a:xfrm>
            <a:off x="6705600" y="5334000"/>
            <a:ext cx="533792" cy="3810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502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022" y="457200"/>
            <a:ext cx="7765322" cy="970450"/>
          </a:xfrm>
        </p:spPr>
        <p:txBody>
          <a:bodyPr/>
          <a:lstStyle/>
          <a:p>
            <a:r>
              <a:rPr lang="en-US" dirty="0">
                <a:effectLst/>
              </a:rPr>
              <a:t>Evaluation of ET-LDA</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386862919"/>
              </p:ext>
            </p:extLst>
          </p:nvPr>
        </p:nvGraphicFramePr>
        <p:xfrm>
          <a:off x="1321276" y="1524000"/>
          <a:ext cx="6096000" cy="1112520"/>
        </p:xfrm>
        <a:graphic>
          <a:graphicData uri="http://schemas.openxmlformats.org/drawingml/2006/table">
            <a:tbl>
              <a:tblPr firstRow="1" bandRow="1">
                <a:tableStyleId>{5940675A-B579-460E-94D1-54222C63F5DA}</a:tableStyleId>
              </a:tblPr>
              <a:tblGrid>
                <a:gridCol w="1219200"/>
                <a:gridCol w="1219200"/>
                <a:gridCol w="1219200"/>
                <a:gridCol w="1219200"/>
                <a:gridCol w="1219200"/>
              </a:tblGrid>
              <a:tr h="370840">
                <a:tc>
                  <a:txBody>
                    <a:bodyPr/>
                    <a:lstStyle/>
                    <a:p>
                      <a:endParaRPr lang="en-US" dirty="0"/>
                    </a:p>
                  </a:txBody>
                  <a:tcPr/>
                </a:tc>
                <a:tc gridSpan="2">
                  <a:txBody>
                    <a:bodyPr/>
                    <a:lstStyle/>
                    <a:p>
                      <a:pPr algn="ctr"/>
                      <a:r>
                        <a:rPr lang="en-US" b="1" dirty="0" err="1" smtClean="0">
                          <a:solidFill>
                            <a:schemeClr val="tx1"/>
                          </a:solidFill>
                          <a:effectLst/>
                        </a:rPr>
                        <a:t>MESpeech</a:t>
                      </a:r>
                      <a:endParaRPr lang="en-US" b="1" dirty="0">
                        <a:solidFill>
                          <a:schemeClr val="tx1"/>
                        </a:solidFill>
                        <a:effectLst/>
                      </a:endParaRPr>
                    </a:p>
                  </a:txBody>
                  <a:tcPr>
                    <a:solidFill>
                      <a:schemeClr val="bg1">
                        <a:lumMod val="85000"/>
                      </a:schemeClr>
                    </a:solidFill>
                  </a:tcPr>
                </a:tc>
                <a:tc hMerge="1">
                  <a:txBody>
                    <a:bodyPr/>
                    <a:lstStyle/>
                    <a:p>
                      <a:endParaRPr lang="en-US" dirty="0"/>
                    </a:p>
                  </a:txBody>
                  <a:tcPr/>
                </a:tc>
                <a:tc gridSpan="2">
                  <a:txBody>
                    <a:bodyPr/>
                    <a:lstStyle/>
                    <a:p>
                      <a:pPr algn="ctr"/>
                      <a:r>
                        <a:rPr lang="en-US" b="1" dirty="0" err="1" smtClean="0">
                          <a:solidFill>
                            <a:schemeClr val="tx1"/>
                          </a:solidFill>
                          <a:effectLst/>
                        </a:rPr>
                        <a:t>ReaganDebate</a:t>
                      </a:r>
                      <a:endParaRPr lang="en-US" b="1" dirty="0">
                        <a:solidFill>
                          <a:schemeClr val="tx1"/>
                        </a:solidFill>
                        <a:effectLst/>
                      </a:endParaRPr>
                    </a:p>
                  </a:txBody>
                  <a:tcPr>
                    <a:solidFill>
                      <a:schemeClr val="bg1">
                        <a:lumMod val="85000"/>
                      </a:schemeClr>
                    </a:solidFill>
                  </a:tcPr>
                </a:tc>
                <a:tc hMerge="1">
                  <a:txBody>
                    <a:bodyPr/>
                    <a:lstStyle/>
                    <a:p>
                      <a:endParaRPr lang="en-US" dirty="0"/>
                    </a:p>
                  </a:txBody>
                  <a:tcPr/>
                </a:tc>
              </a:tr>
              <a:tr h="370840">
                <a:tc>
                  <a:txBody>
                    <a:bodyPr/>
                    <a:lstStyle/>
                    <a:p>
                      <a:pPr algn="ctr"/>
                      <a:endParaRPr lang="en-US" dirty="0"/>
                    </a:p>
                  </a:txBody>
                  <a:tcPr/>
                </a:tc>
                <a:tc>
                  <a:txBody>
                    <a:bodyPr/>
                    <a:lstStyle/>
                    <a:p>
                      <a:pPr algn="ctr"/>
                      <a:r>
                        <a:rPr lang="en-US" b="1" dirty="0" smtClean="0">
                          <a:solidFill>
                            <a:srgbClr val="FF0000"/>
                          </a:solidFill>
                          <a:effectLst/>
                        </a:rPr>
                        <a:t>ET-LDA</a:t>
                      </a:r>
                      <a:endParaRPr lang="en-US" b="1" dirty="0">
                        <a:solidFill>
                          <a:srgbClr val="FF0000"/>
                        </a:solidFill>
                        <a:effectLst/>
                      </a:endParaRPr>
                    </a:p>
                  </a:txBody>
                  <a:tcPr/>
                </a:tc>
                <a:tc>
                  <a:txBody>
                    <a:bodyPr/>
                    <a:lstStyle/>
                    <a:p>
                      <a:pPr algn="ctr"/>
                      <a:r>
                        <a:rPr lang="en-US" dirty="0" err="1" smtClean="0">
                          <a:effectLst/>
                        </a:rPr>
                        <a:t>LCSeg</a:t>
                      </a:r>
                      <a:endParaRPr lang="en-US" dirty="0">
                        <a:effectLst/>
                      </a:endParaRPr>
                    </a:p>
                  </a:txBody>
                  <a:tcPr/>
                </a:tc>
                <a:tc>
                  <a:txBody>
                    <a:bodyPr/>
                    <a:lstStyle/>
                    <a:p>
                      <a:pPr algn="ctr"/>
                      <a:r>
                        <a:rPr lang="en-US" b="1" dirty="0" smtClean="0">
                          <a:solidFill>
                            <a:srgbClr val="FF0000"/>
                          </a:solidFill>
                          <a:effectLst/>
                        </a:rPr>
                        <a:t>ET-LDA</a:t>
                      </a:r>
                      <a:endParaRPr lang="en-US" b="1" dirty="0">
                        <a:solidFill>
                          <a:srgbClr val="FF0000"/>
                        </a:solidFill>
                        <a:effectLst/>
                      </a:endParaRPr>
                    </a:p>
                  </a:txBody>
                  <a:tcPr/>
                </a:tc>
                <a:tc>
                  <a:txBody>
                    <a:bodyPr/>
                    <a:lstStyle/>
                    <a:p>
                      <a:pPr algn="ctr"/>
                      <a:r>
                        <a:rPr lang="en-US" dirty="0" err="1" smtClean="0">
                          <a:effectLst/>
                        </a:rPr>
                        <a:t>LCSeg</a:t>
                      </a:r>
                      <a:endParaRPr lang="en-US" dirty="0">
                        <a:effectLst/>
                      </a:endParaRPr>
                    </a:p>
                  </a:txBody>
                  <a:tcPr/>
                </a:tc>
              </a:tr>
              <a:tr h="370840">
                <a:tc>
                  <a:txBody>
                    <a:bodyPr/>
                    <a:lstStyle/>
                    <a:p>
                      <a:pPr algn="ctr"/>
                      <a:r>
                        <a:rPr lang="en-US" b="1" i="1" dirty="0" err="1" smtClean="0">
                          <a:effectLst>
                            <a:outerShdw blurRad="38100" dist="38100" dir="2700000" algn="tl">
                              <a:srgbClr val="000000">
                                <a:alpha val="43137"/>
                              </a:srgbClr>
                            </a:outerShdw>
                          </a:effectLst>
                        </a:rPr>
                        <a:t>P</a:t>
                      </a:r>
                      <a:r>
                        <a:rPr lang="en-US" b="1" i="1" baseline="-25000" dirty="0" err="1" smtClean="0">
                          <a:effectLst>
                            <a:outerShdw blurRad="38100" dist="38100" dir="2700000" algn="tl">
                              <a:srgbClr val="000000">
                                <a:alpha val="43137"/>
                              </a:srgbClr>
                            </a:outerShdw>
                          </a:effectLst>
                        </a:rPr>
                        <a:t>k</a:t>
                      </a:r>
                      <a:endParaRPr lang="en-US" b="1" i="1" baseline="-25000" dirty="0">
                        <a:effectLst>
                          <a:outerShdw blurRad="38100" dist="38100" dir="2700000" algn="tl">
                            <a:srgbClr val="000000">
                              <a:alpha val="43137"/>
                            </a:srgbClr>
                          </a:outerShdw>
                        </a:effectLst>
                      </a:endParaRPr>
                    </a:p>
                  </a:txBody>
                  <a:tcPr/>
                </a:tc>
                <a:tc>
                  <a:txBody>
                    <a:bodyPr/>
                    <a:lstStyle/>
                    <a:p>
                      <a:pPr algn="ctr"/>
                      <a:r>
                        <a:rPr lang="en-US" b="1" dirty="0" smtClean="0">
                          <a:solidFill>
                            <a:srgbClr val="FF0000"/>
                          </a:solidFill>
                          <a:effectLst/>
                        </a:rPr>
                        <a:t>0.295</a:t>
                      </a:r>
                      <a:endParaRPr lang="en-US" b="1" dirty="0">
                        <a:solidFill>
                          <a:srgbClr val="FF0000"/>
                        </a:solidFill>
                        <a:effectLst/>
                      </a:endParaRPr>
                    </a:p>
                  </a:txBody>
                  <a:tcPr/>
                </a:tc>
                <a:tc>
                  <a:txBody>
                    <a:bodyPr/>
                    <a:lstStyle/>
                    <a:p>
                      <a:pPr algn="ctr"/>
                      <a:r>
                        <a:rPr lang="en-US" dirty="0" smtClean="0">
                          <a:effectLst/>
                        </a:rPr>
                        <a:t>0.361</a:t>
                      </a:r>
                      <a:endParaRPr lang="en-US" dirty="0">
                        <a:effectLst/>
                      </a:endParaRPr>
                    </a:p>
                  </a:txBody>
                  <a:tcPr/>
                </a:tc>
                <a:tc>
                  <a:txBody>
                    <a:bodyPr/>
                    <a:lstStyle/>
                    <a:p>
                      <a:pPr algn="ctr"/>
                      <a:r>
                        <a:rPr lang="en-US" b="1" dirty="0" smtClean="0">
                          <a:solidFill>
                            <a:srgbClr val="FF0000"/>
                          </a:solidFill>
                          <a:effectLst/>
                        </a:rPr>
                        <a:t>0.31</a:t>
                      </a:r>
                      <a:endParaRPr lang="en-US" b="1" dirty="0">
                        <a:solidFill>
                          <a:srgbClr val="FF0000"/>
                        </a:solidFill>
                        <a:effectLst/>
                      </a:endParaRPr>
                    </a:p>
                  </a:txBody>
                  <a:tcPr/>
                </a:tc>
                <a:tc>
                  <a:txBody>
                    <a:bodyPr/>
                    <a:lstStyle/>
                    <a:p>
                      <a:pPr algn="ctr"/>
                      <a:r>
                        <a:rPr lang="en-US" dirty="0" smtClean="0">
                          <a:effectLst/>
                        </a:rPr>
                        <a:t>0.397</a:t>
                      </a:r>
                      <a:endParaRPr lang="en-US" dirty="0">
                        <a:effectLst/>
                      </a:endParaRPr>
                    </a:p>
                  </a:txBody>
                  <a:tcPr/>
                </a:tc>
              </a:tr>
            </a:tbl>
          </a:graphicData>
        </a:graphic>
      </p:graphicFrame>
      <p:sp>
        <p:nvSpPr>
          <p:cNvPr id="8" name="TextBox 7"/>
          <p:cNvSpPr txBox="1"/>
          <p:nvPr/>
        </p:nvSpPr>
        <p:spPr>
          <a:xfrm>
            <a:off x="95983" y="6520731"/>
            <a:ext cx="8915400" cy="261610"/>
          </a:xfrm>
          <a:prstGeom prst="rect">
            <a:avLst/>
          </a:prstGeom>
          <a:noFill/>
        </p:spPr>
        <p:txBody>
          <a:bodyPr wrap="square" rtlCol="0">
            <a:spAutoFit/>
          </a:bodyPr>
          <a:lstStyle/>
          <a:p>
            <a:r>
              <a:rPr lang="en-US" sz="1100" i="1" dirty="0" err="1" smtClean="0"/>
              <a:t>P</a:t>
            </a:r>
            <a:r>
              <a:rPr lang="en-US" sz="1100" i="1" baseline="-25000" dirty="0" err="1" smtClean="0"/>
              <a:t>k</a:t>
            </a:r>
            <a:r>
              <a:rPr lang="en-US" sz="1100" baseline="-25000" dirty="0" smtClean="0"/>
              <a:t> </a:t>
            </a:r>
            <a:r>
              <a:rPr lang="en-US" sz="1100" dirty="0"/>
              <a:t> </a:t>
            </a:r>
            <a:r>
              <a:rPr lang="en-US" sz="1100" dirty="0" smtClean="0"/>
              <a:t>= probability </a:t>
            </a:r>
            <a:r>
              <a:rPr lang="en-US" sz="1100" dirty="0"/>
              <a:t>that a randomly chosen pair of </a:t>
            </a:r>
            <a:r>
              <a:rPr lang="en-US" sz="1100" dirty="0" smtClean="0"/>
              <a:t>words from </a:t>
            </a:r>
            <a:r>
              <a:rPr lang="en-US" sz="1100" dirty="0"/>
              <a:t>the event will be incorrectly separated by a </a:t>
            </a:r>
            <a:r>
              <a:rPr lang="en-US" sz="1100" dirty="0" smtClean="0"/>
              <a:t>hypothesized </a:t>
            </a:r>
            <a:r>
              <a:rPr lang="en-US" sz="1100" dirty="0"/>
              <a:t>segment boundary</a:t>
            </a:r>
            <a:endParaRPr lang="en-US" sz="1100" baseline="-25000" dirty="0"/>
          </a:p>
        </p:txBody>
      </p:sp>
      <p:graphicFrame>
        <p:nvGraphicFramePr>
          <p:cNvPr id="9" name="Table 8"/>
          <p:cNvGraphicFramePr>
            <a:graphicFrameLocks noGrp="1"/>
          </p:cNvGraphicFramePr>
          <p:nvPr>
            <p:extLst>
              <p:ext uri="{D42A27DB-BD31-4B8C-83A1-F6EECF244321}">
                <p14:modId xmlns:p14="http://schemas.microsoft.com/office/powerpoint/2010/main" val="1147888466"/>
              </p:ext>
            </p:extLst>
          </p:nvPr>
        </p:nvGraphicFramePr>
        <p:xfrm>
          <a:off x="1258768" y="3406711"/>
          <a:ext cx="6125292" cy="2560320"/>
        </p:xfrm>
        <a:graphic>
          <a:graphicData uri="http://schemas.openxmlformats.org/drawingml/2006/table">
            <a:tbl>
              <a:tblPr firstRow="1" bandRow="1">
                <a:tableStyleId>{5940675A-B579-460E-94D1-54222C63F5DA}</a:tableStyleId>
              </a:tblPr>
              <a:tblGrid>
                <a:gridCol w="1020882"/>
                <a:gridCol w="1020882"/>
                <a:gridCol w="1020882"/>
                <a:gridCol w="1020882"/>
                <a:gridCol w="1020882"/>
                <a:gridCol w="1020882"/>
              </a:tblGrid>
              <a:tr h="256325">
                <a:tc gridSpan="6">
                  <a:txBody>
                    <a:bodyPr/>
                    <a:lstStyle/>
                    <a:p>
                      <a:pPr algn="ctr"/>
                      <a:r>
                        <a:rPr lang="en-US" sz="1800" b="1" dirty="0" err="1" smtClean="0">
                          <a:effectLst/>
                        </a:rPr>
                        <a:t>MESpeech</a:t>
                      </a:r>
                      <a:endParaRPr lang="en-US" sz="1800" b="1" dirty="0">
                        <a:effectLst/>
                      </a:endParaRPr>
                    </a:p>
                  </a:txBody>
                  <a:tcPr>
                    <a:solidFill>
                      <a:schemeClr val="bg2">
                        <a:lumMod val="75000"/>
                        <a:lumOff val="2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54689">
                <a:tc>
                  <a:txBody>
                    <a:bodyPr/>
                    <a:lstStyle/>
                    <a:p>
                      <a:pPr algn="ctr"/>
                      <a:endParaRPr lang="en-US" sz="1800" dirty="0">
                        <a:effectLst/>
                      </a:endParaRPr>
                    </a:p>
                  </a:txBody>
                  <a:tcPr/>
                </a:tc>
                <a:tc>
                  <a:txBody>
                    <a:bodyPr/>
                    <a:lstStyle/>
                    <a:p>
                      <a:pPr algn="ctr"/>
                      <a:r>
                        <a:rPr lang="en-US" sz="1800" dirty="0" smtClean="0">
                          <a:effectLst/>
                        </a:rPr>
                        <a:t>S1</a:t>
                      </a:r>
                      <a:endParaRPr lang="en-US" sz="1800" dirty="0">
                        <a:effectLst/>
                      </a:endParaRPr>
                    </a:p>
                  </a:txBody>
                  <a:tcPr/>
                </a:tc>
                <a:tc>
                  <a:txBody>
                    <a:bodyPr/>
                    <a:lstStyle/>
                    <a:p>
                      <a:pPr algn="ctr"/>
                      <a:r>
                        <a:rPr lang="en-US" sz="1800" dirty="0" smtClean="0">
                          <a:effectLst/>
                        </a:rPr>
                        <a:t>S2</a:t>
                      </a:r>
                      <a:endParaRPr lang="en-US" sz="1800" dirty="0">
                        <a:effectLst/>
                      </a:endParaRPr>
                    </a:p>
                  </a:txBody>
                  <a:tcPr/>
                </a:tc>
                <a:tc>
                  <a:txBody>
                    <a:bodyPr/>
                    <a:lstStyle/>
                    <a:p>
                      <a:pPr algn="ctr"/>
                      <a:r>
                        <a:rPr lang="en-US" sz="1800" dirty="0" smtClean="0">
                          <a:effectLst/>
                        </a:rPr>
                        <a:t>S3</a:t>
                      </a:r>
                      <a:endParaRPr lang="en-US" sz="1800" dirty="0">
                        <a:effectLst/>
                      </a:endParaRPr>
                    </a:p>
                  </a:txBody>
                  <a:tcPr/>
                </a:tc>
                <a:tc>
                  <a:txBody>
                    <a:bodyPr/>
                    <a:lstStyle/>
                    <a:p>
                      <a:pPr algn="ctr"/>
                      <a:r>
                        <a:rPr lang="en-US" sz="1800" dirty="0" smtClean="0">
                          <a:effectLst/>
                        </a:rPr>
                        <a:t>S4</a:t>
                      </a:r>
                      <a:endParaRPr lang="en-US" sz="1800" dirty="0">
                        <a:effectLst/>
                      </a:endParaRPr>
                    </a:p>
                  </a:txBody>
                  <a:tcPr/>
                </a:tc>
                <a:tc>
                  <a:txBody>
                    <a:bodyPr/>
                    <a:lstStyle/>
                    <a:p>
                      <a:pPr algn="ctr"/>
                      <a:r>
                        <a:rPr lang="en-US" sz="1800" dirty="0" smtClean="0">
                          <a:effectLst/>
                        </a:rPr>
                        <a:t>S5</a:t>
                      </a:r>
                      <a:endParaRPr lang="en-US" sz="1800" dirty="0">
                        <a:effectLst/>
                      </a:endParaRPr>
                    </a:p>
                  </a:txBody>
                  <a:tcPr/>
                </a:tc>
              </a:tr>
              <a:tr h="271306">
                <a:tc>
                  <a:txBody>
                    <a:bodyPr/>
                    <a:lstStyle/>
                    <a:p>
                      <a:pPr algn="ctr"/>
                      <a:r>
                        <a:rPr lang="en-US" sz="1800" b="1" dirty="0" smtClean="0">
                          <a:solidFill>
                            <a:srgbClr val="FF0000"/>
                          </a:solidFill>
                          <a:effectLst/>
                        </a:rPr>
                        <a:t>ET-LDA</a:t>
                      </a:r>
                      <a:endParaRPr lang="en-US" sz="1800" b="1" dirty="0">
                        <a:solidFill>
                          <a:srgbClr val="FF0000"/>
                        </a:solidFill>
                        <a:effectLst/>
                      </a:endParaRPr>
                    </a:p>
                  </a:txBody>
                  <a:tcPr/>
                </a:tc>
                <a:tc>
                  <a:txBody>
                    <a:bodyPr/>
                    <a:lstStyle/>
                    <a:p>
                      <a:pPr algn="ctr"/>
                      <a:r>
                        <a:rPr lang="en-US" sz="1800" b="1" dirty="0" smtClean="0">
                          <a:solidFill>
                            <a:srgbClr val="FF0000"/>
                          </a:solidFill>
                          <a:effectLst/>
                        </a:rPr>
                        <a:t>0.49</a:t>
                      </a:r>
                      <a:endParaRPr lang="en-US" sz="1800" b="1" dirty="0">
                        <a:solidFill>
                          <a:srgbClr val="FF0000"/>
                        </a:solidFill>
                        <a:effectLst/>
                      </a:endParaRPr>
                    </a:p>
                  </a:txBody>
                  <a:tcPr/>
                </a:tc>
                <a:tc>
                  <a:txBody>
                    <a:bodyPr/>
                    <a:lstStyle/>
                    <a:p>
                      <a:pPr algn="ctr"/>
                      <a:r>
                        <a:rPr lang="en-US" sz="1800" b="1" dirty="0" smtClean="0">
                          <a:solidFill>
                            <a:srgbClr val="FF0000"/>
                          </a:solidFill>
                          <a:effectLst/>
                        </a:rPr>
                        <a:t>0.51</a:t>
                      </a:r>
                      <a:endParaRPr lang="en-US" sz="1800" b="1" dirty="0">
                        <a:solidFill>
                          <a:srgbClr val="FF0000"/>
                        </a:solidFill>
                        <a:effectLst/>
                      </a:endParaRPr>
                    </a:p>
                  </a:txBody>
                  <a:tcPr/>
                </a:tc>
                <a:tc>
                  <a:txBody>
                    <a:bodyPr/>
                    <a:lstStyle/>
                    <a:p>
                      <a:pPr algn="ctr"/>
                      <a:r>
                        <a:rPr lang="en-US" sz="1800" b="1" dirty="0" smtClean="0">
                          <a:solidFill>
                            <a:srgbClr val="FF0000"/>
                          </a:solidFill>
                          <a:effectLst/>
                        </a:rPr>
                        <a:t>0.56</a:t>
                      </a:r>
                      <a:endParaRPr lang="en-US" sz="1800" b="1" dirty="0">
                        <a:solidFill>
                          <a:srgbClr val="FF0000"/>
                        </a:solidFill>
                        <a:effectLst/>
                      </a:endParaRPr>
                    </a:p>
                  </a:txBody>
                  <a:tcPr/>
                </a:tc>
                <a:tc>
                  <a:txBody>
                    <a:bodyPr/>
                    <a:lstStyle/>
                    <a:p>
                      <a:pPr algn="ctr"/>
                      <a:r>
                        <a:rPr lang="en-US" sz="1800" b="1" dirty="0" smtClean="0">
                          <a:solidFill>
                            <a:srgbClr val="FF0000"/>
                          </a:solidFill>
                          <a:effectLst/>
                        </a:rPr>
                        <a:t>0.58</a:t>
                      </a:r>
                      <a:endParaRPr lang="en-US" sz="1800" b="1" dirty="0">
                        <a:solidFill>
                          <a:srgbClr val="FF0000"/>
                        </a:solidFill>
                        <a:effectLst/>
                      </a:endParaRPr>
                    </a:p>
                  </a:txBody>
                  <a:tcPr/>
                </a:tc>
                <a:tc>
                  <a:txBody>
                    <a:bodyPr/>
                    <a:lstStyle/>
                    <a:p>
                      <a:pPr algn="ctr"/>
                      <a:r>
                        <a:rPr lang="en-US" sz="1800" b="1" dirty="0" smtClean="0">
                          <a:solidFill>
                            <a:srgbClr val="FF0000"/>
                          </a:solidFill>
                          <a:effectLst/>
                        </a:rPr>
                        <a:t>0.63</a:t>
                      </a:r>
                      <a:endParaRPr lang="en-US" sz="1800" b="1" dirty="0">
                        <a:solidFill>
                          <a:srgbClr val="FF0000"/>
                        </a:solidFill>
                        <a:effectLst/>
                      </a:endParaRPr>
                    </a:p>
                  </a:txBody>
                  <a:tcPr/>
                </a:tc>
              </a:tr>
              <a:tr h="250556">
                <a:tc>
                  <a:txBody>
                    <a:bodyPr/>
                    <a:lstStyle/>
                    <a:p>
                      <a:pPr algn="ctr"/>
                      <a:r>
                        <a:rPr lang="en-US" sz="1800" dirty="0" smtClean="0">
                          <a:effectLst/>
                        </a:rPr>
                        <a:t>LDA</a:t>
                      </a:r>
                      <a:endParaRPr lang="en-US" sz="1800" dirty="0">
                        <a:effectLst/>
                      </a:endParaRPr>
                    </a:p>
                  </a:txBody>
                  <a:tcPr/>
                </a:tc>
                <a:tc>
                  <a:txBody>
                    <a:bodyPr/>
                    <a:lstStyle/>
                    <a:p>
                      <a:pPr algn="ctr"/>
                      <a:r>
                        <a:rPr lang="en-US" sz="1800" dirty="0" smtClean="0">
                          <a:effectLst/>
                        </a:rPr>
                        <a:t>0.48</a:t>
                      </a:r>
                      <a:endParaRPr lang="en-US" sz="1800" dirty="0">
                        <a:effectLst/>
                      </a:endParaRPr>
                    </a:p>
                  </a:txBody>
                  <a:tcPr/>
                </a:tc>
                <a:tc>
                  <a:txBody>
                    <a:bodyPr/>
                    <a:lstStyle/>
                    <a:p>
                      <a:pPr algn="ctr"/>
                      <a:r>
                        <a:rPr lang="en-US" sz="1800" dirty="0" smtClean="0">
                          <a:effectLst/>
                        </a:rPr>
                        <a:t>0.49</a:t>
                      </a:r>
                      <a:endParaRPr lang="en-US" sz="1800" dirty="0">
                        <a:effectLst/>
                      </a:endParaRPr>
                    </a:p>
                  </a:txBody>
                  <a:tcPr/>
                </a:tc>
                <a:tc>
                  <a:txBody>
                    <a:bodyPr/>
                    <a:lstStyle/>
                    <a:p>
                      <a:pPr algn="ctr"/>
                      <a:r>
                        <a:rPr lang="en-US" sz="1800" dirty="0" smtClean="0">
                          <a:effectLst/>
                        </a:rPr>
                        <a:t>0.54</a:t>
                      </a:r>
                      <a:endParaRPr lang="en-US" sz="1800" dirty="0">
                        <a:effectLst/>
                      </a:endParaRPr>
                    </a:p>
                  </a:txBody>
                  <a:tcPr/>
                </a:tc>
                <a:tc>
                  <a:txBody>
                    <a:bodyPr/>
                    <a:lstStyle/>
                    <a:p>
                      <a:pPr algn="ctr"/>
                      <a:r>
                        <a:rPr lang="en-US" sz="1800" dirty="0" smtClean="0">
                          <a:effectLst/>
                        </a:rPr>
                        <a:t>0.51</a:t>
                      </a:r>
                      <a:endParaRPr lang="en-US" sz="1800" dirty="0">
                        <a:effectLst/>
                      </a:endParaRPr>
                    </a:p>
                  </a:txBody>
                  <a:tcPr/>
                </a:tc>
                <a:tc>
                  <a:txBody>
                    <a:bodyPr/>
                    <a:lstStyle/>
                    <a:p>
                      <a:pPr algn="ctr"/>
                      <a:r>
                        <a:rPr lang="en-US" sz="1800" dirty="0" smtClean="0">
                          <a:effectLst/>
                        </a:rPr>
                        <a:t>0.57</a:t>
                      </a:r>
                      <a:endParaRPr lang="en-US" sz="1800" dirty="0">
                        <a:effectLst/>
                      </a:endParaRPr>
                    </a:p>
                  </a:txBody>
                  <a:tcPr/>
                </a:tc>
              </a:tr>
              <a:tr h="209743">
                <a:tc gridSpan="6">
                  <a:txBody>
                    <a:bodyPr/>
                    <a:lstStyle/>
                    <a:p>
                      <a:pPr algn="ctr"/>
                      <a:r>
                        <a:rPr lang="en-US" sz="1800" b="1" dirty="0" err="1" smtClean="0">
                          <a:effectLst/>
                        </a:rPr>
                        <a:t>ReaganDebate</a:t>
                      </a:r>
                      <a:endParaRPr lang="en-US" sz="1800" b="1" dirty="0">
                        <a:effectLst/>
                      </a:endParaRPr>
                    </a:p>
                  </a:txBody>
                  <a:tcPr>
                    <a:solidFill>
                      <a:schemeClr val="bg2">
                        <a:lumMod val="75000"/>
                        <a:lumOff val="2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0">
                <a:tc>
                  <a:txBody>
                    <a:bodyPr/>
                    <a:lstStyle/>
                    <a:p>
                      <a:pPr algn="ctr"/>
                      <a:r>
                        <a:rPr lang="en-US" sz="1800" b="1" dirty="0" smtClean="0">
                          <a:solidFill>
                            <a:srgbClr val="FF0000"/>
                          </a:solidFill>
                          <a:effectLst/>
                        </a:rPr>
                        <a:t>ET-LDA</a:t>
                      </a:r>
                      <a:endParaRPr lang="en-US" sz="1800" b="1" dirty="0">
                        <a:solidFill>
                          <a:srgbClr val="FF0000"/>
                        </a:solidFill>
                        <a:effectLst/>
                      </a:endParaRPr>
                    </a:p>
                  </a:txBody>
                  <a:tcPr/>
                </a:tc>
                <a:tc>
                  <a:txBody>
                    <a:bodyPr/>
                    <a:lstStyle/>
                    <a:p>
                      <a:pPr algn="ctr"/>
                      <a:r>
                        <a:rPr lang="en-US" sz="1800" b="1" dirty="0" smtClean="0">
                          <a:solidFill>
                            <a:srgbClr val="FF0000"/>
                          </a:solidFill>
                          <a:effectLst/>
                        </a:rPr>
                        <a:t>0.51</a:t>
                      </a:r>
                      <a:endParaRPr lang="en-US" sz="1800" b="1" dirty="0">
                        <a:solidFill>
                          <a:srgbClr val="FF0000"/>
                        </a:solidFill>
                        <a:effectLst/>
                      </a:endParaRPr>
                    </a:p>
                  </a:txBody>
                  <a:tcPr/>
                </a:tc>
                <a:tc>
                  <a:txBody>
                    <a:bodyPr/>
                    <a:lstStyle/>
                    <a:p>
                      <a:pPr algn="ctr"/>
                      <a:r>
                        <a:rPr lang="en-US" sz="1800" b="1" dirty="0" smtClean="0">
                          <a:solidFill>
                            <a:srgbClr val="FF0000"/>
                          </a:solidFill>
                          <a:effectLst/>
                        </a:rPr>
                        <a:t>0.52</a:t>
                      </a:r>
                      <a:endParaRPr lang="en-US" sz="1800" b="1" dirty="0">
                        <a:solidFill>
                          <a:srgbClr val="FF0000"/>
                        </a:solidFill>
                        <a:effectLst/>
                      </a:endParaRPr>
                    </a:p>
                  </a:txBody>
                  <a:tcPr/>
                </a:tc>
                <a:tc>
                  <a:txBody>
                    <a:bodyPr/>
                    <a:lstStyle/>
                    <a:p>
                      <a:pPr algn="ctr"/>
                      <a:r>
                        <a:rPr lang="en-US" sz="1800" b="1" dirty="0" smtClean="0">
                          <a:solidFill>
                            <a:srgbClr val="FF0000"/>
                          </a:solidFill>
                          <a:effectLst/>
                        </a:rPr>
                        <a:t>0.57</a:t>
                      </a:r>
                      <a:endParaRPr lang="en-US" sz="1800" b="1" dirty="0">
                        <a:solidFill>
                          <a:srgbClr val="FF0000"/>
                        </a:solidFill>
                        <a:effectLst/>
                      </a:endParaRPr>
                    </a:p>
                  </a:txBody>
                  <a:tcPr/>
                </a:tc>
                <a:tc>
                  <a:txBody>
                    <a:bodyPr/>
                    <a:lstStyle/>
                    <a:p>
                      <a:pPr algn="ctr"/>
                      <a:r>
                        <a:rPr lang="en-US" sz="1800" b="1" dirty="0" smtClean="0">
                          <a:solidFill>
                            <a:srgbClr val="FF0000"/>
                          </a:solidFill>
                          <a:effectLst/>
                        </a:rPr>
                        <a:t>0.62</a:t>
                      </a:r>
                      <a:endParaRPr lang="en-US" sz="1800" b="1" dirty="0">
                        <a:solidFill>
                          <a:srgbClr val="FF0000"/>
                        </a:solidFill>
                        <a:effectLst/>
                      </a:endParaRPr>
                    </a:p>
                  </a:txBody>
                  <a:tcPr/>
                </a:tc>
                <a:tc>
                  <a:txBody>
                    <a:bodyPr/>
                    <a:lstStyle/>
                    <a:p>
                      <a:pPr algn="ctr"/>
                      <a:r>
                        <a:rPr lang="en-US" sz="1800" b="1" dirty="0" smtClean="0">
                          <a:solidFill>
                            <a:srgbClr val="FF0000"/>
                          </a:solidFill>
                          <a:effectLst/>
                        </a:rPr>
                        <a:t>0.61</a:t>
                      </a:r>
                      <a:endParaRPr lang="en-US" sz="1800" b="1" dirty="0">
                        <a:solidFill>
                          <a:srgbClr val="FF0000"/>
                        </a:solidFill>
                        <a:effectLst/>
                      </a:endParaRPr>
                    </a:p>
                  </a:txBody>
                  <a:tcPr/>
                </a:tc>
              </a:tr>
              <a:tr h="165832">
                <a:tc>
                  <a:txBody>
                    <a:bodyPr/>
                    <a:lstStyle/>
                    <a:p>
                      <a:pPr algn="ctr"/>
                      <a:r>
                        <a:rPr lang="en-US" sz="1800" dirty="0" smtClean="0">
                          <a:effectLst/>
                        </a:rPr>
                        <a:t>LDA</a:t>
                      </a:r>
                      <a:endParaRPr lang="en-US" sz="1800" dirty="0">
                        <a:effectLst/>
                      </a:endParaRPr>
                    </a:p>
                  </a:txBody>
                  <a:tcPr/>
                </a:tc>
                <a:tc>
                  <a:txBody>
                    <a:bodyPr/>
                    <a:lstStyle/>
                    <a:p>
                      <a:pPr algn="ctr"/>
                      <a:r>
                        <a:rPr lang="en-US" sz="1800" dirty="0" smtClean="0">
                          <a:effectLst/>
                        </a:rPr>
                        <a:t>0.48</a:t>
                      </a:r>
                      <a:endParaRPr lang="en-US" sz="1800" dirty="0">
                        <a:effectLst/>
                      </a:endParaRPr>
                    </a:p>
                  </a:txBody>
                  <a:tcPr/>
                </a:tc>
                <a:tc>
                  <a:txBody>
                    <a:bodyPr/>
                    <a:lstStyle/>
                    <a:p>
                      <a:pPr algn="ctr"/>
                      <a:r>
                        <a:rPr lang="en-US" sz="1800" dirty="0" smtClean="0">
                          <a:effectLst/>
                        </a:rPr>
                        <a:t>0.49</a:t>
                      </a:r>
                      <a:endParaRPr lang="en-US" sz="1800" dirty="0">
                        <a:effectLst/>
                      </a:endParaRPr>
                    </a:p>
                  </a:txBody>
                  <a:tcPr/>
                </a:tc>
                <a:tc>
                  <a:txBody>
                    <a:bodyPr/>
                    <a:lstStyle/>
                    <a:p>
                      <a:pPr algn="ctr"/>
                      <a:r>
                        <a:rPr lang="en-US" sz="1800" dirty="0" smtClean="0">
                          <a:effectLst/>
                        </a:rPr>
                        <a:t>0.51</a:t>
                      </a:r>
                      <a:endParaRPr lang="en-US" sz="1800" dirty="0">
                        <a:effectLst/>
                      </a:endParaRPr>
                    </a:p>
                  </a:txBody>
                  <a:tcPr/>
                </a:tc>
                <a:tc>
                  <a:txBody>
                    <a:bodyPr/>
                    <a:lstStyle/>
                    <a:p>
                      <a:pPr algn="ctr"/>
                      <a:r>
                        <a:rPr lang="en-US" sz="1800" dirty="0" smtClean="0">
                          <a:effectLst/>
                        </a:rPr>
                        <a:t>0.51</a:t>
                      </a:r>
                      <a:endParaRPr lang="en-US" sz="1800" dirty="0">
                        <a:effectLst/>
                      </a:endParaRPr>
                    </a:p>
                  </a:txBody>
                  <a:tcPr/>
                </a:tc>
                <a:tc>
                  <a:txBody>
                    <a:bodyPr/>
                    <a:lstStyle/>
                    <a:p>
                      <a:pPr algn="ctr"/>
                      <a:r>
                        <a:rPr lang="en-US" sz="1800" dirty="0" smtClean="0">
                          <a:effectLst/>
                        </a:rPr>
                        <a:t>0.58</a:t>
                      </a:r>
                      <a:endParaRPr lang="en-US" sz="1800" dirty="0">
                        <a:effectLst/>
                      </a:endParaRPr>
                    </a:p>
                  </a:txBody>
                  <a:tcPr/>
                </a:tc>
              </a:tr>
            </a:tbl>
          </a:graphicData>
        </a:graphic>
      </p:graphicFrame>
      <p:sp>
        <p:nvSpPr>
          <p:cNvPr id="5" name="TextBox 4"/>
          <p:cNvSpPr txBox="1"/>
          <p:nvPr/>
        </p:nvSpPr>
        <p:spPr>
          <a:xfrm>
            <a:off x="3249480" y="2615168"/>
            <a:ext cx="2608406" cy="369332"/>
          </a:xfrm>
          <a:prstGeom prst="rect">
            <a:avLst/>
          </a:prstGeom>
          <a:noFill/>
        </p:spPr>
        <p:txBody>
          <a:bodyPr wrap="none" rtlCol="0">
            <a:spAutoFit/>
          </a:bodyPr>
          <a:lstStyle/>
          <a:p>
            <a:r>
              <a:rPr lang="en-US" b="1" dirty="0" smtClean="0"/>
              <a:t>Segmentation Results</a:t>
            </a:r>
            <a:endParaRPr lang="en-US" b="1" dirty="0"/>
          </a:p>
        </p:txBody>
      </p:sp>
      <p:sp>
        <p:nvSpPr>
          <p:cNvPr id="11" name="TextBox 10"/>
          <p:cNvSpPr txBox="1"/>
          <p:nvPr/>
        </p:nvSpPr>
        <p:spPr>
          <a:xfrm>
            <a:off x="3212314" y="5957419"/>
            <a:ext cx="2210863" cy="252259"/>
          </a:xfrm>
          <a:prstGeom prst="rect">
            <a:avLst/>
          </a:prstGeom>
          <a:noFill/>
        </p:spPr>
        <p:txBody>
          <a:bodyPr wrap="none" rtlCol="0">
            <a:spAutoFit/>
          </a:bodyPr>
          <a:lstStyle/>
          <a:p>
            <a:r>
              <a:rPr lang="en-US" b="1" dirty="0" smtClean="0"/>
              <a:t>Alignment Results</a:t>
            </a:r>
            <a:endParaRPr lang="en-US" b="1" dirty="0"/>
          </a:p>
        </p:txBody>
      </p:sp>
      <p:sp>
        <p:nvSpPr>
          <p:cNvPr id="12" name="Slide Number Placeholder 11"/>
          <p:cNvSpPr>
            <a:spLocks noGrp="1"/>
          </p:cNvSpPr>
          <p:nvPr>
            <p:ph type="sldNum" sz="quarter" idx="12"/>
          </p:nvPr>
        </p:nvSpPr>
        <p:spPr/>
        <p:txBody>
          <a:bodyPr/>
          <a:lstStyle/>
          <a:p>
            <a:fld id="{E0FF9B90-B352-45BD-84CC-4DD4FD95D171}" type="slidenum">
              <a:rPr lang="en-US" smtClean="0"/>
              <a:t>34</a:t>
            </a:fld>
            <a:endParaRPr lang="en-US"/>
          </a:p>
        </p:txBody>
      </p:sp>
    </p:spTree>
    <p:extLst>
      <p:ext uri="{BB962C8B-B14F-4D97-AF65-F5344CB8AC3E}">
        <p14:creationId xmlns:p14="http://schemas.microsoft.com/office/powerpoint/2010/main" val="2236693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ET-LDA</a:t>
            </a:r>
            <a:endParaRPr lang="en-US" dirty="0"/>
          </a:p>
        </p:txBody>
      </p:sp>
      <p:sp>
        <p:nvSpPr>
          <p:cNvPr id="3" name="Content Placeholder 2"/>
          <p:cNvSpPr>
            <a:spLocks noGrp="1"/>
          </p:cNvSpPr>
          <p:nvPr>
            <p:ph idx="1"/>
          </p:nvPr>
        </p:nvSpPr>
        <p:spPr>
          <a:xfrm>
            <a:off x="1072669" y="1658559"/>
            <a:ext cx="7377999" cy="4546430"/>
          </a:xfrm>
        </p:spPr>
        <p:txBody>
          <a:bodyPr>
            <a:normAutofit/>
          </a:bodyPr>
          <a:lstStyle/>
          <a:p>
            <a:r>
              <a:rPr lang="en-US" sz="2400" dirty="0">
                <a:solidFill>
                  <a:schemeClr val="tx1"/>
                </a:solidFill>
                <a:effectLst/>
                <a:latin typeface="+mj-lt"/>
              </a:rPr>
              <a:t>Motivated joint </a:t>
            </a:r>
            <a:r>
              <a:rPr lang="en-US" sz="2400" dirty="0">
                <a:solidFill>
                  <a:schemeClr val="tx1"/>
                </a:solidFill>
                <a:effectLst/>
              </a:rPr>
              <a:t>event-tweet </a:t>
            </a:r>
            <a:r>
              <a:rPr lang="en-US" sz="2400" dirty="0" smtClean="0">
                <a:solidFill>
                  <a:schemeClr val="tx1"/>
                </a:solidFill>
                <a:effectLst/>
                <a:latin typeface="+mj-lt"/>
              </a:rPr>
              <a:t>modeling for event analysis</a:t>
            </a:r>
          </a:p>
          <a:p>
            <a:r>
              <a:rPr lang="en-US" sz="2400" dirty="0" smtClean="0">
                <a:solidFill>
                  <a:schemeClr val="tx1"/>
                </a:solidFill>
                <a:effectLst/>
                <a:latin typeface="+mj-lt"/>
              </a:rPr>
              <a:t>ET-LDA can concurrently segment an event and classify two types of tweets: general and specific</a:t>
            </a:r>
          </a:p>
          <a:p>
            <a:r>
              <a:rPr lang="en-US" sz="2400" dirty="0" smtClean="0">
                <a:solidFill>
                  <a:schemeClr val="tx1"/>
                </a:solidFill>
                <a:effectLst/>
                <a:latin typeface="+mj-lt"/>
              </a:rPr>
              <a:t>ET-LDA can align specific tweets with segments</a:t>
            </a:r>
          </a:p>
          <a:p>
            <a:pPr marL="379800" lvl="1" indent="-342900"/>
            <a:r>
              <a:rPr lang="en-US" sz="2400" dirty="0">
                <a:solidFill>
                  <a:schemeClr val="tx1"/>
                </a:solidFill>
                <a:effectLst/>
              </a:rPr>
              <a:t>Demonstrated </a:t>
            </a:r>
            <a:r>
              <a:rPr lang="en-US" sz="2400" dirty="0" smtClean="0">
                <a:solidFill>
                  <a:schemeClr val="tx1"/>
                </a:solidFill>
                <a:effectLst/>
              </a:rPr>
              <a:t>that </a:t>
            </a:r>
            <a:r>
              <a:rPr lang="en-US" sz="2400" b="1" dirty="0">
                <a:solidFill>
                  <a:schemeClr val="tx1"/>
                </a:solidFill>
                <a:effectLst/>
              </a:rPr>
              <a:t>ET-LDA</a:t>
            </a:r>
            <a:r>
              <a:rPr lang="en-US" sz="2400" dirty="0">
                <a:solidFill>
                  <a:schemeClr val="tx1"/>
                </a:solidFill>
                <a:effectLst/>
              </a:rPr>
              <a:t> significantly outperformed the traditional </a:t>
            </a:r>
            <a:r>
              <a:rPr lang="en-US" sz="2400" dirty="0" smtClean="0">
                <a:solidFill>
                  <a:schemeClr val="tx1"/>
                </a:solidFill>
                <a:effectLst/>
              </a:rPr>
              <a:t>models</a:t>
            </a:r>
            <a:endParaRPr lang="en-US" sz="2000" dirty="0">
              <a:solidFill>
                <a:schemeClr val="tx1"/>
              </a:solidFill>
              <a:effectLst/>
              <a:latin typeface="+mj-lt"/>
            </a:endParaRPr>
          </a:p>
        </p:txBody>
      </p:sp>
      <p:pic>
        <p:nvPicPr>
          <p:cNvPr id="5" name="Picture 4"/>
          <p:cNvPicPr>
            <a:picLocks noChangeAspect="1"/>
          </p:cNvPicPr>
          <p:nvPr/>
        </p:nvPicPr>
        <p:blipFill>
          <a:blip r:embed="rId2"/>
          <a:stretch>
            <a:fillRect/>
          </a:stretch>
        </p:blipFill>
        <p:spPr>
          <a:xfrm>
            <a:off x="3565236" y="4990347"/>
            <a:ext cx="2501122" cy="1673690"/>
          </a:xfrm>
          <a:prstGeom prst="rect">
            <a:avLst/>
          </a:prstGeom>
        </p:spPr>
      </p:pic>
      <p:sp>
        <p:nvSpPr>
          <p:cNvPr id="4" name="Slide Number Placeholder 3"/>
          <p:cNvSpPr>
            <a:spLocks noGrp="1"/>
          </p:cNvSpPr>
          <p:nvPr>
            <p:ph type="sldNum" sz="quarter" idx="12"/>
          </p:nvPr>
        </p:nvSpPr>
        <p:spPr/>
        <p:txBody>
          <a:bodyPr/>
          <a:lstStyle/>
          <a:p>
            <a:fld id="{E0FF9B90-B352-45BD-84CC-4DD4FD95D171}" type="slidenum">
              <a:rPr lang="en-US" smtClean="0"/>
              <a:t>35</a:t>
            </a:fld>
            <a:endParaRPr lang="en-US"/>
          </a:p>
        </p:txBody>
      </p:sp>
    </p:spTree>
    <p:extLst>
      <p:ext uri="{BB962C8B-B14F-4D97-AF65-F5344CB8AC3E}">
        <p14:creationId xmlns:p14="http://schemas.microsoft.com/office/powerpoint/2010/main" val="32880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7" name="TextBox 6"/>
          <p:cNvSpPr txBox="1"/>
          <p:nvPr/>
        </p:nvSpPr>
        <p:spPr>
          <a:xfrm>
            <a:off x="762000" y="1600200"/>
            <a:ext cx="7391400" cy="4955203"/>
          </a:xfrm>
          <a:prstGeom prst="rect">
            <a:avLst/>
          </a:prstGeom>
          <a:noFill/>
        </p:spPr>
        <p:txBody>
          <a:bodyPr wrap="square" rtlCol="0">
            <a:spAutoFit/>
          </a:bodyPr>
          <a:lstStyle/>
          <a:p>
            <a:pPr marL="285750" indent="-285750">
              <a:buFont typeface="Arial" pitchFamily="34" charset="0"/>
              <a:buChar char="•"/>
            </a:pPr>
            <a:r>
              <a:rPr lang="en-US" sz="2800" b="1" dirty="0" smtClean="0"/>
              <a:t>Event Analysis using </a:t>
            </a:r>
            <a:r>
              <a:rPr lang="en-US" sz="2800" b="1" dirty="0" err="1" smtClean="0"/>
              <a:t>EventRadar</a:t>
            </a:r>
            <a:endParaRPr lang="en-US" sz="2800" b="1" dirty="0"/>
          </a:p>
          <a:p>
            <a:pPr marL="914400" lvl="1" indent="-457200">
              <a:buFont typeface="Wingdings" pitchFamily="2" charset="2"/>
              <a:buChar char="q"/>
            </a:pPr>
            <a:r>
              <a:rPr lang="en-US" sz="2000" b="1" dirty="0" smtClean="0">
                <a:solidFill>
                  <a:srgbClr val="FF0000"/>
                </a:solidFill>
              </a:rPr>
              <a:t>Event Characterization </a:t>
            </a:r>
            <a:endParaRPr lang="en-US" sz="2000" b="1" dirty="0" smtClean="0">
              <a:solidFill>
                <a:srgbClr val="FF0000"/>
              </a:solidFill>
            </a:endParaRPr>
          </a:p>
          <a:p>
            <a:pPr marL="1371600" lvl="2" indent="-457200">
              <a:buFont typeface="Wingdings" pitchFamily="2" charset="2"/>
              <a:buChar char="Ø"/>
            </a:pPr>
            <a:r>
              <a:rPr lang="en-US" sz="2000" dirty="0" smtClean="0"/>
              <a:t>Learning topics, segments and event influences with ET-LDA</a:t>
            </a:r>
          </a:p>
          <a:p>
            <a:pPr marL="1371600" lvl="2" indent="-457200">
              <a:buFont typeface="Wingdings" pitchFamily="2" charset="2"/>
              <a:buChar char="Ø"/>
            </a:pPr>
            <a:r>
              <a:rPr lang="en-US" sz="2000" dirty="0" smtClean="0">
                <a:solidFill>
                  <a:srgbClr val="FF0000"/>
                </a:solidFill>
              </a:rPr>
              <a:t>Learning event sentiment with </a:t>
            </a:r>
            <a:r>
              <a:rPr lang="en-US" sz="2000" dirty="0" err="1" smtClean="0">
                <a:solidFill>
                  <a:srgbClr val="FF0000"/>
                </a:solidFill>
              </a:rPr>
              <a:t>SocSent</a:t>
            </a:r>
            <a:endParaRPr lang="en-US" sz="2000" dirty="0" smtClean="0">
              <a:solidFill>
                <a:srgbClr val="FF0000"/>
              </a:solidFill>
            </a:endParaRPr>
          </a:p>
          <a:p>
            <a:pPr marL="914400" lvl="1" indent="-457200">
              <a:buFont typeface="Wingdings" pitchFamily="2" charset="2"/>
              <a:buChar char="q"/>
            </a:pPr>
            <a:r>
              <a:rPr lang="en-US" sz="2000" b="1" dirty="0" smtClean="0">
                <a:solidFill>
                  <a:schemeClr val="bg1">
                    <a:lumMod val="85000"/>
                  </a:schemeClr>
                </a:solidFill>
              </a:rPr>
              <a:t>Event </a:t>
            </a:r>
            <a:r>
              <a:rPr lang="en-US" sz="2000" b="1" dirty="0" smtClean="0">
                <a:solidFill>
                  <a:schemeClr val="bg1">
                    <a:lumMod val="85000"/>
                  </a:schemeClr>
                </a:solidFill>
              </a:rPr>
              <a:t>Recognition</a:t>
            </a:r>
          </a:p>
          <a:p>
            <a:pPr marL="1371600" lvl="2" indent="-457200">
              <a:buFont typeface="Wingdings" pitchFamily="2" charset="2"/>
              <a:buChar char="Ø"/>
            </a:pPr>
            <a:r>
              <a:rPr lang="en-US" sz="2000" dirty="0" smtClean="0">
                <a:solidFill>
                  <a:schemeClr val="bg1">
                    <a:lumMod val="85000"/>
                  </a:schemeClr>
                </a:solidFill>
              </a:rPr>
              <a:t>Detecting events from Twitter with </a:t>
            </a:r>
            <a:r>
              <a:rPr lang="en-US" sz="2000" dirty="0" err="1" smtClean="0">
                <a:solidFill>
                  <a:schemeClr val="bg1">
                    <a:lumMod val="85000"/>
                  </a:schemeClr>
                </a:solidFill>
              </a:rPr>
              <a:t>DeMa</a:t>
            </a:r>
            <a:endParaRPr lang="en-US" sz="2000" dirty="0" smtClean="0">
              <a:solidFill>
                <a:schemeClr val="bg1">
                  <a:lumMod val="85000"/>
                </a:schemeClr>
              </a:solidFill>
            </a:endParaRPr>
          </a:p>
          <a:p>
            <a:pPr marL="1371600" lvl="2" indent="-457200">
              <a:buFont typeface="Wingdings" pitchFamily="2" charset="2"/>
              <a:buChar char="Ø"/>
            </a:pPr>
            <a:r>
              <a:rPr lang="en-US" sz="2000" dirty="0" smtClean="0">
                <a:solidFill>
                  <a:schemeClr val="bg1">
                    <a:lumMod val="85000"/>
                  </a:schemeClr>
                </a:solidFill>
              </a:rPr>
              <a:t>Whoo.ly, an application of </a:t>
            </a:r>
            <a:r>
              <a:rPr lang="en-US" sz="2000" dirty="0" err="1" smtClean="0">
                <a:solidFill>
                  <a:schemeClr val="bg1">
                    <a:lumMod val="85000"/>
                  </a:schemeClr>
                </a:solidFill>
              </a:rPr>
              <a:t>DeMa</a:t>
            </a:r>
            <a:endParaRPr lang="en-US" sz="2000" dirty="0" smtClean="0">
              <a:solidFill>
                <a:schemeClr val="bg1">
                  <a:lumMod val="85000"/>
                </a:schemeClr>
              </a:solidFill>
            </a:endParaRPr>
          </a:p>
          <a:p>
            <a:pPr marL="914400" lvl="1" indent="-457200">
              <a:buFont typeface="Wingdings" pitchFamily="2" charset="2"/>
              <a:buChar char="q"/>
            </a:pPr>
            <a:r>
              <a:rPr lang="en-US" sz="2000" b="1" dirty="0" smtClean="0">
                <a:solidFill>
                  <a:schemeClr val="bg1">
                    <a:lumMod val="85000"/>
                  </a:schemeClr>
                </a:solidFill>
              </a:rPr>
              <a:t>Event </a:t>
            </a:r>
            <a:r>
              <a:rPr lang="en-US" sz="2000" b="1" dirty="0" smtClean="0">
                <a:solidFill>
                  <a:schemeClr val="bg1">
                    <a:lumMod val="85000"/>
                  </a:schemeClr>
                </a:solidFill>
              </a:rPr>
              <a:t>Enrichment</a:t>
            </a:r>
          </a:p>
          <a:p>
            <a:pPr marL="1371600" lvl="2" indent="-457200">
              <a:buFont typeface="Wingdings" pitchFamily="2" charset="2"/>
              <a:buChar char="Ø"/>
            </a:pPr>
            <a:r>
              <a:rPr lang="en-US" sz="2000" dirty="0" smtClean="0">
                <a:solidFill>
                  <a:schemeClr val="bg1">
                    <a:lumMod val="85000"/>
                  </a:schemeClr>
                </a:solidFill>
              </a:rPr>
              <a:t>Gathering event information with </a:t>
            </a:r>
            <a:r>
              <a:rPr lang="en-US" sz="2000" dirty="0" err="1" smtClean="0">
                <a:solidFill>
                  <a:schemeClr val="bg1">
                    <a:lumMod val="85000"/>
                  </a:schemeClr>
                </a:solidFill>
              </a:rPr>
              <a:t>CrowdX</a:t>
            </a:r>
            <a:endParaRPr lang="en-US" sz="2000" dirty="0" smtClean="0">
              <a:solidFill>
                <a:schemeClr val="bg1">
                  <a:lumMod val="85000"/>
                </a:schemeClr>
              </a:solidFill>
            </a:endParaRPr>
          </a:p>
          <a:p>
            <a:pPr marL="285750" indent="-285750">
              <a:buFont typeface="Arial" pitchFamily="34" charset="0"/>
              <a:buChar char="•"/>
            </a:pPr>
            <a:r>
              <a:rPr lang="en-US" sz="2800" b="1" dirty="0" smtClean="0">
                <a:solidFill>
                  <a:schemeClr val="bg1">
                    <a:lumMod val="85000"/>
                  </a:schemeClr>
                </a:solidFill>
              </a:rPr>
              <a:t>Insights about Event Engagement</a:t>
            </a:r>
          </a:p>
          <a:p>
            <a:pPr marL="914400" lvl="1" indent="-457200">
              <a:buFont typeface="Wingdings" pitchFamily="2" charset="2"/>
              <a:buChar char="Ø"/>
            </a:pPr>
            <a:r>
              <a:rPr lang="en-US" sz="2000" dirty="0" smtClean="0">
                <a:solidFill>
                  <a:schemeClr val="bg1">
                    <a:lumMod val="85000"/>
                  </a:schemeClr>
                </a:solidFill>
              </a:rPr>
              <a:t>Factors Affect People’s Engagement with Events on Twitter</a:t>
            </a:r>
          </a:p>
          <a:p>
            <a:pPr marL="914400" lvl="1" indent="-457200">
              <a:buFont typeface="Wingdings" pitchFamily="2" charset="2"/>
              <a:buChar char="Ø"/>
            </a:pPr>
            <a:r>
              <a:rPr lang="en-US" sz="2000" dirty="0" smtClean="0">
                <a:solidFill>
                  <a:schemeClr val="bg1">
                    <a:lumMod val="85000"/>
                  </a:schemeClr>
                </a:solidFill>
              </a:rPr>
              <a:t>Patterns of </a:t>
            </a:r>
            <a:r>
              <a:rPr lang="en-US" sz="2000" dirty="0">
                <a:solidFill>
                  <a:schemeClr val="bg1">
                    <a:lumMod val="85000"/>
                  </a:schemeClr>
                </a:solidFill>
              </a:rPr>
              <a:t>People’s Engagement with Events on </a:t>
            </a:r>
            <a:r>
              <a:rPr lang="en-US" sz="2000" dirty="0" smtClean="0">
                <a:solidFill>
                  <a:schemeClr val="bg1">
                    <a:lumMod val="85000"/>
                  </a:schemeClr>
                </a:solidFill>
              </a:rPr>
              <a:t>Twitter</a:t>
            </a:r>
          </a:p>
        </p:txBody>
      </p:sp>
      <p:sp>
        <p:nvSpPr>
          <p:cNvPr id="8" name="Slide Number Placeholder 7"/>
          <p:cNvSpPr>
            <a:spLocks noGrp="1"/>
          </p:cNvSpPr>
          <p:nvPr>
            <p:ph type="sldNum" sz="quarter" idx="12"/>
          </p:nvPr>
        </p:nvSpPr>
        <p:spPr/>
        <p:txBody>
          <a:bodyPr/>
          <a:lstStyle/>
          <a:p>
            <a:fld id="{E0FF9B90-B352-45BD-84CC-4DD4FD95D171}" type="slidenum">
              <a:rPr lang="en-US" smtClean="0"/>
              <a:t>36</a:t>
            </a:fld>
            <a:endParaRPr lang="en-US"/>
          </a:p>
        </p:txBody>
      </p:sp>
    </p:spTree>
    <p:extLst>
      <p:ext uri="{BB962C8B-B14F-4D97-AF65-F5344CB8AC3E}">
        <p14:creationId xmlns:p14="http://schemas.microsoft.com/office/powerpoint/2010/main" val="5909137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1236621" y="6387699"/>
            <a:ext cx="7257884" cy="400110"/>
          </a:xfrm>
          <a:prstGeom prst="rect">
            <a:avLst/>
          </a:prstGeom>
          <a:noFill/>
        </p:spPr>
        <p:txBody>
          <a:bodyPr wrap="none" rtlCol="0">
            <a:spAutoFit/>
          </a:bodyPr>
          <a:lstStyle/>
          <a:p>
            <a:r>
              <a:rPr lang="en-US" sz="2000" b="1" dirty="0" smtClean="0">
                <a:solidFill>
                  <a:srgbClr val="FF0000"/>
                </a:solidFill>
              </a:rPr>
              <a:t>Applications: Event analysis, </a:t>
            </a:r>
            <a:r>
              <a:rPr lang="en-US" sz="2000" b="1" dirty="0">
                <a:solidFill>
                  <a:srgbClr val="FF0000"/>
                </a:solidFill>
              </a:rPr>
              <a:t> S</a:t>
            </a:r>
            <a:r>
              <a:rPr lang="en-US" sz="2000" b="1" dirty="0" smtClean="0">
                <a:solidFill>
                  <a:srgbClr val="FF0000"/>
                </a:solidFill>
              </a:rPr>
              <a:t>tock market, Advertisement</a:t>
            </a:r>
            <a:endParaRPr lang="en-US" sz="2000" b="1" dirty="0">
              <a:solidFill>
                <a:srgbClr val="FF0000"/>
              </a:solidFill>
            </a:endParaRPr>
          </a:p>
        </p:txBody>
      </p:sp>
      <p:grpSp>
        <p:nvGrpSpPr>
          <p:cNvPr id="5" name="Group 4"/>
          <p:cNvGrpSpPr/>
          <p:nvPr/>
        </p:nvGrpSpPr>
        <p:grpSpPr>
          <a:xfrm>
            <a:off x="763409" y="341745"/>
            <a:ext cx="7945151" cy="5451534"/>
            <a:chOff x="763409" y="341745"/>
            <a:chExt cx="7945151" cy="5451534"/>
          </a:xfrm>
        </p:grpSpPr>
        <p:grpSp>
          <p:nvGrpSpPr>
            <p:cNvPr id="39" name="Group 38"/>
            <p:cNvGrpSpPr/>
            <p:nvPr/>
          </p:nvGrpSpPr>
          <p:grpSpPr>
            <a:xfrm>
              <a:off x="763409" y="341745"/>
              <a:ext cx="7945151" cy="5451534"/>
              <a:chOff x="763409" y="341745"/>
              <a:chExt cx="7945151" cy="5451534"/>
            </a:xfrm>
          </p:grpSpPr>
          <p:pic>
            <p:nvPicPr>
              <p:cNvPr id="40" name="Picture 8" descr="http://www.mardecortesbaja.com/wordpress/wp-content/uploads/RomneyObama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409" y="341745"/>
                <a:ext cx="4211783" cy="315883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3"/>
              <a:stretch>
                <a:fillRect/>
              </a:stretch>
            </p:blipFill>
            <p:spPr>
              <a:xfrm>
                <a:off x="5885355" y="341745"/>
                <a:ext cx="2823205" cy="5020252"/>
              </a:xfrm>
              <a:prstGeom prst="rect">
                <a:avLst/>
              </a:prstGeom>
            </p:spPr>
          </p:pic>
          <p:pic>
            <p:nvPicPr>
              <p:cNvPr id="48" name="Picture 47"/>
              <p:cNvPicPr>
                <a:picLocks noChangeAspect="1"/>
              </p:cNvPicPr>
              <p:nvPr/>
            </p:nvPicPr>
            <p:blipFill>
              <a:blip r:embed="rId4"/>
              <a:stretch>
                <a:fillRect/>
              </a:stretch>
            </p:blipFill>
            <p:spPr>
              <a:xfrm>
                <a:off x="1346238" y="668496"/>
                <a:ext cx="3512089" cy="5124783"/>
              </a:xfrm>
              <a:prstGeom prst="rect">
                <a:avLst/>
              </a:prstGeom>
              <a:ln>
                <a:solidFill>
                  <a:schemeClr val="bg2"/>
                </a:solidFill>
              </a:ln>
            </p:spPr>
          </p:pic>
          <p:grpSp>
            <p:nvGrpSpPr>
              <p:cNvPr id="49" name="Group 48"/>
              <p:cNvGrpSpPr/>
              <p:nvPr/>
            </p:nvGrpSpPr>
            <p:grpSpPr>
              <a:xfrm>
                <a:off x="1410890" y="751623"/>
                <a:ext cx="3373545" cy="4610374"/>
                <a:chOff x="1410890" y="751623"/>
                <a:chExt cx="3373545" cy="4610374"/>
              </a:xfrm>
            </p:grpSpPr>
            <p:sp>
              <p:nvSpPr>
                <p:cNvPr id="62" name="Rectangle 61"/>
                <p:cNvSpPr/>
                <p:nvPr/>
              </p:nvSpPr>
              <p:spPr>
                <a:xfrm>
                  <a:off x="1420128" y="751623"/>
                  <a:ext cx="3364307" cy="77585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420128" y="1625595"/>
                  <a:ext cx="3364307" cy="118225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410890" y="2929005"/>
                  <a:ext cx="3364307" cy="243299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0" name="Straight Arrow Connector 49"/>
              <p:cNvCxnSpPr/>
              <p:nvPr/>
            </p:nvCxnSpPr>
            <p:spPr>
              <a:xfrm flipH="1">
                <a:off x="4414982" y="731117"/>
                <a:ext cx="2219002" cy="3512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4567624" y="1233506"/>
                <a:ext cx="2092524" cy="10394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4478221" y="1771102"/>
                <a:ext cx="2155763" cy="7872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4462920" y="2929005"/>
                <a:ext cx="2155763" cy="7872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4567624" y="1258560"/>
                <a:ext cx="2085568" cy="26622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6" descr="http://www.brandinfo.in/smiley/Thumbs_U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0340" y="3530365"/>
                <a:ext cx="962253" cy="94726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http://www.homebeachmedia.com.au/wp-content/uploads/2013/10/Thumbs_Dow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6028" y="1789859"/>
                <a:ext cx="870879" cy="85731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http://www.homebeachmedia.com.au/wp-content/uploads/2013/10/Thumbs_Dow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8149" y="653506"/>
                <a:ext cx="876670" cy="86301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http://www.brandinfo.in/smiley/Thumbs_Up.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1559" y="3127878"/>
                <a:ext cx="535886" cy="52753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http://www.homebeachmedia.com.au/wp-content/uploads/2013/10/Thumbs_Dow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18220" y="661996"/>
                <a:ext cx="492158" cy="48449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http://www.brandinfo.in/smiley/Thumbs_Up.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69087" y="2395417"/>
                <a:ext cx="529054" cy="52081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http://www.homebeachmedia.com.au/wp-content/uploads/2013/10/Thumbs_Dow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49933" y="1495579"/>
                <a:ext cx="523443" cy="515290"/>
              </a:xfrm>
              <a:prstGeom prst="rect">
                <a:avLst/>
              </a:prstGeom>
              <a:noFill/>
              <a:extLst>
                <a:ext uri="{909E8E84-426E-40DD-AFC4-6F175D3DCCD1}">
                  <a14:hiddenFill xmlns:a14="http://schemas.microsoft.com/office/drawing/2010/main">
                    <a:solidFill>
                      <a:srgbClr val="FFFFFF"/>
                    </a:solidFill>
                  </a14:hiddenFill>
                </a:ext>
              </a:extLst>
            </p:spPr>
          </p:pic>
        </p:grpSp>
        <p:sp>
          <p:nvSpPr>
            <p:cNvPr id="65" name="TextBox 64"/>
            <p:cNvSpPr txBox="1"/>
            <p:nvPr/>
          </p:nvSpPr>
          <p:spPr>
            <a:xfrm>
              <a:off x="6653191" y="397161"/>
              <a:ext cx="1287532" cy="461665"/>
            </a:xfrm>
            <a:prstGeom prst="rect">
              <a:avLst/>
            </a:prstGeom>
            <a:solidFill>
              <a:schemeClr val="tx2">
                <a:lumMod val="25000"/>
                <a:alpha val="55000"/>
              </a:schemeClr>
            </a:solidFill>
          </p:spPr>
          <p:txBody>
            <a:bodyPr wrap="none" rtlCol="0">
              <a:spAutoFit/>
            </a:bodyPr>
            <a:lstStyle/>
            <a:p>
              <a:r>
                <a:rPr lang="en-US" sz="2400" b="1" dirty="0" smtClean="0">
                  <a:solidFill>
                    <a:schemeClr val="bg1"/>
                  </a:solidFill>
                </a:rPr>
                <a:t>Specific</a:t>
              </a:r>
              <a:endParaRPr lang="en-US" sz="2400" b="1" dirty="0">
                <a:solidFill>
                  <a:schemeClr val="bg1"/>
                </a:solidFill>
              </a:endParaRPr>
            </a:p>
          </p:txBody>
        </p:sp>
        <p:sp>
          <p:nvSpPr>
            <p:cNvPr id="66" name="TextBox 65"/>
            <p:cNvSpPr txBox="1"/>
            <p:nvPr/>
          </p:nvSpPr>
          <p:spPr>
            <a:xfrm>
              <a:off x="6645454" y="923401"/>
              <a:ext cx="1287532" cy="461665"/>
            </a:xfrm>
            <a:prstGeom prst="rect">
              <a:avLst/>
            </a:prstGeom>
            <a:solidFill>
              <a:schemeClr val="tx2">
                <a:lumMod val="25000"/>
                <a:alpha val="55000"/>
              </a:schemeClr>
            </a:solidFill>
          </p:spPr>
          <p:txBody>
            <a:bodyPr wrap="none" rtlCol="0">
              <a:spAutoFit/>
            </a:bodyPr>
            <a:lstStyle/>
            <a:p>
              <a:r>
                <a:rPr lang="en-US" sz="2400" b="1" dirty="0" smtClean="0">
                  <a:solidFill>
                    <a:schemeClr val="bg1"/>
                  </a:solidFill>
                </a:rPr>
                <a:t>Specific</a:t>
              </a:r>
              <a:endParaRPr lang="en-US" sz="2400" b="1" dirty="0">
                <a:solidFill>
                  <a:schemeClr val="bg1"/>
                </a:solidFill>
              </a:endParaRPr>
            </a:p>
          </p:txBody>
        </p:sp>
        <p:sp>
          <p:nvSpPr>
            <p:cNvPr id="67" name="TextBox 66"/>
            <p:cNvSpPr txBox="1"/>
            <p:nvPr/>
          </p:nvSpPr>
          <p:spPr>
            <a:xfrm>
              <a:off x="6653191" y="1527476"/>
              <a:ext cx="1287532" cy="461665"/>
            </a:xfrm>
            <a:prstGeom prst="rect">
              <a:avLst/>
            </a:prstGeom>
            <a:solidFill>
              <a:schemeClr val="tx2">
                <a:lumMod val="25000"/>
                <a:alpha val="55000"/>
              </a:schemeClr>
            </a:solidFill>
          </p:spPr>
          <p:txBody>
            <a:bodyPr wrap="none" rtlCol="0">
              <a:spAutoFit/>
            </a:bodyPr>
            <a:lstStyle/>
            <a:p>
              <a:r>
                <a:rPr lang="en-US" sz="2400" b="1" dirty="0" smtClean="0">
                  <a:solidFill>
                    <a:schemeClr val="bg1"/>
                  </a:solidFill>
                </a:rPr>
                <a:t>Specific</a:t>
              </a:r>
              <a:endParaRPr lang="en-US" sz="2400" b="1" dirty="0">
                <a:solidFill>
                  <a:schemeClr val="bg1"/>
                </a:solidFill>
              </a:endParaRPr>
            </a:p>
          </p:txBody>
        </p:sp>
        <p:sp>
          <p:nvSpPr>
            <p:cNvPr id="68" name="TextBox 67"/>
            <p:cNvSpPr txBox="1"/>
            <p:nvPr/>
          </p:nvSpPr>
          <p:spPr>
            <a:xfrm>
              <a:off x="6640368" y="2096655"/>
              <a:ext cx="1338828" cy="461665"/>
            </a:xfrm>
            <a:prstGeom prst="rect">
              <a:avLst/>
            </a:prstGeom>
            <a:solidFill>
              <a:schemeClr val="tx2">
                <a:lumMod val="25000"/>
                <a:alpha val="55000"/>
              </a:schemeClr>
            </a:solidFill>
          </p:spPr>
          <p:txBody>
            <a:bodyPr wrap="none" rtlCol="0">
              <a:spAutoFit/>
            </a:bodyPr>
            <a:lstStyle/>
            <a:p>
              <a:r>
                <a:rPr lang="en-US" sz="2400" b="1" dirty="0" smtClean="0">
                  <a:solidFill>
                    <a:srgbClr val="FFFF00"/>
                  </a:solidFill>
                </a:rPr>
                <a:t>General</a:t>
              </a:r>
              <a:endParaRPr lang="en-US" sz="2400" b="1" dirty="0">
                <a:solidFill>
                  <a:srgbClr val="FFFF00"/>
                </a:solidFill>
              </a:endParaRPr>
            </a:p>
          </p:txBody>
        </p:sp>
        <p:sp>
          <p:nvSpPr>
            <p:cNvPr id="69" name="TextBox 68"/>
            <p:cNvSpPr txBox="1"/>
            <p:nvPr/>
          </p:nvSpPr>
          <p:spPr>
            <a:xfrm>
              <a:off x="6645454" y="2628304"/>
              <a:ext cx="1287532" cy="461665"/>
            </a:xfrm>
            <a:prstGeom prst="rect">
              <a:avLst/>
            </a:prstGeom>
            <a:solidFill>
              <a:schemeClr val="tx2">
                <a:lumMod val="25000"/>
                <a:alpha val="55000"/>
              </a:schemeClr>
            </a:solidFill>
          </p:spPr>
          <p:txBody>
            <a:bodyPr wrap="none" rtlCol="0">
              <a:spAutoFit/>
            </a:bodyPr>
            <a:lstStyle/>
            <a:p>
              <a:r>
                <a:rPr lang="en-US" sz="2400" b="1" dirty="0" smtClean="0">
                  <a:solidFill>
                    <a:schemeClr val="bg1"/>
                  </a:solidFill>
                </a:rPr>
                <a:t>Specific</a:t>
              </a:r>
              <a:endParaRPr lang="en-US" sz="2400" b="1" dirty="0">
                <a:solidFill>
                  <a:schemeClr val="bg1"/>
                </a:solidFill>
              </a:endParaRPr>
            </a:p>
          </p:txBody>
        </p:sp>
        <p:sp>
          <p:nvSpPr>
            <p:cNvPr id="70" name="TextBox 69"/>
            <p:cNvSpPr txBox="1"/>
            <p:nvPr/>
          </p:nvSpPr>
          <p:spPr>
            <a:xfrm>
              <a:off x="6627543" y="3159953"/>
              <a:ext cx="1338828" cy="461665"/>
            </a:xfrm>
            <a:prstGeom prst="rect">
              <a:avLst/>
            </a:prstGeom>
            <a:solidFill>
              <a:schemeClr val="tx2">
                <a:lumMod val="25000"/>
                <a:alpha val="55000"/>
              </a:schemeClr>
            </a:solidFill>
          </p:spPr>
          <p:txBody>
            <a:bodyPr wrap="none" rtlCol="0">
              <a:spAutoFit/>
            </a:bodyPr>
            <a:lstStyle/>
            <a:p>
              <a:r>
                <a:rPr lang="en-US" sz="2400" b="1" dirty="0" smtClean="0">
                  <a:solidFill>
                    <a:srgbClr val="FFFF00"/>
                  </a:solidFill>
                </a:rPr>
                <a:t>General</a:t>
              </a:r>
              <a:endParaRPr lang="en-US" sz="2400" b="1" dirty="0">
                <a:solidFill>
                  <a:srgbClr val="FFFF00"/>
                </a:solidFill>
              </a:endParaRPr>
            </a:p>
          </p:txBody>
        </p:sp>
        <p:sp>
          <p:nvSpPr>
            <p:cNvPr id="71" name="TextBox 70"/>
            <p:cNvSpPr txBox="1"/>
            <p:nvPr/>
          </p:nvSpPr>
          <p:spPr>
            <a:xfrm>
              <a:off x="6645454" y="3737201"/>
              <a:ext cx="1287532" cy="461665"/>
            </a:xfrm>
            <a:prstGeom prst="rect">
              <a:avLst/>
            </a:prstGeom>
            <a:solidFill>
              <a:schemeClr val="tx2">
                <a:lumMod val="25000"/>
                <a:alpha val="55000"/>
              </a:schemeClr>
            </a:solidFill>
          </p:spPr>
          <p:txBody>
            <a:bodyPr wrap="none" rtlCol="0">
              <a:spAutoFit/>
            </a:bodyPr>
            <a:lstStyle/>
            <a:p>
              <a:r>
                <a:rPr lang="en-US" sz="2400" b="1" dirty="0" smtClean="0">
                  <a:solidFill>
                    <a:schemeClr val="bg1"/>
                  </a:solidFill>
                </a:rPr>
                <a:t>Specific</a:t>
              </a:r>
              <a:endParaRPr lang="en-US" sz="2400" b="1" dirty="0">
                <a:solidFill>
                  <a:schemeClr val="bg1"/>
                </a:solidFill>
              </a:endParaRPr>
            </a:p>
          </p:txBody>
        </p:sp>
        <p:sp>
          <p:nvSpPr>
            <p:cNvPr id="72" name="TextBox 71"/>
            <p:cNvSpPr txBox="1"/>
            <p:nvPr/>
          </p:nvSpPr>
          <p:spPr>
            <a:xfrm>
              <a:off x="6660148" y="4333207"/>
              <a:ext cx="1338828" cy="461665"/>
            </a:xfrm>
            <a:prstGeom prst="rect">
              <a:avLst/>
            </a:prstGeom>
            <a:solidFill>
              <a:schemeClr val="tx2">
                <a:lumMod val="25000"/>
                <a:alpha val="55000"/>
              </a:schemeClr>
            </a:solidFill>
          </p:spPr>
          <p:txBody>
            <a:bodyPr wrap="none" rtlCol="0">
              <a:spAutoFit/>
            </a:bodyPr>
            <a:lstStyle/>
            <a:p>
              <a:r>
                <a:rPr lang="en-US" sz="2400" b="1" dirty="0" smtClean="0">
                  <a:solidFill>
                    <a:srgbClr val="FFFF00"/>
                  </a:solidFill>
                </a:rPr>
                <a:t>General</a:t>
              </a:r>
              <a:endParaRPr lang="en-US" sz="2400" b="1" dirty="0">
                <a:solidFill>
                  <a:srgbClr val="FFFF00"/>
                </a:solidFill>
              </a:endParaRPr>
            </a:p>
          </p:txBody>
        </p:sp>
        <p:sp>
          <p:nvSpPr>
            <p:cNvPr id="73" name="TextBox 72"/>
            <p:cNvSpPr txBox="1"/>
            <p:nvPr/>
          </p:nvSpPr>
          <p:spPr>
            <a:xfrm>
              <a:off x="6669084" y="4875605"/>
              <a:ext cx="1338828" cy="461665"/>
            </a:xfrm>
            <a:prstGeom prst="rect">
              <a:avLst/>
            </a:prstGeom>
            <a:solidFill>
              <a:schemeClr val="tx2">
                <a:lumMod val="25000"/>
                <a:alpha val="55000"/>
              </a:schemeClr>
            </a:solidFill>
          </p:spPr>
          <p:txBody>
            <a:bodyPr wrap="none" rtlCol="0">
              <a:spAutoFit/>
            </a:bodyPr>
            <a:lstStyle/>
            <a:p>
              <a:r>
                <a:rPr lang="en-US" sz="2400" b="1" dirty="0" smtClean="0">
                  <a:solidFill>
                    <a:srgbClr val="FFFF00"/>
                  </a:solidFill>
                </a:rPr>
                <a:t>General</a:t>
              </a:r>
              <a:endParaRPr lang="en-US" sz="2400" b="1" dirty="0">
                <a:solidFill>
                  <a:srgbClr val="FFFF00"/>
                </a:solidFill>
              </a:endParaRPr>
            </a:p>
          </p:txBody>
        </p:sp>
      </p:grpSp>
      <p:sp>
        <p:nvSpPr>
          <p:cNvPr id="46" name="TextBox 45"/>
          <p:cNvSpPr txBox="1"/>
          <p:nvPr/>
        </p:nvSpPr>
        <p:spPr>
          <a:xfrm>
            <a:off x="1265558" y="4403638"/>
            <a:ext cx="6698515" cy="1754326"/>
          </a:xfrm>
          <a:prstGeom prst="rect">
            <a:avLst/>
          </a:prstGeom>
          <a:solidFill>
            <a:schemeClr val="tx2">
              <a:lumMod val="25000"/>
              <a:alpha val="65000"/>
            </a:schemeClr>
          </a:solidFill>
        </p:spPr>
        <p:txBody>
          <a:bodyPr wrap="square" rtlCol="0">
            <a:spAutoFit/>
          </a:bodyPr>
          <a:lstStyle/>
          <a:p>
            <a:pPr algn="ctr"/>
            <a:r>
              <a:rPr lang="en-US" altLang="zh-CN" sz="3600" b="1" dirty="0">
                <a:solidFill>
                  <a:schemeClr val="bg1"/>
                </a:solidFill>
              </a:rPr>
              <a:t>What were the sentiments elicited by the segments and topics of the event on Twitter?</a:t>
            </a:r>
            <a:endParaRPr lang="en-US" sz="3600" b="1" dirty="0">
              <a:solidFill>
                <a:schemeClr val="bg1"/>
              </a:solidFill>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37</a:t>
            </a:fld>
            <a:endParaRPr lang="en-US"/>
          </a:p>
        </p:txBody>
      </p:sp>
    </p:spTree>
    <p:extLst>
      <p:ext uri="{BB962C8B-B14F-4D97-AF65-F5344CB8AC3E}">
        <p14:creationId xmlns:p14="http://schemas.microsoft.com/office/powerpoint/2010/main" val="19336697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 y="274638"/>
            <a:ext cx="8280400" cy="1143000"/>
          </a:xfrm>
        </p:spPr>
        <p:txBody>
          <a:bodyPr>
            <a:noAutofit/>
          </a:bodyPr>
          <a:lstStyle/>
          <a:p>
            <a:r>
              <a:rPr lang="en-US" sz="3600" dirty="0" smtClean="0">
                <a:solidFill>
                  <a:schemeClr val="accent2">
                    <a:lumMod val="75000"/>
                  </a:schemeClr>
                </a:solidFill>
              </a:rPr>
              <a:t>Aggregated </a:t>
            </a:r>
            <a:r>
              <a:rPr lang="en-US" sz="3600" dirty="0">
                <a:solidFill>
                  <a:schemeClr val="accent2">
                    <a:lumMod val="75000"/>
                  </a:schemeClr>
                </a:solidFill>
              </a:rPr>
              <a:t>Twitter </a:t>
            </a:r>
            <a:r>
              <a:rPr lang="en-US" sz="3600" dirty="0" smtClean="0">
                <a:solidFill>
                  <a:schemeClr val="accent2">
                    <a:lumMod val="75000"/>
                  </a:schemeClr>
                </a:solidFill>
              </a:rPr>
              <a:t>Sentiment Analysis: the Problem</a:t>
            </a:r>
            <a:endParaRPr lang="en-US" sz="3600" dirty="0">
              <a:solidFill>
                <a:schemeClr val="accent2">
                  <a:lumMod val="75000"/>
                </a:schemeClr>
              </a:solidFill>
            </a:endParaRPr>
          </a:p>
        </p:txBody>
      </p:sp>
      <p:sp>
        <p:nvSpPr>
          <p:cNvPr id="3" name="Content Placeholder 2"/>
          <p:cNvSpPr>
            <a:spLocks noGrp="1"/>
          </p:cNvSpPr>
          <p:nvPr>
            <p:ph idx="1"/>
          </p:nvPr>
        </p:nvSpPr>
        <p:spPr>
          <a:xfrm>
            <a:off x="873760" y="1764288"/>
            <a:ext cx="7355840" cy="4484111"/>
          </a:xfrm>
        </p:spPr>
        <p:txBody>
          <a:bodyPr>
            <a:normAutofit/>
          </a:bodyPr>
          <a:lstStyle/>
          <a:p>
            <a:pPr marL="36900" indent="0">
              <a:buNone/>
            </a:pPr>
            <a:r>
              <a:rPr lang="en-US" sz="2800" b="1" dirty="0" smtClean="0">
                <a:solidFill>
                  <a:schemeClr val="tx1"/>
                </a:solidFill>
                <a:latin typeface="+mj-lt"/>
              </a:rPr>
              <a:t>Given an event’s transcript </a:t>
            </a:r>
            <a:r>
              <a:rPr lang="en-US" sz="2800" b="1" i="1" dirty="0" smtClean="0">
                <a:solidFill>
                  <a:schemeClr val="tx1"/>
                </a:solidFill>
                <a:latin typeface="+mj-lt"/>
              </a:rPr>
              <a:t>S</a:t>
            </a:r>
            <a:r>
              <a:rPr lang="en-US" sz="2800" b="1" dirty="0" smtClean="0">
                <a:solidFill>
                  <a:schemeClr val="tx1"/>
                </a:solidFill>
                <a:latin typeface="+mj-lt"/>
              </a:rPr>
              <a:t> and its associated tweets </a:t>
            </a:r>
            <a:r>
              <a:rPr lang="en-US" sz="2800" b="1" i="1" dirty="0" smtClean="0">
                <a:solidFill>
                  <a:schemeClr val="tx1"/>
                </a:solidFill>
                <a:latin typeface="+mj-lt"/>
              </a:rPr>
              <a:t>T</a:t>
            </a:r>
            <a:r>
              <a:rPr lang="en-US" sz="2800" b="1" dirty="0" smtClean="0">
                <a:solidFill>
                  <a:schemeClr val="tx1"/>
                </a:solidFill>
                <a:latin typeface="+mj-lt"/>
              </a:rPr>
              <a:t> </a:t>
            </a:r>
          </a:p>
          <a:p>
            <a:pPr marL="36900" indent="0">
              <a:buNone/>
            </a:pPr>
            <a:r>
              <a:rPr lang="en-US" sz="3200" b="1" dirty="0">
                <a:solidFill>
                  <a:schemeClr val="tx1"/>
                </a:solidFill>
                <a:latin typeface="+mj-lt"/>
              </a:rPr>
              <a:t>	</a:t>
            </a:r>
            <a:r>
              <a:rPr lang="en-US" sz="2800" dirty="0" smtClean="0">
                <a:solidFill>
                  <a:schemeClr val="tx1"/>
                </a:solidFill>
                <a:effectLst/>
                <a:latin typeface="+mj-lt"/>
              </a:rPr>
              <a:t>Find the aggregated sentiments (positive or negative) about segment (s ∈</a:t>
            </a:r>
            <a:r>
              <a:rPr lang="en-US" sz="2800" i="1" dirty="0" smtClean="0">
                <a:solidFill>
                  <a:schemeClr val="tx1"/>
                </a:solidFill>
                <a:effectLst/>
                <a:latin typeface="+mj-lt"/>
              </a:rPr>
              <a:t> </a:t>
            </a:r>
            <a:r>
              <a:rPr lang="en-US" sz="2800" dirty="0" smtClean="0">
                <a:solidFill>
                  <a:schemeClr val="tx1"/>
                </a:solidFill>
                <a:effectLst/>
                <a:latin typeface="+mj-lt"/>
              </a:rPr>
              <a:t>S) and topics of the event (k ∈</a:t>
            </a:r>
            <a:r>
              <a:rPr lang="en-US" sz="2800" i="1" dirty="0" smtClean="0">
                <a:solidFill>
                  <a:schemeClr val="tx1"/>
                </a:solidFill>
                <a:effectLst/>
                <a:latin typeface="+mj-lt"/>
              </a:rPr>
              <a:t> </a:t>
            </a:r>
            <a:r>
              <a:rPr lang="en-US" sz="2800" dirty="0" smtClean="0">
                <a:solidFill>
                  <a:schemeClr val="tx1"/>
                </a:solidFill>
                <a:effectLst/>
                <a:latin typeface="+mj-lt"/>
              </a:rPr>
              <a:t>K) elicited on Twitter </a:t>
            </a:r>
          </a:p>
        </p:txBody>
      </p:sp>
      <p:pic>
        <p:nvPicPr>
          <p:cNvPr id="7" name="Picture 6"/>
          <p:cNvPicPr>
            <a:picLocks noChangeAspect="1"/>
          </p:cNvPicPr>
          <p:nvPr/>
        </p:nvPicPr>
        <p:blipFill>
          <a:blip r:embed="rId3"/>
          <a:stretch>
            <a:fillRect/>
          </a:stretch>
        </p:blipFill>
        <p:spPr>
          <a:xfrm>
            <a:off x="3029796" y="4344673"/>
            <a:ext cx="3379048" cy="2321800"/>
          </a:xfrm>
          <a:prstGeom prst="rect">
            <a:avLst/>
          </a:prstGeom>
        </p:spPr>
      </p:pic>
      <p:sp>
        <p:nvSpPr>
          <p:cNvPr id="4" name="Slide Number Placeholder 3"/>
          <p:cNvSpPr>
            <a:spLocks noGrp="1"/>
          </p:cNvSpPr>
          <p:nvPr>
            <p:ph type="sldNum" sz="quarter" idx="12"/>
          </p:nvPr>
        </p:nvSpPr>
        <p:spPr/>
        <p:txBody>
          <a:bodyPr/>
          <a:lstStyle/>
          <a:p>
            <a:fld id="{E0FF9B90-B352-45BD-84CC-4DD4FD95D171}" type="slidenum">
              <a:rPr lang="en-US" smtClean="0"/>
              <a:t>38</a:t>
            </a:fld>
            <a:endParaRPr lang="en-US"/>
          </a:p>
        </p:txBody>
      </p:sp>
    </p:spTree>
    <p:extLst>
      <p:ext uri="{BB962C8B-B14F-4D97-AF65-F5344CB8AC3E}">
        <p14:creationId xmlns:p14="http://schemas.microsoft.com/office/powerpoint/2010/main" val="25772752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6570"/>
            <a:ext cx="8350241" cy="1143000"/>
          </a:xfrm>
        </p:spPr>
        <p:txBody>
          <a:bodyPr>
            <a:noAutofit/>
          </a:bodyPr>
          <a:lstStyle/>
          <a:p>
            <a:r>
              <a:rPr lang="en-US" sz="3600" dirty="0"/>
              <a:t>Aggregated Twitter Sentiment </a:t>
            </a:r>
            <a:r>
              <a:rPr lang="en-US" sz="3600" dirty="0" smtClean="0"/>
              <a:t>Analysis</a:t>
            </a:r>
            <a:r>
              <a:rPr lang="en-US" sz="3600" dirty="0" smtClean="0">
                <a:solidFill>
                  <a:schemeClr val="accent2">
                    <a:lumMod val="75000"/>
                  </a:schemeClr>
                </a:solidFill>
                <a:effectLst/>
              </a:rPr>
              <a:t>: possible solution</a:t>
            </a:r>
            <a:endParaRPr lang="en-US" sz="3600" dirty="0">
              <a:effectLst/>
            </a:endParaRPr>
          </a:p>
        </p:txBody>
      </p:sp>
      <p:sp>
        <p:nvSpPr>
          <p:cNvPr id="3" name="Content Placeholder 2"/>
          <p:cNvSpPr>
            <a:spLocks noGrp="1"/>
          </p:cNvSpPr>
          <p:nvPr>
            <p:ph sz="half" idx="1"/>
          </p:nvPr>
        </p:nvSpPr>
        <p:spPr>
          <a:xfrm>
            <a:off x="609600" y="1600199"/>
            <a:ext cx="4800600" cy="4495801"/>
          </a:xfrm>
        </p:spPr>
        <p:txBody>
          <a:bodyPr>
            <a:normAutofit fontScale="92500" lnSpcReduction="10000"/>
          </a:bodyPr>
          <a:lstStyle/>
          <a:p>
            <a:pPr marL="0" lvl="1" indent="0">
              <a:buNone/>
            </a:pPr>
            <a:r>
              <a:rPr lang="en-US" sz="2800" b="1" dirty="0">
                <a:solidFill>
                  <a:schemeClr val="tx1"/>
                </a:solidFill>
                <a:latin typeface="+mj-lt"/>
              </a:rPr>
              <a:t>Main steps</a:t>
            </a:r>
          </a:p>
          <a:p>
            <a:pPr marL="517525" lvl="1" indent="-344488">
              <a:buFont typeface="+mj-lt"/>
              <a:buAutoNum type="arabicPeriod"/>
            </a:pPr>
            <a:r>
              <a:rPr lang="en-US" sz="2400" dirty="0" smtClean="0">
                <a:solidFill>
                  <a:schemeClr val="tx1"/>
                </a:solidFill>
                <a:effectLst/>
                <a:latin typeface="+mj-lt"/>
              </a:rPr>
              <a:t>Manually </a:t>
            </a:r>
            <a:r>
              <a:rPr lang="en-US" sz="2400" dirty="0">
                <a:solidFill>
                  <a:schemeClr val="tx1"/>
                </a:solidFill>
                <a:effectLst/>
                <a:latin typeface="+mj-lt"/>
              </a:rPr>
              <a:t>label </a:t>
            </a:r>
            <a:r>
              <a:rPr lang="en-US" sz="2400" dirty="0" smtClean="0">
                <a:solidFill>
                  <a:schemeClr val="tx1"/>
                </a:solidFill>
                <a:effectLst/>
                <a:latin typeface="+mj-lt"/>
              </a:rPr>
              <a:t>tweets with their </a:t>
            </a:r>
            <a:r>
              <a:rPr lang="en-US" sz="2400" dirty="0">
                <a:solidFill>
                  <a:schemeClr val="tx1"/>
                </a:solidFill>
                <a:effectLst/>
                <a:latin typeface="+mj-lt"/>
              </a:rPr>
              <a:t>sentiment </a:t>
            </a:r>
            <a:r>
              <a:rPr lang="en-US" sz="2400" dirty="0" smtClean="0">
                <a:solidFill>
                  <a:schemeClr val="tx1"/>
                </a:solidFill>
                <a:effectLst/>
                <a:latin typeface="+mj-lt"/>
              </a:rPr>
              <a:t>orientation as training data</a:t>
            </a:r>
          </a:p>
          <a:p>
            <a:pPr marL="517525" lvl="1" indent="-344488">
              <a:buFont typeface="+mj-lt"/>
              <a:buAutoNum type="arabicPeriod"/>
            </a:pPr>
            <a:r>
              <a:rPr lang="en-US" sz="2400" dirty="0">
                <a:solidFill>
                  <a:schemeClr val="tx1"/>
                </a:solidFill>
                <a:effectLst/>
                <a:latin typeface="+mj-lt"/>
              </a:rPr>
              <a:t>Apply off-the-shelf sentiment </a:t>
            </a:r>
            <a:r>
              <a:rPr lang="en-US" sz="2400" dirty="0" smtClean="0">
                <a:solidFill>
                  <a:schemeClr val="tx1"/>
                </a:solidFill>
                <a:effectLst/>
                <a:latin typeface="+mj-lt"/>
              </a:rPr>
              <a:t>classifiers, e.g., </a:t>
            </a:r>
            <a:r>
              <a:rPr lang="en-US" sz="2400" i="1" dirty="0" err="1" smtClean="0">
                <a:solidFill>
                  <a:schemeClr val="tx1"/>
                </a:solidFill>
                <a:effectLst/>
                <a:latin typeface="+mj-lt"/>
              </a:rPr>
              <a:t>MinCut</a:t>
            </a:r>
            <a:r>
              <a:rPr lang="en-US" sz="2400" dirty="0" smtClean="0">
                <a:solidFill>
                  <a:schemeClr val="tx1"/>
                </a:solidFill>
                <a:effectLst/>
                <a:latin typeface="+mj-lt"/>
              </a:rPr>
              <a:t> </a:t>
            </a:r>
            <a:r>
              <a:rPr lang="en-US" sz="2400" i="1" dirty="0" smtClean="0">
                <a:solidFill>
                  <a:schemeClr val="tx1"/>
                </a:solidFill>
                <a:effectLst/>
                <a:latin typeface="+mj-lt"/>
              </a:rPr>
              <a:t>[</a:t>
            </a:r>
            <a:r>
              <a:rPr lang="en-US" sz="2400" i="1" dirty="0">
                <a:solidFill>
                  <a:schemeClr val="tx1"/>
                </a:solidFill>
                <a:effectLst/>
                <a:latin typeface="+mj-lt"/>
              </a:rPr>
              <a:t>Pang et al. 2002]</a:t>
            </a:r>
          </a:p>
          <a:p>
            <a:pPr marL="517525" lvl="1" indent="-344488">
              <a:buFont typeface="+mj-lt"/>
              <a:buAutoNum type="arabicPeriod"/>
            </a:pPr>
            <a:r>
              <a:rPr lang="en-US" sz="2400" dirty="0" smtClean="0">
                <a:solidFill>
                  <a:schemeClr val="tx1"/>
                </a:solidFill>
                <a:effectLst/>
                <a:latin typeface="+mj-lt"/>
              </a:rPr>
              <a:t>Relate </a:t>
            </a:r>
            <a:r>
              <a:rPr lang="en-US" sz="2400" dirty="0">
                <a:solidFill>
                  <a:schemeClr val="tx1"/>
                </a:solidFill>
                <a:effectLst/>
                <a:latin typeface="+mj-lt"/>
              </a:rPr>
              <a:t>aggregated Twitter sentiment </a:t>
            </a:r>
            <a:r>
              <a:rPr lang="en-US" sz="2400" dirty="0" smtClean="0">
                <a:solidFill>
                  <a:schemeClr val="tx1"/>
                </a:solidFill>
                <a:effectLst/>
                <a:latin typeface="+mj-lt"/>
              </a:rPr>
              <a:t>to segments </a:t>
            </a:r>
            <a:r>
              <a:rPr lang="en-US" sz="2400" dirty="0">
                <a:solidFill>
                  <a:schemeClr val="tx1"/>
                </a:solidFill>
                <a:effectLst/>
                <a:latin typeface="+mj-lt"/>
              </a:rPr>
              <a:t>and topics of the </a:t>
            </a:r>
            <a:r>
              <a:rPr lang="en-US" sz="2400" dirty="0" smtClean="0">
                <a:solidFill>
                  <a:schemeClr val="tx1"/>
                </a:solidFill>
                <a:effectLst/>
                <a:latin typeface="+mj-lt"/>
              </a:rPr>
              <a:t>event </a:t>
            </a:r>
            <a:r>
              <a:rPr lang="en-US" sz="2400" dirty="0">
                <a:solidFill>
                  <a:schemeClr val="tx1"/>
                </a:solidFill>
                <a:effectLst/>
                <a:latin typeface="+mj-lt"/>
              </a:rPr>
              <a:t>that occur within ﬁxed time-windows around </a:t>
            </a:r>
            <a:r>
              <a:rPr lang="en-US" sz="2400" dirty="0" smtClean="0">
                <a:solidFill>
                  <a:schemeClr val="tx1"/>
                </a:solidFill>
                <a:effectLst/>
                <a:latin typeface="+mj-lt"/>
              </a:rPr>
              <a:t>the tweets</a:t>
            </a:r>
            <a:r>
              <a:rPr lang="en-US" sz="2400" dirty="0">
                <a:solidFill>
                  <a:schemeClr val="tx1"/>
                </a:solidFill>
                <a:effectLst/>
                <a:latin typeface="+mj-lt"/>
              </a:rPr>
              <a:t>’ timestamps</a:t>
            </a:r>
            <a:endParaRPr lang="en-US" sz="2400" dirty="0" smtClean="0">
              <a:solidFill>
                <a:schemeClr val="tx1"/>
              </a:solidFill>
              <a:effectLst/>
              <a:latin typeface="+mj-lt"/>
            </a:endParaRPr>
          </a:p>
        </p:txBody>
      </p:sp>
      <p:sp>
        <p:nvSpPr>
          <p:cNvPr id="4" name="Slide Number Placeholder 3"/>
          <p:cNvSpPr>
            <a:spLocks noGrp="1"/>
          </p:cNvSpPr>
          <p:nvPr>
            <p:ph type="sldNum" sz="quarter" idx="12"/>
          </p:nvPr>
        </p:nvSpPr>
        <p:spPr/>
        <p:txBody>
          <a:bodyPr/>
          <a:lstStyle/>
          <a:p>
            <a:fld id="{6B5D08A1-5CD3-493A-8AB1-52B31FC804B0}" type="slidenum">
              <a:rPr lang="en-US" smtClean="0"/>
              <a:t>39</a:t>
            </a:fld>
            <a:endParaRPr lang="en-US" dirty="0"/>
          </a:p>
        </p:txBody>
      </p:sp>
      <p:sp>
        <p:nvSpPr>
          <p:cNvPr id="6" name="TextBox 5"/>
          <p:cNvSpPr txBox="1"/>
          <p:nvPr/>
        </p:nvSpPr>
        <p:spPr>
          <a:xfrm>
            <a:off x="4836161" y="5288340"/>
            <a:ext cx="4332188" cy="1040285"/>
          </a:xfrm>
          <a:prstGeom prst="rect">
            <a:avLst/>
          </a:prstGeom>
          <a:solidFill>
            <a:srgbClr val="FFFF00"/>
          </a:solidFill>
        </p:spPr>
        <p:txBody>
          <a:bodyPr wrap="square" rtlCol="0">
            <a:spAutoFit/>
          </a:bodyPr>
          <a:lstStyle/>
          <a:p>
            <a:pPr lvl="1">
              <a:spcBef>
                <a:spcPct val="20000"/>
              </a:spcBef>
            </a:pPr>
            <a:r>
              <a:rPr lang="en-US" sz="2800" b="1" dirty="0">
                <a:solidFill>
                  <a:srgbClr val="0000CC"/>
                </a:solidFill>
                <a:latin typeface="+mj-lt"/>
              </a:rPr>
              <a:t>Is this </a:t>
            </a:r>
            <a:r>
              <a:rPr lang="en-US" sz="2800" b="1" dirty="0" smtClean="0">
                <a:solidFill>
                  <a:srgbClr val="0000CC"/>
                </a:solidFill>
                <a:latin typeface="+mj-lt"/>
              </a:rPr>
              <a:t>sufficient?</a:t>
            </a:r>
          </a:p>
          <a:p>
            <a:pPr lvl="1">
              <a:spcBef>
                <a:spcPct val="20000"/>
              </a:spcBef>
            </a:pPr>
            <a:r>
              <a:rPr lang="en-US" sz="2800" b="1" dirty="0" smtClean="0">
                <a:solidFill>
                  <a:srgbClr val="0000CC"/>
                </a:solidFill>
                <a:latin typeface="+mj-lt"/>
              </a:rPr>
              <a:t>Unfortunately, NO..</a:t>
            </a:r>
            <a:endParaRPr lang="en-US" sz="2800" b="1" dirty="0">
              <a:solidFill>
                <a:srgbClr val="0000CC"/>
              </a:solidFill>
              <a:latin typeface="+mj-lt"/>
            </a:endParaRPr>
          </a:p>
        </p:txBody>
      </p:sp>
      <p:pic>
        <p:nvPicPr>
          <p:cNvPr id="5" name="Picture 4"/>
          <p:cNvPicPr>
            <a:picLocks noChangeAspect="1"/>
          </p:cNvPicPr>
          <p:nvPr/>
        </p:nvPicPr>
        <p:blipFill>
          <a:blip r:embed="rId3"/>
          <a:stretch>
            <a:fillRect/>
          </a:stretch>
        </p:blipFill>
        <p:spPr>
          <a:xfrm>
            <a:off x="5372582" y="1905000"/>
            <a:ext cx="3771418" cy="2590800"/>
          </a:xfrm>
          <a:prstGeom prst="rect">
            <a:avLst/>
          </a:prstGeom>
        </p:spPr>
      </p:pic>
    </p:spTree>
    <p:extLst>
      <p:ext uri="{BB962C8B-B14F-4D97-AF65-F5344CB8AC3E}">
        <p14:creationId xmlns:p14="http://schemas.microsoft.com/office/powerpoint/2010/main" val="3663259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19199" y="4114800"/>
            <a:ext cx="6705600" cy="1323439"/>
          </a:xfrm>
          <a:prstGeom prst="rect">
            <a:avLst/>
          </a:prstGeom>
          <a:solidFill>
            <a:schemeClr val="tx1">
              <a:lumMod val="95000"/>
              <a:lumOff val="5000"/>
              <a:alpha val="55000"/>
            </a:schemeClr>
          </a:solidFill>
        </p:spPr>
        <p:txBody>
          <a:bodyPr wrap="square" rtlCol="0">
            <a:spAutoFit/>
          </a:bodyPr>
          <a:lstStyle/>
          <a:p>
            <a:pPr algn="ctr"/>
            <a:r>
              <a:rPr lang="en-US" sz="4000" b="1" dirty="0" smtClean="0">
                <a:solidFill>
                  <a:schemeClr val="bg1"/>
                </a:solidFill>
                <a:effectLst>
                  <a:outerShdw blurRad="38100" dist="38100" dir="2700000" algn="tl">
                    <a:srgbClr val="000000">
                      <a:alpha val="43137"/>
                    </a:srgbClr>
                  </a:outerShdw>
                </a:effectLst>
              </a:rPr>
              <a:t>2014 Hong Kong Protest</a:t>
            </a:r>
          </a:p>
          <a:p>
            <a:pPr algn="ctr"/>
            <a:r>
              <a:rPr lang="en-US" sz="4000" b="1" dirty="0" smtClean="0">
                <a:solidFill>
                  <a:schemeClr val="bg1"/>
                </a:solidFill>
                <a:effectLst>
                  <a:outerShdw blurRad="38100" dist="38100" dir="2700000" algn="tl">
                    <a:srgbClr val="000000">
                      <a:alpha val="43137"/>
                    </a:srgbClr>
                  </a:outerShdw>
                </a:effectLst>
              </a:rPr>
              <a:t>September 2014 - Ongoing</a:t>
            </a:r>
            <a:endParaRPr lang="en-US" sz="4000" b="1" dirty="0">
              <a:solidFill>
                <a:schemeClr val="bg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E0FF9B90-B352-45BD-84CC-4DD4FD95D171}" type="slidenum">
              <a:rPr lang="en-US" smtClean="0"/>
              <a:t>4</a:t>
            </a:fld>
            <a:endParaRPr lang="en-US"/>
          </a:p>
        </p:txBody>
      </p:sp>
    </p:spTree>
    <p:extLst>
      <p:ext uri="{BB962C8B-B14F-4D97-AF65-F5344CB8AC3E}">
        <p14:creationId xmlns:p14="http://schemas.microsoft.com/office/powerpoint/2010/main" val="25734186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Autofit/>
          </a:bodyPr>
          <a:lstStyle/>
          <a:p>
            <a:r>
              <a:rPr lang="en-US" sz="3600" dirty="0"/>
              <a:t>Aggregated Twitter Sentiment </a:t>
            </a:r>
            <a:r>
              <a:rPr lang="en-US" sz="3600" dirty="0" smtClean="0"/>
              <a:t>Analysis: </a:t>
            </a:r>
            <a:r>
              <a:rPr lang="en-US" sz="3600" dirty="0" smtClean="0">
                <a:solidFill>
                  <a:schemeClr val="accent2">
                    <a:lumMod val="75000"/>
                  </a:schemeClr>
                </a:solidFill>
                <a:effectLst/>
              </a:rPr>
              <a:t>Challenges</a:t>
            </a:r>
            <a:endParaRPr lang="en-US" sz="3600" dirty="0">
              <a:effectLst/>
            </a:endParaRPr>
          </a:p>
        </p:txBody>
      </p:sp>
      <p:sp>
        <p:nvSpPr>
          <p:cNvPr id="3" name="Content Placeholder 2"/>
          <p:cNvSpPr>
            <a:spLocks noGrp="1"/>
          </p:cNvSpPr>
          <p:nvPr>
            <p:ph idx="1"/>
          </p:nvPr>
        </p:nvSpPr>
        <p:spPr>
          <a:xfrm>
            <a:off x="228600" y="1600200"/>
            <a:ext cx="5562600" cy="4953000"/>
          </a:xfrm>
        </p:spPr>
        <p:txBody>
          <a:bodyPr>
            <a:normAutofit fontScale="92500"/>
          </a:bodyPr>
          <a:lstStyle/>
          <a:p>
            <a:pPr marL="0" lvl="1" indent="0">
              <a:buNone/>
            </a:pPr>
            <a:r>
              <a:rPr lang="en-US" sz="2400" b="1" dirty="0" smtClean="0">
                <a:solidFill>
                  <a:schemeClr val="tx1"/>
                </a:solidFill>
                <a:effectLst/>
                <a:latin typeface="+mj-lt"/>
              </a:rPr>
              <a:t>C1.  </a:t>
            </a:r>
            <a:r>
              <a:rPr lang="en-US" sz="2400" b="1" dirty="0">
                <a:solidFill>
                  <a:schemeClr val="accent2">
                    <a:lumMod val="75000"/>
                  </a:schemeClr>
                </a:solidFill>
                <a:effectLst/>
                <a:latin typeface="+mj-lt"/>
              </a:rPr>
              <a:t>Difficult</a:t>
            </a:r>
            <a:r>
              <a:rPr lang="en-US" sz="2400" b="1" dirty="0">
                <a:solidFill>
                  <a:schemeClr val="tx1"/>
                </a:solidFill>
                <a:effectLst/>
                <a:latin typeface="+mj-lt"/>
              </a:rPr>
              <a:t> to relate Twitter sentiment to segments and topics of the event</a:t>
            </a:r>
          </a:p>
          <a:p>
            <a:pPr marL="742950" lvl="2" indent="-342900"/>
            <a:r>
              <a:rPr lang="en-US" sz="2000" dirty="0">
                <a:solidFill>
                  <a:schemeClr val="tx1"/>
                </a:solidFill>
                <a:effectLst/>
                <a:latin typeface="+mj-lt"/>
              </a:rPr>
              <a:t>Fixed time-window approach is often not valid </a:t>
            </a:r>
            <a:r>
              <a:rPr lang="en-US" sz="2000" dirty="0" smtClean="0">
                <a:solidFill>
                  <a:schemeClr val="tx1"/>
                </a:solidFill>
                <a:effectLst/>
                <a:latin typeface="+mj-lt"/>
              </a:rPr>
              <a:t>as presented in ET-LDA </a:t>
            </a:r>
          </a:p>
          <a:p>
            <a:pPr marL="0" lvl="1" indent="0">
              <a:buNone/>
            </a:pPr>
            <a:r>
              <a:rPr lang="en-US" altLang="zh-CN" sz="2400" b="1" dirty="0" smtClean="0">
                <a:solidFill>
                  <a:schemeClr val="tx1"/>
                </a:solidFill>
                <a:effectLst/>
                <a:latin typeface="+mj-lt"/>
              </a:rPr>
              <a:t>C2.  M</a:t>
            </a:r>
            <a:r>
              <a:rPr lang="en-US" sz="2400" b="1" dirty="0" smtClean="0">
                <a:solidFill>
                  <a:schemeClr val="tx1"/>
                </a:solidFill>
                <a:effectLst/>
                <a:latin typeface="+mj-lt"/>
              </a:rPr>
              <a:t>anually annotating sentiments of a vast amount of tweets </a:t>
            </a:r>
            <a:r>
              <a:rPr lang="en-US" sz="2400" b="1" dirty="0" smtClean="0">
                <a:solidFill>
                  <a:schemeClr val="tx1"/>
                </a:solidFill>
                <a:effectLst/>
                <a:latin typeface="+mj-lt"/>
                <a:ea typeface="+mj-ea"/>
                <a:cs typeface="+mj-cs"/>
              </a:rPr>
              <a:t>is </a:t>
            </a:r>
            <a:r>
              <a:rPr lang="en-US" sz="2400" b="1" dirty="0" smtClean="0">
                <a:solidFill>
                  <a:schemeClr val="accent2">
                    <a:lumMod val="75000"/>
                  </a:schemeClr>
                </a:solidFill>
                <a:effectLst/>
                <a:latin typeface="+mj-lt"/>
                <a:ea typeface="+mj-ea"/>
                <a:cs typeface="+mj-cs"/>
              </a:rPr>
              <a:t>error-prone</a:t>
            </a:r>
            <a:r>
              <a:rPr lang="en-US" sz="2400" b="1" dirty="0" smtClean="0">
                <a:solidFill>
                  <a:schemeClr val="tx1"/>
                </a:solidFill>
                <a:effectLst/>
                <a:latin typeface="+mj-lt"/>
                <a:ea typeface="+mj-ea"/>
                <a:cs typeface="+mj-cs"/>
              </a:rPr>
              <a:t> </a:t>
            </a:r>
          </a:p>
          <a:p>
            <a:pPr marL="742950" lvl="2" indent="-342900"/>
            <a:r>
              <a:rPr lang="en-US" sz="2000" dirty="0" smtClean="0">
                <a:solidFill>
                  <a:schemeClr val="tx1"/>
                </a:solidFill>
                <a:effectLst/>
                <a:latin typeface="+mj-lt"/>
                <a:ea typeface="+mj-ea"/>
                <a:cs typeface="+mj-cs"/>
              </a:rPr>
              <a:t>Present a </a:t>
            </a:r>
            <a:r>
              <a:rPr lang="en-US" sz="2000" dirty="0">
                <a:solidFill>
                  <a:schemeClr val="tx1"/>
                </a:solidFill>
                <a:effectLst/>
                <a:latin typeface="+mj-lt"/>
                <a:ea typeface="+mj-ea"/>
                <a:cs typeface="+mj-cs"/>
              </a:rPr>
              <a:t>bottleneck in </a:t>
            </a:r>
            <a:r>
              <a:rPr lang="en-US" sz="2000" dirty="0" smtClean="0">
                <a:solidFill>
                  <a:schemeClr val="tx1"/>
                </a:solidFill>
                <a:effectLst/>
                <a:latin typeface="+mj-lt"/>
                <a:ea typeface="+mj-ea"/>
                <a:cs typeface="+mj-cs"/>
              </a:rPr>
              <a:t>learning high </a:t>
            </a:r>
            <a:r>
              <a:rPr lang="en-US" sz="2000" dirty="0">
                <a:solidFill>
                  <a:schemeClr val="tx1"/>
                </a:solidFill>
                <a:effectLst/>
                <a:latin typeface="+mj-lt"/>
                <a:ea typeface="+mj-ea"/>
                <a:cs typeface="+mj-cs"/>
              </a:rPr>
              <a:t>quality models</a:t>
            </a:r>
            <a:endParaRPr lang="en-US" sz="2000" dirty="0" smtClean="0">
              <a:solidFill>
                <a:schemeClr val="tx1"/>
              </a:solidFill>
              <a:effectLst/>
              <a:latin typeface="+mj-lt"/>
              <a:ea typeface="+mj-ea"/>
              <a:cs typeface="+mj-cs"/>
            </a:endParaRPr>
          </a:p>
          <a:p>
            <a:pPr marL="0" lvl="1" indent="0">
              <a:buNone/>
            </a:pPr>
            <a:r>
              <a:rPr lang="en-US" sz="2400" b="1" dirty="0" smtClean="0">
                <a:solidFill>
                  <a:schemeClr val="tx1"/>
                </a:solidFill>
                <a:effectLst/>
                <a:latin typeface="+mj-lt"/>
                <a:ea typeface="+mj-ea"/>
                <a:cs typeface="+mj-cs"/>
              </a:rPr>
              <a:t>C3.  Twitter sentiment </a:t>
            </a:r>
            <a:r>
              <a:rPr lang="en-US" sz="2400" b="1" dirty="0">
                <a:solidFill>
                  <a:schemeClr val="tx1"/>
                </a:solidFill>
                <a:effectLst/>
                <a:latin typeface="+mj-lt"/>
                <a:ea typeface="+mj-ea"/>
                <a:cs typeface="+mj-cs"/>
              </a:rPr>
              <a:t>is </a:t>
            </a:r>
            <a:r>
              <a:rPr lang="en-US" sz="2400" b="1" dirty="0" smtClean="0">
                <a:solidFill>
                  <a:schemeClr val="tx1"/>
                </a:solidFill>
                <a:effectLst/>
                <a:latin typeface="+mj-lt"/>
                <a:ea typeface="+mj-ea"/>
                <a:cs typeface="+mj-cs"/>
              </a:rPr>
              <a:t>conveyed </a:t>
            </a:r>
            <a:r>
              <a:rPr lang="en-US" sz="2400" b="1" dirty="0">
                <a:solidFill>
                  <a:schemeClr val="tx1"/>
                </a:solidFill>
                <a:effectLst/>
                <a:latin typeface="+mj-lt"/>
                <a:ea typeface="+mj-ea"/>
                <a:cs typeface="+mj-cs"/>
              </a:rPr>
              <a:t>with </a:t>
            </a:r>
            <a:r>
              <a:rPr lang="en-US" sz="2400" b="1" dirty="0">
                <a:solidFill>
                  <a:schemeClr val="accent2">
                    <a:lumMod val="75000"/>
                  </a:schemeClr>
                </a:solidFill>
                <a:effectLst/>
                <a:latin typeface="+mj-lt"/>
                <a:ea typeface="+mj-ea"/>
                <a:cs typeface="+mj-cs"/>
              </a:rPr>
              <a:t>highly domain-speciﬁc contextual </a:t>
            </a:r>
            <a:r>
              <a:rPr lang="en-US" sz="2400" b="1" dirty="0" smtClean="0">
                <a:solidFill>
                  <a:schemeClr val="accent2">
                    <a:lumMod val="75000"/>
                  </a:schemeClr>
                </a:solidFill>
                <a:effectLst/>
                <a:latin typeface="+mj-lt"/>
                <a:ea typeface="+mj-ea"/>
                <a:cs typeface="+mj-cs"/>
              </a:rPr>
              <a:t>cues</a:t>
            </a:r>
          </a:p>
          <a:p>
            <a:pPr marL="742950" lvl="2" indent="-342900"/>
            <a:r>
              <a:rPr lang="en-US" sz="2000" dirty="0" smtClean="0">
                <a:solidFill>
                  <a:schemeClr val="tx1"/>
                </a:solidFill>
                <a:effectLst/>
                <a:latin typeface="+mj-lt"/>
                <a:ea typeface="+mj-ea"/>
                <a:cs typeface="+mj-cs"/>
              </a:rPr>
              <a:t>Can cause </a:t>
            </a:r>
            <a:r>
              <a:rPr lang="en-US" sz="2000" dirty="0">
                <a:solidFill>
                  <a:schemeClr val="tx1"/>
                </a:solidFill>
                <a:effectLst/>
                <a:latin typeface="+mj-lt"/>
                <a:ea typeface="+mj-ea"/>
                <a:cs typeface="+mj-cs"/>
              </a:rPr>
              <a:t>models to potentially lose performance and become </a:t>
            </a:r>
            <a:r>
              <a:rPr lang="en-US" sz="2000" dirty="0" smtClean="0">
                <a:solidFill>
                  <a:schemeClr val="tx1"/>
                </a:solidFill>
                <a:effectLst/>
                <a:latin typeface="+mj-lt"/>
                <a:ea typeface="+mj-ea"/>
                <a:cs typeface="+mj-cs"/>
              </a:rPr>
              <a:t>stale</a:t>
            </a:r>
          </a:p>
        </p:txBody>
      </p:sp>
      <p:sp>
        <p:nvSpPr>
          <p:cNvPr id="4" name="Slide Number Placeholder 3"/>
          <p:cNvSpPr>
            <a:spLocks noGrp="1"/>
          </p:cNvSpPr>
          <p:nvPr>
            <p:ph type="sldNum" sz="quarter" idx="12"/>
          </p:nvPr>
        </p:nvSpPr>
        <p:spPr/>
        <p:txBody>
          <a:bodyPr/>
          <a:lstStyle/>
          <a:p>
            <a:fld id="{6B5D08A1-5CD3-493A-8AB1-52B31FC804B0}" type="slidenum">
              <a:rPr lang="en-US" smtClean="0"/>
              <a:t>40</a:t>
            </a:fld>
            <a:endParaRPr lang="en-US" dirty="0"/>
          </a:p>
        </p:txBody>
      </p:sp>
      <p:pic>
        <p:nvPicPr>
          <p:cNvPr id="5" name="Picture 4"/>
          <p:cNvPicPr>
            <a:picLocks noChangeAspect="1"/>
          </p:cNvPicPr>
          <p:nvPr/>
        </p:nvPicPr>
        <p:blipFill>
          <a:blip r:embed="rId3"/>
          <a:stretch>
            <a:fillRect/>
          </a:stretch>
        </p:blipFill>
        <p:spPr>
          <a:xfrm>
            <a:off x="5867400" y="1676400"/>
            <a:ext cx="3058252" cy="1981200"/>
          </a:xfrm>
          <a:prstGeom prst="rect">
            <a:avLst/>
          </a:prstGeom>
        </p:spPr>
      </p:pic>
      <p:sp>
        <p:nvSpPr>
          <p:cNvPr id="26" name="TextBox 25"/>
          <p:cNvSpPr txBox="1"/>
          <p:nvPr/>
        </p:nvSpPr>
        <p:spPr>
          <a:xfrm>
            <a:off x="5638800" y="4191000"/>
            <a:ext cx="3472737" cy="1569660"/>
          </a:xfrm>
          <a:prstGeom prst="rect">
            <a:avLst/>
          </a:prstGeom>
          <a:solidFill>
            <a:srgbClr val="FFFF00"/>
          </a:solidFill>
        </p:spPr>
        <p:txBody>
          <a:bodyPr wrap="square" rtlCol="0">
            <a:spAutoFit/>
          </a:bodyPr>
          <a:lstStyle/>
          <a:p>
            <a:r>
              <a:rPr lang="en-US" sz="3200" b="1" dirty="0">
                <a:solidFill>
                  <a:srgbClr val="0000CC"/>
                </a:solidFill>
                <a:latin typeface="+mj-lt"/>
                <a:ea typeface="+mj-ea"/>
                <a:cs typeface="+mj-cs"/>
              </a:rPr>
              <a:t>How to overcome these </a:t>
            </a:r>
            <a:r>
              <a:rPr lang="en-US" sz="3200" b="1" dirty="0" smtClean="0">
                <a:solidFill>
                  <a:srgbClr val="0000CC"/>
                </a:solidFill>
                <a:latin typeface="+mj-lt"/>
                <a:ea typeface="+mj-ea"/>
                <a:cs typeface="+mj-cs"/>
              </a:rPr>
              <a:t>challenges?</a:t>
            </a:r>
            <a:endParaRPr lang="en-US" sz="1400" b="1" dirty="0">
              <a:solidFill>
                <a:srgbClr val="0000CC"/>
              </a:solidFill>
              <a:latin typeface="+mj-lt"/>
            </a:endParaRPr>
          </a:p>
        </p:txBody>
      </p:sp>
    </p:spTree>
    <p:extLst>
      <p:ext uri="{BB962C8B-B14F-4D97-AF65-F5344CB8AC3E}">
        <p14:creationId xmlns:p14="http://schemas.microsoft.com/office/powerpoint/2010/main" val="2855105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2">
                    <a:lumMod val="75000"/>
                  </a:schemeClr>
                </a:solidFill>
              </a:rPr>
              <a:t>Our Contribution: </a:t>
            </a:r>
            <a:r>
              <a:rPr lang="en-US" dirty="0" err="1" smtClean="0">
                <a:solidFill>
                  <a:schemeClr val="accent2">
                    <a:lumMod val="75000"/>
                  </a:schemeClr>
                </a:solidFill>
              </a:rPr>
              <a:t>SocSent</a:t>
            </a:r>
            <a:endParaRPr lang="en-US" dirty="0"/>
          </a:p>
        </p:txBody>
      </p:sp>
      <p:sp>
        <p:nvSpPr>
          <p:cNvPr id="3" name="Content Placeholder 2"/>
          <p:cNvSpPr>
            <a:spLocks noGrp="1"/>
          </p:cNvSpPr>
          <p:nvPr>
            <p:ph idx="1"/>
          </p:nvPr>
        </p:nvSpPr>
        <p:spPr>
          <a:xfrm>
            <a:off x="685346" y="1732450"/>
            <a:ext cx="4281861" cy="4973150"/>
          </a:xfrm>
        </p:spPr>
        <p:txBody>
          <a:bodyPr>
            <a:normAutofit fontScale="92500" lnSpcReduction="10000"/>
          </a:bodyPr>
          <a:lstStyle/>
          <a:p>
            <a:pPr marL="36900" indent="0">
              <a:buNone/>
            </a:pPr>
            <a:r>
              <a:rPr lang="en-US" sz="2400" dirty="0" smtClean="0">
                <a:solidFill>
                  <a:schemeClr val="tx1"/>
                </a:solidFill>
                <a:effectLst/>
                <a:latin typeface="+mj-lt"/>
              </a:rPr>
              <a:t>Leverage </a:t>
            </a:r>
            <a:r>
              <a:rPr lang="en-US" sz="2400" dirty="0">
                <a:solidFill>
                  <a:schemeClr val="tx1"/>
                </a:solidFill>
                <a:effectLst/>
                <a:latin typeface="+mj-lt"/>
              </a:rPr>
              <a:t>prior knowledge to overcome the </a:t>
            </a:r>
            <a:r>
              <a:rPr lang="en-US" sz="2400" dirty="0" smtClean="0">
                <a:solidFill>
                  <a:schemeClr val="tx1"/>
                </a:solidFill>
                <a:effectLst/>
                <a:latin typeface="+mj-lt"/>
              </a:rPr>
              <a:t>challenges</a:t>
            </a:r>
          </a:p>
          <a:p>
            <a:pPr marL="463550" lvl="1" indent="-290513">
              <a:buFont typeface="Wingdings" panose="05000000000000000000" pitchFamily="2" charset="2"/>
              <a:buChar char="q"/>
            </a:pPr>
            <a:r>
              <a:rPr lang="en-US" b="1" dirty="0" smtClean="0">
                <a:solidFill>
                  <a:schemeClr val="accent2">
                    <a:lumMod val="75000"/>
                  </a:schemeClr>
                </a:solidFill>
                <a:effectLst/>
                <a:latin typeface="+mj-lt"/>
              </a:rPr>
              <a:t>ET-LDA</a:t>
            </a:r>
            <a:r>
              <a:rPr lang="en-US" dirty="0" smtClean="0">
                <a:effectLst/>
                <a:latin typeface="+mj-lt"/>
              </a:rPr>
              <a:t> </a:t>
            </a:r>
            <a:r>
              <a:rPr lang="en-US" dirty="0">
                <a:solidFill>
                  <a:schemeClr val="tx1"/>
                </a:solidFill>
                <a:effectLst/>
                <a:latin typeface="+mj-lt"/>
              </a:rPr>
              <a:t>to align tweets to the event </a:t>
            </a:r>
            <a:r>
              <a:rPr lang="en-US" dirty="0">
                <a:solidFill>
                  <a:schemeClr val="tx1"/>
                </a:solidFill>
                <a:effectLst/>
                <a:latin typeface="+mj-lt"/>
                <a:sym typeface="Wingdings" panose="05000000000000000000" pitchFamily="2" charset="2"/>
              </a:rPr>
              <a:t> </a:t>
            </a:r>
            <a:r>
              <a:rPr lang="en-US" b="1" dirty="0">
                <a:solidFill>
                  <a:schemeClr val="tx1"/>
                </a:solidFill>
                <a:effectLst/>
                <a:latin typeface="+mj-lt"/>
                <a:sym typeface="Wingdings" panose="05000000000000000000" pitchFamily="2" charset="2"/>
              </a:rPr>
              <a:t>C1</a:t>
            </a:r>
            <a:endParaRPr lang="en-US" dirty="0">
              <a:solidFill>
                <a:schemeClr val="tx1"/>
              </a:solidFill>
              <a:effectLst/>
              <a:latin typeface="+mj-lt"/>
            </a:endParaRPr>
          </a:p>
          <a:p>
            <a:pPr marL="463550" lvl="1" indent="-290513">
              <a:buFont typeface="Wingdings" panose="05000000000000000000" pitchFamily="2" charset="2"/>
              <a:buChar char="q"/>
            </a:pPr>
            <a:r>
              <a:rPr lang="en-US" b="1" dirty="0" smtClean="0">
                <a:solidFill>
                  <a:schemeClr val="accent2">
                    <a:lumMod val="75000"/>
                  </a:schemeClr>
                </a:solidFill>
                <a:effectLst/>
                <a:latin typeface="+mj-lt"/>
              </a:rPr>
              <a:t>Labels</a:t>
            </a:r>
            <a:r>
              <a:rPr lang="en-US" dirty="0" smtClean="0">
                <a:effectLst/>
                <a:latin typeface="+mj-lt"/>
              </a:rPr>
              <a:t> </a:t>
            </a:r>
            <a:r>
              <a:rPr lang="en-US" dirty="0">
                <a:solidFill>
                  <a:schemeClr val="tx1"/>
                </a:solidFill>
                <a:effectLst/>
                <a:latin typeface="+mj-lt"/>
              </a:rPr>
              <a:t>for small sets of tweets </a:t>
            </a:r>
            <a:r>
              <a:rPr lang="en-US" dirty="0">
                <a:solidFill>
                  <a:schemeClr val="tx1"/>
                </a:solidFill>
                <a:effectLst/>
                <a:latin typeface="+mj-lt"/>
                <a:sym typeface="Wingdings" panose="05000000000000000000" pitchFamily="2" charset="2"/>
              </a:rPr>
              <a:t> </a:t>
            </a:r>
            <a:r>
              <a:rPr lang="en-US" b="1" dirty="0" smtClean="0">
                <a:solidFill>
                  <a:schemeClr val="tx1"/>
                </a:solidFill>
                <a:effectLst/>
                <a:latin typeface="+mj-lt"/>
                <a:sym typeface="Wingdings" panose="05000000000000000000" pitchFamily="2" charset="2"/>
              </a:rPr>
              <a:t>C2</a:t>
            </a:r>
          </a:p>
          <a:p>
            <a:pPr marL="463550" lvl="1" indent="-290513">
              <a:buFont typeface="Wingdings" panose="05000000000000000000" pitchFamily="2" charset="2"/>
              <a:buChar char="q"/>
            </a:pPr>
            <a:r>
              <a:rPr lang="en-US" b="1" dirty="0">
                <a:solidFill>
                  <a:schemeClr val="accent2">
                    <a:lumMod val="75000"/>
                  </a:schemeClr>
                </a:solidFill>
                <a:effectLst/>
              </a:rPr>
              <a:t>Sentiment lexicon </a:t>
            </a:r>
            <a:r>
              <a:rPr lang="en-US" dirty="0">
                <a:solidFill>
                  <a:schemeClr val="tx1"/>
                </a:solidFill>
                <a:effectLst/>
                <a:sym typeface="Wingdings" panose="05000000000000000000" pitchFamily="2" charset="2"/>
              </a:rPr>
              <a:t> </a:t>
            </a:r>
            <a:r>
              <a:rPr lang="en-US" b="1" dirty="0" smtClean="0">
                <a:solidFill>
                  <a:schemeClr val="tx1"/>
                </a:solidFill>
                <a:effectLst/>
                <a:sym typeface="Wingdings" panose="05000000000000000000" pitchFamily="2" charset="2"/>
              </a:rPr>
              <a:t>C3</a:t>
            </a:r>
            <a:endParaRPr lang="en-US" b="1" dirty="0">
              <a:solidFill>
                <a:schemeClr val="tx1"/>
              </a:solidFill>
              <a:effectLst/>
              <a:latin typeface="+mj-lt"/>
            </a:endParaRPr>
          </a:p>
          <a:p>
            <a:pPr marL="36900" indent="0">
              <a:buNone/>
            </a:pPr>
            <a:r>
              <a:rPr lang="en-US" sz="2400" dirty="0" err="1" smtClean="0">
                <a:solidFill>
                  <a:schemeClr val="tx1"/>
                </a:solidFill>
                <a:effectLst/>
                <a:latin typeface="+mj-lt"/>
              </a:rPr>
              <a:t>SocSent</a:t>
            </a:r>
            <a:r>
              <a:rPr lang="en-US" sz="2400" dirty="0" smtClean="0">
                <a:solidFill>
                  <a:schemeClr val="tx1"/>
                </a:solidFill>
                <a:effectLst/>
                <a:latin typeface="+mj-lt"/>
              </a:rPr>
              <a:t> incorporates </a:t>
            </a:r>
            <a:r>
              <a:rPr lang="en-US" sz="2400" dirty="0">
                <a:solidFill>
                  <a:schemeClr val="tx1"/>
                </a:solidFill>
                <a:effectLst/>
                <a:latin typeface="+mj-lt"/>
              </a:rPr>
              <a:t>prior knowledge into a matrix factorization </a:t>
            </a:r>
            <a:r>
              <a:rPr lang="en-US" sz="2400" dirty="0" smtClean="0">
                <a:solidFill>
                  <a:schemeClr val="tx1"/>
                </a:solidFill>
                <a:effectLst/>
                <a:latin typeface="+mj-lt"/>
              </a:rPr>
              <a:t>framework, that learns </a:t>
            </a:r>
            <a:r>
              <a:rPr lang="en-US" sz="2400" dirty="0">
                <a:solidFill>
                  <a:schemeClr val="tx1"/>
                </a:solidFill>
                <a:effectLst/>
                <a:latin typeface="+mj-lt"/>
              </a:rPr>
              <a:t>factors in latent </a:t>
            </a:r>
            <a:r>
              <a:rPr lang="en-US" sz="2400" dirty="0" smtClean="0">
                <a:solidFill>
                  <a:schemeClr val="tx1"/>
                </a:solidFill>
                <a:effectLst/>
                <a:latin typeface="+mj-lt"/>
              </a:rPr>
              <a:t>dimensions – </a:t>
            </a:r>
            <a:r>
              <a:rPr lang="en-US" sz="2400" b="1" i="1" dirty="0" smtClean="0">
                <a:solidFill>
                  <a:schemeClr val="accent2">
                    <a:lumMod val="75000"/>
                  </a:schemeClr>
                </a:solidFill>
                <a:effectLst/>
                <a:latin typeface="+mj-lt"/>
              </a:rPr>
              <a:t>segments</a:t>
            </a:r>
            <a:r>
              <a:rPr lang="en-US" sz="2400" dirty="0" smtClean="0">
                <a:effectLst/>
                <a:latin typeface="+mj-lt"/>
              </a:rPr>
              <a:t>, </a:t>
            </a:r>
            <a:r>
              <a:rPr lang="en-US" sz="2400" b="1" i="1" dirty="0">
                <a:solidFill>
                  <a:schemeClr val="accent2">
                    <a:lumMod val="75000"/>
                  </a:schemeClr>
                </a:solidFill>
                <a:effectLst/>
                <a:latin typeface="+mj-lt"/>
              </a:rPr>
              <a:t>topics</a:t>
            </a:r>
            <a:r>
              <a:rPr lang="en-US" sz="2400" dirty="0">
                <a:solidFill>
                  <a:schemeClr val="accent2">
                    <a:lumMod val="75000"/>
                  </a:schemeClr>
                </a:solidFill>
                <a:effectLst/>
                <a:latin typeface="+mj-lt"/>
              </a:rPr>
              <a:t> </a:t>
            </a:r>
            <a:r>
              <a:rPr lang="en-US" sz="2400" dirty="0">
                <a:solidFill>
                  <a:schemeClr val="tx1"/>
                </a:solidFill>
                <a:effectLst/>
                <a:latin typeface="+mj-lt"/>
              </a:rPr>
              <a:t>and</a:t>
            </a:r>
            <a:r>
              <a:rPr lang="en-US" sz="2400" dirty="0">
                <a:effectLst/>
                <a:latin typeface="+mj-lt"/>
              </a:rPr>
              <a:t> </a:t>
            </a:r>
            <a:r>
              <a:rPr lang="en-US" sz="2400" b="1" i="1" dirty="0" smtClean="0">
                <a:solidFill>
                  <a:schemeClr val="accent2">
                    <a:lumMod val="75000"/>
                  </a:schemeClr>
                </a:solidFill>
                <a:effectLst/>
                <a:latin typeface="+mj-lt"/>
              </a:rPr>
              <a:t>sentiments (positive or negative)</a:t>
            </a:r>
            <a:r>
              <a:rPr lang="en-US" sz="2400" dirty="0" smtClean="0">
                <a:solidFill>
                  <a:schemeClr val="accent2">
                    <a:lumMod val="75000"/>
                  </a:schemeClr>
                </a:solidFill>
                <a:effectLst/>
                <a:latin typeface="+mj-lt"/>
              </a:rPr>
              <a:t> </a:t>
            </a:r>
            <a:r>
              <a:rPr lang="en-US" sz="2400" dirty="0" smtClean="0">
                <a:solidFill>
                  <a:schemeClr val="tx1"/>
                </a:solidFill>
                <a:effectLst/>
                <a:latin typeface="+mj-lt"/>
              </a:rPr>
              <a:t>– of the event, as elicited on Twitter</a:t>
            </a:r>
            <a:endParaRPr lang="en-US" sz="2400" dirty="0">
              <a:solidFill>
                <a:schemeClr val="tx1"/>
              </a:solidFill>
              <a:effectLst/>
              <a:latin typeface="+mj-lt"/>
            </a:endParaRPr>
          </a:p>
        </p:txBody>
      </p:sp>
      <p:pic>
        <p:nvPicPr>
          <p:cNvPr id="5" name="Picture 4"/>
          <p:cNvPicPr>
            <a:picLocks noChangeAspect="1"/>
          </p:cNvPicPr>
          <p:nvPr/>
        </p:nvPicPr>
        <p:blipFill>
          <a:blip r:embed="rId3"/>
          <a:stretch>
            <a:fillRect/>
          </a:stretch>
        </p:blipFill>
        <p:spPr>
          <a:xfrm>
            <a:off x="5039369" y="1732450"/>
            <a:ext cx="3771419" cy="2590800"/>
          </a:xfrm>
          <a:prstGeom prst="rect">
            <a:avLst/>
          </a:prstGeom>
        </p:spPr>
      </p:pic>
      <p:sp>
        <p:nvSpPr>
          <p:cNvPr id="6" name="Rectangle 5"/>
          <p:cNvSpPr/>
          <p:nvPr/>
        </p:nvSpPr>
        <p:spPr>
          <a:xfrm>
            <a:off x="4859928" y="6151602"/>
            <a:ext cx="4130299" cy="553998"/>
          </a:xfrm>
          <a:prstGeom prst="rect">
            <a:avLst/>
          </a:prstGeom>
        </p:spPr>
        <p:txBody>
          <a:bodyPr wrap="square">
            <a:spAutoFit/>
          </a:bodyPr>
          <a:lstStyle/>
          <a:p>
            <a:r>
              <a:rPr lang="en-US" sz="1000" dirty="0">
                <a:solidFill>
                  <a:schemeClr val="accent2">
                    <a:lumMod val="75000"/>
                  </a:schemeClr>
                </a:solidFill>
              </a:rPr>
              <a:t>Yuheng Hu</a:t>
            </a:r>
            <a:r>
              <a:rPr lang="en-US" sz="1000" dirty="0"/>
              <a:t>, </a:t>
            </a:r>
            <a:r>
              <a:rPr lang="en-US" sz="1000" dirty="0" err="1"/>
              <a:t>Fei</a:t>
            </a:r>
            <a:r>
              <a:rPr lang="en-US" sz="1000" dirty="0"/>
              <a:t> Wang, </a:t>
            </a:r>
            <a:r>
              <a:rPr lang="en-US" sz="1000" dirty="0" err="1"/>
              <a:t>Subbarao</a:t>
            </a:r>
            <a:r>
              <a:rPr lang="en-US" sz="1000" dirty="0"/>
              <a:t> </a:t>
            </a:r>
            <a:r>
              <a:rPr lang="en-US" sz="1000" dirty="0" err="1"/>
              <a:t>Kambhampati</a:t>
            </a:r>
            <a:r>
              <a:rPr lang="en-US" sz="1000" dirty="0"/>
              <a:t>. “Listen to the Crowd: Automated Analysis of Events via Aggregated Twitter Sentiment.” In International Joint Conference on Artificial Intelligence (IJCAI) 2013</a:t>
            </a:r>
          </a:p>
        </p:txBody>
      </p:sp>
      <p:sp>
        <p:nvSpPr>
          <p:cNvPr id="4" name="Slide Number Placeholder 3"/>
          <p:cNvSpPr>
            <a:spLocks noGrp="1"/>
          </p:cNvSpPr>
          <p:nvPr>
            <p:ph type="sldNum" sz="quarter" idx="12"/>
          </p:nvPr>
        </p:nvSpPr>
        <p:spPr/>
        <p:txBody>
          <a:bodyPr/>
          <a:lstStyle/>
          <a:p>
            <a:fld id="{E0FF9B90-B352-45BD-84CC-4DD4FD95D171}" type="slidenum">
              <a:rPr lang="en-US" smtClean="0"/>
              <a:t>41</a:t>
            </a:fld>
            <a:endParaRPr lang="en-US"/>
          </a:p>
        </p:txBody>
      </p:sp>
    </p:spTree>
    <p:extLst>
      <p:ext uri="{BB962C8B-B14F-4D97-AF65-F5344CB8AC3E}">
        <p14:creationId xmlns:p14="http://schemas.microsoft.com/office/powerpoint/2010/main" val="1375702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effectLst/>
              </a:rPr>
              <a:t>SocSent</a:t>
            </a:r>
            <a:r>
              <a:rPr lang="en-US" sz="4000" dirty="0" smtClean="0">
                <a:effectLst/>
              </a:rPr>
              <a:t>: Framework</a:t>
            </a:r>
            <a:endParaRPr lang="en-US" sz="4000" dirty="0">
              <a:effectLst/>
            </a:endParaRPr>
          </a:p>
        </p:txBody>
      </p:sp>
      <p:graphicFrame>
        <p:nvGraphicFramePr>
          <p:cNvPr id="5" name="Table 4"/>
          <p:cNvGraphicFramePr>
            <a:graphicFrameLocks noGrp="1"/>
          </p:cNvGraphicFramePr>
          <p:nvPr>
            <p:extLst/>
          </p:nvPr>
        </p:nvGraphicFramePr>
        <p:xfrm>
          <a:off x="3810000" y="1671231"/>
          <a:ext cx="1143000" cy="777240"/>
        </p:xfrm>
        <a:graphic>
          <a:graphicData uri="http://schemas.openxmlformats.org/drawingml/2006/table">
            <a:tbl>
              <a:tblPr firstRow="1" bandRow="1">
                <a:tableStyleId>{7DF18680-E054-41AD-8BC1-D1AEF772440D}</a:tableStyleId>
              </a:tblPr>
              <a:tblGrid>
                <a:gridCol w="571500"/>
                <a:gridCol w="571500"/>
              </a:tblGrid>
              <a:tr h="254000">
                <a:tc>
                  <a:txBody>
                    <a:bodyPr/>
                    <a:lstStyle/>
                    <a:p>
                      <a:endParaRPr lang="en-US" sz="1100" dirty="0">
                        <a:solidFill>
                          <a:srgbClr val="5D6CFD"/>
                        </a:solidFill>
                      </a:endParaRPr>
                    </a:p>
                  </a:txBody>
                  <a:tcPr/>
                </a:tc>
                <a:tc>
                  <a:txBody>
                    <a:bodyPr/>
                    <a:lstStyle/>
                    <a:p>
                      <a:endParaRPr lang="en-US" sz="1100" dirty="0">
                        <a:solidFill>
                          <a:srgbClr val="5D6CFD"/>
                        </a:solidFill>
                      </a:endParaRPr>
                    </a:p>
                  </a:txBody>
                  <a:tcPr/>
                </a:tc>
              </a:tr>
              <a:tr h="254000">
                <a:tc>
                  <a:txBody>
                    <a:bodyPr/>
                    <a:lstStyle/>
                    <a:p>
                      <a:endParaRPr lang="en-US" sz="1100" dirty="0"/>
                    </a:p>
                  </a:txBody>
                  <a:tcPr/>
                </a:tc>
                <a:tc>
                  <a:txBody>
                    <a:bodyPr/>
                    <a:lstStyle/>
                    <a:p>
                      <a:endParaRPr lang="en-US" sz="1100" dirty="0"/>
                    </a:p>
                  </a:txBody>
                  <a:tcPr/>
                </a:tc>
              </a:tr>
              <a:tr h="254000">
                <a:tc>
                  <a:txBody>
                    <a:bodyPr/>
                    <a:lstStyle/>
                    <a:p>
                      <a:endParaRPr lang="en-US" sz="1100" dirty="0"/>
                    </a:p>
                  </a:txBody>
                  <a:tcPr/>
                </a:tc>
                <a:tc>
                  <a:txBody>
                    <a:bodyPr/>
                    <a:lstStyle/>
                    <a:p>
                      <a:endParaRPr lang="en-US" sz="1100" dirty="0"/>
                    </a:p>
                  </a:txBody>
                  <a:tcPr/>
                </a:tc>
              </a:tr>
            </a:tbl>
          </a:graphicData>
        </a:graphic>
      </p:graphicFrame>
      <p:graphicFrame>
        <p:nvGraphicFramePr>
          <p:cNvPr id="8" name="Table 7"/>
          <p:cNvGraphicFramePr>
            <a:graphicFrameLocks noGrp="1"/>
          </p:cNvGraphicFramePr>
          <p:nvPr>
            <p:extLst/>
          </p:nvPr>
        </p:nvGraphicFramePr>
        <p:xfrm>
          <a:off x="418455" y="2696710"/>
          <a:ext cx="1676400" cy="1783080"/>
        </p:xfrm>
        <a:graphic>
          <a:graphicData uri="http://schemas.openxmlformats.org/drawingml/2006/table">
            <a:tbl>
              <a:tblPr firstRow="1" bandRow="1">
                <a:tableStyleId>{16D9F66E-5EB9-4882-86FB-DCBF35E3C3E4}</a:tableStyleId>
              </a:tblPr>
              <a:tblGrid>
                <a:gridCol w="419100"/>
                <a:gridCol w="419100"/>
                <a:gridCol w="419100"/>
                <a:gridCol w="419100"/>
              </a:tblGrid>
              <a:tr h="297180">
                <a:tc>
                  <a:txBody>
                    <a:bodyPr/>
                    <a:lstStyle/>
                    <a:p>
                      <a:endParaRPr lang="en-US" sz="1300" dirty="0"/>
                    </a:p>
                  </a:txBody>
                  <a:tcPr>
                    <a:solidFill>
                      <a:schemeClr val="accent6">
                        <a:lumMod val="75000"/>
                      </a:schemeClr>
                    </a:solidFill>
                  </a:tcPr>
                </a:tc>
                <a:tc>
                  <a:txBody>
                    <a:bodyPr/>
                    <a:lstStyle/>
                    <a:p>
                      <a:endParaRPr lang="en-US" sz="1300" dirty="0"/>
                    </a:p>
                  </a:txBody>
                  <a:tcPr>
                    <a:solidFill>
                      <a:schemeClr val="accent6">
                        <a:lumMod val="75000"/>
                      </a:schemeClr>
                    </a:solidFill>
                  </a:tcPr>
                </a:tc>
                <a:tc>
                  <a:txBody>
                    <a:bodyPr/>
                    <a:lstStyle/>
                    <a:p>
                      <a:endParaRPr lang="en-US" sz="1300" dirty="0"/>
                    </a:p>
                  </a:txBody>
                  <a:tcPr>
                    <a:solidFill>
                      <a:schemeClr val="accent6">
                        <a:lumMod val="75000"/>
                      </a:schemeClr>
                    </a:solidFill>
                  </a:tcPr>
                </a:tc>
                <a:tc>
                  <a:txBody>
                    <a:bodyPr/>
                    <a:lstStyle/>
                    <a:p>
                      <a:endParaRPr lang="en-US" sz="1300" dirty="0"/>
                    </a:p>
                  </a:txBody>
                  <a:tcPr>
                    <a:solidFill>
                      <a:schemeClr val="accent6">
                        <a:lumMod val="75000"/>
                      </a:schemeClr>
                    </a:solidFill>
                  </a:tcPr>
                </a:tc>
              </a:tr>
              <a:tr h="297180">
                <a:tc>
                  <a:txBody>
                    <a:bodyPr/>
                    <a:lstStyle/>
                    <a:p>
                      <a:endParaRPr lang="en-US" sz="1300"/>
                    </a:p>
                  </a:txBody>
                  <a:tcPr/>
                </a:tc>
                <a:tc>
                  <a:txBody>
                    <a:bodyPr/>
                    <a:lstStyle/>
                    <a:p>
                      <a:endParaRPr lang="en-US" sz="1300"/>
                    </a:p>
                  </a:txBody>
                  <a:tcPr/>
                </a:tc>
                <a:tc>
                  <a:txBody>
                    <a:bodyPr/>
                    <a:lstStyle/>
                    <a:p>
                      <a:endParaRPr lang="en-US" sz="1300" dirty="0"/>
                    </a:p>
                  </a:txBody>
                  <a:tcPr/>
                </a:tc>
                <a:tc>
                  <a:txBody>
                    <a:bodyPr/>
                    <a:lstStyle/>
                    <a:p>
                      <a:endParaRPr lang="en-US" sz="1300" dirty="0"/>
                    </a:p>
                  </a:txBody>
                  <a:tcPr/>
                </a:tc>
              </a:tr>
              <a:tr h="297180">
                <a:tc>
                  <a:txBody>
                    <a:bodyPr/>
                    <a:lstStyle/>
                    <a:p>
                      <a:endParaRPr lang="en-US" sz="1300"/>
                    </a:p>
                  </a:txBody>
                  <a:tcPr/>
                </a:tc>
                <a:tc>
                  <a:txBody>
                    <a:bodyPr/>
                    <a:lstStyle/>
                    <a:p>
                      <a:endParaRPr lang="en-US" sz="1300"/>
                    </a:p>
                  </a:txBody>
                  <a:tcPr/>
                </a:tc>
                <a:tc>
                  <a:txBody>
                    <a:bodyPr/>
                    <a:lstStyle/>
                    <a:p>
                      <a:endParaRPr lang="en-US" sz="1300" dirty="0"/>
                    </a:p>
                  </a:txBody>
                  <a:tcPr/>
                </a:tc>
                <a:tc>
                  <a:txBody>
                    <a:bodyPr/>
                    <a:lstStyle/>
                    <a:p>
                      <a:endParaRPr lang="en-US" sz="1300"/>
                    </a:p>
                  </a:txBody>
                  <a:tcPr/>
                </a:tc>
              </a:tr>
              <a:tr h="297180">
                <a:tc>
                  <a:txBody>
                    <a:bodyPr/>
                    <a:lstStyle/>
                    <a:p>
                      <a:endParaRPr lang="en-US" sz="1300"/>
                    </a:p>
                  </a:txBody>
                  <a:tcPr/>
                </a:tc>
                <a:tc>
                  <a:txBody>
                    <a:bodyPr/>
                    <a:lstStyle/>
                    <a:p>
                      <a:endParaRPr lang="en-US" sz="1300" dirty="0"/>
                    </a:p>
                  </a:txBody>
                  <a:tcPr/>
                </a:tc>
                <a:tc>
                  <a:txBody>
                    <a:bodyPr/>
                    <a:lstStyle/>
                    <a:p>
                      <a:endParaRPr lang="en-US" sz="1300"/>
                    </a:p>
                  </a:txBody>
                  <a:tcPr/>
                </a:tc>
                <a:tc>
                  <a:txBody>
                    <a:bodyPr/>
                    <a:lstStyle/>
                    <a:p>
                      <a:endParaRPr lang="en-US" sz="1300" dirty="0"/>
                    </a:p>
                  </a:txBody>
                  <a:tcPr/>
                </a:tc>
              </a:tr>
              <a:tr h="297180">
                <a:tc>
                  <a:txBody>
                    <a:bodyPr/>
                    <a:lstStyle/>
                    <a:p>
                      <a:endParaRPr lang="en-US" sz="1300"/>
                    </a:p>
                  </a:txBody>
                  <a:tcPr/>
                </a:tc>
                <a:tc>
                  <a:txBody>
                    <a:bodyPr/>
                    <a:lstStyle/>
                    <a:p>
                      <a:endParaRPr lang="en-US" sz="1300"/>
                    </a:p>
                  </a:txBody>
                  <a:tcPr/>
                </a:tc>
                <a:tc>
                  <a:txBody>
                    <a:bodyPr/>
                    <a:lstStyle/>
                    <a:p>
                      <a:endParaRPr lang="en-US" sz="1300"/>
                    </a:p>
                  </a:txBody>
                  <a:tcPr/>
                </a:tc>
                <a:tc>
                  <a:txBody>
                    <a:bodyPr/>
                    <a:lstStyle/>
                    <a:p>
                      <a:endParaRPr lang="en-US" sz="1300" dirty="0"/>
                    </a:p>
                  </a:txBody>
                  <a:tcPr/>
                </a:tc>
              </a:tr>
              <a:tr h="297180">
                <a:tc>
                  <a:txBody>
                    <a:bodyPr/>
                    <a:lstStyle/>
                    <a:p>
                      <a:endParaRPr lang="en-US" sz="1300"/>
                    </a:p>
                  </a:txBody>
                  <a:tcPr/>
                </a:tc>
                <a:tc>
                  <a:txBody>
                    <a:bodyPr/>
                    <a:lstStyle/>
                    <a:p>
                      <a:endParaRPr lang="en-US" sz="1300"/>
                    </a:p>
                  </a:txBody>
                  <a:tcPr/>
                </a:tc>
                <a:tc>
                  <a:txBody>
                    <a:bodyPr/>
                    <a:lstStyle/>
                    <a:p>
                      <a:endParaRPr lang="en-US" sz="1300"/>
                    </a:p>
                  </a:txBody>
                  <a:tcPr/>
                </a:tc>
                <a:tc>
                  <a:txBody>
                    <a:bodyPr/>
                    <a:lstStyle/>
                    <a:p>
                      <a:endParaRPr lang="en-US" sz="1300" dirty="0"/>
                    </a:p>
                  </a:txBody>
                  <a:tcPr/>
                </a:tc>
              </a:tr>
            </a:tbl>
          </a:graphicData>
        </a:graphic>
      </p:graphicFrame>
      <p:graphicFrame>
        <p:nvGraphicFramePr>
          <p:cNvPr id="13" name="Table 12"/>
          <p:cNvGraphicFramePr>
            <a:graphicFrameLocks noGrp="1"/>
          </p:cNvGraphicFramePr>
          <p:nvPr>
            <p:extLst/>
          </p:nvPr>
        </p:nvGraphicFramePr>
        <p:xfrm>
          <a:off x="3810000" y="3881031"/>
          <a:ext cx="1143000" cy="777240"/>
        </p:xfrm>
        <a:graphic>
          <a:graphicData uri="http://schemas.openxmlformats.org/drawingml/2006/table">
            <a:tbl>
              <a:tblPr firstRow="1" bandRow="1">
                <a:tableStyleId>{7DF18680-E054-41AD-8BC1-D1AEF772440D}</a:tableStyleId>
              </a:tblPr>
              <a:tblGrid>
                <a:gridCol w="571500"/>
                <a:gridCol w="571500"/>
              </a:tblGrid>
              <a:tr h="254000">
                <a:tc>
                  <a:txBody>
                    <a:bodyPr/>
                    <a:lstStyle/>
                    <a:p>
                      <a:endParaRPr lang="en-US" sz="1100" dirty="0"/>
                    </a:p>
                  </a:txBody>
                  <a:tcPr/>
                </a:tc>
                <a:tc>
                  <a:txBody>
                    <a:bodyPr/>
                    <a:lstStyle/>
                    <a:p>
                      <a:endParaRPr lang="en-US" sz="1100" dirty="0"/>
                    </a:p>
                  </a:txBody>
                  <a:tcPr/>
                </a:tc>
              </a:tr>
              <a:tr h="254000">
                <a:tc>
                  <a:txBody>
                    <a:bodyPr/>
                    <a:lstStyle/>
                    <a:p>
                      <a:endParaRPr lang="en-US" sz="1100"/>
                    </a:p>
                  </a:txBody>
                  <a:tcPr/>
                </a:tc>
                <a:tc>
                  <a:txBody>
                    <a:bodyPr/>
                    <a:lstStyle/>
                    <a:p>
                      <a:endParaRPr lang="en-US" sz="1100"/>
                    </a:p>
                  </a:txBody>
                  <a:tcPr/>
                </a:tc>
              </a:tr>
              <a:tr h="254000">
                <a:tc>
                  <a:txBody>
                    <a:bodyPr/>
                    <a:lstStyle/>
                    <a:p>
                      <a:endParaRPr lang="en-US" sz="1100" dirty="0"/>
                    </a:p>
                  </a:txBody>
                  <a:tcPr/>
                </a:tc>
                <a:tc>
                  <a:txBody>
                    <a:bodyPr/>
                    <a:lstStyle/>
                    <a:p>
                      <a:endParaRPr lang="en-US" sz="1100" dirty="0"/>
                    </a:p>
                  </a:txBody>
                  <a:tcPr/>
                </a:tc>
              </a:tr>
            </a:tbl>
          </a:graphicData>
        </a:graphic>
      </p:graphicFrame>
      <p:graphicFrame>
        <p:nvGraphicFramePr>
          <p:cNvPr id="14" name="Table 13"/>
          <p:cNvGraphicFramePr>
            <a:graphicFrameLocks noGrp="1"/>
          </p:cNvGraphicFramePr>
          <p:nvPr>
            <p:extLst/>
          </p:nvPr>
        </p:nvGraphicFramePr>
        <p:xfrm>
          <a:off x="3844400" y="5193246"/>
          <a:ext cx="1143000" cy="777240"/>
        </p:xfrm>
        <a:graphic>
          <a:graphicData uri="http://schemas.openxmlformats.org/drawingml/2006/table">
            <a:tbl>
              <a:tblPr firstRow="1" bandRow="1">
                <a:tableStyleId>{7DF18680-E054-41AD-8BC1-D1AEF772440D}</a:tableStyleId>
              </a:tblPr>
              <a:tblGrid>
                <a:gridCol w="571500"/>
                <a:gridCol w="571500"/>
              </a:tblGrid>
              <a:tr h="254000">
                <a:tc>
                  <a:txBody>
                    <a:bodyPr/>
                    <a:lstStyle/>
                    <a:p>
                      <a:endParaRPr lang="en-US" sz="1100" dirty="0"/>
                    </a:p>
                  </a:txBody>
                  <a:tcPr/>
                </a:tc>
                <a:tc>
                  <a:txBody>
                    <a:bodyPr/>
                    <a:lstStyle/>
                    <a:p>
                      <a:endParaRPr lang="en-US" sz="1100" dirty="0"/>
                    </a:p>
                  </a:txBody>
                  <a:tcPr/>
                </a:tc>
              </a:tr>
              <a:tr h="254000">
                <a:tc>
                  <a:txBody>
                    <a:bodyPr/>
                    <a:lstStyle/>
                    <a:p>
                      <a:endParaRPr lang="en-US" sz="1100"/>
                    </a:p>
                  </a:txBody>
                  <a:tcPr/>
                </a:tc>
                <a:tc>
                  <a:txBody>
                    <a:bodyPr/>
                    <a:lstStyle/>
                    <a:p>
                      <a:endParaRPr lang="en-US" sz="1100"/>
                    </a:p>
                  </a:txBody>
                  <a:tcPr/>
                </a:tc>
              </a:tr>
              <a:tr h="254000">
                <a:tc>
                  <a:txBody>
                    <a:bodyPr/>
                    <a:lstStyle/>
                    <a:p>
                      <a:endParaRPr lang="en-US" sz="1100" dirty="0"/>
                    </a:p>
                  </a:txBody>
                  <a:tcPr/>
                </a:tc>
                <a:tc>
                  <a:txBody>
                    <a:bodyPr/>
                    <a:lstStyle/>
                    <a:p>
                      <a:endParaRPr lang="en-US" sz="1100" dirty="0"/>
                    </a:p>
                  </a:txBody>
                  <a:tcPr/>
                </a:tc>
              </a:tr>
            </a:tbl>
          </a:graphicData>
        </a:graphic>
      </p:graphicFrame>
      <p:sp>
        <p:nvSpPr>
          <p:cNvPr id="17" name="TextBox 16"/>
          <p:cNvSpPr txBox="1"/>
          <p:nvPr/>
        </p:nvSpPr>
        <p:spPr>
          <a:xfrm>
            <a:off x="757886" y="2348786"/>
            <a:ext cx="728789" cy="369332"/>
          </a:xfrm>
          <a:prstGeom prst="rect">
            <a:avLst/>
          </a:prstGeom>
          <a:noFill/>
        </p:spPr>
        <p:txBody>
          <a:bodyPr wrap="none" rtlCol="0">
            <a:spAutoFit/>
          </a:bodyPr>
          <a:lstStyle/>
          <a:p>
            <a:r>
              <a:rPr lang="en-US" dirty="0"/>
              <a:t>terms</a:t>
            </a:r>
          </a:p>
        </p:txBody>
      </p:sp>
      <p:sp>
        <p:nvSpPr>
          <p:cNvPr id="18" name="TextBox 17"/>
          <p:cNvSpPr txBox="1"/>
          <p:nvPr/>
        </p:nvSpPr>
        <p:spPr>
          <a:xfrm rot="10800000">
            <a:off x="25834" y="3472169"/>
            <a:ext cx="461665" cy="638893"/>
          </a:xfrm>
          <a:prstGeom prst="rect">
            <a:avLst/>
          </a:prstGeom>
          <a:noFill/>
        </p:spPr>
        <p:txBody>
          <a:bodyPr vert="eaVert" wrap="none" rtlCol="0">
            <a:spAutoFit/>
          </a:bodyPr>
          <a:lstStyle/>
          <a:p>
            <a:r>
              <a:rPr lang="en-US" dirty="0"/>
              <a:t>tweet</a:t>
            </a:r>
          </a:p>
        </p:txBody>
      </p:sp>
      <p:sp>
        <p:nvSpPr>
          <p:cNvPr id="19" name="TextBox 18"/>
          <p:cNvSpPr txBox="1"/>
          <p:nvPr/>
        </p:nvSpPr>
        <p:spPr>
          <a:xfrm rot="10800000">
            <a:off x="3429003" y="1797548"/>
            <a:ext cx="461665" cy="638893"/>
          </a:xfrm>
          <a:prstGeom prst="rect">
            <a:avLst/>
          </a:prstGeom>
          <a:noFill/>
        </p:spPr>
        <p:txBody>
          <a:bodyPr vert="eaVert" wrap="none" rtlCol="0">
            <a:spAutoFit/>
          </a:bodyPr>
          <a:lstStyle/>
          <a:p>
            <a:r>
              <a:rPr lang="en-US" dirty="0"/>
              <a:t>tweet</a:t>
            </a:r>
          </a:p>
        </p:txBody>
      </p:sp>
      <p:sp>
        <p:nvSpPr>
          <p:cNvPr id="20" name="TextBox 19"/>
          <p:cNvSpPr txBox="1"/>
          <p:nvPr/>
        </p:nvSpPr>
        <p:spPr>
          <a:xfrm>
            <a:off x="3890666" y="1334544"/>
            <a:ext cx="995272" cy="369332"/>
          </a:xfrm>
          <a:prstGeom prst="rect">
            <a:avLst/>
          </a:prstGeom>
          <a:noFill/>
        </p:spPr>
        <p:txBody>
          <a:bodyPr wrap="none" rtlCol="0">
            <a:spAutoFit/>
          </a:bodyPr>
          <a:lstStyle/>
          <a:p>
            <a:r>
              <a:rPr lang="en-US" dirty="0"/>
              <a:t>segment</a:t>
            </a:r>
          </a:p>
        </p:txBody>
      </p:sp>
      <p:sp>
        <p:nvSpPr>
          <p:cNvPr id="21" name="TextBox 20"/>
          <p:cNvSpPr txBox="1"/>
          <p:nvPr/>
        </p:nvSpPr>
        <p:spPr>
          <a:xfrm rot="16200000">
            <a:off x="3116030" y="2905948"/>
            <a:ext cx="995272" cy="369332"/>
          </a:xfrm>
          <a:prstGeom prst="rect">
            <a:avLst/>
          </a:prstGeom>
          <a:noFill/>
        </p:spPr>
        <p:txBody>
          <a:bodyPr wrap="none" rtlCol="0">
            <a:spAutoFit/>
          </a:bodyPr>
          <a:lstStyle/>
          <a:p>
            <a:r>
              <a:rPr lang="en-US" dirty="0"/>
              <a:t>segment</a:t>
            </a:r>
          </a:p>
        </p:txBody>
      </p:sp>
      <p:sp>
        <p:nvSpPr>
          <p:cNvPr id="22" name="TextBox 21"/>
          <p:cNvSpPr txBox="1"/>
          <p:nvPr/>
        </p:nvSpPr>
        <p:spPr>
          <a:xfrm>
            <a:off x="4057712" y="2431885"/>
            <a:ext cx="653705" cy="369332"/>
          </a:xfrm>
          <a:prstGeom prst="rect">
            <a:avLst/>
          </a:prstGeom>
          <a:noFill/>
        </p:spPr>
        <p:txBody>
          <a:bodyPr wrap="none" rtlCol="0">
            <a:spAutoFit/>
          </a:bodyPr>
          <a:lstStyle/>
          <a:p>
            <a:r>
              <a:rPr lang="en-US" dirty="0"/>
              <a:t>topic</a:t>
            </a:r>
          </a:p>
        </p:txBody>
      </p:sp>
      <p:sp>
        <p:nvSpPr>
          <p:cNvPr id="23" name="TextBox 22"/>
          <p:cNvSpPr txBox="1"/>
          <p:nvPr/>
        </p:nvSpPr>
        <p:spPr>
          <a:xfrm rot="16200000">
            <a:off x="3325490" y="4099416"/>
            <a:ext cx="653705" cy="369332"/>
          </a:xfrm>
          <a:prstGeom prst="rect">
            <a:avLst/>
          </a:prstGeom>
          <a:noFill/>
        </p:spPr>
        <p:txBody>
          <a:bodyPr wrap="none" rtlCol="0">
            <a:spAutoFit/>
          </a:bodyPr>
          <a:lstStyle/>
          <a:p>
            <a:r>
              <a:rPr lang="en-US" dirty="0"/>
              <a:t>topic</a:t>
            </a:r>
          </a:p>
        </p:txBody>
      </p:sp>
      <p:sp>
        <p:nvSpPr>
          <p:cNvPr id="24" name="TextBox 23"/>
          <p:cNvSpPr txBox="1"/>
          <p:nvPr/>
        </p:nvSpPr>
        <p:spPr>
          <a:xfrm>
            <a:off x="3794483" y="3560124"/>
            <a:ext cx="1135824" cy="369332"/>
          </a:xfrm>
          <a:prstGeom prst="rect">
            <a:avLst/>
          </a:prstGeom>
          <a:noFill/>
        </p:spPr>
        <p:txBody>
          <a:bodyPr wrap="none" rtlCol="0">
            <a:spAutoFit/>
          </a:bodyPr>
          <a:lstStyle/>
          <a:p>
            <a:r>
              <a:rPr lang="en-US" dirty="0"/>
              <a:t>sentiment</a:t>
            </a:r>
          </a:p>
        </p:txBody>
      </p:sp>
      <p:sp>
        <p:nvSpPr>
          <p:cNvPr id="25" name="TextBox 24"/>
          <p:cNvSpPr txBox="1"/>
          <p:nvPr/>
        </p:nvSpPr>
        <p:spPr>
          <a:xfrm>
            <a:off x="3785133" y="4845202"/>
            <a:ext cx="1135824" cy="369332"/>
          </a:xfrm>
          <a:prstGeom prst="rect">
            <a:avLst/>
          </a:prstGeom>
          <a:noFill/>
        </p:spPr>
        <p:txBody>
          <a:bodyPr wrap="none" rtlCol="0">
            <a:spAutoFit/>
          </a:bodyPr>
          <a:lstStyle/>
          <a:p>
            <a:r>
              <a:rPr lang="en-US" dirty="0"/>
              <a:t>sentiment</a:t>
            </a:r>
          </a:p>
        </p:txBody>
      </p:sp>
      <p:sp>
        <p:nvSpPr>
          <p:cNvPr id="26" name="TextBox 25"/>
          <p:cNvSpPr txBox="1"/>
          <p:nvPr/>
        </p:nvSpPr>
        <p:spPr>
          <a:xfrm rot="16200000">
            <a:off x="3357028" y="5326550"/>
            <a:ext cx="639021" cy="369332"/>
          </a:xfrm>
          <a:prstGeom prst="rect">
            <a:avLst/>
          </a:prstGeom>
          <a:noFill/>
        </p:spPr>
        <p:txBody>
          <a:bodyPr wrap="none" rtlCol="0">
            <a:spAutoFit/>
          </a:bodyPr>
          <a:lstStyle/>
          <a:p>
            <a:r>
              <a:rPr lang="en-US" dirty="0"/>
              <a:t>term</a:t>
            </a:r>
          </a:p>
        </p:txBody>
      </p:sp>
      <p:sp>
        <p:nvSpPr>
          <p:cNvPr id="31" name="Right Arrow 30"/>
          <p:cNvSpPr/>
          <p:nvPr/>
        </p:nvSpPr>
        <p:spPr>
          <a:xfrm>
            <a:off x="2263179" y="3183443"/>
            <a:ext cx="1108338" cy="589083"/>
          </a:xfrm>
          <a:prstGeom prst="rightArrow">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graphicFrame>
        <p:nvGraphicFramePr>
          <p:cNvPr id="33" name="Table 32"/>
          <p:cNvGraphicFramePr>
            <a:graphicFrameLocks noGrp="1"/>
          </p:cNvGraphicFramePr>
          <p:nvPr>
            <p:extLst/>
          </p:nvPr>
        </p:nvGraphicFramePr>
        <p:xfrm>
          <a:off x="6790465" y="1736839"/>
          <a:ext cx="1143000" cy="777240"/>
        </p:xfrm>
        <a:graphic>
          <a:graphicData uri="http://schemas.openxmlformats.org/drawingml/2006/table">
            <a:tbl>
              <a:tblPr firstRow="1" bandRow="1">
                <a:tableStyleId>{21E4AEA4-8DFA-4A89-87EB-49C32662AFE0}</a:tableStyleId>
              </a:tblPr>
              <a:tblGrid>
                <a:gridCol w="571500"/>
                <a:gridCol w="571500"/>
              </a:tblGrid>
              <a:tr h="254000">
                <a:tc>
                  <a:txBody>
                    <a:bodyPr/>
                    <a:lstStyle/>
                    <a:p>
                      <a:endParaRPr lang="en-US" sz="1100" dirty="0"/>
                    </a:p>
                  </a:txBody>
                  <a:tcPr/>
                </a:tc>
                <a:tc>
                  <a:txBody>
                    <a:bodyPr/>
                    <a:lstStyle/>
                    <a:p>
                      <a:endParaRPr lang="en-US" sz="1100" dirty="0"/>
                    </a:p>
                  </a:txBody>
                  <a:tcPr/>
                </a:tc>
              </a:tr>
              <a:tr h="254000">
                <a:tc>
                  <a:txBody>
                    <a:bodyPr/>
                    <a:lstStyle/>
                    <a:p>
                      <a:endParaRPr lang="en-US" sz="1100"/>
                    </a:p>
                  </a:txBody>
                  <a:tcPr/>
                </a:tc>
                <a:tc>
                  <a:txBody>
                    <a:bodyPr/>
                    <a:lstStyle/>
                    <a:p>
                      <a:endParaRPr lang="en-US" sz="1100" dirty="0"/>
                    </a:p>
                  </a:txBody>
                  <a:tcPr/>
                </a:tc>
              </a:tr>
              <a:tr h="254000">
                <a:tc>
                  <a:txBody>
                    <a:bodyPr/>
                    <a:lstStyle/>
                    <a:p>
                      <a:endParaRPr lang="en-US" sz="1100" dirty="0"/>
                    </a:p>
                  </a:txBody>
                  <a:tcPr/>
                </a:tc>
                <a:tc>
                  <a:txBody>
                    <a:bodyPr/>
                    <a:lstStyle/>
                    <a:p>
                      <a:endParaRPr lang="en-US" sz="1100" dirty="0"/>
                    </a:p>
                  </a:txBody>
                  <a:tcPr/>
                </a:tc>
              </a:tr>
            </a:tbl>
          </a:graphicData>
        </a:graphic>
      </p:graphicFrame>
      <p:sp>
        <p:nvSpPr>
          <p:cNvPr id="34" name="TextBox 33"/>
          <p:cNvSpPr txBox="1"/>
          <p:nvPr/>
        </p:nvSpPr>
        <p:spPr>
          <a:xfrm rot="10800000">
            <a:off x="6409278" y="1788910"/>
            <a:ext cx="461665" cy="638893"/>
          </a:xfrm>
          <a:prstGeom prst="rect">
            <a:avLst/>
          </a:prstGeom>
          <a:noFill/>
        </p:spPr>
        <p:txBody>
          <a:bodyPr vert="eaVert" wrap="none" rtlCol="0">
            <a:spAutoFit/>
          </a:bodyPr>
          <a:lstStyle/>
          <a:p>
            <a:r>
              <a:rPr lang="en-US" dirty="0"/>
              <a:t>tweet</a:t>
            </a:r>
          </a:p>
        </p:txBody>
      </p:sp>
      <p:sp>
        <p:nvSpPr>
          <p:cNvPr id="35" name="TextBox 34"/>
          <p:cNvSpPr txBox="1"/>
          <p:nvPr/>
        </p:nvSpPr>
        <p:spPr>
          <a:xfrm>
            <a:off x="6628299" y="1334061"/>
            <a:ext cx="995272" cy="369332"/>
          </a:xfrm>
          <a:prstGeom prst="rect">
            <a:avLst/>
          </a:prstGeom>
          <a:noFill/>
        </p:spPr>
        <p:txBody>
          <a:bodyPr wrap="none" rtlCol="0">
            <a:spAutoFit/>
          </a:bodyPr>
          <a:lstStyle/>
          <a:p>
            <a:r>
              <a:rPr lang="en-US" dirty="0"/>
              <a:t>segment</a:t>
            </a:r>
          </a:p>
        </p:txBody>
      </p:sp>
      <p:sp>
        <p:nvSpPr>
          <p:cNvPr id="36" name="TextBox 35"/>
          <p:cNvSpPr txBox="1"/>
          <p:nvPr/>
        </p:nvSpPr>
        <p:spPr>
          <a:xfrm>
            <a:off x="6944855" y="4987275"/>
            <a:ext cx="1135824" cy="369332"/>
          </a:xfrm>
          <a:prstGeom prst="rect">
            <a:avLst/>
          </a:prstGeom>
          <a:noFill/>
        </p:spPr>
        <p:txBody>
          <a:bodyPr wrap="none" rtlCol="0">
            <a:spAutoFit/>
          </a:bodyPr>
          <a:lstStyle/>
          <a:p>
            <a:r>
              <a:rPr lang="en-US" dirty="0"/>
              <a:t>sentiment</a:t>
            </a:r>
          </a:p>
        </p:txBody>
      </p:sp>
      <p:sp>
        <p:nvSpPr>
          <p:cNvPr id="37" name="TextBox 36"/>
          <p:cNvSpPr txBox="1"/>
          <p:nvPr/>
        </p:nvSpPr>
        <p:spPr>
          <a:xfrm rot="16200000">
            <a:off x="6488202" y="5541168"/>
            <a:ext cx="639021" cy="369332"/>
          </a:xfrm>
          <a:prstGeom prst="rect">
            <a:avLst/>
          </a:prstGeom>
          <a:noFill/>
        </p:spPr>
        <p:txBody>
          <a:bodyPr wrap="none" rtlCol="0">
            <a:spAutoFit/>
          </a:bodyPr>
          <a:lstStyle/>
          <a:p>
            <a:r>
              <a:rPr lang="en-US" dirty="0"/>
              <a:t>term</a:t>
            </a:r>
          </a:p>
        </p:txBody>
      </p:sp>
      <p:sp>
        <p:nvSpPr>
          <p:cNvPr id="38" name="TextBox 37"/>
          <p:cNvSpPr txBox="1"/>
          <p:nvPr/>
        </p:nvSpPr>
        <p:spPr>
          <a:xfrm rot="10800000">
            <a:off x="6460638" y="3598677"/>
            <a:ext cx="461665" cy="638893"/>
          </a:xfrm>
          <a:prstGeom prst="rect">
            <a:avLst/>
          </a:prstGeom>
          <a:noFill/>
        </p:spPr>
        <p:txBody>
          <a:bodyPr vert="eaVert" wrap="none" rtlCol="0">
            <a:spAutoFit/>
          </a:bodyPr>
          <a:lstStyle/>
          <a:p>
            <a:r>
              <a:rPr lang="en-US" dirty="0"/>
              <a:t>tweet</a:t>
            </a:r>
          </a:p>
        </p:txBody>
      </p:sp>
      <p:sp>
        <p:nvSpPr>
          <p:cNvPr id="39" name="TextBox 38"/>
          <p:cNvSpPr txBox="1"/>
          <p:nvPr/>
        </p:nvSpPr>
        <p:spPr>
          <a:xfrm>
            <a:off x="6864396" y="3249776"/>
            <a:ext cx="1135824" cy="369332"/>
          </a:xfrm>
          <a:prstGeom prst="rect">
            <a:avLst/>
          </a:prstGeom>
          <a:noFill/>
        </p:spPr>
        <p:txBody>
          <a:bodyPr wrap="none" rtlCol="0">
            <a:spAutoFit/>
          </a:bodyPr>
          <a:lstStyle/>
          <a:p>
            <a:r>
              <a:rPr lang="en-US" dirty="0"/>
              <a:t>sentiment</a:t>
            </a:r>
          </a:p>
        </p:txBody>
      </p:sp>
      <p:sp>
        <p:nvSpPr>
          <p:cNvPr id="40" name="Rectangle 39"/>
          <p:cNvSpPr/>
          <p:nvPr/>
        </p:nvSpPr>
        <p:spPr>
          <a:xfrm>
            <a:off x="6553033" y="2504554"/>
            <a:ext cx="2048735" cy="523220"/>
          </a:xfrm>
          <a:prstGeom prst="rect">
            <a:avLst/>
          </a:prstGeom>
        </p:spPr>
        <p:txBody>
          <a:bodyPr wrap="square">
            <a:spAutoFit/>
          </a:bodyPr>
          <a:lstStyle/>
          <a:p>
            <a:r>
              <a:rPr lang="en-US" sz="1400" dirty="0" smtClean="0">
                <a:latin typeface="+mj-lt"/>
              </a:rPr>
              <a:t>Tweet-event </a:t>
            </a:r>
            <a:r>
              <a:rPr lang="en-US" sz="1400" dirty="0">
                <a:latin typeface="+mj-lt"/>
              </a:rPr>
              <a:t>alignment from ET-LDA</a:t>
            </a:r>
          </a:p>
        </p:txBody>
      </p:sp>
      <p:sp>
        <p:nvSpPr>
          <p:cNvPr id="45" name="Rectangle 44"/>
          <p:cNvSpPr/>
          <p:nvPr/>
        </p:nvSpPr>
        <p:spPr>
          <a:xfrm>
            <a:off x="6845308" y="6101829"/>
            <a:ext cx="1605359" cy="307777"/>
          </a:xfrm>
          <a:prstGeom prst="rect">
            <a:avLst/>
          </a:prstGeom>
        </p:spPr>
        <p:txBody>
          <a:bodyPr wrap="square">
            <a:spAutoFit/>
          </a:bodyPr>
          <a:lstStyle/>
          <a:p>
            <a:r>
              <a:rPr lang="en-US" sz="1400" dirty="0">
                <a:latin typeface="+mj-lt"/>
              </a:rPr>
              <a:t>Sentiment lexicon</a:t>
            </a:r>
          </a:p>
        </p:txBody>
      </p:sp>
      <p:sp>
        <p:nvSpPr>
          <p:cNvPr id="46" name="Right Arrow 45"/>
          <p:cNvSpPr/>
          <p:nvPr/>
        </p:nvSpPr>
        <p:spPr>
          <a:xfrm rot="11692553">
            <a:off x="5232032" y="5412319"/>
            <a:ext cx="1293775" cy="381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11692553">
            <a:off x="5172460" y="1875855"/>
            <a:ext cx="1237591" cy="31942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553033" y="4410029"/>
            <a:ext cx="2048735" cy="307777"/>
          </a:xfrm>
          <a:prstGeom prst="rect">
            <a:avLst/>
          </a:prstGeom>
        </p:spPr>
        <p:txBody>
          <a:bodyPr wrap="square">
            <a:spAutoFit/>
          </a:bodyPr>
          <a:lstStyle/>
          <a:p>
            <a:r>
              <a:rPr lang="en-US" sz="1400" dirty="0">
                <a:latin typeface="+mj-lt"/>
              </a:rPr>
              <a:t>Labels for small tweets </a:t>
            </a:r>
          </a:p>
        </p:txBody>
      </p:sp>
      <p:sp>
        <p:nvSpPr>
          <p:cNvPr id="49" name="Right Brace 48"/>
          <p:cNvSpPr/>
          <p:nvPr/>
        </p:nvSpPr>
        <p:spPr>
          <a:xfrm>
            <a:off x="5045272" y="2264270"/>
            <a:ext cx="734283" cy="2288713"/>
          </a:xfrm>
          <a:prstGeom prst="rightBrace">
            <a:avLst>
              <a:gd name="adj1" fmla="val 52657"/>
              <a:gd name="adj2" fmla="val 58803"/>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ight Arrow 49"/>
          <p:cNvSpPr/>
          <p:nvPr/>
        </p:nvSpPr>
        <p:spPr>
          <a:xfrm rot="11692553">
            <a:off x="5837193" y="3617355"/>
            <a:ext cx="734385" cy="25486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2171073" y="3844562"/>
            <a:ext cx="1358192" cy="369332"/>
          </a:xfrm>
          <a:prstGeom prst="rect">
            <a:avLst/>
          </a:prstGeom>
          <a:noFill/>
        </p:spPr>
        <p:txBody>
          <a:bodyPr wrap="none" rtlCol="0">
            <a:spAutoFit/>
          </a:bodyPr>
          <a:lstStyle/>
          <a:p>
            <a:r>
              <a:rPr lang="en-US" dirty="0"/>
              <a:t>factorization</a:t>
            </a:r>
          </a:p>
        </p:txBody>
      </p:sp>
      <p:sp>
        <p:nvSpPr>
          <p:cNvPr id="52" name="TextBox 51"/>
          <p:cNvSpPr txBox="1"/>
          <p:nvPr/>
        </p:nvSpPr>
        <p:spPr>
          <a:xfrm>
            <a:off x="5434744" y="1456339"/>
            <a:ext cx="982448" cy="461665"/>
          </a:xfrm>
          <a:prstGeom prst="rect">
            <a:avLst/>
          </a:prstGeom>
          <a:noFill/>
        </p:spPr>
        <p:txBody>
          <a:bodyPr wrap="none" rtlCol="0">
            <a:spAutoFit/>
          </a:bodyPr>
          <a:lstStyle/>
          <a:p>
            <a:r>
              <a:rPr lang="en-US" sz="1200" b="1" dirty="0"/>
              <a:t>Regulation</a:t>
            </a:r>
          </a:p>
          <a:p>
            <a:r>
              <a:rPr lang="en-US" sz="1200" b="1" dirty="0"/>
              <a:t>From prior</a:t>
            </a:r>
          </a:p>
        </p:txBody>
      </p:sp>
      <p:sp>
        <p:nvSpPr>
          <p:cNvPr id="53" name="TextBox 52"/>
          <p:cNvSpPr txBox="1"/>
          <p:nvPr/>
        </p:nvSpPr>
        <p:spPr>
          <a:xfrm>
            <a:off x="5751938" y="3112023"/>
            <a:ext cx="982448" cy="461665"/>
          </a:xfrm>
          <a:prstGeom prst="rect">
            <a:avLst/>
          </a:prstGeom>
          <a:noFill/>
        </p:spPr>
        <p:txBody>
          <a:bodyPr wrap="none" rtlCol="0">
            <a:spAutoFit/>
          </a:bodyPr>
          <a:lstStyle/>
          <a:p>
            <a:r>
              <a:rPr lang="en-US" sz="1200" b="1" dirty="0"/>
              <a:t>Regulation</a:t>
            </a:r>
          </a:p>
          <a:p>
            <a:r>
              <a:rPr lang="en-US" sz="1200" b="1" dirty="0"/>
              <a:t>From prior</a:t>
            </a:r>
          </a:p>
        </p:txBody>
      </p:sp>
      <p:sp>
        <p:nvSpPr>
          <p:cNvPr id="54" name="TextBox 53"/>
          <p:cNvSpPr txBox="1"/>
          <p:nvPr/>
        </p:nvSpPr>
        <p:spPr>
          <a:xfrm>
            <a:off x="5533414" y="5005137"/>
            <a:ext cx="1031530" cy="461665"/>
          </a:xfrm>
          <a:prstGeom prst="rect">
            <a:avLst/>
          </a:prstGeom>
          <a:noFill/>
        </p:spPr>
        <p:txBody>
          <a:bodyPr wrap="square" rtlCol="0">
            <a:spAutoFit/>
          </a:bodyPr>
          <a:lstStyle/>
          <a:p>
            <a:r>
              <a:rPr lang="en-US" sz="1200" b="1" dirty="0"/>
              <a:t>Regulation</a:t>
            </a:r>
          </a:p>
          <a:p>
            <a:r>
              <a:rPr lang="en-US" sz="1200" b="1" dirty="0"/>
              <a:t>From prior</a:t>
            </a:r>
          </a:p>
        </p:txBody>
      </p:sp>
      <p:sp>
        <p:nvSpPr>
          <p:cNvPr id="55" name="Rectangle 54"/>
          <p:cNvSpPr/>
          <p:nvPr/>
        </p:nvSpPr>
        <p:spPr>
          <a:xfrm>
            <a:off x="78507" y="5191643"/>
            <a:ext cx="3389848" cy="1569660"/>
          </a:xfrm>
          <a:prstGeom prst="rect">
            <a:avLst/>
          </a:prstGeom>
          <a:solidFill>
            <a:schemeClr val="tx1">
              <a:alpha val="55000"/>
            </a:schemeClr>
          </a:solidFill>
          <a:ln>
            <a:solidFill>
              <a:schemeClr val="bg1"/>
            </a:solidFill>
          </a:ln>
        </p:spPr>
        <p:txBody>
          <a:bodyPr wrap="square">
            <a:spAutoFit/>
          </a:bodyPr>
          <a:lstStyle/>
          <a:p>
            <a:r>
              <a:rPr lang="en-US" sz="2400" b="1" dirty="0">
                <a:solidFill>
                  <a:schemeClr val="bg1"/>
                </a:solidFill>
              </a:rPr>
              <a:t>We require that the factors respect the prior knowledge to the extent possible.</a:t>
            </a:r>
          </a:p>
        </p:txBody>
      </p:sp>
      <p:sp>
        <p:nvSpPr>
          <p:cNvPr id="41" name="TextBox 40"/>
          <p:cNvSpPr txBox="1"/>
          <p:nvPr/>
        </p:nvSpPr>
        <p:spPr>
          <a:xfrm>
            <a:off x="4871278" y="4889378"/>
            <a:ext cx="370614" cy="461665"/>
          </a:xfrm>
          <a:prstGeom prst="rect">
            <a:avLst/>
          </a:prstGeom>
          <a:noFill/>
        </p:spPr>
        <p:txBody>
          <a:bodyPr wrap="none" rtlCol="0">
            <a:spAutoFit/>
          </a:bodyPr>
          <a:lstStyle/>
          <a:p>
            <a:r>
              <a:rPr lang="en-US" sz="2400" dirty="0"/>
              <a:t>T</a:t>
            </a:r>
          </a:p>
        </p:txBody>
      </p:sp>
      <p:graphicFrame>
        <p:nvGraphicFramePr>
          <p:cNvPr id="42" name="Table 41"/>
          <p:cNvGraphicFramePr>
            <a:graphicFrameLocks noGrp="1"/>
          </p:cNvGraphicFramePr>
          <p:nvPr>
            <p:extLst/>
          </p:nvPr>
        </p:nvGraphicFramePr>
        <p:xfrm>
          <a:off x="6857220" y="3577098"/>
          <a:ext cx="1143000" cy="777240"/>
        </p:xfrm>
        <a:graphic>
          <a:graphicData uri="http://schemas.openxmlformats.org/drawingml/2006/table">
            <a:tbl>
              <a:tblPr firstRow="1" bandRow="1">
                <a:tableStyleId>{21E4AEA4-8DFA-4A89-87EB-49C32662AFE0}</a:tableStyleId>
              </a:tblPr>
              <a:tblGrid>
                <a:gridCol w="571500"/>
                <a:gridCol w="571500"/>
              </a:tblGrid>
              <a:tr h="254000">
                <a:tc>
                  <a:txBody>
                    <a:bodyPr/>
                    <a:lstStyle/>
                    <a:p>
                      <a:endParaRPr lang="en-US" sz="1100" dirty="0"/>
                    </a:p>
                  </a:txBody>
                  <a:tcPr/>
                </a:tc>
                <a:tc>
                  <a:txBody>
                    <a:bodyPr/>
                    <a:lstStyle/>
                    <a:p>
                      <a:endParaRPr lang="en-US" sz="1100" dirty="0"/>
                    </a:p>
                  </a:txBody>
                  <a:tcPr/>
                </a:tc>
              </a:tr>
              <a:tr h="254000">
                <a:tc>
                  <a:txBody>
                    <a:bodyPr/>
                    <a:lstStyle/>
                    <a:p>
                      <a:endParaRPr lang="en-US" sz="1100"/>
                    </a:p>
                  </a:txBody>
                  <a:tcPr/>
                </a:tc>
                <a:tc>
                  <a:txBody>
                    <a:bodyPr/>
                    <a:lstStyle/>
                    <a:p>
                      <a:endParaRPr lang="en-US" sz="1100" dirty="0"/>
                    </a:p>
                  </a:txBody>
                  <a:tcPr/>
                </a:tc>
              </a:tr>
              <a:tr h="254000">
                <a:tc>
                  <a:txBody>
                    <a:bodyPr/>
                    <a:lstStyle/>
                    <a:p>
                      <a:endParaRPr lang="en-US" sz="1100" dirty="0"/>
                    </a:p>
                  </a:txBody>
                  <a:tcPr/>
                </a:tc>
                <a:tc>
                  <a:txBody>
                    <a:bodyPr/>
                    <a:lstStyle/>
                    <a:p>
                      <a:endParaRPr lang="en-US" sz="1100" dirty="0"/>
                    </a:p>
                  </a:txBody>
                  <a:tcPr/>
                </a:tc>
              </a:tr>
            </a:tbl>
          </a:graphicData>
        </a:graphic>
      </p:graphicFrame>
      <p:graphicFrame>
        <p:nvGraphicFramePr>
          <p:cNvPr id="43" name="Table 42"/>
          <p:cNvGraphicFramePr>
            <a:graphicFrameLocks noGrp="1"/>
          </p:cNvGraphicFramePr>
          <p:nvPr>
            <p:extLst/>
          </p:nvPr>
        </p:nvGraphicFramePr>
        <p:xfrm>
          <a:off x="7006122" y="5324589"/>
          <a:ext cx="1143000" cy="777240"/>
        </p:xfrm>
        <a:graphic>
          <a:graphicData uri="http://schemas.openxmlformats.org/drawingml/2006/table">
            <a:tbl>
              <a:tblPr firstRow="1" bandRow="1">
                <a:tableStyleId>{21E4AEA4-8DFA-4A89-87EB-49C32662AFE0}</a:tableStyleId>
              </a:tblPr>
              <a:tblGrid>
                <a:gridCol w="571500"/>
                <a:gridCol w="571500"/>
              </a:tblGrid>
              <a:tr h="254000">
                <a:tc>
                  <a:txBody>
                    <a:bodyPr/>
                    <a:lstStyle/>
                    <a:p>
                      <a:endParaRPr lang="en-US" sz="1100" dirty="0"/>
                    </a:p>
                  </a:txBody>
                  <a:tcPr/>
                </a:tc>
                <a:tc>
                  <a:txBody>
                    <a:bodyPr/>
                    <a:lstStyle/>
                    <a:p>
                      <a:endParaRPr lang="en-US" sz="1100" dirty="0"/>
                    </a:p>
                  </a:txBody>
                  <a:tcPr/>
                </a:tc>
              </a:tr>
              <a:tr h="254000">
                <a:tc>
                  <a:txBody>
                    <a:bodyPr/>
                    <a:lstStyle/>
                    <a:p>
                      <a:endParaRPr lang="en-US" sz="1100" dirty="0"/>
                    </a:p>
                  </a:txBody>
                  <a:tcPr/>
                </a:tc>
                <a:tc>
                  <a:txBody>
                    <a:bodyPr/>
                    <a:lstStyle/>
                    <a:p>
                      <a:endParaRPr lang="en-US" sz="1100" dirty="0"/>
                    </a:p>
                  </a:txBody>
                  <a:tcPr/>
                </a:tc>
              </a:tr>
              <a:tr h="254000">
                <a:tc>
                  <a:txBody>
                    <a:bodyPr/>
                    <a:lstStyle/>
                    <a:p>
                      <a:endParaRPr lang="en-US" sz="1100" dirty="0"/>
                    </a:p>
                  </a:txBody>
                  <a:tcPr/>
                </a:tc>
                <a:tc>
                  <a:txBody>
                    <a:bodyPr/>
                    <a:lstStyle/>
                    <a:p>
                      <a:endParaRPr lang="en-US" sz="1100" dirty="0"/>
                    </a:p>
                  </a:txBody>
                  <a:tcPr/>
                </a:tc>
              </a:tr>
            </a:tbl>
          </a:graphicData>
        </a:graphic>
      </p:graphicFrame>
      <p:graphicFrame>
        <p:nvGraphicFramePr>
          <p:cNvPr id="44" name="Table 43"/>
          <p:cNvGraphicFramePr>
            <a:graphicFrameLocks noGrp="1"/>
          </p:cNvGraphicFramePr>
          <p:nvPr>
            <p:extLst/>
          </p:nvPr>
        </p:nvGraphicFramePr>
        <p:xfrm>
          <a:off x="3810000" y="2779895"/>
          <a:ext cx="1143000" cy="777240"/>
        </p:xfrm>
        <a:graphic>
          <a:graphicData uri="http://schemas.openxmlformats.org/drawingml/2006/table">
            <a:tbl>
              <a:tblPr firstRow="1" bandRow="1">
                <a:tableStyleId>{7DF18680-E054-41AD-8BC1-D1AEF772440D}</a:tableStyleId>
              </a:tblPr>
              <a:tblGrid>
                <a:gridCol w="571500"/>
                <a:gridCol w="571500"/>
              </a:tblGrid>
              <a:tr h="254000">
                <a:tc>
                  <a:txBody>
                    <a:bodyPr/>
                    <a:lstStyle/>
                    <a:p>
                      <a:endParaRPr lang="en-US" sz="1100" dirty="0">
                        <a:solidFill>
                          <a:srgbClr val="5D6CFD"/>
                        </a:solidFill>
                      </a:endParaRPr>
                    </a:p>
                  </a:txBody>
                  <a:tcPr/>
                </a:tc>
                <a:tc>
                  <a:txBody>
                    <a:bodyPr/>
                    <a:lstStyle/>
                    <a:p>
                      <a:endParaRPr lang="en-US" sz="1100" kern="1200" dirty="0">
                        <a:solidFill>
                          <a:schemeClr val="dk1"/>
                        </a:solidFill>
                        <a:latin typeface="+mn-lt"/>
                        <a:ea typeface="+mn-ea"/>
                        <a:cs typeface="+mn-cs"/>
                      </a:endParaRPr>
                    </a:p>
                  </a:txBody>
                  <a:tcPr/>
                </a:tc>
              </a:tr>
              <a:tr h="254000">
                <a:tc>
                  <a:txBody>
                    <a:bodyPr/>
                    <a:lstStyle/>
                    <a:p>
                      <a:endParaRPr lang="en-US" sz="1100"/>
                    </a:p>
                  </a:txBody>
                  <a:tcPr/>
                </a:tc>
                <a:tc>
                  <a:txBody>
                    <a:bodyPr/>
                    <a:lstStyle/>
                    <a:p>
                      <a:endParaRPr lang="en-US" sz="1100" dirty="0"/>
                    </a:p>
                  </a:txBody>
                  <a:tcPr/>
                </a:tc>
              </a:tr>
              <a:tr h="254000">
                <a:tc>
                  <a:txBody>
                    <a:bodyPr/>
                    <a:lstStyle/>
                    <a:p>
                      <a:endParaRPr lang="en-US" sz="1100" dirty="0"/>
                    </a:p>
                  </a:txBody>
                  <a:tcPr/>
                </a:tc>
                <a:tc>
                  <a:txBody>
                    <a:bodyPr/>
                    <a:lstStyle/>
                    <a:p>
                      <a:endParaRPr lang="en-US" sz="1100" dirty="0"/>
                    </a:p>
                  </a:txBody>
                  <a:tcPr/>
                </a:tc>
              </a:tr>
            </a:tbl>
          </a:graphicData>
        </a:graphic>
      </p:graphicFrame>
      <p:sp>
        <p:nvSpPr>
          <p:cNvPr id="3" name="Slide Number Placeholder 2"/>
          <p:cNvSpPr>
            <a:spLocks noGrp="1"/>
          </p:cNvSpPr>
          <p:nvPr>
            <p:ph type="sldNum" sz="quarter" idx="12"/>
          </p:nvPr>
        </p:nvSpPr>
        <p:spPr/>
        <p:txBody>
          <a:bodyPr/>
          <a:lstStyle/>
          <a:p>
            <a:fld id="{E0FF9B90-B352-45BD-84CC-4DD4FD95D171}" type="slidenum">
              <a:rPr lang="en-US" smtClean="0"/>
              <a:t>42</a:t>
            </a:fld>
            <a:endParaRPr lang="en-US"/>
          </a:p>
        </p:txBody>
      </p:sp>
    </p:spTree>
    <p:extLst>
      <p:ext uri="{BB962C8B-B14F-4D97-AF65-F5344CB8AC3E}">
        <p14:creationId xmlns:p14="http://schemas.microsoft.com/office/powerpoint/2010/main" val="932279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31" grpId="0" animBg="1"/>
      <p:bldP spid="34" grpId="0"/>
      <p:bldP spid="35" grpId="0"/>
      <p:bldP spid="36" grpId="0"/>
      <p:bldP spid="37" grpId="0"/>
      <p:bldP spid="38" grpId="0"/>
      <p:bldP spid="39" grpId="0"/>
      <p:bldP spid="40" grpId="0"/>
      <p:bldP spid="45" grpId="0"/>
      <p:bldP spid="46" grpId="0" animBg="1"/>
      <p:bldP spid="47" grpId="0" animBg="1"/>
      <p:bldP spid="48" grpId="0"/>
      <p:bldP spid="49" grpId="0" animBg="1"/>
      <p:bldP spid="50" grpId="0" animBg="1"/>
      <p:bldP spid="51" grpId="0"/>
      <p:bldP spid="52" grpId="0"/>
      <p:bldP spid="53" grpId="0"/>
      <p:bldP spid="54" grpId="0"/>
      <p:bldP spid="55" grpId="0" animBg="1"/>
      <p:bldP spid="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SocSent</a:t>
            </a:r>
            <a:r>
              <a:rPr lang="en-US" dirty="0" smtClean="0"/>
              <a:t>: Formal </a:t>
            </a:r>
            <a:r>
              <a:rPr lang="en-US" dirty="0"/>
              <a:t>F</a:t>
            </a:r>
            <a:r>
              <a:rPr lang="en-US" dirty="0" smtClean="0"/>
              <a:t>ormulation</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685346" y="5538368"/>
            <a:ext cx="4994783" cy="589084"/>
          </a:xfrm>
          <a:prstGeom prst="rect">
            <a:avLst/>
          </a:prstGeom>
        </p:spPr>
      </p:pic>
      <p:pic>
        <p:nvPicPr>
          <p:cNvPr id="6" name="Picture 5"/>
          <p:cNvPicPr>
            <a:picLocks noChangeAspect="1"/>
          </p:cNvPicPr>
          <p:nvPr/>
        </p:nvPicPr>
        <p:blipFill>
          <a:blip r:embed="rId4"/>
          <a:stretch>
            <a:fillRect/>
          </a:stretch>
        </p:blipFill>
        <p:spPr>
          <a:xfrm>
            <a:off x="685346" y="4246961"/>
            <a:ext cx="3522011" cy="973907"/>
          </a:xfrm>
          <a:prstGeom prst="rect">
            <a:avLst/>
          </a:prstGeom>
        </p:spPr>
      </p:pic>
      <p:pic>
        <p:nvPicPr>
          <p:cNvPr id="7" name="Picture 6"/>
          <p:cNvPicPr>
            <a:picLocks noChangeAspect="1"/>
          </p:cNvPicPr>
          <p:nvPr/>
        </p:nvPicPr>
        <p:blipFill>
          <a:blip r:embed="rId5"/>
          <a:stretch>
            <a:fillRect/>
          </a:stretch>
        </p:blipFill>
        <p:spPr>
          <a:xfrm>
            <a:off x="685346" y="1747637"/>
            <a:ext cx="4713825" cy="2170225"/>
          </a:xfrm>
          <a:prstGeom prst="rect">
            <a:avLst/>
          </a:prstGeom>
        </p:spPr>
      </p:pic>
      <p:grpSp>
        <p:nvGrpSpPr>
          <p:cNvPr id="10" name="Group 9"/>
          <p:cNvGrpSpPr/>
          <p:nvPr/>
        </p:nvGrpSpPr>
        <p:grpSpPr>
          <a:xfrm>
            <a:off x="5557538" y="1686730"/>
            <a:ext cx="3390187" cy="2231132"/>
            <a:chOff x="5505840" y="1441966"/>
            <a:chExt cx="3667939" cy="2362200"/>
          </a:xfrm>
        </p:grpSpPr>
        <p:pic>
          <p:nvPicPr>
            <p:cNvPr id="8" name="Picture 7"/>
            <p:cNvPicPr>
              <a:picLocks noChangeAspect="1"/>
            </p:cNvPicPr>
            <p:nvPr/>
          </p:nvPicPr>
          <p:blipFill>
            <a:blip r:embed="rId6"/>
            <a:stretch>
              <a:fillRect/>
            </a:stretch>
          </p:blipFill>
          <p:spPr>
            <a:xfrm>
              <a:off x="5505840" y="1441966"/>
              <a:ext cx="3667939" cy="2362200"/>
            </a:xfrm>
            <a:prstGeom prst="rect">
              <a:avLst/>
            </a:prstGeom>
          </p:spPr>
        </p:pic>
        <p:grpSp>
          <p:nvGrpSpPr>
            <p:cNvPr id="5" name="Group 4"/>
            <p:cNvGrpSpPr/>
            <p:nvPr/>
          </p:nvGrpSpPr>
          <p:grpSpPr>
            <a:xfrm>
              <a:off x="5707502" y="1538586"/>
              <a:ext cx="3264613" cy="2121932"/>
              <a:chOff x="5486400" y="1371600"/>
              <a:chExt cx="3264613" cy="2121932"/>
            </a:xfrm>
          </p:grpSpPr>
          <p:sp>
            <p:nvSpPr>
              <p:cNvPr id="9" name="TextBox 8"/>
              <p:cNvSpPr txBox="1"/>
              <p:nvPr/>
            </p:nvSpPr>
            <p:spPr>
              <a:xfrm>
                <a:off x="5486400" y="2286000"/>
                <a:ext cx="372218" cy="369332"/>
              </a:xfrm>
              <a:prstGeom prst="rect">
                <a:avLst/>
              </a:prstGeom>
              <a:noFill/>
            </p:spPr>
            <p:txBody>
              <a:bodyPr wrap="none" rtlCol="0">
                <a:spAutoFit/>
              </a:bodyPr>
              <a:lstStyle/>
              <a:p>
                <a:r>
                  <a:rPr lang="en-US" b="1" dirty="0">
                    <a:solidFill>
                      <a:srgbClr val="0000FF"/>
                    </a:solidFill>
                    <a:effectLst>
                      <a:outerShdw blurRad="38100" dist="38100" dir="2700000" algn="tl">
                        <a:srgbClr val="000000">
                          <a:alpha val="43137"/>
                        </a:srgbClr>
                      </a:outerShdw>
                    </a:effectLst>
                  </a:rPr>
                  <a:t>X</a:t>
                </a:r>
              </a:p>
            </p:txBody>
          </p:sp>
          <p:sp>
            <p:nvSpPr>
              <p:cNvPr id="46" name="TextBox 45"/>
              <p:cNvSpPr txBox="1"/>
              <p:nvPr/>
            </p:nvSpPr>
            <p:spPr>
              <a:xfrm>
                <a:off x="6934200" y="1371600"/>
                <a:ext cx="372218" cy="369332"/>
              </a:xfrm>
              <a:prstGeom prst="rect">
                <a:avLst/>
              </a:prstGeom>
              <a:noFill/>
            </p:spPr>
            <p:txBody>
              <a:bodyPr wrap="none" rtlCol="0">
                <a:spAutoFit/>
              </a:bodyPr>
              <a:lstStyle/>
              <a:p>
                <a:r>
                  <a:rPr lang="en-US" b="1" dirty="0">
                    <a:solidFill>
                      <a:srgbClr val="0000FF"/>
                    </a:solidFill>
                  </a:rPr>
                  <a:t>G</a:t>
                </a:r>
              </a:p>
            </p:txBody>
          </p:sp>
          <p:sp>
            <p:nvSpPr>
              <p:cNvPr id="47" name="TextBox 46"/>
              <p:cNvSpPr txBox="1"/>
              <p:nvPr/>
            </p:nvSpPr>
            <p:spPr>
              <a:xfrm>
                <a:off x="6934202" y="1905000"/>
                <a:ext cx="351378" cy="369332"/>
              </a:xfrm>
              <a:prstGeom prst="rect">
                <a:avLst/>
              </a:prstGeom>
              <a:noFill/>
            </p:spPr>
            <p:txBody>
              <a:bodyPr wrap="none" rtlCol="0">
                <a:spAutoFit/>
              </a:bodyPr>
              <a:lstStyle/>
              <a:p>
                <a:r>
                  <a:rPr lang="en-US" b="1" dirty="0">
                    <a:solidFill>
                      <a:srgbClr val="0000FF"/>
                    </a:solidFill>
                  </a:rPr>
                  <a:t>T</a:t>
                </a:r>
              </a:p>
            </p:txBody>
          </p:sp>
          <p:sp>
            <p:nvSpPr>
              <p:cNvPr id="48" name="TextBox 47"/>
              <p:cNvSpPr txBox="1"/>
              <p:nvPr/>
            </p:nvSpPr>
            <p:spPr>
              <a:xfrm>
                <a:off x="6934200" y="2438400"/>
                <a:ext cx="324128" cy="369332"/>
              </a:xfrm>
              <a:prstGeom prst="rect">
                <a:avLst/>
              </a:prstGeom>
              <a:noFill/>
            </p:spPr>
            <p:txBody>
              <a:bodyPr wrap="none" rtlCol="0">
                <a:spAutoFit/>
              </a:bodyPr>
              <a:lstStyle/>
              <a:p>
                <a:r>
                  <a:rPr lang="en-US" b="1" dirty="0">
                    <a:solidFill>
                      <a:srgbClr val="0000FF"/>
                    </a:solidFill>
                  </a:rPr>
                  <a:t>S</a:t>
                </a:r>
              </a:p>
            </p:txBody>
          </p:sp>
          <p:sp>
            <p:nvSpPr>
              <p:cNvPr id="49" name="TextBox 48"/>
              <p:cNvSpPr txBox="1"/>
              <p:nvPr/>
            </p:nvSpPr>
            <p:spPr>
              <a:xfrm>
                <a:off x="6934200" y="2971800"/>
                <a:ext cx="324128" cy="369332"/>
              </a:xfrm>
              <a:prstGeom prst="rect">
                <a:avLst/>
              </a:prstGeom>
              <a:noFill/>
            </p:spPr>
            <p:txBody>
              <a:bodyPr wrap="none" rtlCol="0">
                <a:spAutoFit/>
              </a:bodyPr>
              <a:lstStyle/>
              <a:p>
                <a:r>
                  <a:rPr lang="en-US" b="1" dirty="0">
                    <a:solidFill>
                      <a:srgbClr val="0000FF"/>
                    </a:solidFill>
                  </a:rPr>
                  <a:t>F</a:t>
                </a:r>
              </a:p>
            </p:txBody>
          </p:sp>
          <p:sp>
            <p:nvSpPr>
              <p:cNvPr id="50" name="TextBox 49"/>
              <p:cNvSpPr txBox="1"/>
              <p:nvPr/>
            </p:nvSpPr>
            <p:spPr>
              <a:xfrm>
                <a:off x="8229600" y="1447800"/>
                <a:ext cx="410690" cy="369332"/>
              </a:xfrm>
              <a:prstGeom prst="rect">
                <a:avLst/>
              </a:prstGeom>
              <a:noFill/>
            </p:spPr>
            <p:txBody>
              <a:bodyPr wrap="none" rtlCol="0">
                <a:spAutoFit/>
              </a:bodyPr>
              <a:lstStyle/>
              <a:p>
                <a:r>
                  <a:rPr lang="en-US" b="1" dirty="0">
                    <a:solidFill>
                      <a:srgbClr val="0000FF"/>
                    </a:solidFill>
                  </a:rPr>
                  <a:t>G</a:t>
                </a:r>
                <a:r>
                  <a:rPr lang="en-US" b="1" baseline="-25000" dirty="0">
                    <a:solidFill>
                      <a:srgbClr val="0000FF"/>
                    </a:solidFill>
                  </a:rPr>
                  <a:t>0</a:t>
                </a:r>
              </a:p>
            </p:txBody>
          </p:sp>
          <p:sp>
            <p:nvSpPr>
              <p:cNvPr id="51" name="TextBox 50"/>
              <p:cNvSpPr txBox="1"/>
              <p:nvPr/>
            </p:nvSpPr>
            <p:spPr>
              <a:xfrm>
                <a:off x="8382001" y="3124200"/>
                <a:ext cx="369012" cy="369332"/>
              </a:xfrm>
              <a:prstGeom prst="rect">
                <a:avLst/>
              </a:prstGeom>
              <a:noFill/>
            </p:spPr>
            <p:txBody>
              <a:bodyPr wrap="none" rtlCol="0">
                <a:spAutoFit/>
              </a:bodyPr>
              <a:lstStyle/>
              <a:p>
                <a:r>
                  <a:rPr lang="en-US" b="1" dirty="0">
                    <a:solidFill>
                      <a:srgbClr val="0000FF"/>
                    </a:solidFill>
                  </a:rPr>
                  <a:t>F</a:t>
                </a:r>
                <a:r>
                  <a:rPr lang="en-US" b="1" baseline="-25000" dirty="0">
                    <a:solidFill>
                      <a:srgbClr val="0000FF"/>
                    </a:solidFill>
                  </a:rPr>
                  <a:t>0</a:t>
                </a:r>
              </a:p>
            </p:txBody>
          </p:sp>
          <p:sp>
            <p:nvSpPr>
              <p:cNvPr id="52" name="TextBox 51"/>
              <p:cNvSpPr txBox="1"/>
              <p:nvPr/>
            </p:nvSpPr>
            <p:spPr>
              <a:xfrm>
                <a:off x="8305800" y="2286000"/>
                <a:ext cx="393056" cy="369332"/>
              </a:xfrm>
              <a:prstGeom prst="rect">
                <a:avLst/>
              </a:prstGeom>
              <a:noFill/>
            </p:spPr>
            <p:txBody>
              <a:bodyPr wrap="none" rtlCol="0">
                <a:spAutoFit/>
              </a:bodyPr>
              <a:lstStyle/>
              <a:p>
                <a:r>
                  <a:rPr lang="en-US" b="1" dirty="0">
                    <a:solidFill>
                      <a:srgbClr val="0000FF"/>
                    </a:solidFill>
                  </a:rPr>
                  <a:t>R</a:t>
                </a:r>
                <a:r>
                  <a:rPr lang="en-US" b="1" baseline="-25000" dirty="0">
                    <a:solidFill>
                      <a:srgbClr val="0000FF"/>
                    </a:solidFill>
                  </a:rPr>
                  <a:t>0</a:t>
                </a:r>
              </a:p>
            </p:txBody>
          </p:sp>
        </p:grpSp>
      </p:grpSp>
      <p:sp>
        <p:nvSpPr>
          <p:cNvPr id="53" name="TextBox 52"/>
          <p:cNvSpPr txBox="1"/>
          <p:nvPr/>
        </p:nvSpPr>
        <p:spPr>
          <a:xfrm>
            <a:off x="5743929" y="3917862"/>
            <a:ext cx="3158044" cy="369332"/>
          </a:xfrm>
          <a:prstGeom prst="rect">
            <a:avLst/>
          </a:prstGeom>
          <a:noFill/>
        </p:spPr>
        <p:txBody>
          <a:bodyPr wrap="none" rtlCol="0">
            <a:spAutoFit/>
          </a:bodyPr>
          <a:lstStyle/>
          <a:p>
            <a:r>
              <a:rPr lang="en-US" dirty="0"/>
              <a:t>R</a:t>
            </a:r>
            <a:r>
              <a:rPr lang="en-US" baseline="-25000" dirty="0"/>
              <a:t>0</a:t>
            </a:r>
            <a:r>
              <a:rPr lang="en-US" dirty="0"/>
              <a:t> regulates G, T and S together</a:t>
            </a:r>
          </a:p>
        </p:txBody>
      </p:sp>
      <p:sp>
        <p:nvSpPr>
          <p:cNvPr id="11" name="TextBox 10"/>
          <p:cNvSpPr txBox="1"/>
          <p:nvPr/>
        </p:nvSpPr>
        <p:spPr>
          <a:xfrm>
            <a:off x="5709946" y="4404949"/>
            <a:ext cx="3003178" cy="646331"/>
          </a:xfrm>
          <a:prstGeom prst="rect">
            <a:avLst/>
          </a:prstGeom>
          <a:noFill/>
        </p:spPr>
        <p:txBody>
          <a:bodyPr wrap="square" rtlCol="0">
            <a:spAutoFit/>
          </a:bodyPr>
          <a:lstStyle/>
          <a:p>
            <a:r>
              <a:rPr lang="en-US" dirty="0" smtClean="0"/>
              <a:t>T X S represents </a:t>
            </a:r>
            <a:r>
              <a:rPr lang="en-US" b="1" dirty="0" smtClean="0">
                <a:solidFill>
                  <a:schemeClr val="accent2">
                    <a:lumMod val="75000"/>
                  </a:schemeClr>
                </a:solidFill>
              </a:rPr>
              <a:t>segment-sentiment matrix </a:t>
            </a:r>
            <a:endParaRPr lang="en-US" b="1" dirty="0">
              <a:solidFill>
                <a:schemeClr val="accent2">
                  <a:lumMod val="75000"/>
                </a:schemeClr>
              </a:solidFill>
            </a:endParaRPr>
          </a:p>
        </p:txBody>
      </p:sp>
      <p:sp>
        <p:nvSpPr>
          <p:cNvPr id="20" name="TextBox 19"/>
          <p:cNvSpPr txBox="1"/>
          <p:nvPr/>
        </p:nvSpPr>
        <p:spPr>
          <a:xfrm>
            <a:off x="5709946" y="5069414"/>
            <a:ext cx="2949048" cy="646331"/>
          </a:xfrm>
          <a:prstGeom prst="rect">
            <a:avLst/>
          </a:prstGeom>
          <a:noFill/>
        </p:spPr>
        <p:txBody>
          <a:bodyPr wrap="square" rtlCol="0">
            <a:spAutoFit/>
          </a:bodyPr>
          <a:lstStyle/>
          <a:p>
            <a:r>
              <a:rPr lang="en-US" dirty="0" smtClean="0"/>
              <a:t>G </a:t>
            </a:r>
            <a:r>
              <a:rPr lang="en-US" dirty="0"/>
              <a:t>X </a:t>
            </a:r>
            <a:r>
              <a:rPr lang="en-US" dirty="0" smtClean="0"/>
              <a:t>T X S represents </a:t>
            </a:r>
            <a:r>
              <a:rPr lang="en-US" b="1" dirty="0" smtClean="0">
                <a:solidFill>
                  <a:schemeClr val="accent2">
                    <a:lumMod val="75000"/>
                  </a:schemeClr>
                </a:solidFill>
              </a:rPr>
              <a:t>tweets-sentiment matrix </a:t>
            </a:r>
            <a:endParaRPr lang="en-US" b="1" dirty="0">
              <a:solidFill>
                <a:schemeClr val="accent2">
                  <a:lumMod val="75000"/>
                </a:schemeClr>
              </a:solidFill>
            </a:endParaRPr>
          </a:p>
        </p:txBody>
      </p:sp>
      <p:sp>
        <p:nvSpPr>
          <p:cNvPr id="12" name="Slide Number Placeholder 11"/>
          <p:cNvSpPr>
            <a:spLocks noGrp="1"/>
          </p:cNvSpPr>
          <p:nvPr>
            <p:ph type="sldNum" sz="quarter" idx="12"/>
          </p:nvPr>
        </p:nvSpPr>
        <p:spPr/>
        <p:txBody>
          <a:bodyPr/>
          <a:lstStyle/>
          <a:p>
            <a:fld id="{E0FF9B90-B352-45BD-84CC-4DD4FD95D171}" type="slidenum">
              <a:rPr lang="en-US" smtClean="0"/>
              <a:t>43</a:t>
            </a:fld>
            <a:endParaRPr lang="en-US"/>
          </a:p>
        </p:txBody>
      </p:sp>
    </p:spTree>
    <p:extLst>
      <p:ext uri="{BB962C8B-B14F-4D97-AF65-F5344CB8AC3E}">
        <p14:creationId xmlns:p14="http://schemas.microsoft.com/office/powerpoint/2010/main" val="1989736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SocSent</a:t>
            </a:r>
            <a:r>
              <a:rPr lang="en-US" dirty="0" smtClean="0"/>
              <a:t>: Model Inference</a:t>
            </a:r>
            <a:endParaRPr lang="en-US" dirty="0"/>
          </a:p>
        </p:txBody>
      </p:sp>
      <p:sp>
        <p:nvSpPr>
          <p:cNvPr id="12" name="Rectangle 11"/>
          <p:cNvSpPr/>
          <p:nvPr/>
        </p:nvSpPr>
        <p:spPr>
          <a:xfrm>
            <a:off x="550275" y="3378265"/>
            <a:ext cx="3791012" cy="1569660"/>
          </a:xfrm>
          <a:prstGeom prst="rect">
            <a:avLst/>
          </a:prstGeom>
        </p:spPr>
        <p:txBody>
          <a:bodyPr wrap="square">
            <a:spAutoFit/>
          </a:bodyPr>
          <a:lstStyle/>
          <a:p>
            <a:r>
              <a:rPr lang="en-US" sz="1600" dirty="0">
                <a:latin typeface="+mj-lt"/>
                <a:ea typeface="+mj-ea"/>
                <a:cs typeface="+mj-cs"/>
              </a:rPr>
              <a:t>The coupling between </a:t>
            </a:r>
            <a:r>
              <a:rPr lang="en-US" sz="1600" i="1" dirty="0">
                <a:latin typeface="+mj-lt"/>
                <a:ea typeface="+mj-ea"/>
                <a:cs typeface="+mj-cs"/>
              </a:rPr>
              <a:t>G, T, S, F </a:t>
            </a:r>
            <a:r>
              <a:rPr lang="en-US" sz="1600" dirty="0">
                <a:latin typeface="+mj-lt"/>
                <a:ea typeface="+mj-ea"/>
                <a:cs typeface="+mj-cs"/>
              </a:rPr>
              <a:t>makes it difﬁcult to ﬁnd optimal solutions for all factors simultaneously. </a:t>
            </a:r>
          </a:p>
          <a:p>
            <a:endParaRPr lang="en-US" sz="1600" dirty="0">
              <a:latin typeface="+mj-lt"/>
              <a:ea typeface="+mj-ea"/>
              <a:cs typeface="+mj-cs"/>
            </a:endParaRPr>
          </a:p>
          <a:p>
            <a:r>
              <a:rPr lang="en-US" sz="1600" dirty="0">
                <a:latin typeface="+mj-lt"/>
                <a:ea typeface="+mj-ea"/>
                <a:cs typeface="+mj-cs"/>
              </a:rPr>
              <a:t>We adopt an alternating optimization scheme [Ding et al., 2006]</a:t>
            </a:r>
          </a:p>
        </p:txBody>
      </p:sp>
      <p:grpSp>
        <p:nvGrpSpPr>
          <p:cNvPr id="4" name="Group 3"/>
          <p:cNvGrpSpPr/>
          <p:nvPr/>
        </p:nvGrpSpPr>
        <p:grpSpPr>
          <a:xfrm>
            <a:off x="4886494" y="1580050"/>
            <a:ext cx="4096818" cy="3837976"/>
            <a:chOff x="1005506" y="1449281"/>
            <a:chExt cx="4096818" cy="3837976"/>
          </a:xfrm>
        </p:grpSpPr>
        <p:sp>
          <p:nvSpPr>
            <p:cNvPr id="13" name="Rectangle 12"/>
            <p:cNvSpPr/>
            <p:nvPr/>
          </p:nvSpPr>
          <p:spPr>
            <a:xfrm>
              <a:off x="1005506" y="1449281"/>
              <a:ext cx="2898229" cy="400110"/>
            </a:xfrm>
            <a:prstGeom prst="rect">
              <a:avLst/>
            </a:prstGeom>
          </p:spPr>
          <p:txBody>
            <a:bodyPr wrap="none">
              <a:spAutoFit/>
            </a:bodyPr>
            <a:lstStyle/>
            <a:p>
              <a:r>
                <a:rPr lang="en-US" sz="2000" dirty="0" smtClean="0">
                  <a:latin typeface="+mj-lt"/>
                  <a:ea typeface="+mj-ea"/>
                  <a:cs typeface="+mj-cs"/>
                </a:rPr>
                <a:t>Multiplicative update rules</a:t>
              </a:r>
              <a:endParaRPr lang="en-US" sz="2000" dirty="0">
                <a:latin typeface="+mj-lt"/>
                <a:ea typeface="+mj-ea"/>
                <a:cs typeface="+mj-cs"/>
              </a:endParaRPr>
            </a:p>
          </p:txBody>
        </p:sp>
        <p:pic>
          <p:nvPicPr>
            <p:cNvPr id="14" name="Picture 13"/>
            <p:cNvPicPr>
              <a:picLocks noChangeAspect="1"/>
            </p:cNvPicPr>
            <p:nvPr/>
          </p:nvPicPr>
          <p:blipFill>
            <a:blip r:embed="rId3"/>
            <a:stretch>
              <a:fillRect/>
            </a:stretch>
          </p:blipFill>
          <p:spPr>
            <a:xfrm>
              <a:off x="4679924" y="1936382"/>
              <a:ext cx="422400" cy="341251"/>
            </a:xfrm>
            <a:prstGeom prst="rect">
              <a:avLst/>
            </a:prstGeom>
          </p:spPr>
        </p:pic>
        <p:pic>
          <p:nvPicPr>
            <p:cNvPr id="15" name="Picture 14"/>
            <p:cNvPicPr>
              <a:picLocks noChangeAspect="1"/>
            </p:cNvPicPr>
            <p:nvPr/>
          </p:nvPicPr>
          <p:blipFill>
            <a:blip r:embed="rId4"/>
            <a:stretch>
              <a:fillRect/>
            </a:stretch>
          </p:blipFill>
          <p:spPr>
            <a:xfrm>
              <a:off x="4673733" y="3028034"/>
              <a:ext cx="307200" cy="360751"/>
            </a:xfrm>
            <a:prstGeom prst="rect">
              <a:avLst/>
            </a:prstGeom>
          </p:spPr>
        </p:pic>
        <p:pic>
          <p:nvPicPr>
            <p:cNvPr id="16" name="Picture 15"/>
            <p:cNvPicPr>
              <a:picLocks noChangeAspect="1"/>
            </p:cNvPicPr>
            <p:nvPr/>
          </p:nvPicPr>
          <p:blipFill>
            <a:blip r:embed="rId5"/>
            <a:stretch>
              <a:fillRect/>
            </a:stretch>
          </p:blipFill>
          <p:spPr>
            <a:xfrm>
              <a:off x="4645680" y="4007560"/>
              <a:ext cx="345600" cy="263251"/>
            </a:xfrm>
            <a:prstGeom prst="rect">
              <a:avLst/>
            </a:prstGeom>
          </p:spPr>
        </p:pic>
        <p:pic>
          <p:nvPicPr>
            <p:cNvPr id="17" name="Picture 16"/>
            <p:cNvPicPr>
              <a:picLocks noChangeAspect="1"/>
            </p:cNvPicPr>
            <p:nvPr/>
          </p:nvPicPr>
          <p:blipFill>
            <a:blip r:embed="rId6"/>
            <a:stretch>
              <a:fillRect/>
            </a:stretch>
          </p:blipFill>
          <p:spPr>
            <a:xfrm>
              <a:off x="4645680" y="5033757"/>
              <a:ext cx="345600" cy="253500"/>
            </a:xfrm>
            <a:prstGeom prst="rect">
              <a:avLst/>
            </a:prstGeom>
          </p:spPr>
        </p:pic>
      </p:grpSp>
      <p:pic>
        <p:nvPicPr>
          <p:cNvPr id="19" name="Picture 18"/>
          <p:cNvPicPr>
            <a:picLocks noChangeAspect="1"/>
          </p:cNvPicPr>
          <p:nvPr/>
        </p:nvPicPr>
        <p:blipFill>
          <a:blip r:embed="rId7"/>
          <a:stretch>
            <a:fillRect/>
          </a:stretch>
        </p:blipFill>
        <p:spPr>
          <a:xfrm>
            <a:off x="492205" y="1695876"/>
            <a:ext cx="3402642" cy="1566562"/>
          </a:xfrm>
          <a:prstGeom prst="rect">
            <a:avLst/>
          </a:prstGeom>
        </p:spPr>
      </p:pic>
      <p:pic>
        <p:nvPicPr>
          <p:cNvPr id="5" name="Picture 4"/>
          <p:cNvPicPr>
            <a:picLocks noChangeAspect="1"/>
          </p:cNvPicPr>
          <p:nvPr/>
        </p:nvPicPr>
        <p:blipFill>
          <a:blip r:embed="rId8"/>
          <a:stretch>
            <a:fillRect/>
          </a:stretch>
        </p:blipFill>
        <p:spPr>
          <a:xfrm>
            <a:off x="4499471" y="4106976"/>
            <a:ext cx="4362450" cy="737272"/>
          </a:xfrm>
          <a:prstGeom prst="rect">
            <a:avLst/>
          </a:prstGeom>
        </p:spPr>
      </p:pic>
      <p:pic>
        <p:nvPicPr>
          <p:cNvPr id="6" name="Picture 5"/>
          <p:cNvPicPr>
            <a:picLocks noChangeAspect="1"/>
          </p:cNvPicPr>
          <p:nvPr/>
        </p:nvPicPr>
        <p:blipFill>
          <a:blip r:embed="rId9"/>
          <a:stretch>
            <a:fillRect/>
          </a:stretch>
        </p:blipFill>
        <p:spPr>
          <a:xfrm>
            <a:off x="4188153" y="3055072"/>
            <a:ext cx="4673768" cy="773870"/>
          </a:xfrm>
          <a:prstGeom prst="rect">
            <a:avLst/>
          </a:prstGeom>
        </p:spPr>
      </p:pic>
      <p:pic>
        <p:nvPicPr>
          <p:cNvPr id="7" name="Picture 6"/>
          <p:cNvPicPr>
            <a:picLocks noChangeAspect="1"/>
          </p:cNvPicPr>
          <p:nvPr/>
        </p:nvPicPr>
        <p:blipFill>
          <a:blip r:embed="rId10"/>
          <a:stretch>
            <a:fillRect/>
          </a:stretch>
        </p:blipFill>
        <p:spPr>
          <a:xfrm>
            <a:off x="4782173" y="5016452"/>
            <a:ext cx="4076700" cy="781120"/>
          </a:xfrm>
          <a:prstGeom prst="rect">
            <a:avLst/>
          </a:prstGeom>
        </p:spPr>
      </p:pic>
      <p:pic>
        <p:nvPicPr>
          <p:cNvPr id="20" name="Picture 19"/>
          <p:cNvPicPr>
            <a:picLocks noChangeAspect="1"/>
          </p:cNvPicPr>
          <p:nvPr/>
        </p:nvPicPr>
        <p:blipFill>
          <a:blip r:embed="rId11"/>
          <a:stretch>
            <a:fillRect/>
          </a:stretch>
        </p:blipFill>
        <p:spPr>
          <a:xfrm>
            <a:off x="3894847" y="2062510"/>
            <a:ext cx="4995449" cy="755379"/>
          </a:xfrm>
          <a:prstGeom prst="rect">
            <a:avLst/>
          </a:prstGeom>
        </p:spPr>
      </p:pic>
      <p:pic>
        <p:nvPicPr>
          <p:cNvPr id="21" name="Picture 20"/>
          <p:cNvPicPr>
            <a:picLocks noChangeAspect="1"/>
          </p:cNvPicPr>
          <p:nvPr/>
        </p:nvPicPr>
        <p:blipFill>
          <a:blip r:embed="rId12"/>
          <a:stretch>
            <a:fillRect/>
          </a:stretch>
        </p:blipFill>
        <p:spPr>
          <a:xfrm>
            <a:off x="477461" y="5016452"/>
            <a:ext cx="3863826" cy="1811746"/>
          </a:xfrm>
          <a:prstGeom prst="rect">
            <a:avLst/>
          </a:prstGeom>
        </p:spPr>
      </p:pic>
      <p:sp>
        <p:nvSpPr>
          <p:cNvPr id="3" name="Slide Number Placeholder 2"/>
          <p:cNvSpPr>
            <a:spLocks noGrp="1"/>
          </p:cNvSpPr>
          <p:nvPr>
            <p:ph type="sldNum" sz="quarter" idx="12"/>
          </p:nvPr>
        </p:nvSpPr>
        <p:spPr/>
        <p:txBody>
          <a:bodyPr/>
          <a:lstStyle/>
          <a:p>
            <a:fld id="{E0FF9B90-B352-45BD-84CC-4DD4FD95D171}" type="slidenum">
              <a:rPr lang="en-US" smtClean="0"/>
              <a:t>44</a:t>
            </a:fld>
            <a:endParaRPr lang="en-US"/>
          </a:p>
        </p:txBody>
      </p:sp>
      <p:sp>
        <p:nvSpPr>
          <p:cNvPr id="8" name="TextBox 7"/>
          <p:cNvSpPr txBox="1"/>
          <p:nvPr/>
        </p:nvSpPr>
        <p:spPr>
          <a:xfrm>
            <a:off x="4499471" y="6207881"/>
            <a:ext cx="4222481" cy="584775"/>
          </a:xfrm>
          <a:prstGeom prst="rect">
            <a:avLst/>
          </a:prstGeom>
          <a:noFill/>
        </p:spPr>
        <p:txBody>
          <a:bodyPr wrap="square" rtlCol="0">
            <a:spAutoFit/>
          </a:bodyPr>
          <a:lstStyle/>
          <a:p>
            <a:r>
              <a:rPr lang="en-US" sz="1600" dirty="0" smtClean="0"/>
              <a:t>Convergence can be proved using </a:t>
            </a:r>
            <a:r>
              <a:rPr lang="en-US" sz="1600" dirty="0" err="1"/>
              <a:t>Karush</a:t>
            </a:r>
            <a:r>
              <a:rPr lang="en-US" sz="1600" dirty="0"/>
              <a:t>–Kuhn–Tucker </a:t>
            </a:r>
            <a:r>
              <a:rPr lang="en-US" sz="1600" dirty="0" smtClean="0"/>
              <a:t>conditions[</a:t>
            </a:r>
            <a:r>
              <a:rPr lang="en-US" sz="1600" dirty="0"/>
              <a:t>Ding et al., 2006</a:t>
            </a:r>
            <a:r>
              <a:rPr lang="en-US" sz="1600" dirty="0" smtClean="0"/>
              <a:t>]</a:t>
            </a:r>
            <a:endParaRPr lang="en-US" sz="1600" dirty="0"/>
          </a:p>
        </p:txBody>
      </p:sp>
    </p:spTree>
    <p:extLst>
      <p:ext uri="{BB962C8B-B14F-4D97-AF65-F5344CB8AC3E}">
        <p14:creationId xmlns:p14="http://schemas.microsoft.com/office/powerpoint/2010/main" val="4256819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447800" y="1727680"/>
            <a:ext cx="5860555" cy="2252045"/>
          </a:xfrm>
          <a:prstGeom prst="rect">
            <a:avLst/>
          </a:prstGeom>
        </p:spPr>
      </p:pic>
      <p:sp>
        <p:nvSpPr>
          <p:cNvPr id="2" name="Title 1"/>
          <p:cNvSpPr>
            <a:spLocks noGrp="1"/>
          </p:cNvSpPr>
          <p:nvPr>
            <p:ph type="title"/>
          </p:nvPr>
        </p:nvSpPr>
        <p:spPr/>
        <p:txBody>
          <a:bodyPr>
            <a:noAutofit/>
          </a:bodyPr>
          <a:lstStyle/>
          <a:p>
            <a:r>
              <a:rPr lang="en-US" sz="3600" dirty="0">
                <a:effectLst/>
              </a:rPr>
              <a:t>Evaluation of </a:t>
            </a:r>
            <a:r>
              <a:rPr lang="en-US" sz="3600" dirty="0" err="1" smtClean="0">
                <a:effectLst/>
              </a:rPr>
              <a:t>SocSent</a:t>
            </a:r>
            <a:r>
              <a:rPr lang="en-US" sz="3600" dirty="0" smtClean="0">
                <a:effectLst/>
              </a:rPr>
              <a:t>: Sentiment Classification of Event Segment</a:t>
            </a:r>
            <a:r>
              <a:rPr lang="en-US" sz="3600" dirty="0">
                <a:effectLst/>
              </a:rPr>
              <a:t> </a:t>
            </a:r>
            <a:r>
              <a:rPr lang="en-US" sz="3600" dirty="0" smtClean="0">
                <a:effectLst/>
              </a:rPr>
              <a:t> </a:t>
            </a:r>
            <a:endParaRPr lang="en-US" sz="3600" dirty="0">
              <a:effectLst/>
            </a:endParaRPr>
          </a:p>
        </p:txBody>
      </p:sp>
      <p:sp>
        <p:nvSpPr>
          <p:cNvPr id="4" name="TextBox 3"/>
          <p:cNvSpPr txBox="1"/>
          <p:nvPr/>
        </p:nvSpPr>
        <p:spPr>
          <a:xfrm>
            <a:off x="535375" y="5692475"/>
            <a:ext cx="8065263" cy="646331"/>
          </a:xfrm>
          <a:prstGeom prst="rect">
            <a:avLst/>
          </a:prstGeom>
          <a:noFill/>
          <a:ln>
            <a:noFill/>
          </a:ln>
        </p:spPr>
        <p:txBody>
          <a:bodyPr wrap="square" rtlCol="0">
            <a:spAutoFit/>
          </a:bodyPr>
          <a:lstStyle/>
          <a:p>
            <a:r>
              <a:rPr lang="en-US" b="1" dirty="0" err="1">
                <a:solidFill>
                  <a:schemeClr val="accent2">
                    <a:lumMod val="75000"/>
                  </a:schemeClr>
                </a:solidFill>
              </a:rPr>
              <a:t>SocSent</a:t>
            </a:r>
            <a:r>
              <a:rPr lang="en-US" dirty="0">
                <a:solidFill>
                  <a:schemeClr val="accent2">
                    <a:lumMod val="75000"/>
                  </a:schemeClr>
                </a:solidFill>
              </a:rPr>
              <a:t> </a:t>
            </a:r>
            <a:r>
              <a:rPr lang="en-US" dirty="0"/>
              <a:t>utilizes the </a:t>
            </a:r>
            <a:r>
              <a:rPr lang="en-US" b="1" dirty="0">
                <a:solidFill>
                  <a:schemeClr val="accent2">
                    <a:lumMod val="75000"/>
                  </a:schemeClr>
                </a:solidFill>
              </a:rPr>
              <a:t>partially available </a:t>
            </a:r>
            <a:r>
              <a:rPr lang="en-US" b="1" dirty="0" smtClean="0">
                <a:solidFill>
                  <a:schemeClr val="accent2">
                    <a:lumMod val="75000"/>
                  </a:schemeClr>
                </a:solidFill>
              </a:rPr>
              <a:t>knowledge </a:t>
            </a:r>
            <a:r>
              <a:rPr lang="en-US" dirty="0" smtClean="0">
                <a:solidFill>
                  <a:schemeClr val="tx2"/>
                </a:solidFill>
              </a:rPr>
              <a:t>on </a:t>
            </a:r>
            <a:r>
              <a:rPr lang="en-US" b="1" dirty="0">
                <a:solidFill>
                  <a:schemeClr val="accent2">
                    <a:lumMod val="75000"/>
                  </a:schemeClr>
                </a:solidFill>
              </a:rPr>
              <a:t>tweet-event alignment </a:t>
            </a:r>
            <a:r>
              <a:rPr lang="en-US" dirty="0"/>
              <a:t>from ET-LDA to improve the </a:t>
            </a:r>
            <a:r>
              <a:rPr lang="en-US" dirty="0" smtClean="0"/>
              <a:t>quality of </a:t>
            </a:r>
            <a:r>
              <a:rPr lang="en-US" dirty="0"/>
              <a:t>sentiment classification in both events. </a:t>
            </a:r>
            <a:endParaRPr lang="en-US" dirty="0">
              <a:latin typeface="Palatino Linotype" pitchFamily="18" charset="0"/>
            </a:endParaRPr>
          </a:p>
        </p:txBody>
      </p:sp>
      <p:sp>
        <p:nvSpPr>
          <p:cNvPr id="7" name="TextBox 6"/>
          <p:cNvSpPr txBox="1"/>
          <p:nvPr/>
        </p:nvSpPr>
        <p:spPr>
          <a:xfrm>
            <a:off x="685346" y="4005665"/>
            <a:ext cx="8153400" cy="1569660"/>
          </a:xfrm>
          <a:prstGeom prst="rect">
            <a:avLst/>
          </a:prstGeom>
          <a:noFill/>
        </p:spPr>
        <p:txBody>
          <a:bodyPr wrap="square" rtlCol="0">
            <a:spAutoFit/>
          </a:bodyPr>
          <a:lstStyle/>
          <a:p>
            <a:r>
              <a:rPr lang="en-US" sz="1600" b="1" dirty="0"/>
              <a:t>Baselines</a:t>
            </a:r>
            <a:r>
              <a:rPr lang="en-US" sz="1600" dirty="0"/>
              <a:t>: </a:t>
            </a:r>
          </a:p>
          <a:p>
            <a:pPr marL="342891" indent="-342891">
              <a:buFont typeface="+mj-lt"/>
              <a:buAutoNum type="arabicPeriod"/>
            </a:pPr>
            <a:r>
              <a:rPr lang="en-US" sz="1600" b="1" dirty="0" err="1"/>
              <a:t>LexRatio</a:t>
            </a:r>
            <a:r>
              <a:rPr lang="en-US" sz="1600" dirty="0"/>
              <a:t>: Counts the ratio of sentiment words from subjectivity lexicon in a tweet to  determine its sentiment orientation [Wilson et al., 2009]</a:t>
            </a:r>
          </a:p>
          <a:p>
            <a:pPr marL="342891" indent="-342891">
              <a:buFont typeface="+mj-lt"/>
              <a:buAutoNum type="arabicPeriod"/>
            </a:pPr>
            <a:r>
              <a:rPr lang="en-US" sz="1600" b="1" dirty="0" err="1"/>
              <a:t>MinCuts</a:t>
            </a:r>
            <a:r>
              <a:rPr lang="en-US" sz="1600" dirty="0"/>
              <a:t>: Utilizes contextual information via the minimum-cut framework to improve polarity-classification accuracy [Pang and Lee, 2004]</a:t>
            </a:r>
          </a:p>
          <a:p>
            <a:pPr marL="342891" indent="-342891">
              <a:buFont typeface="+mj-lt"/>
              <a:buAutoNum type="arabicPeriod"/>
            </a:pPr>
            <a:r>
              <a:rPr lang="en-US" sz="1600" b="1" dirty="0"/>
              <a:t>MFLK</a:t>
            </a:r>
            <a:r>
              <a:rPr lang="en-US" sz="1600" dirty="0"/>
              <a:t>: Supervised matrix factorization method [Li et al. 2009]</a:t>
            </a:r>
          </a:p>
        </p:txBody>
      </p:sp>
      <p:sp>
        <p:nvSpPr>
          <p:cNvPr id="8" name="Explosion 2 7"/>
          <p:cNvSpPr/>
          <p:nvPr/>
        </p:nvSpPr>
        <p:spPr>
          <a:xfrm>
            <a:off x="3799947" y="3619960"/>
            <a:ext cx="4317507" cy="2333141"/>
          </a:xfrm>
          <a:prstGeom prst="irregularSeal2">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rPr>
              <a:t>SocSent</a:t>
            </a:r>
            <a:r>
              <a:rPr lang="en-US" b="1" dirty="0">
                <a:solidFill>
                  <a:schemeClr val="tx1"/>
                </a:solidFill>
              </a:rPr>
              <a:t> improves other approaches by 7.3% to 18.8%</a:t>
            </a:r>
            <a:endParaRPr lang="en-US" b="1" dirty="0">
              <a:solidFill>
                <a:schemeClr val="tx1"/>
              </a:solidFill>
              <a:latin typeface="Palatino Linotype" pitchFamily="18" charset="0"/>
            </a:endParaRPr>
          </a:p>
        </p:txBody>
      </p:sp>
      <p:grpSp>
        <p:nvGrpSpPr>
          <p:cNvPr id="10" name="Group 9"/>
          <p:cNvGrpSpPr/>
          <p:nvPr/>
        </p:nvGrpSpPr>
        <p:grpSpPr>
          <a:xfrm>
            <a:off x="3539014" y="1986075"/>
            <a:ext cx="3471386" cy="1520795"/>
            <a:chOff x="3539014" y="1986075"/>
            <a:chExt cx="3471386" cy="1520795"/>
          </a:xfrm>
        </p:grpSpPr>
        <p:sp>
          <p:nvSpPr>
            <p:cNvPr id="6" name="Rectangle 5"/>
            <p:cNvSpPr/>
            <p:nvPr/>
          </p:nvSpPr>
          <p:spPr>
            <a:xfrm>
              <a:off x="3539014" y="1986075"/>
              <a:ext cx="324325" cy="152079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87820" y="2163060"/>
              <a:ext cx="322580" cy="13387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2"/>
          </p:nvPr>
        </p:nvSpPr>
        <p:spPr/>
        <p:txBody>
          <a:bodyPr/>
          <a:lstStyle/>
          <a:p>
            <a:fld id="{E0FF9B90-B352-45BD-84CC-4DD4FD95D171}" type="slidenum">
              <a:rPr lang="en-US" smtClean="0"/>
              <a:t>45</a:t>
            </a:fld>
            <a:endParaRPr lang="en-US"/>
          </a:p>
        </p:txBody>
      </p:sp>
    </p:spTree>
    <p:extLst>
      <p:ext uri="{BB962C8B-B14F-4D97-AF65-F5344CB8AC3E}">
        <p14:creationId xmlns:p14="http://schemas.microsoft.com/office/powerpoint/2010/main" val="3810858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85" y="288834"/>
            <a:ext cx="8229600" cy="1143000"/>
          </a:xfrm>
        </p:spPr>
        <p:txBody>
          <a:bodyPr>
            <a:normAutofit/>
          </a:bodyPr>
          <a:lstStyle/>
          <a:p>
            <a:r>
              <a:rPr lang="en-US" sz="4000" dirty="0" smtClean="0"/>
              <a:t>Summary of </a:t>
            </a:r>
            <a:r>
              <a:rPr lang="en-US" sz="4000" dirty="0" err="1" smtClean="0"/>
              <a:t>SocSent</a:t>
            </a:r>
            <a:endParaRPr lang="en-US" sz="4000" dirty="0"/>
          </a:p>
        </p:txBody>
      </p:sp>
      <p:sp>
        <p:nvSpPr>
          <p:cNvPr id="3" name="Content Placeholder 2"/>
          <p:cNvSpPr>
            <a:spLocks noGrp="1"/>
          </p:cNvSpPr>
          <p:nvPr>
            <p:ph idx="1"/>
          </p:nvPr>
        </p:nvSpPr>
        <p:spPr>
          <a:xfrm>
            <a:off x="381000" y="1600200"/>
            <a:ext cx="5709788" cy="4525963"/>
          </a:xfrm>
        </p:spPr>
        <p:txBody>
          <a:bodyPr>
            <a:normAutofit/>
          </a:bodyPr>
          <a:lstStyle/>
          <a:p>
            <a:pPr marL="36900" indent="0">
              <a:buNone/>
            </a:pPr>
            <a:r>
              <a:rPr lang="en-US" sz="2400" dirty="0" smtClean="0">
                <a:solidFill>
                  <a:schemeClr val="tx1"/>
                </a:solidFill>
                <a:effectLst/>
              </a:rPr>
              <a:t>Motivated low-rank representation of event-tweet sentiment analysis with prior knowledge acting as a </a:t>
            </a:r>
            <a:r>
              <a:rPr lang="en-US" sz="2400" dirty="0" err="1" smtClean="0">
                <a:solidFill>
                  <a:schemeClr val="tx1"/>
                </a:solidFill>
                <a:effectLst/>
              </a:rPr>
              <a:t>regularizer</a:t>
            </a:r>
            <a:endParaRPr lang="en-US" sz="2400" dirty="0" smtClean="0">
              <a:solidFill>
                <a:schemeClr val="tx1"/>
              </a:solidFill>
              <a:effectLst/>
            </a:endParaRPr>
          </a:p>
          <a:p>
            <a:pPr marL="36900" indent="0">
              <a:buNone/>
            </a:pPr>
            <a:r>
              <a:rPr lang="en-US" sz="2400" dirty="0" smtClean="0">
                <a:solidFill>
                  <a:schemeClr val="tx1"/>
                </a:solidFill>
                <a:effectLst/>
              </a:rPr>
              <a:t>Developed</a:t>
            </a:r>
            <a:r>
              <a:rPr lang="en-US" sz="2400" dirty="0" smtClean="0">
                <a:effectLst/>
              </a:rPr>
              <a:t> </a:t>
            </a:r>
            <a:r>
              <a:rPr lang="en-US" sz="2400" b="1" dirty="0" err="1" smtClean="0">
                <a:solidFill>
                  <a:schemeClr val="accent2">
                    <a:lumMod val="75000"/>
                  </a:schemeClr>
                </a:solidFill>
                <a:effectLst/>
              </a:rPr>
              <a:t>SocSent</a:t>
            </a:r>
            <a:r>
              <a:rPr lang="en-US" sz="2400" dirty="0" smtClean="0">
                <a:solidFill>
                  <a:schemeClr val="accent2">
                    <a:lumMod val="75000"/>
                  </a:schemeClr>
                </a:solidFill>
                <a:effectLst/>
              </a:rPr>
              <a:t> </a:t>
            </a:r>
            <a:r>
              <a:rPr lang="en-US" sz="2400" dirty="0" smtClean="0">
                <a:solidFill>
                  <a:schemeClr val="tx1"/>
                </a:solidFill>
                <a:effectLst/>
              </a:rPr>
              <a:t>Framework</a:t>
            </a:r>
          </a:p>
          <a:p>
            <a:pPr marL="36900" indent="0">
              <a:buNone/>
            </a:pPr>
            <a:r>
              <a:rPr lang="en-US" sz="2400" dirty="0" smtClean="0">
                <a:solidFill>
                  <a:schemeClr val="tx1"/>
                </a:solidFill>
                <a:effectLst/>
              </a:rPr>
              <a:t>Demonstrated that  </a:t>
            </a:r>
            <a:r>
              <a:rPr lang="en-US" sz="2400" b="1" dirty="0" err="1" smtClean="0">
                <a:solidFill>
                  <a:schemeClr val="accent2">
                    <a:lumMod val="75000"/>
                  </a:schemeClr>
                </a:solidFill>
                <a:effectLst/>
              </a:rPr>
              <a:t>SocSent</a:t>
            </a:r>
            <a:r>
              <a:rPr lang="en-US" sz="2400" dirty="0" smtClean="0">
                <a:solidFill>
                  <a:schemeClr val="accent2">
                    <a:lumMod val="75000"/>
                  </a:schemeClr>
                </a:solidFill>
                <a:effectLst/>
              </a:rPr>
              <a:t> </a:t>
            </a:r>
            <a:r>
              <a:rPr lang="en-US" sz="2400" dirty="0" smtClean="0">
                <a:solidFill>
                  <a:schemeClr val="tx1"/>
                </a:solidFill>
                <a:effectLst/>
              </a:rPr>
              <a:t>significantly </a:t>
            </a:r>
            <a:r>
              <a:rPr lang="en-US" sz="2400" dirty="0">
                <a:solidFill>
                  <a:schemeClr val="tx1"/>
                </a:solidFill>
                <a:effectLst/>
              </a:rPr>
              <a:t>outperformed the traditional </a:t>
            </a:r>
            <a:r>
              <a:rPr lang="en-US" sz="2400" dirty="0" smtClean="0">
                <a:solidFill>
                  <a:schemeClr val="tx1"/>
                </a:solidFill>
                <a:effectLst/>
              </a:rPr>
              <a:t>models</a:t>
            </a:r>
            <a:endParaRPr lang="en-US" sz="2400" dirty="0">
              <a:solidFill>
                <a:schemeClr val="tx1"/>
              </a:solidFill>
              <a:effectLst/>
            </a:endParaRPr>
          </a:p>
          <a:p>
            <a:pPr marL="0" indent="0">
              <a:buNone/>
            </a:pPr>
            <a:r>
              <a:rPr lang="en-US" sz="2400" i="1" dirty="0" smtClean="0">
                <a:effectLst/>
              </a:rPr>
              <a:t>   </a:t>
            </a:r>
            <a:endParaRPr lang="en-US" sz="2400" i="1" dirty="0">
              <a:solidFill>
                <a:srgbClr val="0000CC"/>
              </a:solidFill>
              <a:effectLst/>
            </a:endParaRPr>
          </a:p>
        </p:txBody>
      </p:sp>
      <p:pic>
        <p:nvPicPr>
          <p:cNvPr id="7" name="Picture 6"/>
          <p:cNvPicPr>
            <a:picLocks noChangeAspect="1"/>
          </p:cNvPicPr>
          <p:nvPr/>
        </p:nvPicPr>
        <p:blipFill>
          <a:blip r:embed="rId3"/>
          <a:stretch>
            <a:fillRect/>
          </a:stretch>
        </p:blipFill>
        <p:spPr>
          <a:xfrm>
            <a:off x="6014588" y="1752600"/>
            <a:ext cx="2824612" cy="1940838"/>
          </a:xfrm>
          <a:prstGeom prst="rect">
            <a:avLst/>
          </a:prstGeom>
        </p:spPr>
      </p:pic>
      <p:pic>
        <p:nvPicPr>
          <p:cNvPr id="8" name="Picture 7"/>
          <p:cNvPicPr>
            <a:picLocks noChangeAspect="1"/>
          </p:cNvPicPr>
          <p:nvPr/>
        </p:nvPicPr>
        <p:blipFill>
          <a:blip r:embed="rId4"/>
          <a:stretch>
            <a:fillRect/>
          </a:stretch>
        </p:blipFill>
        <p:spPr>
          <a:xfrm>
            <a:off x="2667000" y="4503742"/>
            <a:ext cx="4220688" cy="1943187"/>
          </a:xfrm>
          <a:prstGeom prst="rect">
            <a:avLst/>
          </a:prstGeom>
        </p:spPr>
      </p:pic>
      <p:sp>
        <p:nvSpPr>
          <p:cNvPr id="4" name="Slide Number Placeholder 3"/>
          <p:cNvSpPr>
            <a:spLocks noGrp="1"/>
          </p:cNvSpPr>
          <p:nvPr>
            <p:ph type="sldNum" sz="quarter" idx="12"/>
          </p:nvPr>
        </p:nvSpPr>
        <p:spPr/>
        <p:txBody>
          <a:bodyPr/>
          <a:lstStyle/>
          <a:p>
            <a:fld id="{E0FF9B90-B352-45BD-84CC-4DD4FD95D171}" type="slidenum">
              <a:rPr lang="en-US" smtClean="0"/>
              <a:t>46</a:t>
            </a:fld>
            <a:endParaRPr lang="en-US"/>
          </a:p>
        </p:txBody>
      </p:sp>
    </p:spTree>
    <p:extLst>
      <p:ext uri="{BB962C8B-B14F-4D97-AF65-F5344CB8AC3E}">
        <p14:creationId xmlns:p14="http://schemas.microsoft.com/office/powerpoint/2010/main" val="1496690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7" name="TextBox 6"/>
          <p:cNvSpPr txBox="1"/>
          <p:nvPr/>
        </p:nvSpPr>
        <p:spPr>
          <a:xfrm>
            <a:off x="762000" y="1600200"/>
            <a:ext cx="7391400" cy="4955203"/>
          </a:xfrm>
          <a:prstGeom prst="rect">
            <a:avLst/>
          </a:prstGeom>
          <a:noFill/>
        </p:spPr>
        <p:txBody>
          <a:bodyPr wrap="square" rtlCol="0">
            <a:spAutoFit/>
          </a:bodyPr>
          <a:lstStyle/>
          <a:p>
            <a:pPr marL="285750" indent="-285750">
              <a:buFont typeface="Arial" pitchFamily="34" charset="0"/>
              <a:buChar char="•"/>
            </a:pPr>
            <a:r>
              <a:rPr lang="en-US" sz="2800" b="1" dirty="0" smtClean="0"/>
              <a:t>Event Analysis using </a:t>
            </a:r>
            <a:r>
              <a:rPr lang="en-US" sz="2800" b="1" dirty="0" err="1" smtClean="0"/>
              <a:t>EventRadar</a:t>
            </a:r>
            <a:endParaRPr lang="en-US" sz="2800" b="1" dirty="0"/>
          </a:p>
          <a:p>
            <a:pPr marL="914400" lvl="1" indent="-457200">
              <a:buFont typeface="Wingdings" pitchFamily="2" charset="2"/>
              <a:buChar char="q"/>
            </a:pPr>
            <a:r>
              <a:rPr lang="en-US" sz="2000" b="1" dirty="0" smtClean="0"/>
              <a:t>Event Characterization </a:t>
            </a:r>
            <a:endParaRPr lang="en-US" sz="2000" b="1" dirty="0" smtClean="0"/>
          </a:p>
          <a:p>
            <a:pPr marL="1371600" lvl="2" indent="-457200">
              <a:buFont typeface="Wingdings" pitchFamily="2" charset="2"/>
              <a:buChar char="Ø"/>
            </a:pPr>
            <a:r>
              <a:rPr lang="en-US" sz="2000" dirty="0" smtClean="0"/>
              <a:t>Learning topics, segments and event influences with ET-LDA</a:t>
            </a:r>
          </a:p>
          <a:p>
            <a:pPr marL="1371600" lvl="2" indent="-457200">
              <a:buFont typeface="Wingdings" pitchFamily="2" charset="2"/>
              <a:buChar char="Ø"/>
            </a:pPr>
            <a:r>
              <a:rPr lang="en-US" sz="2000" dirty="0" smtClean="0"/>
              <a:t>Learning event sentiment with </a:t>
            </a:r>
            <a:r>
              <a:rPr lang="en-US" sz="2000" dirty="0" err="1" smtClean="0"/>
              <a:t>SocSent</a:t>
            </a:r>
            <a:endParaRPr lang="en-US" sz="2000" dirty="0" smtClean="0"/>
          </a:p>
          <a:p>
            <a:pPr marL="914400" lvl="1" indent="-457200">
              <a:buFont typeface="Wingdings" pitchFamily="2" charset="2"/>
              <a:buChar char="q"/>
            </a:pPr>
            <a:r>
              <a:rPr lang="en-US" sz="2000" b="1" dirty="0" smtClean="0">
                <a:solidFill>
                  <a:srgbClr val="FF0000"/>
                </a:solidFill>
              </a:rPr>
              <a:t>Event </a:t>
            </a:r>
            <a:r>
              <a:rPr lang="en-US" sz="2000" b="1" dirty="0" smtClean="0">
                <a:solidFill>
                  <a:srgbClr val="FF0000"/>
                </a:solidFill>
              </a:rPr>
              <a:t>Recognition</a:t>
            </a:r>
          </a:p>
          <a:p>
            <a:pPr marL="1371600" lvl="2" indent="-457200">
              <a:buFont typeface="Wingdings" pitchFamily="2" charset="2"/>
              <a:buChar char="Ø"/>
            </a:pPr>
            <a:r>
              <a:rPr lang="en-US" sz="2000" dirty="0" smtClean="0">
                <a:solidFill>
                  <a:srgbClr val="FF0000"/>
                </a:solidFill>
              </a:rPr>
              <a:t>Detecting events from Twitter with </a:t>
            </a:r>
            <a:r>
              <a:rPr lang="en-US" sz="2000" dirty="0" err="1" smtClean="0">
                <a:solidFill>
                  <a:srgbClr val="FF0000"/>
                </a:solidFill>
              </a:rPr>
              <a:t>DeMa</a:t>
            </a:r>
            <a:endParaRPr lang="en-US" sz="2000" dirty="0" smtClean="0">
              <a:solidFill>
                <a:srgbClr val="FF0000"/>
              </a:solidFill>
            </a:endParaRPr>
          </a:p>
          <a:p>
            <a:pPr marL="1371600" lvl="2" indent="-457200">
              <a:buFont typeface="Wingdings" pitchFamily="2" charset="2"/>
              <a:buChar char="Ø"/>
            </a:pPr>
            <a:r>
              <a:rPr lang="en-US" sz="2000" dirty="0" smtClean="0">
                <a:solidFill>
                  <a:schemeClr val="bg1">
                    <a:lumMod val="85000"/>
                  </a:schemeClr>
                </a:solidFill>
              </a:rPr>
              <a:t>Whoo.ly, an application of </a:t>
            </a:r>
            <a:r>
              <a:rPr lang="en-US" sz="2000" dirty="0" err="1" smtClean="0">
                <a:solidFill>
                  <a:schemeClr val="bg1">
                    <a:lumMod val="85000"/>
                  </a:schemeClr>
                </a:solidFill>
              </a:rPr>
              <a:t>DeMa</a:t>
            </a:r>
            <a:endParaRPr lang="en-US" sz="2000" dirty="0" smtClean="0">
              <a:solidFill>
                <a:schemeClr val="bg1">
                  <a:lumMod val="85000"/>
                </a:schemeClr>
              </a:solidFill>
            </a:endParaRPr>
          </a:p>
          <a:p>
            <a:pPr marL="914400" lvl="1" indent="-457200">
              <a:buFont typeface="Wingdings" pitchFamily="2" charset="2"/>
              <a:buChar char="q"/>
            </a:pPr>
            <a:r>
              <a:rPr lang="en-US" sz="2000" b="1" dirty="0" smtClean="0">
                <a:solidFill>
                  <a:schemeClr val="bg1">
                    <a:lumMod val="85000"/>
                  </a:schemeClr>
                </a:solidFill>
              </a:rPr>
              <a:t>Event </a:t>
            </a:r>
            <a:r>
              <a:rPr lang="en-US" sz="2000" b="1" dirty="0" smtClean="0">
                <a:solidFill>
                  <a:schemeClr val="bg1">
                    <a:lumMod val="85000"/>
                  </a:schemeClr>
                </a:solidFill>
              </a:rPr>
              <a:t>Enrichment</a:t>
            </a:r>
          </a:p>
          <a:p>
            <a:pPr marL="1371600" lvl="2" indent="-457200">
              <a:buFont typeface="Wingdings" pitchFamily="2" charset="2"/>
              <a:buChar char="Ø"/>
            </a:pPr>
            <a:r>
              <a:rPr lang="en-US" sz="2000" dirty="0" smtClean="0">
                <a:solidFill>
                  <a:schemeClr val="bg1">
                    <a:lumMod val="85000"/>
                  </a:schemeClr>
                </a:solidFill>
              </a:rPr>
              <a:t>Gathering event information with </a:t>
            </a:r>
            <a:r>
              <a:rPr lang="en-US" sz="2000" dirty="0" err="1" smtClean="0">
                <a:solidFill>
                  <a:schemeClr val="bg1">
                    <a:lumMod val="85000"/>
                  </a:schemeClr>
                </a:solidFill>
              </a:rPr>
              <a:t>CrowdX</a:t>
            </a:r>
            <a:endParaRPr lang="en-US" sz="2000" dirty="0" smtClean="0">
              <a:solidFill>
                <a:schemeClr val="bg1">
                  <a:lumMod val="85000"/>
                </a:schemeClr>
              </a:solidFill>
            </a:endParaRPr>
          </a:p>
          <a:p>
            <a:pPr marL="285750" indent="-285750">
              <a:buFont typeface="Arial" pitchFamily="34" charset="0"/>
              <a:buChar char="•"/>
            </a:pPr>
            <a:r>
              <a:rPr lang="en-US" sz="2800" b="1" dirty="0" smtClean="0">
                <a:solidFill>
                  <a:schemeClr val="bg1">
                    <a:lumMod val="85000"/>
                  </a:schemeClr>
                </a:solidFill>
              </a:rPr>
              <a:t>Insights about Event Engagement</a:t>
            </a:r>
          </a:p>
          <a:p>
            <a:pPr marL="914400" lvl="1" indent="-457200">
              <a:buFont typeface="Wingdings" pitchFamily="2" charset="2"/>
              <a:buChar char="Ø"/>
            </a:pPr>
            <a:r>
              <a:rPr lang="en-US" sz="2000" dirty="0" smtClean="0">
                <a:solidFill>
                  <a:schemeClr val="bg1">
                    <a:lumMod val="85000"/>
                  </a:schemeClr>
                </a:solidFill>
              </a:rPr>
              <a:t>Factors Affect People’s Engagement with Events on Twitter</a:t>
            </a:r>
          </a:p>
          <a:p>
            <a:pPr marL="914400" lvl="1" indent="-457200">
              <a:buFont typeface="Wingdings" pitchFamily="2" charset="2"/>
              <a:buChar char="Ø"/>
            </a:pPr>
            <a:r>
              <a:rPr lang="en-US" sz="2000" dirty="0" smtClean="0">
                <a:solidFill>
                  <a:schemeClr val="bg1">
                    <a:lumMod val="85000"/>
                  </a:schemeClr>
                </a:solidFill>
              </a:rPr>
              <a:t>Patterns of </a:t>
            </a:r>
            <a:r>
              <a:rPr lang="en-US" sz="2000" dirty="0">
                <a:solidFill>
                  <a:schemeClr val="bg1">
                    <a:lumMod val="85000"/>
                  </a:schemeClr>
                </a:solidFill>
              </a:rPr>
              <a:t>People’s Engagement with Events on </a:t>
            </a:r>
            <a:r>
              <a:rPr lang="en-US" sz="2000" dirty="0" smtClean="0">
                <a:solidFill>
                  <a:schemeClr val="bg1">
                    <a:lumMod val="85000"/>
                  </a:schemeClr>
                </a:solidFill>
              </a:rPr>
              <a:t>Twitter</a:t>
            </a:r>
          </a:p>
        </p:txBody>
      </p:sp>
      <p:sp>
        <p:nvSpPr>
          <p:cNvPr id="8" name="Slide Number Placeholder 7"/>
          <p:cNvSpPr>
            <a:spLocks noGrp="1"/>
          </p:cNvSpPr>
          <p:nvPr>
            <p:ph type="sldNum" sz="quarter" idx="12"/>
          </p:nvPr>
        </p:nvSpPr>
        <p:spPr/>
        <p:txBody>
          <a:bodyPr/>
          <a:lstStyle/>
          <a:p>
            <a:fld id="{E0FF9B90-B352-45BD-84CC-4DD4FD95D171}" type="slidenum">
              <a:rPr lang="en-US" smtClean="0"/>
              <a:t>47</a:t>
            </a:fld>
            <a:endParaRPr lang="en-US"/>
          </a:p>
        </p:txBody>
      </p:sp>
    </p:spTree>
    <p:extLst>
      <p:ext uri="{BB962C8B-B14F-4D97-AF65-F5344CB8AC3E}">
        <p14:creationId xmlns:p14="http://schemas.microsoft.com/office/powerpoint/2010/main" val="33537841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effectLst>
            <a:outerShdw dir="17880000">
              <a:srgbClr val="000000">
                <a:alpha val="46000"/>
              </a:srgbClr>
            </a:outerShdw>
          </a:effectLst>
        </p:spPr>
        <p:txBody>
          <a:bodyPr>
            <a:noAutofit/>
          </a:bodyPr>
          <a:lstStyle/>
          <a:p>
            <a:r>
              <a:rPr lang="en-US" sz="4000" dirty="0" smtClean="0">
                <a:solidFill>
                  <a:schemeClr val="accent2">
                    <a:lumMod val="75000"/>
                  </a:schemeClr>
                </a:solidFill>
              </a:rPr>
              <a:t>Event Recognition: </a:t>
            </a:r>
            <a:br>
              <a:rPr lang="en-US" sz="4000" dirty="0" smtClean="0">
                <a:solidFill>
                  <a:schemeClr val="accent2">
                    <a:lumMod val="75000"/>
                  </a:schemeClr>
                </a:solidFill>
              </a:rPr>
            </a:br>
            <a:r>
              <a:rPr lang="en-US" sz="4000" dirty="0" smtClean="0">
                <a:solidFill>
                  <a:schemeClr val="accent2">
                    <a:lumMod val="75000"/>
                  </a:schemeClr>
                </a:solidFill>
              </a:rPr>
              <a:t>the problem</a:t>
            </a:r>
            <a:endParaRPr lang="en-US" sz="4000" dirty="0">
              <a:solidFill>
                <a:schemeClr val="accent2">
                  <a:lumMod val="75000"/>
                </a:schemeClr>
              </a:solidFill>
            </a:endParaRPr>
          </a:p>
        </p:txBody>
      </p:sp>
      <p:sp>
        <p:nvSpPr>
          <p:cNvPr id="6" name="Content Placeholder 5"/>
          <p:cNvSpPr>
            <a:spLocks noGrp="1"/>
          </p:cNvSpPr>
          <p:nvPr>
            <p:ph idx="1"/>
          </p:nvPr>
        </p:nvSpPr>
        <p:spPr>
          <a:xfrm>
            <a:off x="1028699" y="1890499"/>
            <a:ext cx="7013817" cy="4943117"/>
          </a:xfrm>
          <a:effectLst>
            <a:outerShdw dir="17880000">
              <a:srgbClr val="000000">
                <a:alpha val="46000"/>
              </a:srgbClr>
            </a:outerShdw>
          </a:effectLst>
        </p:spPr>
        <p:txBody>
          <a:bodyPr>
            <a:normAutofit fontScale="92500" lnSpcReduction="20000"/>
          </a:bodyPr>
          <a:lstStyle/>
          <a:p>
            <a:pPr marL="36900" indent="0">
              <a:buNone/>
            </a:pPr>
            <a:r>
              <a:rPr lang="en-US" sz="2800" b="1" dirty="0" smtClean="0">
                <a:solidFill>
                  <a:schemeClr val="tx1"/>
                </a:solidFill>
                <a:effectLst/>
              </a:rPr>
              <a:t>Goals</a:t>
            </a:r>
            <a:r>
              <a:rPr lang="en-US" sz="2400" dirty="0">
                <a:solidFill>
                  <a:schemeClr val="tx1"/>
                </a:solidFill>
                <a:effectLst/>
              </a:rPr>
              <a:t>: </a:t>
            </a:r>
            <a:r>
              <a:rPr lang="en-US" sz="2800" dirty="0" smtClean="0">
                <a:solidFill>
                  <a:schemeClr val="tx1"/>
                </a:solidFill>
                <a:effectLst/>
              </a:rPr>
              <a:t>detecting </a:t>
            </a:r>
            <a:r>
              <a:rPr lang="en-US" sz="2800" b="1" dirty="0" smtClean="0">
                <a:solidFill>
                  <a:schemeClr val="tx1"/>
                </a:solidFill>
                <a:effectLst/>
              </a:rPr>
              <a:t>trending events </a:t>
            </a:r>
            <a:r>
              <a:rPr lang="en-US" sz="2800" dirty="0" smtClean="0">
                <a:solidFill>
                  <a:schemeClr val="tx1"/>
                </a:solidFill>
                <a:effectLst/>
              </a:rPr>
              <a:t>and their </a:t>
            </a:r>
            <a:r>
              <a:rPr lang="en-US" sz="2800" b="1" dirty="0" smtClean="0">
                <a:solidFill>
                  <a:schemeClr val="tx1"/>
                </a:solidFill>
                <a:effectLst/>
              </a:rPr>
              <a:t>associated tweets</a:t>
            </a:r>
            <a:r>
              <a:rPr lang="en-US" sz="2800" dirty="0" smtClean="0">
                <a:solidFill>
                  <a:schemeClr val="tx1"/>
                </a:solidFill>
                <a:effectLst/>
              </a:rPr>
              <a:t> from a Twitter stream</a:t>
            </a:r>
          </a:p>
          <a:p>
            <a:pPr marL="36900" indent="0">
              <a:buNone/>
            </a:pPr>
            <a:r>
              <a:rPr lang="en-US" sz="2800" b="1" dirty="0" smtClean="0">
                <a:solidFill>
                  <a:schemeClr val="tx1"/>
                </a:solidFill>
                <a:effectLst/>
              </a:rPr>
              <a:t>State-of-the-art solutions</a:t>
            </a:r>
            <a:r>
              <a:rPr lang="en-US" dirty="0" smtClean="0">
                <a:solidFill>
                  <a:schemeClr val="tx1"/>
                </a:solidFill>
                <a:effectLst/>
              </a:rPr>
              <a:t>: </a:t>
            </a:r>
            <a:r>
              <a:rPr lang="en-US" sz="2800" i="1" dirty="0" smtClean="0">
                <a:solidFill>
                  <a:schemeClr val="tx1"/>
                </a:solidFill>
                <a:effectLst/>
              </a:rPr>
              <a:t>First </a:t>
            </a:r>
            <a:r>
              <a:rPr lang="en-US" sz="2800" i="1" dirty="0">
                <a:solidFill>
                  <a:schemeClr val="tx1"/>
                </a:solidFill>
                <a:effectLst/>
              </a:rPr>
              <a:t>story detection </a:t>
            </a:r>
            <a:r>
              <a:rPr lang="en-US" sz="2800" dirty="0">
                <a:solidFill>
                  <a:schemeClr val="tx1"/>
                </a:solidFill>
                <a:effectLst/>
              </a:rPr>
              <a:t>[</a:t>
            </a:r>
            <a:r>
              <a:rPr lang="en-US" sz="2800" dirty="0" err="1" smtClean="0">
                <a:solidFill>
                  <a:schemeClr val="tx1"/>
                </a:solidFill>
                <a:effectLst/>
              </a:rPr>
              <a:t>Petrovic</a:t>
            </a:r>
            <a:r>
              <a:rPr lang="en-US" sz="2800" dirty="0" smtClean="0">
                <a:solidFill>
                  <a:schemeClr val="tx1"/>
                </a:solidFill>
                <a:effectLst/>
              </a:rPr>
              <a:t> et al.], </a:t>
            </a:r>
            <a:r>
              <a:rPr lang="en-US" sz="2800" i="1" dirty="0" smtClean="0">
                <a:solidFill>
                  <a:schemeClr val="tx1"/>
                </a:solidFill>
                <a:effectLst/>
              </a:rPr>
              <a:t>Clustering-based event detector </a:t>
            </a:r>
            <a:r>
              <a:rPr lang="en-US" sz="2800" dirty="0" smtClean="0">
                <a:solidFill>
                  <a:schemeClr val="tx1"/>
                </a:solidFill>
                <a:effectLst/>
              </a:rPr>
              <a:t>[Becker et al.],</a:t>
            </a:r>
            <a:r>
              <a:rPr lang="en-US" sz="2800" i="1" dirty="0" smtClean="0">
                <a:solidFill>
                  <a:schemeClr val="tx1"/>
                </a:solidFill>
                <a:effectLst/>
              </a:rPr>
              <a:t>Wavelet-based detector</a:t>
            </a:r>
            <a:r>
              <a:rPr lang="en-US" sz="2800" dirty="0" smtClean="0">
                <a:solidFill>
                  <a:schemeClr val="tx1"/>
                </a:solidFill>
                <a:effectLst/>
              </a:rPr>
              <a:t> [</a:t>
            </a:r>
            <a:r>
              <a:rPr lang="en-US" sz="2800" dirty="0" err="1" smtClean="0">
                <a:solidFill>
                  <a:schemeClr val="tx1"/>
                </a:solidFill>
                <a:effectLst/>
              </a:rPr>
              <a:t>Weng</a:t>
            </a:r>
            <a:r>
              <a:rPr lang="en-US" sz="2800" dirty="0" smtClean="0">
                <a:solidFill>
                  <a:schemeClr val="tx1"/>
                </a:solidFill>
                <a:effectLst/>
              </a:rPr>
              <a:t> et al]</a:t>
            </a:r>
          </a:p>
          <a:p>
            <a:pPr marL="36900" indent="0">
              <a:buNone/>
            </a:pPr>
            <a:r>
              <a:rPr lang="en-US" sz="2800" b="1" dirty="0" smtClean="0">
                <a:solidFill>
                  <a:schemeClr val="tx1"/>
                </a:solidFill>
                <a:effectLst/>
              </a:rPr>
              <a:t>Drawbacks:</a:t>
            </a:r>
          </a:p>
          <a:p>
            <a:pPr marL="342900" lvl="2" indent="-306388"/>
            <a:r>
              <a:rPr lang="en-US" sz="2600" dirty="0" smtClean="0">
                <a:solidFill>
                  <a:schemeClr val="tx1"/>
                </a:solidFill>
                <a:effectLst/>
              </a:rPr>
              <a:t>Unable </a:t>
            </a:r>
            <a:r>
              <a:rPr lang="en-US" sz="2600" dirty="0">
                <a:solidFill>
                  <a:schemeClr val="tx1"/>
                </a:solidFill>
                <a:effectLst/>
              </a:rPr>
              <a:t>to locate the time periods when bursts happen</a:t>
            </a:r>
          </a:p>
          <a:p>
            <a:r>
              <a:rPr lang="en-US" sz="2600" dirty="0" smtClean="0">
                <a:solidFill>
                  <a:schemeClr val="tx1"/>
                </a:solidFill>
                <a:effectLst/>
              </a:rPr>
              <a:t>Unable </a:t>
            </a:r>
            <a:r>
              <a:rPr lang="en-US" sz="2600" dirty="0">
                <a:solidFill>
                  <a:schemeClr val="tx1"/>
                </a:solidFill>
                <a:effectLst/>
              </a:rPr>
              <a:t>to differentiate whether the detected new event is trivial or </a:t>
            </a:r>
            <a:r>
              <a:rPr lang="en-US" sz="2600" dirty="0" smtClean="0">
                <a:solidFill>
                  <a:schemeClr val="tx1"/>
                </a:solidFill>
                <a:effectLst/>
              </a:rPr>
              <a:t>not</a:t>
            </a:r>
          </a:p>
          <a:p>
            <a:r>
              <a:rPr lang="en-US" sz="2600" dirty="0" smtClean="0">
                <a:solidFill>
                  <a:schemeClr val="tx1"/>
                </a:solidFill>
                <a:effectLst/>
              </a:rPr>
              <a:t>Domain-specific, can only detect certain types of events such as sports events</a:t>
            </a:r>
            <a:endParaRPr lang="en-US" sz="2600" dirty="0">
              <a:solidFill>
                <a:schemeClr val="tx1"/>
              </a:solidFill>
              <a:effectLst/>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48</a:t>
            </a:fld>
            <a:endParaRPr lang="en-US"/>
          </a:p>
        </p:txBody>
      </p:sp>
    </p:spTree>
    <p:custDataLst>
      <p:tags r:id="rId1"/>
    </p:custDataLst>
    <p:extLst>
      <p:ext uri="{BB962C8B-B14F-4D97-AF65-F5344CB8AC3E}">
        <p14:creationId xmlns:p14="http://schemas.microsoft.com/office/powerpoint/2010/main" val="261262966"/>
      </p:ext>
    </p:extLst>
  </p:cSld>
  <p:clrMapOvr>
    <a:masterClrMapping/>
  </p:clrMapOvr>
  <mc:AlternateContent xmlns:mc="http://schemas.openxmlformats.org/markup-compatibility/2006" xmlns:p14="http://schemas.microsoft.com/office/powerpoint/2010/main">
    <mc:Choice Requires="p14">
      <p:transition p14:dur="0" advTm="112605"/>
    </mc:Choice>
    <mc:Fallback xmlns="">
      <p:transition advTm="112605"/>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effectLst/>
              </a:rPr>
              <a:t>Our Contribution: </a:t>
            </a:r>
            <a:r>
              <a:rPr lang="en-US" sz="4000" dirty="0" err="1" smtClean="0">
                <a:effectLst/>
              </a:rPr>
              <a:t>DeMa</a:t>
            </a:r>
            <a:endParaRPr lang="en-US" sz="4000" dirty="0">
              <a:effectLst/>
            </a:endParaRPr>
          </a:p>
        </p:txBody>
      </p:sp>
      <p:pic>
        <p:nvPicPr>
          <p:cNvPr id="4" name="Picture 3"/>
          <p:cNvPicPr>
            <a:picLocks noChangeAspect="1"/>
          </p:cNvPicPr>
          <p:nvPr/>
        </p:nvPicPr>
        <p:blipFill>
          <a:blip r:embed="rId2"/>
          <a:stretch>
            <a:fillRect/>
          </a:stretch>
        </p:blipFill>
        <p:spPr>
          <a:xfrm>
            <a:off x="368300" y="1752600"/>
            <a:ext cx="8174739" cy="3906350"/>
          </a:xfrm>
          <a:prstGeom prst="rect">
            <a:avLst/>
          </a:prstGeom>
        </p:spPr>
      </p:pic>
      <p:sp>
        <p:nvSpPr>
          <p:cNvPr id="3" name="Rounded Rectangle 2"/>
          <p:cNvSpPr/>
          <p:nvPr/>
        </p:nvSpPr>
        <p:spPr>
          <a:xfrm>
            <a:off x="2156346" y="1752600"/>
            <a:ext cx="2133600" cy="3906350"/>
          </a:xfrm>
          <a:prstGeom prst="roundRect">
            <a:avLst/>
          </a:prstGeom>
          <a:no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489788" y="1752600"/>
            <a:ext cx="1911012" cy="3906350"/>
          </a:xfrm>
          <a:prstGeom prst="roundRect">
            <a:avLst/>
          </a:prstGeom>
          <a:no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661597" y="1752600"/>
            <a:ext cx="1911012" cy="3906350"/>
          </a:xfrm>
          <a:prstGeom prst="roundRect">
            <a:avLst/>
          </a:prstGeom>
          <a:no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E0FF9B90-B352-45BD-84CC-4DD4FD95D171}" type="slidenum">
              <a:rPr lang="en-US" smtClean="0"/>
              <a:t>49</a:t>
            </a:fld>
            <a:endParaRPr lang="en-US"/>
          </a:p>
        </p:txBody>
      </p:sp>
    </p:spTree>
    <p:extLst>
      <p:ext uri="{BB962C8B-B14F-4D97-AF65-F5344CB8AC3E}">
        <p14:creationId xmlns:p14="http://schemas.microsoft.com/office/powerpoint/2010/main" val="792626165"/>
      </p:ext>
    </p:extLst>
  </p:cSld>
  <p:clrMapOvr>
    <a:masterClrMapping/>
  </p:clrMapOvr>
  <mc:AlternateContent xmlns:mc="http://schemas.openxmlformats.org/markup-compatibility/2006" xmlns:p14="http://schemas.microsoft.com/office/powerpoint/2010/main">
    <mc:Choice Requires="p14">
      <p:transition p14:dur="10" advTm="73"/>
    </mc:Choice>
    <mc:Fallback xmlns="">
      <p:transition advTm="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commons/4/4b/%E6%B8%AF%E4%BA%BA%E8%81%B2%E6%8F%B4%E4%BD%94%E4%B8%AD%E6%8A%97%E6%8B%92%E8%AD%A6%E6%96%B9%E5%B0%81%E9%8E%96_%2815%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566264"/>
            <a:ext cx="3467810" cy="262889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thepunditpress.com/wp-content/uploads/2014/09/Hong-Kong-Peo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33400"/>
            <a:ext cx="3467810" cy="263128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www.vansky.com/newspic/2014100309531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5254" y="3589024"/>
            <a:ext cx="3505194" cy="2628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743308" y="3589024"/>
            <a:ext cx="3505194" cy="2661761"/>
          </a:xfrm>
          <a:prstGeom prst="rect">
            <a:avLst/>
          </a:prstGeom>
        </p:spPr>
      </p:pic>
      <p:pic>
        <p:nvPicPr>
          <p:cNvPr id="8" name="Picture 7"/>
          <p:cNvPicPr>
            <a:picLocks noChangeAspect="1"/>
          </p:cNvPicPr>
          <p:nvPr/>
        </p:nvPicPr>
        <p:blipFill>
          <a:blip r:embed="rId7"/>
          <a:stretch>
            <a:fillRect/>
          </a:stretch>
        </p:blipFill>
        <p:spPr>
          <a:xfrm>
            <a:off x="3352800" y="1160714"/>
            <a:ext cx="2547585" cy="4068893"/>
          </a:xfrm>
          <a:prstGeom prst="rect">
            <a:avLst/>
          </a:prstGeom>
        </p:spPr>
      </p:pic>
      <p:sp>
        <p:nvSpPr>
          <p:cNvPr id="3" name="Slide Number Placeholder 2"/>
          <p:cNvSpPr>
            <a:spLocks noGrp="1"/>
          </p:cNvSpPr>
          <p:nvPr>
            <p:ph type="sldNum" sz="quarter" idx="12"/>
          </p:nvPr>
        </p:nvSpPr>
        <p:spPr/>
        <p:txBody>
          <a:bodyPr/>
          <a:lstStyle/>
          <a:p>
            <a:fld id="{E0FF9B90-B352-45BD-84CC-4DD4FD95D171}" type="slidenum">
              <a:rPr lang="en-US" smtClean="0"/>
              <a:t>5</a:t>
            </a:fld>
            <a:endParaRPr lang="en-US"/>
          </a:p>
        </p:txBody>
      </p:sp>
    </p:spTree>
    <p:extLst>
      <p:ext uri="{BB962C8B-B14F-4D97-AF65-F5344CB8AC3E}">
        <p14:creationId xmlns:p14="http://schemas.microsoft.com/office/powerpoint/2010/main" val="100982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effectLst/>
              </a:rPr>
              <a:t>Identifying Trending Feature</a:t>
            </a:r>
            <a:endParaRPr lang="en-US" sz="4000" dirty="0">
              <a:effectLst/>
            </a:endParaRPr>
          </a:p>
        </p:txBody>
      </p:sp>
      <p:sp>
        <p:nvSpPr>
          <p:cNvPr id="6" name="Content Placeholder 5"/>
          <p:cNvSpPr>
            <a:spLocks noGrp="1"/>
          </p:cNvSpPr>
          <p:nvPr>
            <p:ph idx="1"/>
          </p:nvPr>
        </p:nvSpPr>
        <p:spPr>
          <a:xfrm>
            <a:off x="685346" y="1732450"/>
            <a:ext cx="8001454" cy="5049350"/>
          </a:xfrm>
          <a:effectLst>
            <a:outerShdw dir="17880000">
              <a:srgbClr val="000000">
                <a:alpha val="46000"/>
              </a:srgbClr>
            </a:outerShdw>
          </a:effectLst>
        </p:spPr>
        <p:txBody>
          <a:bodyPr>
            <a:normAutofit/>
          </a:bodyPr>
          <a:lstStyle/>
          <a:p>
            <a:pPr marL="36900" indent="0">
              <a:buNone/>
            </a:pPr>
            <a:r>
              <a:rPr lang="en-US" sz="2800" b="1" dirty="0" smtClean="0">
                <a:solidFill>
                  <a:schemeClr val="tx1"/>
                </a:solidFill>
                <a:effectLst/>
              </a:rPr>
              <a:t>Trending event identification</a:t>
            </a:r>
          </a:p>
          <a:p>
            <a:pPr marL="450000" lvl="1" indent="0">
              <a:buNone/>
            </a:pPr>
            <a:r>
              <a:rPr lang="en-US" sz="2200" dirty="0" smtClean="0">
                <a:solidFill>
                  <a:schemeClr val="tx1"/>
                </a:solidFill>
                <a:effectLst/>
              </a:rPr>
              <a:t>Find an event where it consists of a set of topically-related </a:t>
            </a:r>
            <a:r>
              <a:rPr lang="en-US" sz="2200" b="1" dirty="0" smtClean="0">
                <a:solidFill>
                  <a:schemeClr val="accent2">
                    <a:lumMod val="75000"/>
                  </a:schemeClr>
                </a:solidFill>
                <a:effectLst/>
              </a:rPr>
              <a:t>trending features</a:t>
            </a:r>
            <a:r>
              <a:rPr lang="en-US" sz="2200" dirty="0" smtClean="0">
                <a:effectLst/>
              </a:rPr>
              <a:t>, </a:t>
            </a:r>
            <a:r>
              <a:rPr lang="en-US" sz="2200" dirty="0" smtClean="0">
                <a:solidFill>
                  <a:schemeClr val="tx1"/>
                </a:solidFill>
                <a:effectLst/>
              </a:rPr>
              <a:t>at a given time, where features are terms in each tweets </a:t>
            </a:r>
          </a:p>
          <a:p>
            <a:pPr marL="36900" indent="0">
              <a:buNone/>
            </a:pPr>
            <a:r>
              <a:rPr lang="en-US" sz="2400" b="1" dirty="0" smtClean="0">
                <a:solidFill>
                  <a:schemeClr val="tx1"/>
                </a:solidFill>
                <a:effectLst/>
              </a:rPr>
              <a:t>Definition of Trending</a:t>
            </a:r>
          </a:p>
          <a:p>
            <a:pPr marL="450000" lvl="1" indent="0">
              <a:buNone/>
            </a:pPr>
            <a:r>
              <a:rPr lang="en-US" sz="2200" b="1" i="1" dirty="0" smtClean="0">
                <a:solidFill>
                  <a:schemeClr val="accent2">
                    <a:lumMod val="75000"/>
                  </a:schemeClr>
                </a:solidFill>
                <a:effectLst/>
              </a:rPr>
              <a:t>Trending </a:t>
            </a:r>
            <a:r>
              <a:rPr lang="en-US" sz="2200" i="1" dirty="0" smtClean="0">
                <a:solidFill>
                  <a:schemeClr val="tx1"/>
                </a:solidFill>
                <a:effectLst/>
              </a:rPr>
              <a:t>– </a:t>
            </a:r>
            <a:r>
              <a:rPr lang="en-US" sz="2200" dirty="0" smtClean="0">
                <a:solidFill>
                  <a:schemeClr val="tx1"/>
                </a:solidFill>
                <a:effectLst/>
              </a:rPr>
              <a:t>a time interval over which the rate of change of momentum is positive</a:t>
            </a:r>
          </a:p>
          <a:p>
            <a:pPr marL="36900" indent="0">
              <a:buNone/>
            </a:pPr>
            <a:r>
              <a:rPr lang="en-US" sz="2400" b="1" dirty="0" smtClean="0">
                <a:solidFill>
                  <a:schemeClr val="tx1"/>
                </a:solidFill>
                <a:effectLst/>
              </a:rPr>
              <a:t>Inspired </a:t>
            </a:r>
            <a:r>
              <a:rPr lang="en-US" sz="2400" b="1" dirty="0">
                <a:solidFill>
                  <a:schemeClr val="tx1"/>
                </a:solidFill>
                <a:effectLst/>
              </a:rPr>
              <a:t>by work in </a:t>
            </a:r>
            <a:r>
              <a:rPr lang="en-US" sz="2400" b="1" dirty="0" smtClean="0">
                <a:solidFill>
                  <a:schemeClr val="tx1"/>
                </a:solidFill>
                <a:effectLst/>
              </a:rPr>
              <a:t>Finance and Time-series analysis</a:t>
            </a:r>
            <a:endParaRPr lang="en-US" sz="2400" b="1" dirty="0">
              <a:solidFill>
                <a:schemeClr val="tx1"/>
              </a:solidFill>
              <a:effectLst/>
            </a:endParaRPr>
          </a:p>
          <a:p>
            <a:pPr lvl="1"/>
            <a:r>
              <a:rPr lang="en-US" sz="2000" i="1" dirty="0" smtClean="0">
                <a:solidFill>
                  <a:schemeClr val="tx1"/>
                </a:solidFill>
                <a:effectLst/>
              </a:rPr>
              <a:t>EMA</a:t>
            </a:r>
            <a:r>
              <a:rPr lang="en-US" sz="2000" dirty="0" smtClean="0">
                <a:solidFill>
                  <a:schemeClr val="tx1"/>
                </a:solidFill>
                <a:effectLst/>
              </a:rPr>
              <a:t> </a:t>
            </a:r>
            <a:r>
              <a:rPr lang="en-US" sz="2000" dirty="0">
                <a:solidFill>
                  <a:schemeClr val="tx1"/>
                </a:solidFill>
                <a:effectLst/>
              </a:rPr>
              <a:t>(Exponential Moving Average)</a:t>
            </a:r>
          </a:p>
          <a:p>
            <a:pPr lvl="1"/>
            <a:r>
              <a:rPr lang="en-US" sz="2000" i="1" dirty="0">
                <a:solidFill>
                  <a:schemeClr val="tx1"/>
                </a:solidFill>
                <a:effectLst/>
              </a:rPr>
              <a:t>MACD</a:t>
            </a:r>
            <a:r>
              <a:rPr lang="en-US" sz="2000" dirty="0">
                <a:solidFill>
                  <a:schemeClr val="tx1"/>
                </a:solidFill>
                <a:effectLst/>
              </a:rPr>
              <a:t> (Moving Average Convergence Divergence)</a:t>
            </a:r>
          </a:p>
          <a:p>
            <a:pPr lvl="1"/>
            <a:r>
              <a:rPr lang="en-US" sz="2000" i="1" dirty="0">
                <a:solidFill>
                  <a:schemeClr val="tx1"/>
                </a:solidFill>
                <a:effectLst/>
              </a:rPr>
              <a:t>MACD</a:t>
            </a:r>
            <a:r>
              <a:rPr lang="en-US" sz="2000" dirty="0">
                <a:solidFill>
                  <a:schemeClr val="tx1"/>
                </a:solidFill>
                <a:effectLst/>
              </a:rPr>
              <a:t> histogram</a:t>
            </a:r>
          </a:p>
          <a:p>
            <a:pPr lvl="1"/>
            <a:endParaRPr lang="en-US" sz="1600" dirty="0" smtClean="0">
              <a:effectLst/>
            </a:endParaRPr>
          </a:p>
          <a:p>
            <a:pPr marL="450000" lvl="1" indent="0">
              <a:buNone/>
            </a:pPr>
            <a:endParaRPr lang="en-US" b="1" dirty="0">
              <a:effectLst/>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50</a:t>
            </a:fld>
            <a:endParaRPr lang="en-US"/>
          </a:p>
        </p:txBody>
      </p:sp>
    </p:spTree>
    <p:extLst>
      <p:ext uri="{BB962C8B-B14F-4D97-AF65-F5344CB8AC3E}">
        <p14:creationId xmlns:p14="http://schemas.microsoft.com/office/powerpoint/2010/main" val="1815311416"/>
      </p:ext>
    </p:extLst>
  </p:cSld>
  <p:clrMapOvr>
    <a:masterClrMapping/>
  </p:clrMapOvr>
  <mc:AlternateContent xmlns:mc="http://schemas.openxmlformats.org/markup-compatibility/2006" xmlns:p14="http://schemas.microsoft.com/office/powerpoint/2010/main">
    <mc:Choice Requires="p14">
      <p:transition p14:dur="0" advTm="77173"/>
    </mc:Choice>
    <mc:Fallback xmlns="">
      <p:transition advTm="77173"/>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effectLst/>
              </a:rPr>
              <a:t>Ranking Trending Feature</a:t>
            </a:r>
            <a:endParaRPr lang="en-US" sz="4000" dirty="0">
              <a:effectLst/>
            </a:endParaRPr>
          </a:p>
        </p:txBody>
      </p:sp>
      <p:sp>
        <p:nvSpPr>
          <p:cNvPr id="6" name="Content Placeholder 5"/>
          <p:cNvSpPr>
            <a:spLocks noGrp="1"/>
          </p:cNvSpPr>
          <p:nvPr>
            <p:ph idx="1"/>
          </p:nvPr>
        </p:nvSpPr>
        <p:spPr>
          <a:xfrm>
            <a:off x="685346" y="1732450"/>
            <a:ext cx="8153854" cy="4546430"/>
          </a:xfrm>
          <a:effectLst>
            <a:outerShdw dir="17880000">
              <a:srgbClr val="000000">
                <a:alpha val="46000"/>
              </a:srgbClr>
            </a:outerShdw>
          </a:effectLst>
        </p:spPr>
        <p:txBody>
          <a:bodyPr>
            <a:normAutofit/>
          </a:bodyPr>
          <a:lstStyle/>
          <a:p>
            <a:r>
              <a:rPr lang="en-US" sz="2800" dirty="0" smtClean="0">
                <a:solidFill>
                  <a:schemeClr val="tx1"/>
                </a:solidFill>
                <a:effectLst/>
              </a:rPr>
              <a:t>EMA, MACD, MACD-histogram can be computed in </a:t>
            </a:r>
            <a:r>
              <a:rPr lang="en-US" sz="2800" b="1" i="1" dirty="0" smtClean="0">
                <a:solidFill>
                  <a:schemeClr val="tx1"/>
                </a:solidFill>
                <a:effectLst/>
              </a:rPr>
              <a:t>linear time</a:t>
            </a:r>
          </a:p>
          <a:p>
            <a:r>
              <a:rPr lang="en-US" sz="2800" dirty="0" smtClean="0">
                <a:solidFill>
                  <a:schemeClr val="tx1"/>
                </a:solidFill>
                <a:effectLst/>
              </a:rPr>
              <a:t>But features may be trending up </a:t>
            </a:r>
            <a:r>
              <a:rPr lang="en-US" sz="2800" b="1" dirty="0" smtClean="0">
                <a:solidFill>
                  <a:schemeClr val="accent2">
                    <a:lumMod val="75000"/>
                  </a:schemeClr>
                </a:solidFill>
                <a:effectLst/>
              </a:rPr>
              <a:t>repeatedly</a:t>
            </a:r>
          </a:p>
          <a:p>
            <a:pPr lvl="1"/>
            <a:r>
              <a:rPr lang="en-US" sz="2400" dirty="0" smtClean="0">
                <a:solidFill>
                  <a:schemeClr val="tx1"/>
                </a:solidFill>
                <a:effectLst/>
              </a:rPr>
              <a:t>“morning” can be trending from 8am – 11am everyday</a:t>
            </a:r>
          </a:p>
          <a:p>
            <a:r>
              <a:rPr lang="en-US" sz="2800" dirty="0" smtClean="0">
                <a:solidFill>
                  <a:schemeClr val="tx1"/>
                </a:solidFill>
                <a:effectLst/>
              </a:rPr>
              <a:t>Rank trending features by their </a:t>
            </a:r>
            <a:r>
              <a:rPr lang="en-US" sz="2800" b="1" dirty="0" smtClean="0">
                <a:solidFill>
                  <a:schemeClr val="accent2">
                    <a:lumMod val="75000"/>
                  </a:schemeClr>
                </a:solidFill>
                <a:effectLst/>
              </a:rPr>
              <a:t>novelty</a:t>
            </a:r>
          </a:p>
        </p:txBody>
      </p:sp>
      <p:pic>
        <p:nvPicPr>
          <p:cNvPr id="3" name="Picture 2"/>
          <p:cNvPicPr>
            <a:picLocks noChangeAspect="1"/>
          </p:cNvPicPr>
          <p:nvPr/>
        </p:nvPicPr>
        <p:blipFill>
          <a:blip r:embed="rId3"/>
          <a:stretch>
            <a:fillRect/>
          </a:stretch>
        </p:blipFill>
        <p:spPr>
          <a:xfrm>
            <a:off x="762000" y="4800600"/>
            <a:ext cx="7369227" cy="1044416"/>
          </a:xfrm>
          <a:prstGeom prst="rect">
            <a:avLst/>
          </a:prstGeom>
        </p:spPr>
      </p:pic>
      <p:sp>
        <p:nvSpPr>
          <p:cNvPr id="2" name="Slide Number Placeholder 1"/>
          <p:cNvSpPr>
            <a:spLocks noGrp="1"/>
          </p:cNvSpPr>
          <p:nvPr>
            <p:ph type="sldNum" sz="quarter" idx="12"/>
          </p:nvPr>
        </p:nvSpPr>
        <p:spPr/>
        <p:txBody>
          <a:bodyPr/>
          <a:lstStyle/>
          <a:p>
            <a:fld id="{E0FF9B90-B352-45BD-84CC-4DD4FD95D171}" type="slidenum">
              <a:rPr lang="en-US" smtClean="0"/>
              <a:t>51</a:t>
            </a:fld>
            <a:endParaRPr lang="en-US"/>
          </a:p>
        </p:txBody>
      </p:sp>
    </p:spTree>
    <p:custDataLst>
      <p:tags r:id="rId1"/>
    </p:custDataLst>
    <p:extLst>
      <p:ext uri="{BB962C8B-B14F-4D97-AF65-F5344CB8AC3E}">
        <p14:creationId xmlns:p14="http://schemas.microsoft.com/office/powerpoint/2010/main" val="1491272207"/>
      </p:ext>
    </p:extLst>
  </p:cSld>
  <p:clrMapOvr>
    <a:masterClrMapping/>
  </p:clrMapOvr>
  <mc:AlternateContent xmlns:mc="http://schemas.openxmlformats.org/markup-compatibility/2006" xmlns:p14="http://schemas.microsoft.com/office/powerpoint/2010/main">
    <mc:Choice Requires="p14">
      <p:transition p14:dur="0" advTm="103211"/>
    </mc:Choice>
    <mc:Fallback xmlns="">
      <p:transition advTm="103211"/>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effectLst/>
              </a:rPr>
              <a:t>Grouping Trending Feature</a:t>
            </a:r>
            <a:endParaRPr lang="en-US" sz="4000" dirty="0">
              <a:effectLst/>
            </a:endParaRPr>
          </a:p>
        </p:txBody>
      </p:sp>
      <p:sp>
        <p:nvSpPr>
          <p:cNvPr id="6" name="Content Placeholder 5"/>
          <p:cNvSpPr>
            <a:spLocks noGrp="1"/>
          </p:cNvSpPr>
          <p:nvPr>
            <p:ph idx="1"/>
          </p:nvPr>
        </p:nvSpPr>
        <p:spPr>
          <a:xfrm>
            <a:off x="685346" y="1732450"/>
            <a:ext cx="7849054" cy="4546430"/>
          </a:xfrm>
          <a:effectLst>
            <a:outerShdw dir="17880000">
              <a:srgbClr val="000000">
                <a:alpha val="46000"/>
              </a:srgbClr>
            </a:outerShdw>
          </a:effectLst>
        </p:spPr>
        <p:txBody>
          <a:bodyPr/>
          <a:lstStyle/>
          <a:p>
            <a:pPr marL="36900" indent="0">
              <a:buNone/>
            </a:pPr>
            <a:r>
              <a:rPr lang="en-US" sz="2800" dirty="0" smtClean="0">
                <a:solidFill>
                  <a:schemeClr val="accent2">
                    <a:lumMod val="75000"/>
                  </a:schemeClr>
                </a:solidFill>
                <a:effectLst/>
                <a:latin typeface="+mj-lt"/>
              </a:rPr>
              <a:t>Multiple events </a:t>
            </a:r>
            <a:r>
              <a:rPr lang="en-US" sz="2800" dirty="0" smtClean="0">
                <a:solidFill>
                  <a:schemeClr val="tx1"/>
                </a:solidFill>
                <a:effectLst/>
                <a:latin typeface="+mj-lt"/>
              </a:rPr>
              <a:t>can be trending within the same time period</a:t>
            </a:r>
          </a:p>
          <a:p>
            <a:pPr>
              <a:buFont typeface="Wingdings" panose="05000000000000000000" pitchFamily="2" charset="2"/>
              <a:buChar char="q"/>
            </a:pPr>
            <a:r>
              <a:rPr lang="en-US" sz="2800" dirty="0" smtClean="0">
                <a:solidFill>
                  <a:schemeClr val="tx1"/>
                </a:solidFill>
                <a:effectLst/>
                <a:latin typeface="+mj-lt"/>
              </a:rPr>
              <a:t>We need </a:t>
            </a:r>
            <a:r>
              <a:rPr lang="en-US" sz="2800" dirty="0">
                <a:solidFill>
                  <a:schemeClr val="tx1"/>
                </a:solidFill>
                <a:effectLst/>
              </a:rPr>
              <a:t>a way to separate all trending features and group them into event </a:t>
            </a:r>
            <a:r>
              <a:rPr lang="en-US" sz="2800" dirty="0" smtClean="0">
                <a:solidFill>
                  <a:schemeClr val="tx1"/>
                </a:solidFill>
                <a:effectLst/>
              </a:rPr>
              <a:t>clusters</a:t>
            </a:r>
          </a:p>
          <a:p>
            <a:pPr>
              <a:buFont typeface="Wingdings" panose="05000000000000000000" pitchFamily="2" charset="2"/>
              <a:buChar char="q"/>
            </a:pPr>
            <a:r>
              <a:rPr lang="en-US" sz="2800" dirty="0" smtClean="0">
                <a:solidFill>
                  <a:schemeClr val="tx1"/>
                </a:solidFill>
                <a:effectLst/>
              </a:rPr>
              <a:t>We use Shared K-Nearest Neighborhood (SNN) clustering (distance </a:t>
            </a:r>
            <a:r>
              <a:rPr lang="en-US" sz="2800" dirty="0">
                <a:solidFill>
                  <a:schemeClr val="tx1"/>
                </a:solidFill>
                <a:effectLst/>
              </a:rPr>
              <a:t>defined by JS-divergence </a:t>
            </a:r>
            <a:r>
              <a:rPr lang="en-US" sz="2800" dirty="0" smtClean="0">
                <a:solidFill>
                  <a:schemeClr val="tx1"/>
                </a:solidFill>
                <a:effectLst/>
              </a:rPr>
              <a:t>of two topical distributions)</a:t>
            </a:r>
            <a:endParaRPr lang="en-US" sz="2800" dirty="0">
              <a:solidFill>
                <a:schemeClr val="tx1"/>
              </a:solidFill>
              <a:effectLst/>
            </a:endParaRPr>
          </a:p>
          <a:p>
            <a:endParaRPr lang="en-US" sz="2800" b="1" dirty="0">
              <a:effectLst/>
            </a:endParaRPr>
          </a:p>
          <a:p>
            <a:pPr marL="36900" indent="0">
              <a:buNone/>
            </a:pPr>
            <a:endParaRPr lang="en-US" sz="2800" dirty="0" smtClean="0">
              <a:effectLst/>
              <a:latin typeface="+mj-lt"/>
            </a:endParaRPr>
          </a:p>
        </p:txBody>
      </p:sp>
      <p:grpSp>
        <p:nvGrpSpPr>
          <p:cNvPr id="56" name="Group 55"/>
          <p:cNvGrpSpPr/>
          <p:nvPr/>
        </p:nvGrpSpPr>
        <p:grpSpPr>
          <a:xfrm>
            <a:off x="1838923" y="5199396"/>
            <a:ext cx="5078404" cy="1408754"/>
            <a:chOff x="1406611" y="3507077"/>
            <a:chExt cx="6268772" cy="2014318"/>
          </a:xfrm>
        </p:grpSpPr>
        <p:sp>
          <p:nvSpPr>
            <p:cNvPr id="2" name="Oval 1"/>
            <p:cNvSpPr/>
            <p:nvPr/>
          </p:nvSpPr>
          <p:spPr>
            <a:xfrm>
              <a:off x="2308403" y="4285720"/>
              <a:ext cx="494270" cy="461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mj-lt"/>
                </a:rPr>
                <a:t>A</a:t>
              </a:r>
              <a:endParaRPr lang="en-US" b="1" dirty="0">
                <a:solidFill>
                  <a:schemeClr val="tx1"/>
                </a:solidFill>
                <a:latin typeface="+mj-lt"/>
              </a:endParaRPr>
            </a:p>
          </p:txBody>
        </p:sp>
        <p:sp>
          <p:nvSpPr>
            <p:cNvPr id="7" name="Oval 6"/>
            <p:cNvSpPr/>
            <p:nvPr/>
          </p:nvSpPr>
          <p:spPr>
            <a:xfrm>
              <a:off x="4244498" y="4367135"/>
              <a:ext cx="494270" cy="461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mj-lt"/>
                </a:rPr>
                <a:t>B</a:t>
              </a:r>
              <a:endParaRPr lang="en-US" b="1" dirty="0">
                <a:latin typeface="+mj-lt"/>
              </a:endParaRPr>
            </a:p>
          </p:txBody>
        </p:sp>
        <p:sp>
          <p:nvSpPr>
            <p:cNvPr id="4" name="Isosceles Triangle 3"/>
            <p:cNvSpPr/>
            <p:nvPr/>
          </p:nvSpPr>
          <p:spPr>
            <a:xfrm>
              <a:off x="3278659" y="3548465"/>
              <a:ext cx="518984" cy="518984"/>
            </a:xfrm>
            <a:prstGeom prs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13" name="Isosceles Triangle 12"/>
            <p:cNvSpPr/>
            <p:nvPr/>
          </p:nvSpPr>
          <p:spPr>
            <a:xfrm>
              <a:off x="3343760" y="4297596"/>
              <a:ext cx="518984" cy="518984"/>
            </a:xfrm>
            <a:prstGeom prs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14" name="Isosceles Triangle 13"/>
            <p:cNvSpPr/>
            <p:nvPr/>
          </p:nvSpPr>
          <p:spPr>
            <a:xfrm>
              <a:off x="3157606" y="5002411"/>
              <a:ext cx="518984" cy="518984"/>
            </a:xfrm>
            <a:prstGeom prs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15" name="Isosceles Triangle 14"/>
            <p:cNvSpPr/>
            <p:nvPr/>
          </p:nvSpPr>
          <p:spPr>
            <a:xfrm>
              <a:off x="1467138" y="3548465"/>
              <a:ext cx="518984" cy="51898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16" name="Isosceles Triangle 15"/>
            <p:cNvSpPr/>
            <p:nvPr/>
          </p:nvSpPr>
          <p:spPr>
            <a:xfrm>
              <a:off x="1406611" y="4555326"/>
              <a:ext cx="518984" cy="51898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17" name="Isosceles Triangle 16"/>
            <p:cNvSpPr/>
            <p:nvPr/>
          </p:nvSpPr>
          <p:spPr>
            <a:xfrm>
              <a:off x="5003810" y="3507077"/>
              <a:ext cx="518984" cy="51898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18" name="Oval 17"/>
            <p:cNvSpPr/>
            <p:nvPr/>
          </p:nvSpPr>
          <p:spPr>
            <a:xfrm>
              <a:off x="6146838" y="4434694"/>
              <a:ext cx="494270" cy="461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19" name="Isosceles Triangle 18"/>
            <p:cNvSpPr/>
            <p:nvPr/>
          </p:nvSpPr>
          <p:spPr>
            <a:xfrm>
              <a:off x="5252880" y="4381863"/>
              <a:ext cx="518984" cy="518984"/>
            </a:xfrm>
            <a:prstGeom prs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0" name="Isosceles Triangle 19"/>
            <p:cNvSpPr/>
            <p:nvPr/>
          </p:nvSpPr>
          <p:spPr>
            <a:xfrm>
              <a:off x="6338068" y="3548465"/>
              <a:ext cx="518984" cy="51898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1" name="Isosceles Triangle 20"/>
            <p:cNvSpPr/>
            <p:nvPr/>
          </p:nvSpPr>
          <p:spPr>
            <a:xfrm>
              <a:off x="6757793" y="4953678"/>
              <a:ext cx="518984" cy="51898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2" name="Isosceles Triangle 21"/>
            <p:cNvSpPr/>
            <p:nvPr/>
          </p:nvSpPr>
          <p:spPr>
            <a:xfrm>
              <a:off x="7156399" y="3990301"/>
              <a:ext cx="518984" cy="51898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3" name="Isosceles Triangle 22"/>
            <p:cNvSpPr/>
            <p:nvPr/>
          </p:nvSpPr>
          <p:spPr>
            <a:xfrm>
              <a:off x="4834209" y="5002411"/>
              <a:ext cx="518984" cy="51898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cxnSp>
          <p:nvCxnSpPr>
            <p:cNvPr id="25" name="Straight Connector 24"/>
            <p:cNvCxnSpPr>
              <a:stCxn id="15" idx="3"/>
              <a:endCxn id="2" idx="1"/>
            </p:cNvCxnSpPr>
            <p:nvPr/>
          </p:nvCxnSpPr>
          <p:spPr>
            <a:xfrm>
              <a:off x="1726630" y="4067449"/>
              <a:ext cx="654157" cy="285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 idx="2"/>
              <a:endCxn id="16" idx="5"/>
            </p:cNvCxnSpPr>
            <p:nvPr/>
          </p:nvCxnSpPr>
          <p:spPr>
            <a:xfrm flipH="1">
              <a:off x="1795849" y="4516380"/>
              <a:ext cx="512554" cy="298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4" idx="2"/>
            </p:cNvCxnSpPr>
            <p:nvPr/>
          </p:nvCxnSpPr>
          <p:spPr>
            <a:xfrm flipV="1">
              <a:off x="2713263" y="4067449"/>
              <a:ext cx="565396" cy="299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13" idx="1"/>
            </p:cNvCxnSpPr>
            <p:nvPr/>
          </p:nvCxnSpPr>
          <p:spPr>
            <a:xfrm>
              <a:off x="2626516" y="4522276"/>
              <a:ext cx="846990" cy="34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14" idx="1"/>
            </p:cNvCxnSpPr>
            <p:nvPr/>
          </p:nvCxnSpPr>
          <p:spPr>
            <a:xfrm>
              <a:off x="2701963" y="4678114"/>
              <a:ext cx="585389" cy="583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7" idx="1"/>
            </p:cNvCxnSpPr>
            <p:nvPr/>
          </p:nvCxnSpPr>
          <p:spPr>
            <a:xfrm>
              <a:off x="3797643" y="4064893"/>
              <a:ext cx="519239" cy="369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4" idx="5"/>
              <a:endCxn id="7" idx="3"/>
            </p:cNvCxnSpPr>
            <p:nvPr/>
          </p:nvCxnSpPr>
          <p:spPr>
            <a:xfrm flipV="1">
              <a:off x="3546844" y="4760895"/>
              <a:ext cx="770038" cy="501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7" idx="2"/>
            </p:cNvCxnSpPr>
            <p:nvPr/>
          </p:nvCxnSpPr>
          <p:spPr>
            <a:xfrm flipV="1">
              <a:off x="3729029" y="4597795"/>
              <a:ext cx="515469" cy="6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599433" y="4026061"/>
              <a:ext cx="521089" cy="4086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19" idx="1"/>
            </p:cNvCxnSpPr>
            <p:nvPr/>
          </p:nvCxnSpPr>
          <p:spPr>
            <a:xfrm>
              <a:off x="4728675" y="4568380"/>
              <a:ext cx="653952" cy="7297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23" idx="1"/>
            </p:cNvCxnSpPr>
            <p:nvPr/>
          </p:nvCxnSpPr>
          <p:spPr>
            <a:xfrm>
              <a:off x="4666438" y="4771506"/>
              <a:ext cx="297517" cy="4903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19" idx="5"/>
            </p:cNvCxnSpPr>
            <p:nvPr/>
          </p:nvCxnSpPr>
          <p:spPr>
            <a:xfrm>
              <a:off x="5642118" y="4641355"/>
              <a:ext cx="726437" cy="98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641108" y="4434694"/>
              <a:ext cx="635669" cy="178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20" idx="3"/>
            </p:cNvCxnSpPr>
            <p:nvPr/>
          </p:nvCxnSpPr>
          <p:spPr>
            <a:xfrm flipV="1">
              <a:off x="6311322" y="4067449"/>
              <a:ext cx="286238" cy="734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21" idx="1"/>
            </p:cNvCxnSpPr>
            <p:nvPr/>
          </p:nvCxnSpPr>
          <p:spPr>
            <a:xfrm>
              <a:off x="6559145" y="4814819"/>
              <a:ext cx="328394" cy="398351"/>
            </a:xfrm>
            <a:prstGeom prst="line">
              <a:avLst/>
            </a:prstGeom>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6569020" y="5797466"/>
            <a:ext cx="362600" cy="369332"/>
          </a:xfrm>
          <a:prstGeom prst="rect">
            <a:avLst/>
          </a:prstGeom>
          <a:noFill/>
        </p:spPr>
        <p:txBody>
          <a:bodyPr wrap="none" rtlCol="0">
            <a:spAutoFit/>
          </a:bodyPr>
          <a:lstStyle/>
          <a:p>
            <a:r>
              <a:rPr lang="en-US" b="1" dirty="0" smtClean="0">
                <a:latin typeface="+mj-lt"/>
              </a:rPr>
              <a:t>C</a:t>
            </a:r>
            <a:endParaRPr lang="en-US" b="1" dirty="0">
              <a:latin typeface="+mj-lt"/>
            </a:endParaRPr>
          </a:p>
        </p:txBody>
      </p:sp>
      <p:sp>
        <p:nvSpPr>
          <p:cNvPr id="60" name="Freeform 59"/>
          <p:cNvSpPr/>
          <p:nvPr/>
        </p:nvSpPr>
        <p:spPr>
          <a:xfrm>
            <a:off x="3347638" y="5170315"/>
            <a:ext cx="2258956" cy="1277979"/>
          </a:xfrm>
          <a:custGeom>
            <a:avLst/>
            <a:gdLst>
              <a:gd name="connsiteX0" fmla="*/ 164756 w 2973859"/>
              <a:gd name="connsiteY0" fmla="*/ 395417 h 1820563"/>
              <a:gd name="connsiteX1" fmla="*/ 148281 w 2973859"/>
              <a:gd name="connsiteY1" fmla="*/ 461319 h 1820563"/>
              <a:gd name="connsiteX2" fmla="*/ 131805 w 2973859"/>
              <a:gd name="connsiteY2" fmla="*/ 486033 h 1820563"/>
              <a:gd name="connsiteX3" fmla="*/ 90616 w 2973859"/>
              <a:gd name="connsiteY3" fmla="*/ 807309 h 1820563"/>
              <a:gd name="connsiteX4" fmla="*/ 74140 w 2973859"/>
              <a:gd name="connsiteY4" fmla="*/ 922638 h 1820563"/>
              <a:gd name="connsiteX5" fmla="*/ 65902 w 2973859"/>
              <a:gd name="connsiteY5" fmla="*/ 1005017 h 1820563"/>
              <a:gd name="connsiteX6" fmla="*/ 24713 w 2973859"/>
              <a:gd name="connsiteY6" fmla="*/ 1112109 h 1820563"/>
              <a:gd name="connsiteX7" fmla="*/ 8237 w 2973859"/>
              <a:gd name="connsiteY7" fmla="*/ 1186249 h 1820563"/>
              <a:gd name="connsiteX8" fmla="*/ 0 w 2973859"/>
              <a:gd name="connsiteY8" fmla="*/ 1210963 h 1820563"/>
              <a:gd name="connsiteX9" fmla="*/ 32951 w 2973859"/>
              <a:gd name="connsiteY9" fmla="*/ 1433384 h 1820563"/>
              <a:gd name="connsiteX10" fmla="*/ 49427 w 2973859"/>
              <a:gd name="connsiteY10" fmla="*/ 1458098 h 1820563"/>
              <a:gd name="connsiteX11" fmla="*/ 98854 w 2973859"/>
              <a:gd name="connsiteY11" fmla="*/ 1524000 h 1820563"/>
              <a:gd name="connsiteX12" fmla="*/ 593124 w 2973859"/>
              <a:gd name="connsiteY12" fmla="*/ 1795849 h 1820563"/>
              <a:gd name="connsiteX13" fmla="*/ 691978 w 2973859"/>
              <a:gd name="connsiteY13" fmla="*/ 1804087 h 1820563"/>
              <a:gd name="connsiteX14" fmla="*/ 807308 w 2973859"/>
              <a:gd name="connsiteY14" fmla="*/ 1820563 h 1820563"/>
              <a:gd name="connsiteX15" fmla="*/ 1178010 w 2973859"/>
              <a:gd name="connsiteY15" fmla="*/ 1804087 h 1820563"/>
              <a:gd name="connsiteX16" fmla="*/ 1425146 w 2973859"/>
              <a:gd name="connsiteY16" fmla="*/ 1771136 h 1820563"/>
              <a:gd name="connsiteX17" fmla="*/ 1540475 w 2973859"/>
              <a:gd name="connsiteY17" fmla="*/ 1762898 h 1820563"/>
              <a:gd name="connsiteX18" fmla="*/ 2075935 w 2973859"/>
              <a:gd name="connsiteY18" fmla="*/ 1729946 h 1820563"/>
              <a:gd name="connsiteX19" fmla="*/ 2339546 w 2973859"/>
              <a:gd name="connsiteY19" fmla="*/ 1688757 h 1820563"/>
              <a:gd name="connsiteX20" fmla="*/ 2479589 w 2973859"/>
              <a:gd name="connsiteY20" fmla="*/ 1664044 h 1820563"/>
              <a:gd name="connsiteX21" fmla="*/ 2570205 w 2973859"/>
              <a:gd name="connsiteY21" fmla="*/ 1639330 h 1820563"/>
              <a:gd name="connsiteX22" fmla="*/ 2594919 w 2973859"/>
              <a:gd name="connsiteY22" fmla="*/ 1622854 h 1820563"/>
              <a:gd name="connsiteX23" fmla="*/ 2726724 w 2973859"/>
              <a:gd name="connsiteY23" fmla="*/ 1565190 h 1820563"/>
              <a:gd name="connsiteX24" fmla="*/ 2800865 w 2973859"/>
              <a:gd name="connsiteY24" fmla="*/ 1499287 h 1820563"/>
              <a:gd name="connsiteX25" fmla="*/ 2833816 w 2973859"/>
              <a:gd name="connsiteY25" fmla="*/ 1383957 h 1820563"/>
              <a:gd name="connsiteX26" fmla="*/ 2858529 w 2973859"/>
              <a:gd name="connsiteY26" fmla="*/ 1293341 h 1820563"/>
              <a:gd name="connsiteX27" fmla="*/ 2891481 w 2973859"/>
              <a:gd name="connsiteY27" fmla="*/ 1153298 h 1820563"/>
              <a:gd name="connsiteX28" fmla="*/ 2965621 w 2973859"/>
              <a:gd name="connsiteY28" fmla="*/ 906163 h 1820563"/>
              <a:gd name="connsiteX29" fmla="*/ 2973859 w 2973859"/>
              <a:gd name="connsiteY29" fmla="*/ 848498 h 1820563"/>
              <a:gd name="connsiteX30" fmla="*/ 2965621 w 2973859"/>
              <a:gd name="connsiteY30" fmla="*/ 774357 h 1820563"/>
              <a:gd name="connsiteX31" fmla="*/ 2907956 w 2973859"/>
              <a:gd name="connsiteY31" fmla="*/ 700217 h 1820563"/>
              <a:gd name="connsiteX32" fmla="*/ 2866767 w 2973859"/>
              <a:gd name="connsiteY32" fmla="*/ 626076 h 1820563"/>
              <a:gd name="connsiteX33" fmla="*/ 2800865 w 2973859"/>
              <a:gd name="connsiteY33" fmla="*/ 576649 h 1820563"/>
              <a:gd name="connsiteX34" fmla="*/ 2619632 w 2973859"/>
              <a:gd name="connsiteY34" fmla="*/ 428368 h 1820563"/>
              <a:gd name="connsiteX35" fmla="*/ 2586681 w 2973859"/>
              <a:gd name="connsiteY35" fmla="*/ 395417 h 1820563"/>
              <a:gd name="connsiteX36" fmla="*/ 2388973 w 2973859"/>
              <a:gd name="connsiteY36" fmla="*/ 271849 h 1820563"/>
              <a:gd name="connsiteX37" fmla="*/ 2364259 w 2973859"/>
              <a:gd name="connsiteY37" fmla="*/ 247136 h 1820563"/>
              <a:gd name="connsiteX38" fmla="*/ 1977081 w 2973859"/>
              <a:gd name="connsiteY38" fmla="*/ 90617 h 1820563"/>
              <a:gd name="connsiteX39" fmla="*/ 1935892 w 2973859"/>
              <a:gd name="connsiteY39" fmla="*/ 74141 h 1820563"/>
              <a:gd name="connsiteX40" fmla="*/ 1729946 w 2973859"/>
              <a:gd name="connsiteY40" fmla="*/ 32952 h 1820563"/>
              <a:gd name="connsiteX41" fmla="*/ 1565189 w 2973859"/>
              <a:gd name="connsiteY41" fmla="*/ 0 h 1820563"/>
              <a:gd name="connsiteX42" fmla="*/ 1037967 w 2973859"/>
              <a:gd name="connsiteY42" fmla="*/ 8238 h 1820563"/>
              <a:gd name="connsiteX43" fmla="*/ 1013254 w 2973859"/>
              <a:gd name="connsiteY43" fmla="*/ 16476 h 1820563"/>
              <a:gd name="connsiteX44" fmla="*/ 972065 w 2973859"/>
              <a:gd name="connsiteY44" fmla="*/ 24714 h 1820563"/>
              <a:gd name="connsiteX45" fmla="*/ 790832 w 2973859"/>
              <a:gd name="connsiteY45" fmla="*/ 57665 h 1820563"/>
              <a:gd name="connsiteX46" fmla="*/ 675502 w 2973859"/>
              <a:gd name="connsiteY46" fmla="*/ 98854 h 1820563"/>
              <a:gd name="connsiteX47" fmla="*/ 634313 w 2973859"/>
              <a:gd name="connsiteY47" fmla="*/ 107092 h 1820563"/>
              <a:gd name="connsiteX48" fmla="*/ 543697 w 2973859"/>
              <a:gd name="connsiteY48" fmla="*/ 140044 h 1820563"/>
              <a:gd name="connsiteX49" fmla="*/ 477794 w 2973859"/>
              <a:gd name="connsiteY49" fmla="*/ 156519 h 1820563"/>
              <a:gd name="connsiteX50" fmla="*/ 411892 w 2973859"/>
              <a:gd name="connsiteY50" fmla="*/ 189471 h 1820563"/>
              <a:gd name="connsiteX51" fmla="*/ 329513 w 2973859"/>
              <a:gd name="connsiteY51" fmla="*/ 222422 h 1820563"/>
              <a:gd name="connsiteX52" fmla="*/ 296562 w 2973859"/>
              <a:gd name="connsiteY52" fmla="*/ 263611 h 1820563"/>
              <a:gd name="connsiteX53" fmla="*/ 288324 w 2973859"/>
              <a:gd name="connsiteY53" fmla="*/ 288325 h 1820563"/>
              <a:gd name="connsiteX54" fmla="*/ 247135 w 2973859"/>
              <a:gd name="connsiteY54" fmla="*/ 329514 h 1820563"/>
              <a:gd name="connsiteX55" fmla="*/ 230659 w 2973859"/>
              <a:gd name="connsiteY55" fmla="*/ 354227 h 1820563"/>
              <a:gd name="connsiteX56" fmla="*/ 205946 w 2973859"/>
              <a:gd name="connsiteY56" fmla="*/ 362465 h 1820563"/>
              <a:gd name="connsiteX57" fmla="*/ 197708 w 2973859"/>
              <a:gd name="connsiteY57" fmla="*/ 387179 h 1820563"/>
              <a:gd name="connsiteX58" fmla="*/ 164756 w 2973859"/>
              <a:gd name="connsiteY58" fmla="*/ 395417 h 182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3859" h="1820563">
                <a:moveTo>
                  <a:pt x="164756" y="395417"/>
                </a:moveTo>
                <a:cubicBezTo>
                  <a:pt x="156518" y="407774"/>
                  <a:pt x="156726" y="444429"/>
                  <a:pt x="148281" y="461319"/>
                </a:cubicBezTo>
                <a:cubicBezTo>
                  <a:pt x="143853" y="470175"/>
                  <a:pt x="137297" y="477795"/>
                  <a:pt x="131805" y="486033"/>
                </a:cubicBezTo>
                <a:cubicBezTo>
                  <a:pt x="118075" y="593125"/>
                  <a:pt x="102539" y="700001"/>
                  <a:pt x="90616" y="807309"/>
                </a:cubicBezTo>
                <a:cubicBezTo>
                  <a:pt x="80832" y="895365"/>
                  <a:pt x="87255" y="857066"/>
                  <a:pt x="74140" y="922638"/>
                </a:cubicBezTo>
                <a:cubicBezTo>
                  <a:pt x="71394" y="950098"/>
                  <a:pt x="70988" y="977893"/>
                  <a:pt x="65902" y="1005017"/>
                </a:cubicBezTo>
                <a:cubicBezTo>
                  <a:pt x="57420" y="1050256"/>
                  <a:pt x="38680" y="1067414"/>
                  <a:pt x="24713" y="1112109"/>
                </a:cubicBezTo>
                <a:cubicBezTo>
                  <a:pt x="17162" y="1136273"/>
                  <a:pt x="14377" y="1161689"/>
                  <a:pt x="8237" y="1186249"/>
                </a:cubicBezTo>
                <a:cubicBezTo>
                  <a:pt x="6131" y="1194673"/>
                  <a:pt x="2746" y="1202725"/>
                  <a:pt x="0" y="1210963"/>
                </a:cubicBezTo>
                <a:cubicBezTo>
                  <a:pt x="10984" y="1285103"/>
                  <a:pt x="18252" y="1359890"/>
                  <a:pt x="32951" y="1433384"/>
                </a:cubicBezTo>
                <a:cubicBezTo>
                  <a:pt x="34893" y="1443093"/>
                  <a:pt x="43604" y="1450091"/>
                  <a:pt x="49427" y="1458098"/>
                </a:cubicBezTo>
                <a:cubicBezTo>
                  <a:pt x="65578" y="1480305"/>
                  <a:pt x="77916" y="1506234"/>
                  <a:pt x="98854" y="1524000"/>
                </a:cubicBezTo>
                <a:cubicBezTo>
                  <a:pt x="240895" y="1644520"/>
                  <a:pt x="404190" y="1764360"/>
                  <a:pt x="593124" y="1795849"/>
                </a:cubicBezTo>
                <a:cubicBezTo>
                  <a:pt x="625740" y="1801285"/>
                  <a:pt x="659130" y="1800297"/>
                  <a:pt x="691978" y="1804087"/>
                </a:cubicBezTo>
                <a:cubicBezTo>
                  <a:pt x="730556" y="1808538"/>
                  <a:pt x="768865" y="1815071"/>
                  <a:pt x="807308" y="1820563"/>
                </a:cubicBezTo>
                <a:cubicBezTo>
                  <a:pt x="994603" y="1814710"/>
                  <a:pt x="1028918" y="1817641"/>
                  <a:pt x="1178010" y="1804087"/>
                </a:cubicBezTo>
                <a:cubicBezTo>
                  <a:pt x="1299035" y="1793084"/>
                  <a:pt x="1253327" y="1790772"/>
                  <a:pt x="1425146" y="1771136"/>
                </a:cubicBezTo>
                <a:cubicBezTo>
                  <a:pt x="1463438" y="1766760"/>
                  <a:pt x="1502075" y="1766190"/>
                  <a:pt x="1540475" y="1762898"/>
                </a:cubicBezTo>
                <a:cubicBezTo>
                  <a:pt x="1903275" y="1731800"/>
                  <a:pt x="1510694" y="1755639"/>
                  <a:pt x="2075935" y="1729946"/>
                </a:cubicBezTo>
                <a:cubicBezTo>
                  <a:pt x="2256900" y="1698012"/>
                  <a:pt x="2168992" y="1711498"/>
                  <a:pt x="2339546" y="1688757"/>
                </a:cubicBezTo>
                <a:cubicBezTo>
                  <a:pt x="2412975" y="1664280"/>
                  <a:pt x="2302553" y="1699451"/>
                  <a:pt x="2479589" y="1664044"/>
                </a:cubicBezTo>
                <a:cubicBezTo>
                  <a:pt x="2510290" y="1657904"/>
                  <a:pt x="2540000" y="1647568"/>
                  <a:pt x="2570205" y="1639330"/>
                </a:cubicBezTo>
                <a:cubicBezTo>
                  <a:pt x="2578443" y="1633838"/>
                  <a:pt x="2585906" y="1626951"/>
                  <a:pt x="2594919" y="1622854"/>
                </a:cubicBezTo>
                <a:cubicBezTo>
                  <a:pt x="2658403" y="1593998"/>
                  <a:pt x="2666442" y="1603943"/>
                  <a:pt x="2726724" y="1565190"/>
                </a:cubicBezTo>
                <a:cubicBezTo>
                  <a:pt x="2753960" y="1547681"/>
                  <a:pt x="2777901" y="1522250"/>
                  <a:pt x="2800865" y="1499287"/>
                </a:cubicBezTo>
                <a:cubicBezTo>
                  <a:pt x="2832874" y="1435267"/>
                  <a:pt x="2808065" y="1492111"/>
                  <a:pt x="2833816" y="1383957"/>
                </a:cubicBezTo>
                <a:cubicBezTo>
                  <a:pt x="2841068" y="1353500"/>
                  <a:pt x="2850936" y="1323715"/>
                  <a:pt x="2858529" y="1293341"/>
                </a:cubicBezTo>
                <a:cubicBezTo>
                  <a:pt x="2888655" y="1172835"/>
                  <a:pt x="2826433" y="1377350"/>
                  <a:pt x="2891481" y="1153298"/>
                </a:cubicBezTo>
                <a:cubicBezTo>
                  <a:pt x="2911871" y="1083066"/>
                  <a:pt x="2948523" y="983103"/>
                  <a:pt x="2965621" y="906163"/>
                </a:cubicBezTo>
                <a:cubicBezTo>
                  <a:pt x="2969833" y="887209"/>
                  <a:pt x="2971113" y="867720"/>
                  <a:pt x="2973859" y="848498"/>
                </a:cubicBezTo>
                <a:cubicBezTo>
                  <a:pt x="2971113" y="823784"/>
                  <a:pt x="2975720" y="797080"/>
                  <a:pt x="2965621" y="774357"/>
                </a:cubicBezTo>
                <a:cubicBezTo>
                  <a:pt x="2952905" y="745747"/>
                  <a:pt x="2923161" y="727586"/>
                  <a:pt x="2907956" y="700217"/>
                </a:cubicBezTo>
                <a:cubicBezTo>
                  <a:pt x="2894226" y="675503"/>
                  <a:pt x="2885283" y="647440"/>
                  <a:pt x="2866767" y="626076"/>
                </a:cubicBezTo>
                <a:cubicBezTo>
                  <a:pt x="2848783" y="605325"/>
                  <a:pt x="2822307" y="593803"/>
                  <a:pt x="2800865" y="576649"/>
                </a:cubicBezTo>
                <a:cubicBezTo>
                  <a:pt x="2739915" y="527889"/>
                  <a:pt x="2674825" y="483561"/>
                  <a:pt x="2619632" y="428368"/>
                </a:cubicBezTo>
                <a:cubicBezTo>
                  <a:pt x="2608648" y="417384"/>
                  <a:pt x="2599321" y="404445"/>
                  <a:pt x="2586681" y="395417"/>
                </a:cubicBezTo>
                <a:cubicBezTo>
                  <a:pt x="2541086" y="362849"/>
                  <a:pt x="2422815" y="305690"/>
                  <a:pt x="2388973" y="271849"/>
                </a:cubicBezTo>
                <a:cubicBezTo>
                  <a:pt x="2380735" y="263611"/>
                  <a:pt x="2374424" y="252828"/>
                  <a:pt x="2364259" y="247136"/>
                </a:cubicBezTo>
                <a:cubicBezTo>
                  <a:pt x="2168692" y="137618"/>
                  <a:pt x="2193855" y="162875"/>
                  <a:pt x="1977081" y="90617"/>
                </a:cubicBezTo>
                <a:cubicBezTo>
                  <a:pt x="1963052" y="85941"/>
                  <a:pt x="1950293" y="77501"/>
                  <a:pt x="1935892" y="74141"/>
                </a:cubicBezTo>
                <a:cubicBezTo>
                  <a:pt x="1867715" y="58233"/>
                  <a:pt x="1798718" y="46051"/>
                  <a:pt x="1729946" y="32952"/>
                </a:cubicBezTo>
                <a:cubicBezTo>
                  <a:pt x="1566786" y="1874"/>
                  <a:pt x="1637540" y="24118"/>
                  <a:pt x="1565189" y="0"/>
                </a:cubicBezTo>
                <a:lnTo>
                  <a:pt x="1037967" y="8238"/>
                </a:lnTo>
                <a:cubicBezTo>
                  <a:pt x="1029288" y="8497"/>
                  <a:pt x="1021678" y="14370"/>
                  <a:pt x="1013254" y="16476"/>
                </a:cubicBezTo>
                <a:cubicBezTo>
                  <a:pt x="999670" y="19872"/>
                  <a:pt x="985904" y="22585"/>
                  <a:pt x="972065" y="24714"/>
                </a:cubicBezTo>
                <a:cubicBezTo>
                  <a:pt x="864325" y="41290"/>
                  <a:pt x="932825" y="22167"/>
                  <a:pt x="790832" y="57665"/>
                </a:cubicBezTo>
                <a:cubicBezTo>
                  <a:pt x="751752" y="67435"/>
                  <a:pt x="713620" y="87125"/>
                  <a:pt x="675502" y="98854"/>
                </a:cubicBezTo>
                <a:cubicBezTo>
                  <a:pt x="662120" y="102972"/>
                  <a:pt x="647821" y="103408"/>
                  <a:pt x="634313" y="107092"/>
                </a:cubicBezTo>
                <a:cubicBezTo>
                  <a:pt x="503101" y="142878"/>
                  <a:pt x="658703" y="104658"/>
                  <a:pt x="543697" y="140044"/>
                </a:cubicBezTo>
                <a:cubicBezTo>
                  <a:pt x="522055" y="146703"/>
                  <a:pt x="499762" y="151027"/>
                  <a:pt x="477794" y="156519"/>
                </a:cubicBezTo>
                <a:cubicBezTo>
                  <a:pt x="455827" y="167503"/>
                  <a:pt x="434467" y="179796"/>
                  <a:pt x="411892" y="189471"/>
                </a:cubicBezTo>
                <a:cubicBezTo>
                  <a:pt x="269362" y="250556"/>
                  <a:pt x="435596" y="169381"/>
                  <a:pt x="329513" y="222422"/>
                </a:cubicBezTo>
                <a:cubicBezTo>
                  <a:pt x="308806" y="284542"/>
                  <a:pt x="339147" y="210380"/>
                  <a:pt x="296562" y="263611"/>
                </a:cubicBezTo>
                <a:cubicBezTo>
                  <a:pt x="291137" y="270392"/>
                  <a:pt x="292207" y="280558"/>
                  <a:pt x="288324" y="288325"/>
                </a:cubicBezTo>
                <a:cubicBezTo>
                  <a:pt x="274595" y="315783"/>
                  <a:pt x="271847" y="313039"/>
                  <a:pt x="247135" y="329514"/>
                </a:cubicBezTo>
                <a:cubicBezTo>
                  <a:pt x="241643" y="337752"/>
                  <a:pt x="238390" y="348042"/>
                  <a:pt x="230659" y="354227"/>
                </a:cubicBezTo>
                <a:cubicBezTo>
                  <a:pt x="223878" y="359651"/>
                  <a:pt x="212086" y="356325"/>
                  <a:pt x="205946" y="362465"/>
                </a:cubicBezTo>
                <a:cubicBezTo>
                  <a:pt x="199806" y="368605"/>
                  <a:pt x="200933" y="379116"/>
                  <a:pt x="197708" y="387179"/>
                </a:cubicBezTo>
                <a:cubicBezTo>
                  <a:pt x="195428" y="392880"/>
                  <a:pt x="172994" y="383060"/>
                  <a:pt x="164756" y="395417"/>
                </a:cubicBezTo>
                <a:close/>
              </a:path>
            </a:pathLst>
          </a:custGeom>
          <a:solidFill>
            <a:schemeClr val="tx1">
              <a:lumMod val="5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FF9B90-B352-45BD-84CC-4DD4FD95D171}" type="slidenum">
              <a:rPr lang="en-US" smtClean="0"/>
              <a:t>52</a:t>
            </a:fld>
            <a:endParaRPr lang="en-US"/>
          </a:p>
        </p:txBody>
      </p:sp>
    </p:spTree>
    <p:custDataLst>
      <p:tags r:id="rId1"/>
    </p:custDataLst>
    <p:extLst>
      <p:ext uri="{BB962C8B-B14F-4D97-AF65-F5344CB8AC3E}">
        <p14:creationId xmlns:p14="http://schemas.microsoft.com/office/powerpoint/2010/main" val="731690024"/>
      </p:ext>
    </p:extLst>
  </p:cSld>
  <p:clrMapOvr>
    <a:masterClrMapping/>
  </p:clrMapOvr>
  <mc:AlternateContent xmlns:mc="http://schemas.openxmlformats.org/markup-compatibility/2006" xmlns:p14="http://schemas.microsoft.com/office/powerpoint/2010/main">
    <mc:Choice Requires="p14">
      <p:transition p14:dur="0" advTm="27492"/>
    </mc:Choice>
    <mc:Fallback xmlns="">
      <p:transition advTm="27492"/>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effectLst/>
              </a:rPr>
              <a:t>Evaluation of </a:t>
            </a:r>
            <a:r>
              <a:rPr lang="en-US" sz="4000" dirty="0" err="1" smtClean="0">
                <a:effectLst/>
              </a:rPr>
              <a:t>DeMa</a:t>
            </a:r>
            <a:endParaRPr lang="en-US" sz="4000" dirty="0">
              <a:effectLst/>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71739154"/>
              </p:ext>
            </p:extLst>
          </p:nvPr>
        </p:nvGraphicFramePr>
        <p:xfrm>
          <a:off x="914400" y="1592491"/>
          <a:ext cx="7363326" cy="1899920"/>
        </p:xfrm>
        <a:graphic>
          <a:graphicData uri="http://schemas.openxmlformats.org/drawingml/2006/table">
            <a:tbl>
              <a:tblPr firstRow="1" bandRow="1">
                <a:tableStyleId>{5940675A-B579-460E-94D1-54222C63F5DA}</a:tableStyleId>
              </a:tblPr>
              <a:tblGrid>
                <a:gridCol w="1633086"/>
                <a:gridCol w="1905000"/>
                <a:gridCol w="1889760"/>
                <a:gridCol w="1935480"/>
              </a:tblGrid>
              <a:tr h="370840">
                <a:tc>
                  <a:txBody>
                    <a:bodyPr/>
                    <a:lstStyle/>
                    <a:p>
                      <a:pPr algn="ctr"/>
                      <a:r>
                        <a:rPr lang="en-US" sz="1600" b="1" dirty="0" smtClean="0">
                          <a:solidFill>
                            <a:schemeClr val="bg1"/>
                          </a:solidFill>
                        </a:rPr>
                        <a:t>Methods</a:t>
                      </a:r>
                      <a:endParaRPr lang="en-US" sz="1600" b="1" dirty="0">
                        <a:solidFill>
                          <a:schemeClr val="bg1"/>
                        </a:solidFill>
                      </a:endParaRPr>
                    </a:p>
                  </a:txBody>
                  <a:tcPr anchor="ctr">
                    <a:solidFill>
                      <a:schemeClr val="tx2">
                        <a:lumMod val="50000"/>
                      </a:schemeClr>
                    </a:solidFill>
                  </a:tcPr>
                </a:tc>
                <a:tc>
                  <a:txBody>
                    <a:bodyPr/>
                    <a:lstStyle/>
                    <a:p>
                      <a:pPr algn="ctr"/>
                      <a:r>
                        <a:rPr lang="en-US" sz="1600" b="1" dirty="0" smtClean="0">
                          <a:solidFill>
                            <a:schemeClr val="bg1"/>
                          </a:solidFill>
                        </a:rPr>
                        <a:t>Accuracy</a:t>
                      </a:r>
                      <a:endParaRPr lang="en-US" sz="1600" b="1" dirty="0">
                        <a:solidFill>
                          <a:schemeClr val="bg1"/>
                        </a:solidFill>
                      </a:endParaRPr>
                    </a:p>
                  </a:txBody>
                  <a:tcPr anchor="ctr">
                    <a:solidFill>
                      <a:schemeClr val="tx2">
                        <a:lumMod val="50000"/>
                      </a:schemeClr>
                    </a:solidFill>
                  </a:tcPr>
                </a:tc>
                <a:tc>
                  <a:txBody>
                    <a:bodyPr/>
                    <a:lstStyle/>
                    <a:p>
                      <a:pPr algn="ctr"/>
                      <a:r>
                        <a:rPr lang="en-US" sz="1600" b="1" dirty="0" smtClean="0">
                          <a:solidFill>
                            <a:schemeClr val="bg1"/>
                          </a:solidFill>
                        </a:rPr>
                        <a:t>Events identified</a:t>
                      </a:r>
                      <a:endParaRPr lang="en-US" sz="1600" b="1" dirty="0">
                        <a:solidFill>
                          <a:schemeClr val="bg1"/>
                        </a:solidFill>
                      </a:endParaRPr>
                    </a:p>
                  </a:txBody>
                  <a:tcPr anchor="ctr">
                    <a:solidFill>
                      <a:schemeClr val="tx2">
                        <a:lumMod val="50000"/>
                      </a:schemeClr>
                    </a:solidFill>
                  </a:tcPr>
                </a:tc>
                <a:tc>
                  <a:txBody>
                    <a:bodyPr/>
                    <a:lstStyle/>
                    <a:p>
                      <a:pPr algn="ctr"/>
                      <a:r>
                        <a:rPr lang="en-US" sz="1600" b="1" dirty="0" smtClean="0">
                          <a:solidFill>
                            <a:schemeClr val="bg1"/>
                          </a:solidFill>
                        </a:rPr>
                        <a:t>False positives</a:t>
                      </a:r>
                      <a:endParaRPr lang="en-US" sz="1600" b="1" dirty="0">
                        <a:solidFill>
                          <a:schemeClr val="bg1"/>
                        </a:solidFill>
                      </a:endParaRPr>
                    </a:p>
                  </a:txBody>
                  <a:tcPr anchor="ctr">
                    <a:solidFill>
                      <a:schemeClr val="tx2">
                        <a:lumMod val="50000"/>
                      </a:schemeClr>
                    </a:solidFill>
                  </a:tcPr>
                </a:tc>
              </a:tr>
              <a:tr h="370840">
                <a:tc>
                  <a:txBody>
                    <a:bodyPr/>
                    <a:lstStyle/>
                    <a:p>
                      <a:pPr algn="ctr"/>
                      <a:r>
                        <a:rPr lang="en-US" sz="1600" b="1" dirty="0" err="1" smtClean="0">
                          <a:solidFill>
                            <a:srgbClr val="FF0000"/>
                          </a:solidFill>
                          <a:effectLst/>
                        </a:rPr>
                        <a:t>DeMa</a:t>
                      </a:r>
                      <a:endParaRPr lang="en-US" sz="1600" b="1" dirty="0">
                        <a:solidFill>
                          <a:srgbClr val="FF0000"/>
                        </a:solidFill>
                        <a:effectLst/>
                      </a:endParaRPr>
                    </a:p>
                  </a:txBody>
                  <a:tcPr/>
                </a:tc>
                <a:tc>
                  <a:txBody>
                    <a:bodyPr/>
                    <a:lstStyle/>
                    <a:p>
                      <a:pPr algn="ctr"/>
                      <a:r>
                        <a:rPr lang="en-US" sz="1600" b="1" dirty="0" smtClean="0">
                          <a:solidFill>
                            <a:srgbClr val="FF0000"/>
                          </a:solidFill>
                          <a:effectLst/>
                        </a:rPr>
                        <a:t>0.78</a:t>
                      </a:r>
                      <a:endParaRPr lang="en-US" sz="1600" b="1" dirty="0">
                        <a:solidFill>
                          <a:srgbClr val="FF0000"/>
                        </a:solidFill>
                        <a:effectLst/>
                      </a:endParaRPr>
                    </a:p>
                  </a:txBody>
                  <a:tcPr/>
                </a:tc>
                <a:tc>
                  <a:txBody>
                    <a:bodyPr/>
                    <a:lstStyle/>
                    <a:p>
                      <a:pPr algn="ctr"/>
                      <a:r>
                        <a:rPr lang="en-US" sz="1600" b="1" dirty="0" smtClean="0">
                          <a:solidFill>
                            <a:srgbClr val="FF0000"/>
                          </a:solidFill>
                          <a:effectLst/>
                        </a:rPr>
                        <a:t>684</a:t>
                      </a:r>
                      <a:endParaRPr lang="en-US" sz="1600" b="1" dirty="0">
                        <a:solidFill>
                          <a:srgbClr val="FF0000"/>
                        </a:solidFill>
                        <a:effectLst/>
                      </a:endParaRPr>
                    </a:p>
                  </a:txBody>
                  <a:tcPr/>
                </a:tc>
                <a:tc>
                  <a:txBody>
                    <a:bodyPr/>
                    <a:lstStyle/>
                    <a:p>
                      <a:pPr algn="ctr"/>
                      <a:r>
                        <a:rPr lang="en-US" sz="1600" b="1" dirty="0" smtClean="0">
                          <a:solidFill>
                            <a:srgbClr val="FF0000"/>
                          </a:solidFill>
                          <a:effectLst/>
                        </a:rPr>
                        <a:t>17%</a:t>
                      </a:r>
                      <a:endParaRPr lang="en-US" sz="1600" b="1" dirty="0">
                        <a:solidFill>
                          <a:srgbClr val="FF0000"/>
                        </a:solidFill>
                        <a:effectLst/>
                      </a:endParaRPr>
                    </a:p>
                  </a:txBody>
                  <a:tcPr/>
                </a:tc>
              </a:tr>
              <a:tr h="370840">
                <a:tc>
                  <a:txBody>
                    <a:bodyPr/>
                    <a:lstStyle/>
                    <a:p>
                      <a:pPr algn="ctr"/>
                      <a:r>
                        <a:rPr lang="en-US" sz="1600" dirty="0" smtClean="0"/>
                        <a:t>Fastest </a:t>
                      </a:r>
                    </a:p>
                    <a:p>
                      <a:pPr algn="ctr"/>
                      <a:r>
                        <a:rPr lang="en-US" sz="1600" dirty="0" smtClean="0"/>
                        <a:t>(</a:t>
                      </a:r>
                      <a:r>
                        <a:rPr lang="en-US" sz="1600" dirty="0" err="1" smtClean="0">
                          <a:solidFill>
                            <a:schemeClr val="tx1"/>
                          </a:solidFill>
                          <a:effectLst/>
                        </a:rPr>
                        <a:t>Petrovic</a:t>
                      </a:r>
                      <a:r>
                        <a:rPr lang="en-US" sz="1600" dirty="0" smtClean="0">
                          <a:solidFill>
                            <a:schemeClr val="tx1"/>
                          </a:solidFill>
                          <a:effectLst/>
                        </a:rPr>
                        <a:t> et</a:t>
                      </a:r>
                      <a:r>
                        <a:rPr lang="en-US" sz="1600" baseline="0" dirty="0" smtClean="0">
                          <a:solidFill>
                            <a:schemeClr val="tx1"/>
                          </a:solidFill>
                          <a:effectLst/>
                        </a:rPr>
                        <a:t> al.</a:t>
                      </a:r>
                      <a:r>
                        <a:rPr lang="en-US" sz="1600" dirty="0" smtClean="0"/>
                        <a:t>)</a:t>
                      </a:r>
                      <a:endParaRPr lang="en-US" sz="1600" dirty="0"/>
                    </a:p>
                  </a:txBody>
                  <a:tcPr/>
                </a:tc>
                <a:tc>
                  <a:txBody>
                    <a:bodyPr/>
                    <a:lstStyle/>
                    <a:p>
                      <a:pPr algn="ctr"/>
                      <a:r>
                        <a:rPr lang="en-US" sz="1600" dirty="0" smtClean="0"/>
                        <a:t>0.52</a:t>
                      </a:r>
                      <a:endParaRPr lang="en-US" sz="1600" dirty="0"/>
                    </a:p>
                  </a:txBody>
                  <a:tcPr anchor="ctr"/>
                </a:tc>
                <a:tc>
                  <a:txBody>
                    <a:bodyPr/>
                    <a:lstStyle/>
                    <a:p>
                      <a:pPr algn="ctr"/>
                      <a:r>
                        <a:rPr lang="en-US" sz="1600" dirty="0" smtClean="0"/>
                        <a:t>456</a:t>
                      </a:r>
                      <a:endParaRPr lang="en-US" sz="1600" dirty="0"/>
                    </a:p>
                  </a:txBody>
                  <a:tcPr anchor="ctr"/>
                </a:tc>
                <a:tc>
                  <a:txBody>
                    <a:bodyPr/>
                    <a:lstStyle/>
                    <a:p>
                      <a:pPr algn="ctr"/>
                      <a:r>
                        <a:rPr lang="en-US" sz="1600" dirty="0" smtClean="0"/>
                        <a:t>35%</a:t>
                      </a:r>
                      <a:endParaRPr lang="en-US" sz="1600" dirty="0"/>
                    </a:p>
                  </a:txBody>
                  <a:tcPr anchor="ctr"/>
                </a:tc>
              </a:tr>
              <a:tr h="370840">
                <a:tc>
                  <a:txBody>
                    <a:bodyPr/>
                    <a:lstStyle/>
                    <a:p>
                      <a:pPr algn="ctr"/>
                      <a:r>
                        <a:rPr lang="en-US" sz="1600" dirty="0" err="1" smtClean="0"/>
                        <a:t>OnlineCluter</a:t>
                      </a:r>
                      <a:endParaRPr lang="en-US" sz="1600" dirty="0" smtClean="0"/>
                    </a:p>
                    <a:p>
                      <a:pPr algn="ctr"/>
                      <a:r>
                        <a:rPr lang="en-US" sz="1600" dirty="0" smtClean="0"/>
                        <a:t>(Becker</a:t>
                      </a:r>
                      <a:r>
                        <a:rPr lang="en-US" sz="1600" baseline="0" dirty="0" smtClean="0"/>
                        <a:t> et al.</a:t>
                      </a:r>
                      <a:r>
                        <a:rPr lang="en-US" sz="1600" dirty="0" smtClean="0"/>
                        <a:t>)</a:t>
                      </a:r>
                      <a:endParaRPr lang="en-US" sz="1600" dirty="0"/>
                    </a:p>
                  </a:txBody>
                  <a:tcPr/>
                </a:tc>
                <a:tc>
                  <a:txBody>
                    <a:bodyPr/>
                    <a:lstStyle/>
                    <a:p>
                      <a:pPr algn="ctr"/>
                      <a:r>
                        <a:rPr lang="en-US" sz="1600" dirty="0" smtClean="0"/>
                        <a:t>0.24</a:t>
                      </a:r>
                      <a:endParaRPr lang="en-US" sz="1600" dirty="0"/>
                    </a:p>
                  </a:txBody>
                  <a:tcPr anchor="ctr"/>
                </a:tc>
                <a:tc>
                  <a:txBody>
                    <a:bodyPr/>
                    <a:lstStyle/>
                    <a:p>
                      <a:pPr algn="ctr"/>
                      <a:r>
                        <a:rPr lang="en-US" sz="1600" dirty="0" smtClean="0"/>
                        <a:t>211</a:t>
                      </a:r>
                      <a:endParaRPr lang="en-US" sz="1600" dirty="0"/>
                    </a:p>
                  </a:txBody>
                  <a:tcPr anchor="ctr"/>
                </a:tc>
                <a:tc>
                  <a:txBody>
                    <a:bodyPr/>
                    <a:lstStyle/>
                    <a:p>
                      <a:pPr algn="ctr"/>
                      <a:r>
                        <a:rPr lang="en-US" sz="1600" dirty="0" smtClean="0"/>
                        <a:t>85%</a:t>
                      </a:r>
                      <a:endParaRPr lang="en-US" sz="1600" dirty="0"/>
                    </a:p>
                  </a:txBody>
                  <a:tcPr anchor="ctr"/>
                </a:tc>
              </a:tr>
            </a:tbl>
          </a:graphicData>
        </a:graphic>
      </p:graphicFrame>
      <p:graphicFrame>
        <p:nvGraphicFramePr>
          <p:cNvPr id="6" name="Content Placeholder 6"/>
          <p:cNvGraphicFramePr>
            <a:graphicFrameLocks/>
          </p:cNvGraphicFramePr>
          <p:nvPr>
            <p:extLst/>
          </p:nvPr>
        </p:nvGraphicFramePr>
        <p:xfrm>
          <a:off x="1371600" y="4419600"/>
          <a:ext cx="6477000" cy="2108200"/>
        </p:xfrm>
        <a:graphic>
          <a:graphicData uri="http://schemas.openxmlformats.org/drawingml/2006/table">
            <a:tbl>
              <a:tblPr firstRow="1" bandRow="1">
                <a:tableStyleId>{5940675A-B579-460E-94D1-54222C63F5DA}</a:tableStyleId>
              </a:tblPr>
              <a:tblGrid>
                <a:gridCol w="1470900"/>
                <a:gridCol w="2491500"/>
                <a:gridCol w="2514600"/>
              </a:tblGrid>
              <a:tr h="370840">
                <a:tc>
                  <a:txBody>
                    <a:bodyPr/>
                    <a:lstStyle/>
                    <a:p>
                      <a:pPr algn="ctr"/>
                      <a:r>
                        <a:rPr lang="en-US" sz="1600" b="1" dirty="0" smtClean="0">
                          <a:solidFill>
                            <a:schemeClr val="bg1"/>
                          </a:solidFill>
                          <a:effectLst>
                            <a:outerShdw blurRad="38100" dist="38100" dir="2700000" algn="tl">
                              <a:srgbClr val="000000">
                                <a:alpha val="43137"/>
                              </a:srgbClr>
                            </a:outerShdw>
                          </a:effectLst>
                        </a:rPr>
                        <a:t>Events</a:t>
                      </a:r>
                      <a:endParaRPr lang="en-US" sz="1600" b="1" dirty="0">
                        <a:solidFill>
                          <a:schemeClr val="bg1"/>
                        </a:solidFill>
                        <a:effectLst>
                          <a:outerShdw blurRad="38100" dist="38100" dir="2700000" algn="tl">
                            <a:srgbClr val="000000">
                              <a:alpha val="43137"/>
                            </a:srgbClr>
                          </a:outerShdw>
                        </a:effectLst>
                      </a:endParaRPr>
                    </a:p>
                  </a:txBody>
                  <a:tcPr anchor="ctr">
                    <a:solidFill>
                      <a:schemeClr val="tx2">
                        <a:lumMod val="50000"/>
                      </a:schemeClr>
                    </a:solidFill>
                  </a:tcPr>
                </a:tc>
                <a:tc>
                  <a:txBody>
                    <a:bodyPr/>
                    <a:lstStyle/>
                    <a:p>
                      <a:pPr algn="ctr"/>
                      <a:r>
                        <a:rPr lang="en-US" sz="1600" b="1" dirty="0" smtClean="0">
                          <a:solidFill>
                            <a:schemeClr val="bg1"/>
                          </a:solidFill>
                          <a:effectLst>
                            <a:outerShdw blurRad="38100" dist="38100" dir="2700000" algn="tl">
                              <a:srgbClr val="000000">
                                <a:alpha val="43137"/>
                              </a:srgbClr>
                            </a:outerShdw>
                          </a:effectLst>
                        </a:rPr>
                        <a:t>Terms</a:t>
                      </a:r>
                      <a:endParaRPr lang="en-US" sz="1600" b="1" dirty="0">
                        <a:solidFill>
                          <a:schemeClr val="bg1"/>
                        </a:solidFill>
                        <a:effectLst>
                          <a:outerShdw blurRad="38100" dist="38100" dir="2700000" algn="tl">
                            <a:srgbClr val="000000">
                              <a:alpha val="43137"/>
                            </a:srgbClr>
                          </a:outerShdw>
                        </a:effectLst>
                      </a:endParaRPr>
                    </a:p>
                  </a:txBody>
                  <a:tcPr anchor="ctr">
                    <a:solidFill>
                      <a:schemeClr val="tx2">
                        <a:lumMod val="50000"/>
                      </a:schemeClr>
                    </a:solidFill>
                  </a:tcPr>
                </a:tc>
                <a:tc>
                  <a:txBody>
                    <a:bodyPr/>
                    <a:lstStyle/>
                    <a:p>
                      <a:pPr algn="ctr"/>
                      <a:r>
                        <a:rPr lang="en-US" sz="1600" b="1" dirty="0" smtClean="0">
                          <a:solidFill>
                            <a:schemeClr val="bg1"/>
                          </a:solidFill>
                          <a:effectLst>
                            <a:outerShdw blurRad="38100" dist="38100" dir="2700000" algn="tl">
                              <a:srgbClr val="000000">
                                <a:alpha val="43137"/>
                              </a:srgbClr>
                            </a:outerShdw>
                          </a:effectLst>
                        </a:rPr>
                        <a:t>Time of trending</a:t>
                      </a:r>
                      <a:endParaRPr lang="en-US" sz="1600" b="1" dirty="0">
                        <a:solidFill>
                          <a:schemeClr val="bg1"/>
                        </a:solidFill>
                        <a:effectLst>
                          <a:outerShdw blurRad="38100" dist="38100" dir="2700000" algn="tl">
                            <a:srgbClr val="000000">
                              <a:alpha val="43137"/>
                            </a:srgbClr>
                          </a:outerShdw>
                        </a:effectLst>
                      </a:endParaRPr>
                    </a:p>
                  </a:txBody>
                  <a:tcPr anchor="ctr">
                    <a:solidFill>
                      <a:schemeClr val="tx2">
                        <a:lumMod val="50000"/>
                      </a:schemeClr>
                    </a:solidFill>
                  </a:tcPr>
                </a:tc>
              </a:tr>
              <a:tr h="370840">
                <a:tc>
                  <a:txBody>
                    <a:bodyPr/>
                    <a:lstStyle/>
                    <a:p>
                      <a:pPr algn="ctr"/>
                      <a:r>
                        <a:rPr lang="en-US" sz="1600" dirty="0" smtClean="0"/>
                        <a:t>Westminster Dog Show</a:t>
                      </a:r>
                      <a:endParaRPr lang="en-US" sz="16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Westminster, dog,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show, club</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Oct</a:t>
                      </a:r>
                      <a:r>
                        <a:rPr lang="en-US" sz="1600" baseline="0" dirty="0" smtClean="0"/>
                        <a:t>  2</a:t>
                      </a:r>
                      <a:r>
                        <a:rPr lang="en-US" sz="1600" baseline="30000" dirty="0" smtClean="0"/>
                        <a:t>nd</a:t>
                      </a:r>
                      <a:r>
                        <a:rPr lang="en-US" sz="1600" baseline="0" dirty="0" smtClean="0"/>
                        <a:t> 2012 10:10am</a:t>
                      </a:r>
                      <a:endParaRPr lang="en-US" sz="1600" dirty="0" smtClean="0"/>
                    </a:p>
                  </a:txBody>
                  <a:tcPr/>
                </a:tc>
              </a:tr>
              <a:tr h="370840">
                <a:tc>
                  <a:txBody>
                    <a:bodyPr/>
                    <a:lstStyle/>
                    <a:p>
                      <a:pPr algn="ctr"/>
                      <a:r>
                        <a:rPr lang="en-US" sz="1600" dirty="0" smtClean="0"/>
                        <a:t>Gas leaked</a:t>
                      </a:r>
                      <a:endParaRPr lang="en-US" sz="1600" dirty="0"/>
                    </a:p>
                  </a:txBody>
                  <a:tcPr/>
                </a:tc>
                <a:tc>
                  <a:txBody>
                    <a:bodyPr/>
                    <a:lstStyle/>
                    <a:p>
                      <a:pPr algn="ctr"/>
                      <a:r>
                        <a:rPr lang="en-US" sz="1600" dirty="0" smtClean="0"/>
                        <a:t>Gas, Leak, Pike, 10th, St, Pine, Blocked, Siren</a:t>
                      </a:r>
                      <a:endParaRPr lang="en-US" sz="16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May </a:t>
                      </a:r>
                      <a:r>
                        <a:rPr lang="en-US" sz="1600" baseline="0" dirty="0" smtClean="0"/>
                        <a:t>23</a:t>
                      </a:r>
                      <a:r>
                        <a:rPr lang="en-US" sz="1600" baseline="30000" dirty="0" smtClean="0"/>
                        <a:t>rd</a:t>
                      </a:r>
                      <a:r>
                        <a:rPr lang="en-US" sz="1600" baseline="0" dirty="0" smtClean="0"/>
                        <a:t> 2012 9:55am</a:t>
                      </a:r>
                      <a:endParaRPr lang="en-US" sz="1600" dirty="0" smtClean="0"/>
                    </a:p>
                    <a:p>
                      <a:pPr algn="ctr"/>
                      <a:endParaRPr lang="en-US" sz="1600" dirty="0"/>
                    </a:p>
                  </a:txBody>
                  <a:tcPr/>
                </a:tc>
              </a:tr>
              <a:tr h="370840">
                <a:tc>
                  <a:txBody>
                    <a:bodyPr/>
                    <a:lstStyle/>
                    <a:p>
                      <a:pPr algn="ctr"/>
                      <a:r>
                        <a:rPr lang="en-US" sz="1600" dirty="0" smtClean="0"/>
                        <a:t>Sea Toy Fair</a:t>
                      </a:r>
                      <a:endParaRPr lang="en-US" sz="1600" dirty="0"/>
                    </a:p>
                  </a:txBody>
                  <a:tcPr/>
                </a:tc>
                <a:tc>
                  <a:txBody>
                    <a:bodyPr/>
                    <a:lstStyle/>
                    <a:p>
                      <a:pPr algn="ctr"/>
                      <a:r>
                        <a:rPr lang="en-US" sz="1600" dirty="0" smtClean="0"/>
                        <a:t>#</a:t>
                      </a:r>
                      <a:r>
                        <a:rPr lang="en-US" sz="1600" dirty="0" err="1" smtClean="0"/>
                        <a:t>Toyfairsea</a:t>
                      </a:r>
                      <a:r>
                        <a:rPr lang="en-US" sz="1600" dirty="0" smtClean="0"/>
                        <a:t>, </a:t>
                      </a:r>
                      <a:r>
                        <a:rPr lang="en-US" sz="1600" dirty="0" err="1" smtClean="0"/>
                        <a:t>Starwars</a:t>
                      </a:r>
                      <a:r>
                        <a:rPr lang="en-US" sz="1600" dirty="0" smtClean="0"/>
                        <a:t>, Hasbro, Lego</a:t>
                      </a:r>
                      <a:endParaRPr lang="en-US" sz="16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Aug</a:t>
                      </a:r>
                      <a:r>
                        <a:rPr lang="en-US" sz="1600" baseline="0" dirty="0" smtClean="0"/>
                        <a:t> 18</a:t>
                      </a:r>
                      <a:r>
                        <a:rPr lang="en-US" sz="1600" baseline="30000" dirty="0" smtClean="0"/>
                        <a:t>th</a:t>
                      </a:r>
                      <a:r>
                        <a:rPr lang="en-US" sz="1600" baseline="0" dirty="0" smtClean="0"/>
                        <a:t> 2012 11:23am</a:t>
                      </a:r>
                      <a:endParaRPr lang="en-US" sz="1600" dirty="0" smtClean="0"/>
                    </a:p>
                    <a:p>
                      <a:pPr algn="ctr"/>
                      <a:endParaRPr lang="en-US" sz="1600" dirty="0"/>
                    </a:p>
                  </a:txBody>
                  <a:tcPr/>
                </a:tc>
              </a:tr>
            </a:tbl>
          </a:graphicData>
        </a:graphic>
      </p:graphicFrame>
      <p:sp>
        <p:nvSpPr>
          <p:cNvPr id="3" name="Rectangle 2"/>
          <p:cNvSpPr/>
          <p:nvPr/>
        </p:nvSpPr>
        <p:spPr>
          <a:xfrm>
            <a:off x="2303188" y="3810000"/>
            <a:ext cx="4529638" cy="523220"/>
          </a:xfrm>
          <a:prstGeom prst="rect">
            <a:avLst/>
          </a:prstGeom>
        </p:spPr>
        <p:txBody>
          <a:bodyPr wrap="none">
            <a:spAutoFit/>
          </a:bodyPr>
          <a:lstStyle/>
          <a:p>
            <a:r>
              <a:rPr lang="en-US" sz="2800" b="1" dirty="0">
                <a:ln>
                  <a:solidFill>
                    <a:schemeClr val="bg1">
                      <a:lumMod val="75000"/>
                      <a:lumOff val="25000"/>
                      <a:alpha val="10000"/>
                    </a:schemeClr>
                  </a:solidFill>
                </a:ln>
                <a:solidFill>
                  <a:schemeClr val="accent2">
                    <a:lumMod val="75000"/>
                  </a:schemeClr>
                </a:solidFill>
                <a:latin typeface="+mj-lt"/>
                <a:ea typeface="+mj-ea"/>
                <a:cs typeface="Trebuchet MS"/>
              </a:rPr>
              <a:t>Example Detected Events</a:t>
            </a:r>
          </a:p>
        </p:txBody>
      </p:sp>
      <p:sp>
        <p:nvSpPr>
          <p:cNvPr id="2" name="Slide Number Placeholder 1"/>
          <p:cNvSpPr>
            <a:spLocks noGrp="1"/>
          </p:cNvSpPr>
          <p:nvPr>
            <p:ph type="sldNum" sz="quarter" idx="12"/>
          </p:nvPr>
        </p:nvSpPr>
        <p:spPr/>
        <p:txBody>
          <a:bodyPr/>
          <a:lstStyle/>
          <a:p>
            <a:fld id="{E0FF9B90-B352-45BD-84CC-4DD4FD95D171}" type="slidenum">
              <a:rPr lang="en-US" smtClean="0"/>
              <a:t>53</a:t>
            </a:fld>
            <a:endParaRPr lang="en-US"/>
          </a:p>
        </p:txBody>
      </p:sp>
    </p:spTree>
    <p:extLst>
      <p:ext uri="{BB962C8B-B14F-4D97-AF65-F5344CB8AC3E}">
        <p14:creationId xmlns:p14="http://schemas.microsoft.com/office/powerpoint/2010/main" val="568144239"/>
      </p:ext>
    </p:extLst>
  </p:cSld>
  <p:clrMapOvr>
    <a:masterClrMapping/>
  </p:clrMapOvr>
  <mc:AlternateContent xmlns:mc="http://schemas.openxmlformats.org/markup-compatibility/2006" xmlns:p14="http://schemas.microsoft.com/office/powerpoint/2010/main">
    <mc:Choice Requires="p14">
      <p:transition p14:dur="0" advTm="3355"/>
    </mc:Choice>
    <mc:Fallback xmlns="">
      <p:transition advTm="3355"/>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85" y="288834"/>
            <a:ext cx="8229600" cy="1143000"/>
          </a:xfrm>
        </p:spPr>
        <p:txBody>
          <a:bodyPr>
            <a:normAutofit/>
          </a:bodyPr>
          <a:lstStyle/>
          <a:p>
            <a:r>
              <a:rPr lang="en-US" sz="4000" dirty="0" smtClean="0"/>
              <a:t>Summary of </a:t>
            </a:r>
            <a:r>
              <a:rPr lang="en-US" sz="4000" dirty="0" err="1" smtClean="0"/>
              <a:t>DeMa</a:t>
            </a:r>
            <a:endParaRPr lang="en-US" sz="4000" dirty="0"/>
          </a:p>
        </p:txBody>
      </p:sp>
      <p:sp>
        <p:nvSpPr>
          <p:cNvPr id="3" name="Content Placeholder 2"/>
          <p:cNvSpPr>
            <a:spLocks noGrp="1"/>
          </p:cNvSpPr>
          <p:nvPr>
            <p:ph idx="1"/>
          </p:nvPr>
        </p:nvSpPr>
        <p:spPr>
          <a:xfrm>
            <a:off x="1143000" y="1600200"/>
            <a:ext cx="7010400" cy="4525963"/>
          </a:xfrm>
        </p:spPr>
        <p:txBody>
          <a:bodyPr>
            <a:normAutofit/>
          </a:bodyPr>
          <a:lstStyle/>
          <a:p>
            <a:pPr marL="36900" indent="0">
              <a:buNone/>
            </a:pPr>
            <a:r>
              <a:rPr lang="en-US" sz="2400" dirty="0" smtClean="0">
                <a:solidFill>
                  <a:schemeClr val="tx1"/>
                </a:solidFill>
                <a:effectLst/>
              </a:rPr>
              <a:t>Developed </a:t>
            </a:r>
            <a:r>
              <a:rPr lang="en-US" sz="2400" b="1" dirty="0" err="1" smtClean="0">
                <a:solidFill>
                  <a:schemeClr val="accent2">
                    <a:lumMod val="75000"/>
                  </a:schemeClr>
                </a:solidFill>
                <a:effectLst/>
              </a:rPr>
              <a:t>DeMa</a:t>
            </a:r>
            <a:r>
              <a:rPr lang="en-US" sz="2400" b="1" dirty="0" smtClean="0">
                <a:solidFill>
                  <a:schemeClr val="accent2">
                    <a:lumMod val="75000"/>
                  </a:schemeClr>
                </a:solidFill>
                <a:effectLst/>
              </a:rPr>
              <a:t>, </a:t>
            </a:r>
            <a:r>
              <a:rPr lang="en-US" sz="2400" dirty="0" smtClean="0">
                <a:solidFill>
                  <a:schemeClr val="tx1"/>
                </a:solidFill>
                <a:effectLst/>
              </a:rPr>
              <a:t>an unsurprised event detection algorithm for handling the Event Recognition task.</a:t>
            </a:r>
          </a:p>
          <a:p>
            <a:pPr marL="36900" indent="0">
              <a:buNone/>
            </a:pPr>
            <a:r>
              <a:rPr lang="en-US" sz="2400" dirty="0" err="1" smtClean="0">
                <a:solidFill>
                  <a:schemeClr val="tx1"/>
                </a:solidFill>
                <a:effectLst/>
              </a:rPr>
              <a:t>DeMa</a:t>
            </a:r>
            <a:r>
              <a:rPr lang="en-US" sz="2400" dirty="0" smtClean="0">
                <a:solidFill>
                  <a:schemeClr val="tx1"/>
                </a:solidFill>
                <a:effectLst/>
              </a:rPr>
              <a:t> is able to find trending events with associated tweets from a Twitter stream</a:t>
            </a:r>
          </a:p>
          <a:p>
            <a:pPr marL="36900" indent="0">
              <a:buNone/>
            </a:pPr>
            <a:r>
              <a:rPr lang="en-US" sz="2400" dirty="0" smtClean="0">
                <a:solidFill>
                  <a:schemeClr val="tx1"/>
                </a:solidFill>
                <a:effectLst/>
              </a:rPr>
              <a:t>Demonstrated that  </a:t>
            </a:r>
            <a:r>
              <a:rPr lang="en-US" sz="2400" b="1" dirty="0" err="1" smtClean="0">
                <a:solidFill>
                  <a:schemeClr val="accent2">
                    <a:lumMod val="75000"/>
                  </a:schemeClr>
                </a:solidFill>
                <a:effectLst/>
              </a:rPr>
              <a:t>DeMa</a:t>
            </a:r>
            <a:r>
              <a:rPr lang="en-US" sz="2400" b="1" dirty="0" smtClean="0">
                <a:solidFill>
                  <a:schemeClr val="accent2">
                    <a:lumMod val="75000"/>
                  </a:schemeClr>
                </a:solidFill>
                <a:effectLst/>
              </a:rPr>
              <a:t> </a:t>
            </a:r>
            <a:r>
              <a:rPr lang="en-US" sz="2400" dirty="0" smtClean="0">
                <a:solidFill>
                  <a:schemeClr val="tx1"/>
                </a:solidFill>
                <a:effectLst/>
              </a:rPr>
              <a:t>significantly </a:t>
            </a:r>
            <a:r>
              <a:rPr lang="en-US" sz="2400" dirty="0">
                <a:solidFill>
                  <a:schemeClr val="tx1"/>
                </a:solidFill>
                <a:effectLst/>
              </a:rPr>
              <a:t>outperformed the </a:t>
            </a:r>
            <a:r>
              <a:rPr lang="en-US" sz="2400" dirty="0" smtClean="0">
                <a:solidFill>
                  <a:schemeClr val="tx1"/>
                </a:solidFill>
                <a:effectLst/>
              </a:rPr>
              <a:t>state-of-the-art algorithm</a:t>
            </a:r>
            <a:endParaRPr lang="en-US" sz="2400" dirty="0">
              <a:solidFill>
                <a:schemeClr val="tx1"/>
              </a:solidFill>
              <a:effectLst/>
            </a:endParaRPr>
          </a:p>
          <a:p>
            <a:pPr marL="0" indent="0">
              <a:buNone/>
            </a:pPr>
            <a:r>
              <a:rPr lang="en-US" sz="2400" i="1" dirty="0" smtClean="0">
                <a:effectLst/>
              </a:rPr>
              <a:t>   </a:t>
            </a:r>
            <a:endParaRPr lang="en-US" sz="2400" i="1" dirty="0">
              <a:solidFill>
                <a:srgbClr val="0000CC"/>
              </a:solidFill>
              <a:effectLst/>
            </a:endParaRPr>
          </a:p>
        </p:txBody>
      </p:sp>
      <p:sp>
        <p:nvSpPr>
          <p:cNvPr id="4" name="Slide Number Placeholder 3"/>
          <p:cNvSpPr>
            <a:spLocks noGrp="1"/>
          </p:cNvSpPr>
          <p:nvPr>
            <p:ph type="sldNum" sz="quarter" idx="12"/>
          </p:nvPr>
        </p:nvSpPr>
        <p:spPr/>
        <p:txBody>
          <a:bodyPr/>
          <a:lstStyle/>
          <a:p>
            <a:fld id="{E0FF9B90-B352-45BD-84CC-4DD4FD95D171}" type="slidenum">
              <a:rPr lang="en-US" smtClean="0"/>
              <a:t>54</a:t>
            </a:fld>
            <a:endParaRPr lang="en-US"/>
          </a:p>
        </p:txBody>
      </p:sp>
      <p:pic>
        <p:nvPicPr>
          <p:cNvPr id="9" name="Picture 8"/>
          <p:cNvPicPr>
            <a:picLocks noChangeAspect="1"/>
          </p:cNvPicPr>
          <p:nvPr/>
        </p:nvPicPr>
        <p:blipFill>
          <a:blip r:embed="rId3"/>
          <a:stretch>
            <a:fillRect/>
          </a:stretch>
        </p:blipFill>
        <p:spPr>
          <a:xfrm>
            <a:off x="2667000" y="4572000"/>
            <a:ext cx="4305479" cy="2057400"/>
          </a:xfrm>
          <a:prstGeom prst="rect">
            <a:avLst/>
          </a:prstGeom>
        </p:spPr>
      </p:pic>
    </p:spTree>
    <p:extLst>
      <p:ext uri="{BB962C8B-B14F-4D97-AF65-F5344CB8AC3E}">
        <p14:creationId xmlns:p14="http://schemas.microsoft.com/office/powerpoint/2010/main" val="3100750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90600"/>
            <a:ext cx="7765322" cy="970450"/>
          </a:xfrm>
        </p:spPr>
        <p:txBody>
          <a:bodyPr>
            <a:noAutofit/>
          </a:bodyPr>
          <a:lstStyle/>
          <a:p>
            <a:r>
              <a:rPr lang="en-US" sz="3600" dirty="0" smtClean="0">
                <a:effectLst/>
              </a:rPr>
              <a:t>Facilitate Information seeking for local communities using Whoo.ly</a:t>
            </a:r>
            <a:endParaRPr lang="en-US" sz="3600" dirty="0">
              <a:effectLst/>
            </a:endParaRPr>
          </a:p>
        </p:txBody>
      </p:sp>
      <p:pic>
        <p:nvPicPr>
          <p:cNvPr id="4" name="Picture 2" descr="http://whooly.net/content/images/owlswithbac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175935"/>
            <a:ext cx="3178895"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24200" y="6248400"/>
            <a:ext cx="6019800" cy="461665"/>
          </a:xfrm>
          <a:prstGeom prst="rect">
            <a:avLst/>
          </a:prstGeom>
        </p:spPr>
        <p:txBody>
          <a:bodyPr wrap="square">
            <a:spAutoFit/>
          </a:bodyPr>
          <a:lstStyle/>
          <a:p>
            <a:r>
              <a:rPr lang="en-US" sz="1200" dirty="0"/>
              <a:t>Yuheng Hu, Shelly Farnham, Andrés Monroy-Hernández. </a:t>
            </a:r>
            <a:r>
              <a:rPr lang="en-US" sz="1200" dirty="0" smtClean="0"/>
              <a:t> Whoo.ly</a:t>
            </a:r>
            <a:r>
              <a:rPr lang="en-US" sz="1200" dirty="0"/>
              <a:t>: Facilitating Information Seeking For Hyperlocal Communities Using Social Media. </a:t>
            </a:r>
            <a:r>
              <a:rPr lang="en-US" sz="1200" dirty="0" smtClean="0"/>
              <a:t>CHI’13 (</a:t>
            </a:r>
            <a:r>
              <a:rPr lang="en-US" sz="1200" b="1" dirty="0" smtClean="0"/>
              <a:t>best paper nomination</a:t>
            </a:r>
            <a:r>
              <a:rPr lang="en-US" sz="1200" dirty="0" smtClean="0"/>
              <a:t>)</a:t>
            </a:r>
            <a:endParaRPr lang="en-US" sz="1200" dirty="0"/>
          </a:p>
        </p:txBody>
      </p:sp>
      <p:sp>
        <p:nvSpPr>
          <p:cNvPr id="5" name="Explosion 2 4"/>
          <p:cNvSpPr/>
          <p:nvPr/>
        </p:nvSpPr>
        <p:spPr>
          <a:xfrm>
            <a:off x="-8467" y="4080935"/>
            <a:ext cx="5181600" cy="21336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Application of </a:t>
            </a:r>
            <a:r>
              <a:rPr lang="en-US" sz="2800" b="1" dirty="0" err="1" smtClean="0">
                <a:solidFill>
                  <a:schemeClr val="tx1"/>
                </a:solidFill>
              </a:rPr>
              <a:t>DeMa</a:t>
            </a:r>
            <a:endParaRPr lang="en-US" sz="2800" b="1" dirty="0">
              <a:solidFill>
                <a:schemeClr val="tx1"/>
              </a:solidFill>
            </a:endParaRPr>
          </a:p>
        </p:txBody>
      </p:sp>
      <p:sp>
        <p:nvSpPr>
          <p:cNvPr id="6" name="Slide Number Placeholder 5"/>
          <p:cNvSpPr>
            <a:spLocks noGrp="1"/>
          </p:cNvSpPr>
          <p:nvPr>
            <p:ph type="sldNum" sz="quarter" idx="12"/>
          </p:nvPr>
        </p:nvSpPr>
        <p:spPr/>
        <p:txBody>
          <a:bodyPr/>
          <a:lstStyle/>
          <a:p>
            <a:fld id="{E0FF9B90-B352-45BD-84CC-4DD4FD95D171}" type="slidenum">
              <a:rPr lang="en-US" smtClean="0"/>
              <a:t>55</a:t>
            </a:fld>
            <a:endParaRPr lang="en-US"/>
          </a:p>
        </p:txBody>
      </p:sp>
    </p:spTree>
    <p:extLst>
      <p:ext uri="{BB962C8B-B14F-4D97-AF65-F5344CB8AC3E}">
        <p14:creationId xmlns:p14="http://schemas.microsoft.com/office/powerpoint/2010/main" val="532123139"/>
      </p:ext>
    </p:extLst>
  </p:cSld>
  <p:clrMapOvr>
    <a:masterClrMapping/>
  </p:clrMapOvr>
  <mc:AlternateContent xmlns:mc="http://schemas.openxmlformats.org/markup-compatibility/2006" xmlns:p14="http://schemas.microsoft.com/office/powerpoint/2010/main">
    <mc:Choice Requires="p14">
      <p:transition spd="slow" p14:dur="2000" advTm="12324"/>
    </mc:Choice>
    <mc:Fallback xmlns="">
      <p:transition spd="slow" advTm="12324"/>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farm9.static.flickr.com/8088/8445913323_05089d80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65183" y="4648200"/>
            <a:ext cx="6413633" cy="1569660"/>
          </a:xfrm>
          <a:prstGeom prst="rect">
            <a:avLst/>
          </a:prstGeom>
          <a:solidFill>
            <a:schemeClr val="tx1">
              <a:alpha val="55000"/>
            </a:schemeClr>
          </a:solidFill>
        </p:spPr>
        <p:txBody>
          <a:bodyPr wrap="square" rtlCol="0">
            <a:spAutoFit/>
          </a:bodyPr>
          <a:lstStyle/>
          <a:p>
            <a:r>
              <a:rPr lang="en-US" sz="4800" b="1" dirty="0">
                <a:solidFill>
                  <a:schemeClr val="bg1"/>
                </a:solidFill>
              </a:rPr>
              <a:t>Sirens</a:t>
            </a:r>
            <a:r>
              <a:rPr lang="en-US" sz="4800" b="1" dirty="0" smtClean="0">
                <a:solidFill>
                  <a:schemeClr val="bg1"/>
                </a:solidFill>
              </a:rPr>
              <a:t> </a:t>
            </a:r>
            <a:r>
              <a:rPr lang="en-US" sz="4800" b="1" dirty="0">
                <a:solidFill>
                  <a:schemeClr val="bg1"/>
                </a:solidFill>
              </a:rPr>
              <a:t>blaring in your </a:t>
            </a:r>
            <a:r>
              <a:rPr lang="en-US" sz="4800" b="1" dirty="0" smtClean="0">
                <a:solidFill>
                  <a:schemeClr val="bg1"/>
                </a:solidFill>
              </a:rPr>
              <a:t>neighborhood</a:t>
            </a:r>
            <a:endParaRPr lang="en-US" sz="4800" b="1" dirty="0">
              <a:solidFill>
                <a:schemeClr val="bg1"/>
              </a:solidFill>
              <a:cs typeface="Arial" pitchFamily="34" charset="0"/>
            </a:endParaRPr>
          </a:p>
        </p:txBody>
      </p:sp>
      <p:sp>
        <p:nvSpPr>
          <p:cNvPr id="2" name="Slide Number Placeholder 1"/>
          <p:cNvSpPr>
            <a:spLocks noGrp="1"/>
          </p:cNvSpPr>
          <p:nvPr>
            <p:ph type="sldNum" sz="quarter" idx="12"/>
          </p:nvPr>
        </p:nvSpPr>
        <p:spPr/>
        <p:txBody>
          <a:bodyPr/>
          <a:lstStyle/>
          <a:p>
            <a:fld id="{E1076C38-B432-4594-84E9-BB2F34CDBE4E}" type="slidenum">
              <a:rPr lang="en-US" smtClean="0"/>
              <a:t>56</a:t>
            </a:fld>
            <a:endParaRPr lang="en-US"/>
          </a:p>
        </p:txBody>
      </p:sp>
    </p:spTree>
    <p:extLst>
      <p:ext uri="{BB962C8B-B14F-4D97-AF65-F5344CB8AC3E}">
        <p14:creationId xmlns:p14="http://schemas.microsoft.com/office/powerpoint/2010/main" val="3001264759"/>
      </p:ext>
    </p:extLst>
  </p:cSld>
  <p:clrMapOvr>
    <a:masterClrMapping/>
  </p:clrMapOvr>
  <mc:AlternateContent xmlns:mc="http://schemas.openxmlformats.org/markup-compatibility/2006" xmlns:p14="http://schemas.microsoft.com/office/powerpoint/2010/main">
    <mc:Choice Requires="p14">
      <p:transition spd="slow" p14:dur="2000" advTm="9671"/>
    </mc:Choice>
    <mc:Fallback xmlns="">
      <p:transition spd="slow" advTm="9671"/>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tippingpointmedia.com/wp-content/uploads/2012/10/watching-tv.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1"/>
            <a:ext cx="9154886"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8161" y="5334000"/>
            <a:ext cx="7921039" cy="830997"/>
          </a:xfrm>
          <a:prstGeom prst="rect">
            <a:avLst/>
          </a:prstGeom>
          <a:solidFill>
            <a:schemeClr val="tx1">
              <a:alpha val="55000"/>
            </a:schemeClr>
          </a:solidFill>
        </p:spPr>
        <p:txBody>
          <a:bodyPr wrap="square" rtlCol="0">
            <a:spAutoFit/>
          </a:bodyPr>
          <a:lstStyle/>
          <a:p>
            <a:r>
              <a:rPr lang="en-US" sz="4800" b="1" dirty="0" smtClean="0">
                <a:solidFill>
                  <a:schemeClr val="bg1"/>
                </a:solidFill>
                <a:latin typeface="+mj-lt"/>
              </a:rPr>
              <a:t>Check the </a:t>
            </a:r>
            <a:r>
              <a:rPr lang="en-US" sz="4800" b="1" dirty="0">
                <a:solidFill>
                  <a:schemeClr val="bg1"/>
                </a:solidFill>
                <a:latin typeface="+mj-lt"/>
              </a:rPr>
              <a:t>local TV news</a:t>
            </a:r>
          </a:p>
        </p:txBody>
      </p:sp>
      <p:sp>
        <p:nvSpPr>
          <p:cNvPr id="2" name="Slide Number Placeholder 1"/>
          <p:cNvSpPr>
            <a:spLocks noGrp="1"/>
          </p:cNvSpPr>
          <p:nvPr>
            <p:ph type="sldNum" sz="quarter" idx="12"/>
          </p:nvPr>
        </p:nvSpPr>
        <p:spPr/>
        <p:txBody>
          <a:bodyPr/>
          <a:lstStyle/>
          <a:p>
            <a:fld id="{E0FF9B90-B352-45BD-84CC-4DD4FD95D171}" type="slidenum">
              <a:rPr lang="en-US" smtClean="0"/>
              <a:t>57</a:t>
            </a:fld>
            <a:endParaRPr lang="en-US"/>
          </a:p>
        </p:txBody>
      </p:sp>
    </p:spTree>
    <p:extLst>
      <p:ext uri="{BB962C8B-B14F-4D97-AF65-F5344CB8AC3E}">
        <p14:creationId xmlns:p14="http://schemas.microsoft.com/office/powerpoint/2010/main" val="1853650638"/>
      </p:ext>
    </p:extLst>
  </p:cSld>
  <p:clrMapOvr>
    <a:masterClrMapping/>
  </p:clrMapOvr>
  <mc:AlternateContent xmlns:mc="http://schemas.openxmlformats.org/markup-compatibility/2006" xmlns:p14="http://schemas.microsoft.com/office/powerpoint/2010/main">
    <mc:Choice Requires="p14">
      <p:transition spd="slow" p14:dur="2000" advTm="12399"/>
    </mc:Choice>
    <mc:Fallback xmlns="">
      <p:transition spd="slow" advTm="12399"/>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tjamesgettysburg.files.wordpress.com/2013/03/reading-newspap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57"/>
            <a:ext cx="9144000" cy="68507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6466" y="5257800"/>
            <a:ext cx="8395133" cy="830997"/>
          </a:xfrm>
          <a:prstGeom prst="rect">
            <a:avLst/>
          </a:prstGeom>
          <a:solidFill>
            <a:schemeClr val="tx1">
              <a:alpha val="55000"/>
            </a:schemeClr>
          </a:solidFill>
        </p:spPr>
        <p:txBody>
          <a:bodyPr wrap="square" rtlCol="0">
            <a:spAutoFit/>
          </a:bodyPr>
          <a:lstStyle/>
          <a:p>
            <a:r>
              <a:rPr lang="en-US" sz="4800" b="1" dirty="0">
                <a:solidFill>
                  <a:schemeClr val="bg1"/>
                </a:solidFill>
                <a:latin typeface="+mj-lt"/>
              </a:rPr>
              <a:t>Check</a:t>
            </a:r>
            <a:r>
              <a:rPr lang="en-US" sz="4800" b="1" dirty="0" smtClean="0">
                <a:solidFill>
                  <a:schemeClr val="bg1"/>
                </a:solidFill>
                <a:effectLst>
                  <a:outerShdw blurRad="38100" dist="38100" dir="2700000" algn="tl">
                    <a:srgbClr val="000000">
                      <a:alpha val="43137"/>
                    </a:srgbClr>
                  </a:outerShdw>
                </a:effectLst>
                <a:latin typeface="+mj-lt"/>
              </a:rPr>
              <a:t> the local newspaper</a:t>
            </a:r>
            <a:endParaRPr lang="en-US" sz="4800" b="1" dirty="0">
              <a:solidFill>
                <a:schemeClr val="bg1"/>
              </a:solidFill>
              <a:effectLst>
                <a:outerShdw blurRad="38100" dist="38100" dir="2700000" algn="tl">
                  <a:srgbClr val="000000">
                    <a:alpha val="43137"/>
                  </a:srgbClr>
                </a:outerShdw>
              </a:effectLst>
              <a:latin typeface="+mj-lt"/>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58</a:t>
            </a:fld>
            <a:endParaRPr lang="en-US"/>
          </a:p>
        </p:txBody>
      </p:sp>
    </p:spTree>
    <p:extLst>
      <p:ext uri="{BB962C8B-B14F-4D97-AF65-F5344CB8AC3E}">
        <p14:creationId xmlns:p14="http://schemas.microsoft.com/office/powerpoint/2010/main" val="2623873662"/>
      </p:ext>
    </p:extLst>
  </p:cSld>
  <p:clrMapOvr>
    <a:masterClrMapping/>
  </p:clrMapOvr>
  <mc:AlternateContent xmlns:mc="http://schemas.openxmlformats.org/markup-compatibility/2006" xmlns:p14="http://schemas.microsoft.com/office/powerpoint/2010/main">
    <mc:Choice Requires="p14">
      <p:transition spd="slow" p14:dur="2000" advTm="8786"/>
    </mc:Choice>
    <mc:Fallback xmlns="">
      <p:transition spd="slow" advTm="8786"/>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3.bp.blogspot.com/-_gbAWeYsKP4/T899GpY3CSI/AAAAAAAAACw/du8qLqu4xEo/s1600/emp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3999" cy="68416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76172" y="4572000"/>
            <a:ext cx="6991653" cy="1569660"/>
          </a:xfrm>
          <a:prstGeom prst="rect">
            <a:avLst/>
          </a:prstGeom>
          <a:solidFill>
            <a:schemeClr val="tx1">
              <a:alpha val="55000"/>
            </a:schemeClr>
          </a:solidFill>
        </p:spPr>
        <p:txBody>
          <a:bodyPr wrap="square">
            <a:spAutoFit/>
          </a:bodyPr>
          <a:lstStyle/>
          <a:p>
            <a:pPr algn="ctr"/>
            <a:r>
              <a:rPr lang="en-US" sz="4800" b="1" dirty="0" smtClean="0">
                <a:solidFill>
                  <a:schemeClr val="bg1"/>
                </a:solidFill>
                <a:latin typeface="+mj-lt"/>
              </a:rPr>
              <a:t>Search will probably be fruitless</a:t>
            </a:r>
            <a:endParaRPr lang="en-US" sz="4800" b="1" dirty="0">
              <a:solidFill>
                <a:schemeClr val="bg1"/>
              </a:solidFill>
              <a:latin typeface="+mj-lt"/>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59</a:t>
            </a:fld>
            <a:endParaRPr lang="en-US"/>
          </a:p>
        </p:txBody>
      </p:sp>
    </p:spTree>
    <p:extLst>
      <p:ext uri="{BB962C8B-B14F-4D97-AF65-F5344CB8AC3E}">
        <p14:creationId xmlns:p14="http://schemas.microsoft.com/office/powerpoint/2010/main" val="2069094290"/>
      </p:ext>
    </p:extLst>
  </p:cSld>
  <p:clrMapOvr>
    <a:masterClrMapping/>
  </p:clrMapOvr>
  <mc:AlternateContent xmlns:mc="http://schemas.openxmlformats.org/markup-compatibility/2006" xmlns:p14="http://schemas.microsoft.com/office/powerpoint/2010/main">
    <mc:Choice Requires="p14">
      <p:transition spd="slow" p14:dur="2000" advTm="11458"/>
    </mc:Choice>
    <mc:Fallback xmlns="">
      <p:transition spd="slow" advTm="1145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4910522"/>
            <a:ext cx="6531423" cy="1200329"/>
          </a:xfrm>
          <a:prstGeom prst="rect">
            <a:avLst/>
          </a:prstGeom>
          <a:solidFill>
            <a:schemeClr val="tx1">
              <a:lumMod val="95000"/>
              <a:lumOff val="5000"/>
              <a:alpha val="55000"/>
            </a:schemeClr>
          </a:solid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What were the topics of the </a:t>
            </a:r>
            <a:r>
              <a:rPr lang="en-US" sz="3600" b="1" dirty="0" smtClean="0">
                <a:solidFill>
                  <a:schemeClr val="bg1"/>
                </a:solidFill>
                <a:effectLst>
                  <a:outerShdw blurRad="38100" dist="38100" dir="2700000" algn="tl">
                    <a:srgbClr val="000000">
                      <a:alpha val="43137"/>
                    </a:srgbClr>
                  </a:outerShdw>
                </a:effectLst>
              </a:rPr>
              <a:t>event </a:t>
            </a:r>
            <a:r>
              <a:rPr lang="en-US" sz="3600" b="1" dirty="0">
                <a:solidFill>
                  <a:schemeClr val="bg1"/>
                </a:solidFill>
                <a:effectLst>
                  <a:outerShdw blurRad="38100" dist="38100" dir="2700000" algn="tl">
                    <a:srgbClr val="000000">
                      <a:alpha val="43137"/>
                    </a:srgbClr>
                  </a:outerShdw>
                </a:effectLst>
              </a:rPr>
              <a:t>and tweets?</a:t>
            </a:r>
          </a:p>
        </p:txBody>
      </p:sp>
      <p:pic>
        <p:nvPicPr>
          <p:cNvPr id="7" name="Picture 6"/>
          <p:cNvPicPr>
            <a:picLocks noChangeAspect="1"/>
          </p:cNvPicPr>
          <p:nvPr/>
        </p:nvPicPr>
        <p:blipFill>
          <a:blip r:embed="rId2"/>
          <a:stretch>
            <a:fillRect/>
          </a:stretch>
        </p:blipFill>
        <p:spPr>
          <a:xfrm>
            <a:off x="6324600" y="574040"/>
            <a:ext cx="2146940" cy="3429000"/>
          </a:xfrm>
          <a:prstGeom prst="rect">
            <a:avLst/>
          </a:prstGeom>
        </p:spPr>
      </p:pic>
      <p:pic>
        <p:nvPicPr>
          <p:cNvPr id="5122" name="Picture 2" descr="http://kevin.lexblog.com/wp-content/uploads/sites/111/2012/02/journalism-law-career-for-law-gr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 y="5650563"/>
            <a:ext cx="993775" cy="12074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609600" y="558800"/>
            <a:ext cx="5105400" cy="3838575"/>
          </a:xfrm>
          <a:prstGeom prst="rect">
            <a:avLst/>
          </a:prstGeom>
        </p:spPr>
      </p:pic>
      <p:sp>
        <p:nvSpPr>
          <p:cNvPr id="2" name="Slide Number Placeholder 1"/>
          <p:cNvSpPr>
            <a:spLocks noGrp="1"/>
          </p:cNvSpPr>
          <p:nvPr>
            <p:ph type="sldNum" sz="quarter" idx="12"/>
          </p:nvPr>
        </p:nvSpPr>
        <p:spPr/>
        <p:txBody>
          <a:bodyPr/>
          <a:lstStyle/>
          <a:p>
            <a:fld id="{E0FF9B90-B352-45BD-84CC-4DD4FD95D171}" type="slidenum">
              <a:rPr lang="en-US" smtClean="0"/>
              <a:t>6</a:t>
            </a:fld>
            <a:endParaRPr lang="en-US"/>
          </a:p>
        </p:txBody>
      </p:sp>
    </p:spTree>
    <p:extLst>
      <p:ext uri="{BB962C8B-B14F-4D97-AF65-F5344CB8AC3E}">
        <p14:creationId xmlns:p14="http://schemas.microsoft.com/office/powerpoint/2010/main" val="360478359"/>
      </p:ext>
    </p:extLst>
  </p:cSld>
  <p:clrMapOvr>
    <a:masterClrMapping/>
  </p:clrMapOvr>
  <mc:AlternateContent xmlns:mc="http://schemas.openxmlformats.org/markup-compatibility/2006" xmlns:p14="http://schemas.microsoft.com/office/powerpoint/2010/main">
    <mc:Choice Requires="p14">
      <p:transition p14:dur="0" advTm="25412"/>
    </mc:Choice>
    <mc:Fallback xmlns="">
      <p:transition advTm="25412"/>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http://www2.emmagem.com/wp/wp-content/uploads/2013/01/colored-network-peop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3622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971416" y="3886200"/>
            <a:ext cx="7201167" cy="2308324"/>
          </a:xfrm>
          <a:prstGeom prst="rect">
            <a:avLst/>
          </a:prstGeom>
          <a:solidFill>
            <a:schemeClr val="tx1">
              <a:alpha val="55000"/>
            </a:schemeClr>
          </a:solidFill>
        </p:spPr>
        <p:txBody>
          <a:bodyPr wrap="square" rtlCol="0">
            <a:spAutoFit/>
          </a:bodyPr>
          <a:lstStyle/>
          <a:p>
            <a:r>
              <a:rPr lang="en-US" sz="4800" b="1" dirty="0" smtClean="0">
                <a:solidFill>
                  <a:schemeClr val="bg1"/>
                </a:solidFill>
                <a:latin typeface="+mj-lt"/>
              </a:rPr>
              <a:t>Neighbors reporting </a:t>
            </a:r>
            <a:r>
              <a:rPr lang="en-US" sz="4800" b="1" dirty="0">
                <a:solidFill>
                  <a:schemeClr val="bg1"/>
                </a:solidFill>
                <a:latin typeface="+mj-lt"/>
              </a:rPr>
              <a:t>relevant </a:t>
            </a:r>
            <a:r>
              <a:rPr lang="en-US" sz="4800" b="1" dirty="0" smtClean="0">
                <a:solidFill>
                  <a:schemeClr val="bg1"/>
                </a:solidFill>
                <a:latin typeface="+mj-lt"/>
              </a:rPr>
              <a:t>information on social media</a:t>
            </a:r>
            <a:endParaRPr lang="en-US" sz="4800" b="1" dirty="0">
              <a:solidFill>
                <a:schemeClr val="bg1"/>
              </a:solidFill>
              <a:latin typeface="+mj-lt"/>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60</a:t>
            </a:fld>
            <a:endParaRPr lang="en-US"/>
          </a:p>
        </p:txBody>
      </p:sp>
    </p:spTree>
    <p:extLst>
      <p:ext uri="{BB962C8B-B14F-4D97-AF65-F5344CB8AC3E}">
        <p14:creationId xmlns:p14="http://schemas.microsoft.com/office/powerpoint/2010/main" val="3536396162"/>
      </p:ext>
    </p:extLst>
  </p:cSld>
  <p:clrMapOvr>
    <a:masterClrMapping/>
  </p:clrMapOvr>
  <mc:AlternateContent xmlns:mc="http://schemas.openxmlformats.org/markup-compatibility/2006" xmlns:p14="http://schemas.microsoft.com/office/powerpoint/2010/main">
    <mc:Choice Requires="p14">
      <p:transition spd="slow" p14:dur="2000" advTm="8773"/>
    </mc:Choice>
    <mc:Fallback xmlns="">
      <p:transition spd="slow" advTm="8773"/>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066800"/>
            <a:ext cx="7539155" cy="4648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E0FF9B90-B352-45BD-84CC-4DD4FD95D171}" type="slidenum">
              <a:rPr lang="en-US" smtClean="0"/>
              <a:t>61</a:t>
            </a:fld>
            <a:endParaRPr lang="en-US"/>
          </a:p>
        </p:txBody>
      </p:sp>
    </p:spTree>
    <p:extLst>
      <p:ext uri="{BB962C8B-B14F-4D97-AF65-F5344CB8AC3E}">
        <p14:creationId xmlns:p14="http://schemas.microsoft.com/office/powerpoint/2010/main" val="3023498235"/>
      </p:ext>
    </p:extLst>
  </p:cSld>
  <p:clrMapOvr>
    <a:masterClrMapping/>
  </p:clrMapOvr>
  <mc:AlternateContent xmlns:mc="http://schemas.openxmlformats.org/markup-compatibility/2006" xmlns:p14="http://schemas.microsoft.com/office/powerpoint/2010/main">
    <mc:Choice Requires="p14">
      <p:transition spd="slow" p14:dur="2000" advTm="15899"/>
    </mc:Choice>
    <mc:Fallback xmlns="">
      <p:transition spd="slow" advTm="15899"/>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2.emmagem.com/wp/wp-content/uploads/2013/01/colored-network-peop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400"/>
            <a:ext cx="9144000" cy="6883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99446" y="3124200"/>
            <a:ext cx="7145107" cy="3046988"/>
          </a:xfrm>
          <a:prstGeom prst="rect">
            <a:avLst/>
          </a:prstGeom>
          <a:solidFill>
            <a:schemeClr val="tx1">
              <a:alpha val="55000"/>
            </a:schemeClr>
          </a:solidFill>
        </p:spPr>
        <p:txBody>
          <a:bodyPr wrap="square" rtlCol="0">
            <a:spAutoFit/>
          </a:bodyPr>
          <a:lstStyle/>
          <a:p>
            <a:r>
              <a:rPr lang="en-US" sz="4800" b="1" dirty="0" smtClean="0">
                <a:solidFill>
                  <a:schemeClr val="bg1"/>
                </a:solidFill>
                <a:latin typeface="+mj-lt"/>
              </a:rPr>
              <a:t>Social media:</a:t>
            </a:r>
          </a:p>
          <a:p>
            <a:pPr marL="685800" indent="-512763">
              <a:buFont typeface="Arial" pitchFamily="34" charset="0"/>
              <a:buChar char="•"/>
            </a:pPr>
            <a:r>
              <a:rPr lang="en-US" sz="4800" b="1" dirty="0" smtClean="0">
                <a:solidFill>
                  <a:schemeClr val="bg1"/>
                </a:solidFill>
                <a:latin typeface="+mj-lt"/>
              </a:rPr>
              <a:t>noisy</a:t>
            </a:r>
          </a:p>
          <a:p>
            <a:pPr marL="685800" indent="-512763">
              <a:buFont typeface="Arial" pitchFamily="34" charset="0"/>
              <a:buChar char="•"/>
            </a:pPr>
            <a:r>
              <a:rPr lang="en-US" sz="4800" b="1" dirty="0" smtClean="0">
                <a:solidFill>
                  <a:schemeClr val="bg1"/>
                </a:solidFill>
                <a:latin typeface="+mj-lt"/>
              </a:rPr>
              <a:t>chaotic </a:t>
            </a:r>
          </a:p>
          <a:p>
            <a:pPr marL="685800" indent="-512763">
              <a:buFont typeface="Arial" pitchFamily="34" charset="0"/>
              <a:buChar char="•"/>
            </a:pPr>
            <a:r>
              <a:rPr lang="en-US" sz="4800" b="1" dirty="0" smtClean="0">
                <a:solidFill>
                  <a:schemeClr val="bg1"/>
                </a:solidFill>
                <a:latin typeface="+mj-lt"/>
              </a:rPr>
              <a:t>hard to understand</a:t>
            </a:r>
            <a:endParaRPr lang="en-US" sz="4800" b="1" dirty="0">
              <a:solidFill>
                <a:schemeClr val="bg1"/>
              </a:solidFill>
              <a:latin typeface="+mj-lt"/>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62</a:t>
            </a:fld>
            <a:endParaRPr lang="en-US"/>
          </a:p>
        </p:txBody>
      </p:sp>
    </p:spTree>
    <p:extLst>
      <p:ext uri="{BB962C8B-B14F-4D97-AF65-F5344CB8AC3E}">
        <p14:creationId xmlns:p14="http://schemas.microsoft.com/office/powerpoint/2010/main" val="2667365447"/>
      </p:ext>
    </p:extLst>
  </p:cSld>
  <p:clrMapOvr>
    <a:masterClrMapping/>
  </p:clrMapOvr>
  <mc:AlternateContent xmlns:mc="http://schemas.openxmlformats.org/markup-compatibility/2006" xmlns:p14="http://schemas.microsoft.com/office/powerpoint/2010/main">
    <mc:Choice Requires="p14">
      <p:transition spd="slow" p14:dur="2000" advTm="7103"/>
    </mc:Choice>
    <mc:Fallback xmlns="">
      <p:transition spd="slow" advTm="7103"/>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Yuheng\Desktop\WP_20130427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0" y="4724400"/>
            <a:ext cx="8153399" cy="1569660"/>
          </a:xfrm>
          <a:prstGeom prst="rect">
            <a:avLst/>
          </a:prstGeom>
          <a:solidFill>
            <a:schemeClr val="tx1">
              <a:alpha val="55000"/>
            </a:schemeClr>
          </a:solidFill>
        </p:spPr>
        <p:txBody>
          <a:bodyPr wrap="square" rtlCol="0">
            <a:spAutoFit/>
          </a:bodyPr>
          <a:lstStyle/>
          <a:p>
            <a:r>
              <a:rPr lang="en-US" sz="4800" b="1" dirty="0">
                <a:solidFill>
                  <a:schemeClr val="bg1"/>
                </a:solidFill>
                <a:latin typeface="+mj-lt"/>
              </a:rPr>
              <a:t>Whoo.ly </a:t>
            </a:r>
            <a:r>
              <a:rPr lang="en-US" sz="4800" b="1" dirty="0" smtClean="0">
                <a:solidFill>
                  <a:schemeClr val="bg1"/>
                </a:solidFill>
                <a:latin typeface="+mj-lt"/>
              </a:rPr>
              <a:t>reveals latent neighborhood information</a:t>
            </a:r>
            <a:endParaRPr lang="en-US" sz="4800" i="1" dirty="0">
              <a:solidFill>
                <a:schemeClr val="bg1"/>
              </a:solidFill>
              <a:latin typeface="+mj-lt"/>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63</a:t>
            </a:fld>
            <a:endParaRPr lang="en-US"/>
          </a:p>
        </p:txBody>
      </p:sp>
    </p:spTree>
    <p:extLst>
      <p:ext uri="{BB962C8B-B14F-4D97-AF65-F5344CB8AC3E}">
        <p14:creationId xmlns:p14="http://schemas.microsoft.com/office/powerpoint/2010/main" val="494869683"/>
      </p:ext>
    </p:extLst>
  </p:cSld>
  <p:clrMapOvr>
    <a:masterClrMapping/>
  </p:clrMapOvr>
  <mc:AlternateContent xmlns:mc="http://schemas.openxmlformats.org/markup-compatibility/2006" xmlns:p14="http://schemas.microsoft.com/office/powerpoint/2010/main">
    <mc:Choice Requires="p14">
      <p:transition spd="slow" p14:dur="2000" advTm="10540"/>
    </mc:Choice>
    <mc:Fallback xmlns="">
      <p:transition spd="slow" advTm="1054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files.softicons.com/download/internet-icons/social-media-beakers-icons-by-iconshock/png/512/twit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57200"/>
            <a:ext cx="2689334" cy="25435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6400" y="3000703"/>
            <a:ext cx="5917324" cy="3539430"/>
          </a:xfrm>
          <a:prstGeom prst="rect">
            <a:avLst/>
          </a:prstGeom>
          <a:solidFill>
            <a:schemeClr val="tx1">
              <a:alpha val="55000"/>
            </a:schemeClr>
          </a:solidFill>
        </p:spPr>
        <p:txBody>
          <a:bodyPr wrap="square" rtlCol="0">
            <a:spAutoFit/>
          </a:bodyPr>
          <a:lstStyle/>
          <a:p>
            <a:r>
              <a:rPr lang="en-US" sz="4800" b="1" dirty="0" smtClean="0">
                <a:solidFill>
                  <a:schemeClr val="bg1"/>
                </a:solidFill>
                <a:effectLst>
                  <a:outerShdw blurRad="38100" dist="38100" dir="2700000" algn="tl">
                    <a:srgbClr val="000000">
                      <a:alpha val="43137"/>
                    </a:srgbClr>
                  </a:outerShdw>
                </a:effectLst>
                <a:latin typeface="+mj-lt"/>
              </a:rPr>
              <a:t>Filter from Twitter:</a:t>
            </a:r>
          </a:p>
          <a:p>
            <a:pPr marL="685800" indent="-449263">
              <a:buFont typeface="Arial" pitchFamily="34" charset="0"/>
              <a:buChar char="•"/>
            </a:pPr>
            <a:r>
              <a:rPr lang="en-US" sz="4400" b="1" dirty="0" smtClean="0">
                <a:solidFill>
                  <a:schemeClr val="bg1"/>
                </a:solidFill>
                <a:effectLst>
                  <a:outerShdw blurRad="38100" dist="38100" dir="2700000" algn="tl">
                    <a:srgbClr val="000000">
                      <a:alpha val="43137"/>
                    </a:srgbClr>
                  </a:outerShdw>
                </a:effectLst>
                <a:latin typeface="+mj-lt"/>
              </a:rPr>
              <a:t>Events</a:t>
            </a:r>
          </a:p>
          <a:p>
            <a:pPr marL="685800" indent="-449263">
              <a:buFont typeface="Arial" pitchFamily="34" charset="0"/>
              <a:buChar char="•"/>
            </a:pPr>
            <a:r>
              <a:rPr lang="en-US" sz="4400" b="1" dirty="0" smtClean="0">
                <a:solidFill>
                  <a:schemeClr val="bg1"/>
                </a:solidFill>
                <a:effectLst>
                  <a:outerShdw blurRad="38100" dist="38100" dir="2700000" algn="tl">
                    <a:srgbClr val="000000">
                      <a:alpha val="43137"/>
                    </a:srgbClr>
                  </a:outerShdw>
                </a:effectLst>
                <a:latin typeface="+mj-lt"/>
              </a:rPr>
              <a:t>Topics</a:t>
            </a:r>
          </a:p>
          <a:p>
            <a:pPr marL="685800" indent="-449263">
              <a:buFont typeface="Arial" pitchFamily="34" charset="0"/>
              <a:buChar char="•"/>
            </a:pPr>
            <a:r>
              <a:rPr lang="en-US" sz="4400" b="1" dirty="0" smtClean="0">
                <a:solidFill>
                  <a:schemeClr val="bg1"/>
                </a:solidFill>
                <a:effectLst>
                  <a:outerShdw blurRad="38100" dist="38100" dir="2700000" algn="tl">
                    <a:srgbClr val="000000">
                      <a:alpha val="43137"/>
                    </a:srgbClr>
                  </a:outerShdw>
                </a:effectLst>
                <a:latin typeface="+mj-lt"/>
              </a:rPr>
              <a:t>People</a:t>
            </a:r>
          </a:p>
          <a:p>
            <a:pPr marL="685800" indent="-449263">
              <a:buFont typeface="Arial" pitchFamily="34" charset="0"/>
              <a:buChar char="•"/>
            </a:pPr>
            <a:r>
              <a:rPr lang="en-US" sz="4400" b="1" dirty="0" smtClean="0">
                <a:solidFill>
                  <a:schemeClr val="bg1"/>
                </a:solidFill>
                <a:effectLst>
                  <a:outerShdw blurRad="38100" dist="38100" dir="2700000" algn="tl">
                    <a:srgbClr val="000000">
                      <a:alpha val="43137"/>
                    </a:srgbClr>
                  </a:outerShdw>
                </a:effectLst>
                <a:latin typeface="+mj-lt"/>
              </a:rPr>
              <a:t>Places</a:t>
            </a:r>
            <a:endParaRPr lang="en-US" sz="4400" b="1" dirty="0">
              <a:solidFill>
                <a:schemeClr val="bg1"/>
              </a:solidFill>
              <a:effectLst>
                <a:outerShdw blurRad="38100" dist="38100" dir="2700000" algn="tl">
                  <a:srgbClr val="000000">
                    <a:alpha val="43137"/>
                  </a:srgbClr>
                </a:outerShdw>
              </a:effectLst>
              <a:latin typeface="+mj-lt"/>
            </a:endParaRPr>
          </a:p>
        </p:txBody>
      </p:sp>
      <p:pic>
        <p:nvPicPr>
          <p:cNvPr id="3074" name="Picture 2" descr="https://twitter.com/images/resources/twitter-bird-light-bg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3745"/>
            <a:ext cx="3100552" cy="3100552"/>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3938752" y="1250945"/>
            <a:ext cx="1166648" cy="1066800"/>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FF9B90-B352-45BD-84CC-4DD4FD95D171}" type="slidenum">
              <a:rPr lang="en-US" smtClean="0"/>
              <a:t>64</a:t>
            </a:fld>
            <a:endParaRPr lang="en-US"/>
          </a:p>
        </p:txBody>
      </p:sp>
    </p:spTree>
    <p:extLst>
      <p:ext uri="{BB962C8B-B14F-4D97-AF65-F5344CB8AC3E}">
        <p14:creationId xmlns:p14="http://schemas.microsoft.com/office/powerpoint/2010/main" val="2581160460"/>
      </p:ext>
    </p:extLst>
  </p:cSld>
  <p:clrMapOvr>
    <a:masterClrMapping/>
  </p:clrMapOvr>
  <mc:AlternateContent xmlns:mc="http://schemas.openxmlformats.org/markup-compatibility/2006" xmlns:p14="http://schemas.microsoft.com/office/powerpoint/2010/main">
    <mc:Choice Requires="p14">
      <p:transition spd="slow" p14:dur="2000" advTm="34317"/>
    </mc:Choice>
    <mc:Fallback xmlns="">
      <p:transition spd="slow" advTm="34317"/>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666"/>
          <a:stretch/>
        </p:blipFill>
        <p:spPr bwMode="auto">
          <a:xfrm>
            <a:off x="609600" y="533400"/>
            <a:ext cx="4981074" cy="4981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6096000" y="609600"/>
            <a:ext cx="2568442" cy="3176587"/>
          </a:xfrm>
          <a:prstGeom prst="rect">
            <a:avLst/>
          </a:prstGeom>
        </p:spPr>
      </p:pic>
      <p:sp>
        <p:nvSpPr>
          <p:cNvPr id="5" name="TextBox 4"/>
          <p:cNvSpPr txBox="1"/>
          <p:nvPr/>
        </p:nvSpPr>
        <p:spPr>
          <a:xfrm>
            <a:off x="6705600" y="3962400"/>
            <a:ext cx="1563441" cy="369332"/>
          </a:xfrm>
          <a:prstGeom prst="rect">
            <a:avLst/>
          </a:prstGeom>
          <a:noFill/>
        </p:spPr>
        <p:txBody>
          <a:bodyPr wrap="none" rtlCol="0">
            <a:spAutoFit/>
          </a:bodyPr>
          <a:lstStyle/>
          <a:p>
            <a:r>
              <a:rPr lang="en-US" dirty="0" smtClean="0"/>
              <a:t>Mobile version</a:t>
            </a:r>
            <a:endParaRPr lang="en-US" dirty="0"/>
          </a:p>
        </p:txBody>
      </p:sp>
      <p:sp>
        <p:nvSpPr>
          <p:cNvPr id="2" name="Slide Number Placeholder 1"/>
          <p:cNvSpPr>
            <a:spLocks noGrp="1"/>
          </p:cNvSpPr>
          <p:nvPr>
            <p:ph type="sldNum" sz="quarter" idx="12"/>
          </p:nvPr>
        </p:nvSpPr>
        <p:spPr/>
        <p:txBody>
          <a:bodyPr/>
          <a:lstStyle/>
          <a:p>
            <a:fld id="{E0FF9B90-B352-45BD-84CC-4DD4FD95D171}" type="slidenum">
              <a:rPr lang="en-US" smtClean="0"/>
              <a:t>65</a:t>
            </a:fld>
            <a:endParaRPr lang="en-US"/>
          </a:p>
        </p:txBody>
      </p:sp>
    </p:spTree>
    <p:extLst>
      <p:ext uri="{BB962C8B-B14F-4D97-AF65-F5344CB8AC3E}">
        <p14:creationId xmlns:p14="http://schemas.microsoft.com/office/powerpoint/2010/main" val="590261941"/>
      </p:ext>
    </p:extLst>
  </p:cSld>
  <p:clrMapOvr>
    <a:masterClrMapping/>
  </p:clrMapOvr>
  <mc:AlternateContent xmlns:mc="http://schemas.openxmlformats.org/markup-compatibility/2006" xmlns:p14="http://schemas.microsoft.com/office/powerpoint/2010/main">
    <mc:Choice Requires="p14">
      <p:transition spd="slow" p14:dur="2000" advTm="5351"/>
    </mc:Choice>
    <mc:Fallback xmlns="">
      <p:transition spd="slow" advTm="5351"/>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666"/>
          <a:stretch/>
        </p:blipFill>
        <p:spPr bwMode="auto">
          <a:xfrm>
            <a:off x="1600200" y="228600"/>
            <a:ext cx="64008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600200" y="228600"/>
            <a:ext cx="6400800" cy="6400800"/>
          </a:xfrm>
          <a:prstGeom prst="rect">
            <a:avLst/>
          </a:prstGeom>
          <a:solidFill>
            <a:schemeClr val="tx1">
              <a:lumMod val="50000"/>
              <a:lumOff val="50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752600" y="1052758"/>
            <a:ext cx="5166815" cy="1957142"/>
            <a:chOff x="1752600" y="1052758"/>
            <a:chExt cx="5166815" cy="1957142"/>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66800"/>
              <a:ext cx="264795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66179" y="1052758"/>
              <a:ext cx="2353236" cy="1323439"/>
            </a:xfrm>
            <a:prstGeom prst="rect">
              <a:avLst/>
            </a:prstGeom>
            <a:solidFill>
              <a:schemeClr val="tx1">
                <a:alpha val="40000"/>
              </a:schemeClr>
            </a:solidFill>
            <a:ln>
              <a:noFill/>
            </a:ln>
          </p:spPr>
          <p:txBody>
            <a:bodyPr wrap="square" rtlCol="0">
              <a:spAutoFit/>
            </a:bodyPr>
            <a:lstStyle/>
            <a:p>
              <a:r>
                <a:rPr lang="en-US" sz="4000" b="1" dirty="0" smtClean="0">
                  <a:solidFill>
                    <a:schemeClr val="bg1"/>
                  </a:solidFill>
                  <a:latin typeface="+mj-lt"/>
                </a:rPr>
                <a:t>Trending events</a:t>
              </a:r>
              <a:r>
                <a:rPr lang="en-US" sz="4000" b="1" dirty="0">
                  <a:solidFill>
                    <a:schemeClr val="bg1"/>
                  </a:solidFill>
                  <a:latin typeface="+mj-lt"/>
                </a:rPr>
                <a:t> </a:t>
              </a:r>
            </a:p>
          </p:txBody>
        </p:sp>
      </p:grpSp>
      <p:grpSp>
        <p:nvGrpSpPr>
          <p:cNvPr id="10" name="Group 9"/>
          <p:cNvGrpSpPr/>
          <p:nvPr/>
        </p:nvGrpSpPr>
        <p:grpSpPr>
          <a:xfrm>
            <a:off x="1752600" y="3009900"/>
            <a:ext cx="5203209" cy="1323439"/>
            <a:chOff x="1752600" y="3009900"/>
            <a:chExt cx="5203209" cy="1323439"/>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124200"/>
              <a:ext cx="267652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669809" y="3009900"/>
              <a:ext cx="2286000" cy="1323439"/>
            </a:xfrm>
            <a:prstGeom prst="rect">
              <a:avLst/>
            </a:prstGeom>
            <a:solidFill>
              <a:schemeClr val="tx1">
                <a:alpha val="40000"/>
              </a:schemeClr>
            </a:solidFill>
            <a:ln>
              <a:noFill/>
            </a:ln>
          </p:spPr>
          <p:txBody>
            <a:bodyPr wrap="square" rtlCol="0">
              <a:spAutoFit/>
            </a:bodyPr>
            <a:lstStyle/>
            <a:p>
              <a:r>
                <a:rPr lang="en-US" sz="4000" b="1" dirty="0" smtClean="0">
                  <a:solidFill>
                    <a:schemeClr val="bg1"/>
                  </a:solidFill>
                  <a:latin typeface="+mj-lt"/>
                </a:rPr>
                <a:t>Top topics</a:t>
              </a:r>
              <a:endParaRPr lang="en-US" sz="4000" b="1" dirty="0">
                <a:solidFill>
                  <a:schemeClr val="bg1"/>
                </a:solidFill>
                <a:latin typeface="+mj-lt"/>
              </a:endParaRPr>
            </a:p>
          </p:txBody>
        </p:sp>
      </p:grpSp>
      <p:grpSp>
        <p:nvGrpSpPr>
          <p:cNvPr id="16" name="Group 15"/>
          <p:cNvGrpSpPr/>
          <p:nvPr/>
        </p:nvGrpSpPr>
        <p:grpSpPr>
          <a:xfrm>
            <a:off x="1787857" y="4114800"/>
            <a:ext cx="3886200" cy="2257425"/>
            <a:chOff x="152400" y="2333892"/>
            <a:chExt cx="3886200" cy="2257425"/>
          </a:xfrm>
        </p:grpSpPr>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333892"/>
              <a:ext cx="1276350"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752600" y="2333892"/>
              <a:ext cx="2286000" cy="1323439"/>
            </a:xfrm>
            <a:prstGeom prst="rect">
              <a:avLst/>
            </a:prstGeom>
            <a:solidFill>
              <a:schemeClr val="tx1">
                <a:alpha val="40000"/>
              </a:schemeClr>
            </a:solidFill>
            <a:ln>
              <a:noFill/>
            </a:ln>
          </p:spPr>
          <p:txBody>
            <a:bodyPr wrap="square" rtlCol="0">
              <a:spAutoFit/>
            </a:bodyPr>
            <a:lstStyle/>
            <a:p>
              <a:r>
                <a:rPr lang="en-US" sz="4000" b="1" dirty="0" smtClean="0">
                  <a:solidFill>
                    <a:schemeClr val="bg1"/>
                  </a:solidFill>
                  <a:latin typeface="+mj-lt"/>
                </a:rPr>
                <a:t>Active people</a:t>
              </a:r>
              <a:endParaRPr lang="en-US" sz="4000" b="1" dirty="0">
                <a:solidFill>
                  <a:schemeClr val="bg1"/>
                </a:solidFill>
                <a:latin typeface="+mj-lt"/>
              </a:endParaRPr>
            </a:p>
          </p:txBody>
        </p:sp>
      </p:grpSp>
      <p:grpSp>
        <p:nvGrpSpPr>
          <p:cNvPr id="14" name="Group 13"/>
          <p:cNvGrpSpPr/>
          <p:nvPr/>
        </p:nvGrpSpPr>
        <p:grpSpPr>
          <a:xfrm>
            <a:off x="3090862" y="4114800"/>
            <a:ext cx="3748443" cy="2228850"/>
            <a:chOff x="4469784" y="4400550"/>
            <a:chExt cx="3748443" cy="2228850"/>
          </a:xfrm>
        </p:grpSpPr>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9784" y="4400550"/>
              <a:ext cx="1343025"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5932227" y="4400550"/>
              <a:ext cx="2286000" cy="1323439"/>
            </a:xfrm>
            <a:prstGeom prst="rect">
              <a:avLst/>
            </a:prstGeom>
            <a:solidFill>
              <a:schemeClr val="tx1">
                <a:alpha val="40000"/>
              </a:schemeClr>
            </a:solidFill>
            <a:ln>
              <a:noFill/>
            </a:ln>
          </p:spPr>
          <p:txBody>
            <a:bodyPr wrap="square" rtlCol="0">
              <a:spAutoFit/>
            </a:bodyPr>
            <a:lstStyle/>
            <a:p>
              <a:r>
                <a:rPr lang="en-US" sz="4000" b="1" dirty="0" smtClean="0">
                  <a:solidFill>
                    <a:schemeClr val="bg1"/>
                  </a:solidFill>
                  <a:latin typeface="+mj-lt"/>
                </a:rPr>
                <a:t>Popular places</a:t>
              </a:r>
              <a:endParaRPr lang="en-US" sz="4000" b="1" dirty="0">
                <a:solidFill>
                  <a:schemeClr val="bg1"/>
                </a:solidFill>
                <a:latin typeface="+mj-lt"/>
              </a:endParaRPr>
            </a:p>
          </p:txBody>
        </p:sp>
      </p:grpSp>
      <p:sp>
        <p:nvSpPr>
          <p:cNvPr id="18" name="Slide Number Placeholder 17"/>
          <p:cNvSpPr>
            <a:spLocks noGrp="1"/>
          </p:cNvSpPr>
          <p:nvPr>
            <p:ph type="sldNum" sz="quarter" idx="12"/>
          </p:nvPr>
        </p:nvSpPr>
        <p:spPr/>
        <p:txBody>
          <a:bodyPr/>
          <a:lstStyle/>
          <a:p>
            <a:fld id="{E0FF9B90-B352-45BD-84CC-4DD4FD95D171}" type="slidenum">
              <a:rPr lang="en-US" smtClean="0"/>
              <a:t>66</a:t>
            </a:fld>
            <a:endParaRPr lang="en-US"/>
          </a:p>
        </p:txBody>
      </p:sp>
    </p:spTree>
    <p:extLst>
      <p:ext uri="{BB962C8B-B14F-4D97-AF65-F5344CB8AC3E}">
        <p14:creationId xmlns:p14="http://schemas.microsoft.com/office/powerpoint/2010/main" val="237391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farm1.staticflickr.com/113/271202126_769b1b36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1936" y="685800"/>
            <a:ext cx="7880127" cy="3416320"/>
          </a:xfrm>
          <a:prstGeom prst="rect">
            <a:avLst/>
          </a:prstGeom>
          <a:solidFill>
            <a:schemeClr val="tx1">
              <a:alpha val="40000"/>
            </a:schemeClr>
          </a:solid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Neighborhood Information Seeking </a:t>
            </a:r>
            <a:r>
              <a:rPr lang="en-US" sz="3600" b="1" dirty="0" smtClean="0">
                <a:solidFill>
                  <a:schemeClr val="bg1"/>
                </a:solidFill>
                <a:effectLst>
                  <a:outerShdw blurRad="38100" dist="38100" dir="2700000" algn="tl">
                    <a:srgbClr val="000000">
                      <a:alpha val="43137"/>
                    </a:srgbClr>
                  </a:outerShdw>
                </a:effectLst>
              </a:rPr>
              <a:t>Task: </a:t>
            </a:r>
            <a:r>
              <a:rPr lang="en-US" sz="3600" b="1" dirty="0" smtClean="0">
                <a:solidFill>
                  <a:schemeClr val="bg1"/>
                </a:solidFill>
                <a:effectLst>
                  <a:outerShdw blurRad="38100" dist="38100" dir="2700000" algn="tl">
                    <a:srgbClr val="000000">
                      <a:alpha val="43137"/>
                    </a:srgbClr>
                  </a:outerShdw>
                </a:effectLst>
                <a:latin typeface="+mj-lt"/>
              </a:rPr>
              <a:t>Whoo.ly VS. Twitter</a:t>
            </a:r>
            <a:endParaRPr lang="en-US" sz="800" b="1" dirty="0" smtClean="0">
              <a:solidFill>
                <a:schemeClr val="bg1"/>
              </a:solidFill>
              <a:effectLst>
                <a:outerShdw blurRad="38100" dist="38100" dir="2700000" algn="tl">
                  <a:srgbClr val="000000">
                    <a:alpha val="43137"/>
                  </a:srgbClr>
                </a:outerShdw>
              </a:effectLst>
              <a:latin typeface="+mj-lt"/>
            </a:endParaRPr>
          </a:p>
          <a:p>
            <a:pPr marL="571500" indent="-398463" fontAlgn="base">
              <a:buFont typeface="Arial" pitchFamily="34" charset="0"/>
              <a:buChar char="•"/>
            </a:pPr>
            <a:r>
              <a:rPr lang="en-US" sz="3600" b="1" dirty="0">
                <a:solidFill>
                  <a:schemeClr val="bg1"/>
                </a:solidFill>
                <a:effectLst>
                  <a:outerShdw blurRad="38100" dist="38100" dir="2700000" algn="tl">
                    <a:srgbClr val="000000">
                      <a:alpha val="43137"/>
                    </a:srgbClr>
                  </a:outerShdw>
                </a:effectLst>
                <a:latin typeface="+mj-lt"/>
              </a:rPr>
              <a:t>R</a:t>
            </a:r>
            <a:r>
              <a:rPr lang="en-US" sz="3600" b="1" dirty="0" smtClean="0">
                <a:solidFill>
                  <a:schemeClr val="bg1"/>
                </a:solidFill>
                <a:effectLst>
                  <a:outerShdw blurRad="38100" dist="38100" dir="2700000" algn="tl">
                    <a:srgbClr val="000000">
                      <a:alpha val="43137"/>
                    </a:srgbClr>
                  </a:outerShdw>
                </a:effectLst>
                <a:latin typeface="+mj-lt"/>
              </a:rPr>
              <a:t>ecent events</a:t>
            </a:r>
            <a:endParaRPr lang="en-US" sz="3600" b="1" dirty="0">
              <a:solidFill>
                <a:schemeClr val="bg1"/>
              </a:solidFill>
              <a:effectLst>
                <a:outerShdw blurRad="38100" dist="38100" dir="2700000" algn="tl">
                  <a:srgbClr val="000000">
                    <a:alpha val="43137"/>
                  </a:srgbClr>
                </a:outerShdw>
              </a:effectLst>
              <a:latin typeface="+mj-lt"/>
            </a:endParaRPr>
          </a:p>
          <a:p>
            <a:pPr marL="571500" indent="-398463" fontAlgn="base">
              <a:buFont typeface="Arial" pitchFamily="34" charset="0"/>
              <a:buChar char="•"/>
            </a:pPr>
            <a:r>
              <a:rPr lang="en-US" sz="3600" b="1" dirty="0">
                <a:solidFill>
                  <a:schemeClr val="bg1"/>
                </a:solidFill>
                <a:effectLst>
                  <a:outerShdw blurRad="38100" dist="38100" dir="2700000" algn="tl">
                    <a:srgbClr val="000000">
                      <a:alpha val="43137"/>
                    </a:srgbClr>
                  </a:outerShdw>
                </a:effectLst>
                <a:latin typeface="+mj-lt"/>
              </a:rPr>
              <a:t>L</a:t>
            </a:r>
            <a:r>
              <a:rPr lang="en-US" sz="3600" b="1" dirty="0" smtClean="0">
                <a:solidFill>
                  <a:schemeClr val="bg1"/>
                </a:solidFill>
                <a:effectLst>
                  <a:outerShdw blurRad="38100" dist="38100" dir="2700000" algn="tl">
                    <a:srgbClr val="000000">
                      <a:alpha val="43137"/>
                    </a:srgbClr>
                  </a:outerShdw>
                </a:effectLst>
                <a:latin typeface="+mj-lt"/>
              </a:rPr>
              <a:t>ocal neighborhood</a:t>
            </a:r>
            <a:r>
              <a:rPr lang="en-US" sz="3600" b="1" dirty="0">
                <a:solidFill>
                  <a:schemeClr val="bg1"/>
                </a:solidFill>
                <a:effectLst>
                  <a:outerShdw blurRad="38100" dist="38100" dir="2700000" algn="tl">
                    <a:srgbClr val="000000">
                      <a:alpha val="43137"/>
                    </a:srgbClr>
                  </a:outerShdw>
                </a:effectLst>
                <a:latin typeface="+mj-lt"/>
              </a:rPr>
              <a:t> </a:t>
            </a:r>
            <a:r>
              <a:rPr lang="en-US" sz="3600" b="1" dirty="0" smtClean="0">
                <a:solidFill>
                  <a:schemeClr val="bg1"/>
                </a:solidFill>
                <a:effectLst>
                  <a:outerShdw blurRad="38100" dist="38100" dir="2700000" algn="tl">
                    <a:srgbClr val="000000">
                      <a:alpha val="43137"/>
                    </a:srgbClr>
                  </a:outerShdw>
                </a:effectLst>
                <a:latin typeface="+mj-lt"/>
              </a:rPr>
              <a:t>reporters </a:t>
            </a:r>
            <a:endParaRPr lang="en-US" sz="3600" b="1" dirty="0">
              <a:solidFill>
                <a:schemeClr val="bg1"/>
              </a:solidFill>
              <a:effectLst>
                <a:outerShdw blurRad="38100" dist="38100" dir="2700000" algn="tl">
                  <a:srgbClr val="000000">
                    <a:alpha val="43137"/>
                  </a:srgbClr>
                </a:outerShdw>
              </a:effectLst>
              <a:latin typeface="+mj-lt"/>
            </a:endParaRPr>
          </a:p>
          <a:p>
            <a:pPr marL="571500" indent="-398463" fontAlgn="base">
              <a:buFont typeface="Arial" pitchFamily="34" charset="0"/>
              <a:buChar char="•"/>
            </a:pPr>
            <a:r>
              <a:rPr lang="en-US" sz="3600" b="1" dirty="0">
                <a:solidFill>
                  <a:schemeClr val="bg1"/>
                </a:solidFill>
                <a:effectLst>
                  <a:outerShdw blurRad="38100" dist="38100" dir="2700000" algn="tl">
                    <a:srgbClr val="000000">
                      <a:alpha val="43137"/>
                    </a:srgbClr>
                  </a:outerShdw>
                </a:effectLst>
                <a:latin typeface="+mj-lt"/>
              </a:rPr>
              <a:t>N</a:t>
            </a:r>
            <a:r>
              <a:rPr lang="en-US" sz="3600" b="1" dirty="0" smtClean="0">
                <a:solidFill>
                  <a:schemeClr val="bg1"/>
                </a:solidFill>
                <a:effectLst>
                  <a:outerShdw blurRad="38100" dist="38100" dir="2700000" algn="tl">
                    <a:srgbClr val="000000">
                      <a:alpha val="43137"/>
                    </a:srgbClr>
                  </a:outerShdw>
                </a:effectLst>
                <a:latin typeface="+mj-lt"/>
              </a:rPr>
              <a:t>eighborhood</a:t>
            </a:r>
            <a:r>
              <a:rPr lang="en-US" sz="3600" b="1" dirty="0">
                <a:solidFill>
                  <a:schemeClr val="bg1"/>
                </a:solidFill>
                <a:effectLst>
                  <a:outerShdw blurRad="38100" dist="38100" dir="2700000" algn="tl">
                    <a:srgbClr val="000000">
                      <a:alpha val="43137"/>
                    </a:srgbClr>
                  </a:outerShdw>
                </a:effectLst>
                <a:latin typeface="+mj-lt"/>
              </a:rPr>
              <a:t> </a:t>
            </a:r>
            <a:r>
              <a:rPr lang="en-US" sz="3600" b="1" dirty="0" smtClean="0">
                <a:solidFill>
                  <a:schemeClr val="bg1"/>
                </a:solidFill>
                <a:effectLst>
                  <a:outerShdw blurRad="38100" dist="38100" dir="2700000" algn="tl">
                    <a:srgbClr val="000000">
                      <a:alpha val="43137"/>
                    </a:srgbClr>
                  </a:outerShdw>
                </a:effectLst>
                <a:latin typeface="+mj-lt"/>
              </a:rPr>
              <a:t>topics</a:t>
            </a:r>
            <a:endParaRPr lang="en-US" sz="3600" b="1" dirty="0">
              <a:solidFill>
                <a:schemeClr val="bg1"/>
              </a:solidFill>
              <a:effectLst>
                <a:outerShdw blurRad="38100" dist="38100" dir="2700000" algn="tl">
                  <a:srgbClr val="000000">
                    <a:alpha val="43137"/>
                  </a:srgbClr>
                </a:outerShdw>
              </a:effectLst>
              <a:latin typeface="+mj-lt"/>
            </a:endParaRPr>
          </a:p>
          <a:p>
            <a:pPr marL="571500" indent="-398463" fontAlgn="base">
              <a:buFont typeface="Arial" pitchFamily="34" charset="0"/>
              <a:buChar char="•"/>
            </a:pPr>
            <a:r>
              <a:rPr lang="en-US" sz="3600" b="1" dirty="0">
                <a:solidFill>
                  <a:schemeClr val="bg1"/>
                </a:solidFill>
                <a:effectLst>
                  <a:outerShdw blurRad="38100" dist="38100" dir="2700000" algn="tl">
                    <a:srgbClr val="000000">
                      <a:alpha val="43137"/>
                    </a:srgbClr>
                  </a:outerShdw>
                </a:effectLst>
                <a:latin typeface="+mj-lt"/>
              </a:rPr>
              <a:t>P</a:t>
            </a:r>
            <a:r>
              <a:rPr lang="en-US" sz="3600" b="1" dirty="0" smtClean="0">
                <a:solidFill>
                  <a:schemeClr val="bg1"/>
                </a:solidFill>
                <a:effectLst>
                  <a:outerShdw blurRad="38100" dist="38100" dir="2700000" algn="tl">
                    <a:srgbClr val="000000">
                      <a:alpha val="43137"/>
                    </a:srgbClr>
                  </a:outerShdw>
                </a:effectLst>
                <a:latin typeface="+mj-lt"/>
              </a:rPr>
              <a:t>otential neighborhood</a:t>
            </a:r>
            <a:r>
              <a:rPr lang="en-US" sz="3600" b="1" dirty="0">
                <a:solidFill>
                  <a:schemeClr val="bg1"/>
                </a:solidFill>
                <a:effectLst>
                  <a:outerShdw blurRad="38100" dist="38100" dir="2700000" algn="tl">
                    <a:srgbClr val="000000">
                      <a:alpha val="43137"/>
                    </a:srgbClr>
                  </a:outerShdw>
                </a:effectLst>
                <a:latin typeface="+mj-lt"/>
              </a:rPr>
              <a:t> </a:t>
            </a:r>
            <a:r>
              <a:rPr lang="en-US" sz="3600" b="1" dirty="0" smtClean="0">
                <a:solidFill>
                  <a:schemeClr val="bg1"/>
                </a:solidFill>
                <a:effectLst>
                  <a:outerShdw blurRad="38100" dist="38100" dir="2700000" algn="tl">
                    <a:srgbClr val="000000">
                      <a:alpha val="43137"/>
                    </a:srgbClr>
                  </a:outerShdw>
                </a:effectLst>
                <a:latin typeface="+mj-lt"/>
              </a:rPr>
              <a:t>friends</a:t>
            </a:r>
          </a:p>
        </p:txBody>
      </p:sp>
      <p:sp>
        <p:nvSpPr>
          <p:cNvPr id="4" name="TextBox 3"/>
          <p:cNvSpPr txBox="1"/>
          <p:nvPr/>
        </p:nvSpPr>
        <p:spPr>
          <a:xfrm>
            <a:off x="6637081" y="5659739"/>
            <a:ext cx="1898277" cy="1046440"/>
          </a:xfrm>
          <a:prstGeom prst="rect">
            <a:avLst/>
          </a:prstGeom>
          <a:noFill/>
        </p:spPr>
        <p:txBody>
          <a:bodyPr wrap="none" rtlCol="0">
            <a:spAutoFit/>
          </a:bodyPr>
          <a:lstStyle/>
          <a:p>
            <a:pPr marL="0" lvl="8"/>
            <a:r>
              <a:rPr lang="en-US" sz="4400" b="1" dirty="0" smtClean="0">
                <a:solidFill>
                  <a:schemeClr val="bg1"/>
                </a:solidFill>
                <a:effectLst>
                  <a:outerShdw blurRad="38100" dist="38100" dir="2700000" algn="tl">
                    <a:srgbClr val="000000">
                      <a:alpha val="43137"/>
                    </a:srgbClr>
                  </a:outerShdw>
                </a:effectLst>
                <a:latin typeface="+mj-lt"/>
              </a:rPr>
              <a:t>(n=13)</a:t>
            </a:r>
          </a:p>
          <a:p>
            <a:endParaRPr lang="en-US" dirty="0">
              <a:latin typeface="+mj-lt"/>
            </a:endParaRPr>
          </a:p>
        </p:txBody>
      </p:sp>
      <p:sp>
        <p:nvSpPr>
          <p:cNvPr id="2" name="Slide Number Placeholder 1"/>
          <p:cNvSpPr>
            <a:spLocks noGrp="1"/>
          </p:cNvSpPr>
          <p:nvPr>
            <p:ph type="sldNum" sz="quarter" idx="12"/>
          </p:nvPr>
        </p:nvSpPr>
        <p:spPr/>
        <p:txBody>
          <a:bodyPr/>
          <a:lstStyle/>
          <a:p>
            <a:fld id="{E1076C38-B432-4594-84E9-BB2F34CDBE4E}" type="slidenum">
              <a:rPr lang="en-US" smtClean="0"/>
              <a:t>67</a:t>
            </a:fld>
            <a:endParaRPr lang="en-US"/>
          </a:p>
        </p:txBody>
      </p:sp>
    </p:spTree>
    <p:extLst>
      <p:ext uri="{BB962C8B-B14F-4D97-AF65-F5344CB8AC3E}">
        <p14:creationId xmlns:p14="http://schemas.microsoft.com/office/powerpoint/2010/main" val="48803385"/>
      </p:ext>
    </p:extLst>
  </p:cSld>
  <p:clrMapOvr>
    <a:masterClrMapping/>
  </p:clrMapOvr>
  <mc:AlternateContent xmlns:mc="http://schemas.openxmlformats.org/markup-compatibility/2006" xmlns:p14="http://schemas.microsoft.com/office/powerpoint/2010/main">
    <mc:Choice Requires="p14">
      <p:transition spd="slow" p14:dur="2000" advTm="29799"/>
    </mc:Choice>
    <mc:Fallback xmlns="">
      <p:transition spd="slow" advTm="29799"/>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farm1.staticflickr.com/113/271202126_769b1b36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4114800" cy="256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97021" y="498732"/>
            <a:ext cx="4300372" cy="954107"/>
          </a:xfrm>
          <a:prstGeom prst="rect">
            <a:avLst/>
          </a:prstGeom>
          <a:solidFill>
            <a:schemeClr val="tx1">
              <a:alpha val="40000"/>
            </a:schemeClr>
          </a:solidFill>
        </p:spPr>
        <p:txBody>
          <a:bodyPr wrap="square" rtlCol="0">
            <a:spAutoFit/>
          </a:bodyPr>
          <a:lstStyle/>
          <a:p>
            <a:r>
              <a:rPr lang="en-US" sz="2800" b="1" dirty="0">
                <a:solidFill>
                  <a:schemeClr val="bg1"/>
                </a:solidFill>
                <a:latin typeface="+mj-lt"/>
              </a:rPr>
              <a:t>U</a:t>
            </a:r>
            <a:r>
              <a:rPr lang="en-US" sz="2800" b="1" dirty="0" smtClean="0">
                <a:solidFill>
                  <a:schemeClr val="bg1"/>
                </a:solidFill>
                <a:latin typeface="+mj-lt"/>
              </a:rPr>
              <a:t>sing Whoo.ly is easier </a:t>
            </a:r>
            <a:r>
              <a:rPr lang="en-US" sz="2800" b="1" dirty="0">
                <a:solidFill>
                  <a:schemeClr val="bg1"/>
                </a:solidFill>
                <a:latin typeface="+mj-lt"/>
              </a:rPr>
              <a:t>to </a:t>
            </a:r>
            <a:r>
              <a:rPr lang="en-US" sz="2800" b="1" dirty="0" smtClean="0">
                <a:solidFill>
                  <a:schemeClr val="bg1"/>
                </a:solidFill>
                <a:latin typeface="+mj-lt"/>
              </a:rPr>
              <a:t>complete tasks</a:t>
            </a:r>
            <a:endParaRPr lang="en-US" sz="2800" b="1" dirty="0">
              <a:solidFill>
                <a:schemeClr val="bg1"/>
              </a:solidFill>
              <a:latin typeface="+mj-lt"/>
            </a:endParaRPr>
          </a:p>
        </p:txBody>
      </p:sp>
      <p:pic>
        <p:nvPicPr>
          <p:cNvPr id="6" name="Picture 2" descr="http://crowdresearch.org/blog/wp-content/uploads/2013/04/who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581400"/>
            <a:ext cx="4114800" cy="29535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84595" y="3590612"/>
            <a:ext cx="4307006" cy="2677656"/>
          </a:xfrm>
          <a:prstGeom prst="rect">
            <a:avLst/>
          </a:prstGeom>
          <a:solidFill>
            <a:schemeClr val="tx1">
              <a:alpha val="40000"/>
            </a:schemeClr>
          </a:solidFill>
        </p:spPr>
        <p:txBody>
          <a:bodyPr wrap="square" rtlCol="0">
            <a:spAutoFit/>
          </a:bodyPr>
          <a:lstStyle/>
          <a:p>
            <a:r>
              <a:rPr lang="en-US" sz="2800" b="1" dirty="0" smtClean="0">
                <a:solidFill>
                  <a:schemeClr val="bg1"/>
                </a:solidFill>
                <a:latin typeface="+mj-lt"/>
              </a:rPr>
              <a:t>Whoo.ly is more </a:t>
            </a:r>
            <a:r>
              <a:rPr lang="en-US" sz="2800" b="1" dirty="0">
                <a:solidFill>
                  <a:schemeClr val="bg1"/>
                </a:solidFill>
                <a:latin typeface="+mj-lt"/>
              </a:rPr>
              <a:t>useful, easy to </a:t>
            </a:r>
            <a:r>
              <a:rPr lang="en-US" sz="2800" b="1" dirty="0" smtClean="0">
                <a:solidFill>
                  <a:schemeClr val="bg1"/>
                </a:solidFill>
                <a:latin typeface="+mj-lt"/>
              </a:rPr>
              <a:t>use, has better </a:t>
            </a:r>
            <a:r>
              <a:rPr lang="en-US" sz="2800" b="1" dirty="0">
                <a:solidFill>
                  <a:schemeClr val="bg1"/>
                </a:solidFill>
                <a:latin typeface="+mj-lt"/>
              </a:rPr>
              <a:t>overview of </a:t>
            </a:r>
            <a:r>
              <a:rPr lang="en-US" sz="2800" b="1" dirty="0" smtClean="0">
                <a:solidFill>
                  <a:schemeClr val="bg1"/>
                </a:solidFill>
                <a:latin typeface="+mj-lt"/>
              </a:rPr>
              <a:t>neighborhoods, and a sense of </a:t>
            </a:r>
            <a:r>
              <a:rPr lang="en-US" sz="2800" b="1" dirty="0">
                <a:solidFill>
                  <a:schemeClr val="bg1"/>
                </a:solidFill>
                <a:latin typeface="+mj-lt"/>
              </a:rPr>
              <a:t>connection to </a:t>
            </a:r>
            <a:r>
              <a:rPr lang="en-US" sz="2800" b="1" dirty="0" smtClean="0">
                <a:solidFill>
                  <a:schemeClr val="bg1"/>
                </a:solidFill>
                <a:latin typeface="+mj-lt"/>
              </a:rPr>
              <a:t>communities</a:t>
            </a:r>
            <a:endParaRPr lang="en-US" sz="2800" b="1" dirty="0">
              <a:solidFill>
                <a:schemeClr val="bg1"/>
              </a:solidFill>
              <a:latin typeface="+mj-lt"/>
            </a:endParaRPr>
          </a:p>
        </p:txBody>
      </p:sp>
      <p:sp>
        <p:nvSpPr>
          <p:cNvPr id="9" name="Title 1"/>
          <p:cNvSpPr txBox="1">
            <a:spLocks/>
          </p:cNvSpPr>
          <p:nvPr/>
        </p:nvSpPr>
        <p:spPr>
          <a:xfrm>
            <a:off x="381000" y="1687087"/>
            <a:ext cx="8382000" cy="4093428"/>
          </a:xfrm>
          <a:prstGeom prst="rect">
            <a:avLst/>
          </a:prstGeom>
          <a:solidFill>
            <a:schemeClr val="tx1">
              <a:lumMod val="50000"/>
              <a:lumOff val="50000"/>
              <a:alpha val="95000"/>
            </a:schemeClr>
          </a:solidFill>
          <a:ln>
            <a:noFill/>
          </a:ln>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r>
              <a:rPr lang="en-US" b="1" dirty="0">
                <a:ln>
                  <a:solidFill>
                    <a:schemeClr val="bg1">
                      <a:lumMod val="75000"/>
                      <a:lumOff val="25000"/>
                      <a:alpha val="10000"/>
                    </a:schemeClr>
                  </a:solidFill>
                </a:ln>
                <a:solidFill>
                  <a:schemeClr val="bg1"/>
                </a:solidFill>
                <a:cs typeface="Trebuchet MS"/>
              </a:rPr>
              <a:t>Interview after finishing </a:t>
            </a:r>
            <a:r>
              <a:rPr lang="en-US" b="1" dirty="0" smtClean="0">
                <a:ln>
                  <a:solidFill>
                    <a:schemeClr val="bg1">
                      <a:lumMod val="75000"/>
                      <a:lumOff val="25000"/>
                      <a:alpha val="10000"/>
                    </a:schemeClr>
                  </a:solidFill>
                </a:ln>
                <a:solidFill>
                  <a:schemeClr val="bg1"/>
                </a:solidFill>
                <a:cs typeface="Trebuchet MS"/>
              </a:rPr>
              <a:t>tasks</a:t>
            </a:r>
          </a:p>
          <a:p>
            <a:pPr defTabSz="457200"/>
            <a:endParaRPr lang="en-US" sz="3600" b="1" dirty="0" smtClean="0">
              <a:ln>
                <a:solidFill>
                  <a:schemeClr val="bg1">
                    <a:lumMod val="75000"/>
                    <a:lumOff val="25000"/>
                    <a:alpha val="10000"/>
                  </a:schemeClr>
                </a:solidFill>
              </a:ln>
              <a:solidFill>
                <a:schemeClr val="bg1"/>
              </a:solidFill>
              <a:cs typeface="Trebuchet MS"/>
            </a:endParaRPr>
          </a:p>
          <a:p>
            <a:pPr algn="l"/>
            <a:r>
              <a:rPr lang="en-US" sz="3600" dirty="0">
                <a:solidFill>
                  <a:schemeClr val="bg1"/>
                </a:solidFill>
                <a:latin typeface="Arial" pitchFamily="34" charset="0"/>
                <a:cs typeface="Arial" pitchFamily="34" charset="0"/>
              </a:rPr>
              <a:t>R1: “</a:t>
            </a:r>
            <a:r>
              <a:rPr lang="en-US" sz="3600" b="1" i="1" dirty="0">
                <a:solidFill>
                  <a:schemeClr val="bg1"/>
                </a:solidFill>
                <a:latin typeface="Arial" pitchFamily="34" charset="0"/>
                <a:cs typeface="Arial" pitchFamily="34" charset="0"/>
              </a:rPr>
              <a:t>Really liked </a:t>
            </a:r>
            <a:r>
              <a:rPr lang="en-US" sz="3600" i="1" dirty="0">
                <a:solidFill>
                  <a:schemeClr val="bg1"/>
                </a:solidFill>
                <a:latin typeface="Arial" pitchFamily="34" charset="0"/>
                <a:cs typeface="Arial" pitchFamily="34" charset="0"/>
              </a:rPr>
              <a:t>it overall</a:t>
            </a:r>
            <a:r>
              <a:rPr lang="en-US" sz="3600" b="1" i="1" dirty="0">
                <a:solidFill>
                  <a:schemeClr val="bg1"/>
                </a:solidFill>
                <a:latin typeface="Arial" pitchFamily="34" charset="0"/>
                <a:cs typeface="Arial" pitchFamily="34" charset="0"/>
              </a:rPr>
              <a:t>, definitely a lot easier </a:t>
            </a:r>
            <a:r>
              <a:rPr lang="en-US" sz="3600" i="1" dirty="0">
                <a:solidFill>
                  <a:schemeClr val="bg1"/>
                </a:solidFill>
                <a:latin typeface="Arial" pitchFamily="34" charset="0"/>
                <a:cs typeface="Arial" pitchFamily="34" charset="0"/>
              </a:rPr>
              <a:t>to find stuff</a:t>
            </a:r>
            <a:r>
              <a:rPr lang="en-US" sz="3600" i="1" dirty="0" smtClean="0">
                <a:solidFill>
                  <a:schemeClr val="bg1"/>
                </a:solidFill>
                <a:latin typeface="Arial" pitchFamily="34" charset="0"/>
                <a:cs typeface="Arial" pitchFamily="34" charset="0"/>
              </a:rPr>
              <a:t>”</a:t>
            </a:r>
          </a:p>
          <a:p>
            <a:pPr algn="l"/>
            <a:endParaRPr lang="en-US" sz="3600" dirty="0">
              <a:solidFill>
                <a:schemeClr val="bg1"/>
              </a:solidFill>
              <a:latin typeface="Arial" pitchFamily="34" charset="0"/>
              <a:cs typeface="Arial" pitchFamily="34" charset="0"/>
            </a:endParaRPr>
          </a:p>
          <a:p>
            <a:pPr algn="l"/>
            <a:r>
              <a:rPr lang="en-US" sz="3600" dirty="0">
                <a:solidFill>
                  <a:schemeClr val="bg1"/>
                </a:solidFill>
                <a:latin typeface="Arial" pitchFamily="34" charset="0"/>
                <a:cs typeface="Arial" pitchFamily="34" charset="0"/>
              </a:rPr>
              <a:t>R2: “</a:t>
            </a:r>
            <a:r>
              <a:rPr lang="en-US" sz="3600" i="1" dirty="0">
                <a:solidFill>
                  <a:schemeClr val="bg1"/>
                </a:solidFill>
                <a:latin typeface="Arial" pitchFamily="34" charset="0"/>
                <a:cs typeface="Arial" pitchFamily="34" charset="0"/>
              </a:rPr>
              <a:t>Twitter isn’t set up for a </a:t>
            </a:r>
            <a:r>
              <a:rPr lang="en-US" sz="3600" i="1" dirty="0" smtClean="0">
                <a:solidFill>
                  <a:schemeClr val="bg1"/>
                </a:solidFill>
                <a:latin typeface="Arial" pitchFamily="34" charset="0"/>
                <a:cs typeface="Arial" pitchFamily="34" charset="0"/>
              </a:rPr>
              <a:t>community</a:t>
            </a:r>
            <a:r>
              <a:rPr lang="en-US" sz="3600" i="1" dirty="0">
                <a:solidFill>
                  <a:schemeClr val="bg1"/>
                </a:solidFill>
                <a:latin typeface="Arial" pitchFamily="34" charset="0"/>
                <a:cs typeface="Arial" pitchFamily="34" charset="0"/>
              </a:rPr>
              <a:t>. </a:t>
            </a:r>
            <a:r>
              <a:rPr lang="en-US" sz="3600" i="1" dirty="0" err="1">
                <a:solidFill>
                  <a:schemeClr val="bg1"/>
                </a:solidFill>
                <a:latin typeface="Arial" pitchFamily="34" charset="0"/>
                <a:cs typeface="Arial" pitchFamily="34" charset="0"/>
              </a:rPr>
              <a:t>Whool.y</a:t>
            </a:r>
            <a:r>
              <a:rPr lang="en-US" sz="3600" i="1" dirty="0">
                <a:solidFill>
                  <a:schemeClr val="bg1"/>
                </a:solidFill>
                <a:latin typeface="Arial" pitchFamily="34" charset="0"/>
                <a:cs typeface="Arial" pitchFamily="34" charset="0"/>
              </a:rPr>
              <a:t> functions </a:t>
            </a:r>
            <a:r>
              <a:rPr lang="en-US" sz="3600" b="1" i="1" dirty="0">
                <a:solidFill>
                  <a:schemeClr val="bg1"/>
                </a:solidFill>
                <a:latin typeface="Arial" pitchFamily="34" charset="0"/>
                <a:cs typeface="Arial" pitchFamily="34" charset="0"/>
              </a:rPr>
              <a:t>amazingly</a:t>
            </a:r>
            <a:r>
              <a:rPr lang="en-US" sz="3600" i="1" dirty="0">
                <a:solidFill>
                  <a:schemeClr val="bg1"/>
                </a:solidFill>
                <a:latin typeface="Arial" pitchFamily="34" charset="0"/>
                <a:cs typeface="Arial" pitchFamily="34" charset="0"/>
              </a:rPr>
              <a:t> for this</a:t>
            </a:r>
            <a:r>
              <a:rPr lang="en-US" sz="3600" i="1" dirty="0" smtClean="0">
                <a:solidFill>
                  <a:schemeClr val="bg1"/>
                </a:solidFill>
                <a:latin typeface="Arial" pitchFamily="34" charset="0"/>
                <a:cs typeface="Arial" pitchFamily="34" charset="0"/>
              </a:rPr>
              <a:t>.”</a:t>
            </a:r>
            <a:endParaRPr lang="en-US" sz="3600" dirty="0">
              <a:solidFill>
                <a:schemeClr val="bg1"/>
              </a:solidFill>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E1076C38-B432-4594-84E9-BB2F34CDBE4E}" type="slidenum">
              <a:rPr lang="en-US" smtClean="0"/>
              <a:t>68</a:t>
            </a:fld>
            <a:endParaRPr lang="en-US"/>
          </a:p>
        </p:txBody>
      </p:sp>
    </p:spTree>
    <p:extLst>
      <p:ext uri="{BB962C8B-B14F-4D97-AF65-F5344CB8AC3E}">
        <p14:creationId xmlns:p14="http://schemas.microsoft.com/office/powerpoint/2010/main" val="3911794565"/>
      </p:ext>
    </p:extLst>
  </p:cSld>
  <p:clrMapOvr>
    <a:masterClrMapping/>
  </p:clrMapOvr>
  <mc:AlternateContent xmlns:mc="http://schemas.openxmlformats.org/markup-compatibility/2006" xmlns:p14="http://schemas.microsoft.com/office/powerpoint/2010/main">
    <mc:Choice Requires="p14">
      <p:transition spd="slow" p14:dur="2000" advTm="11394"/>
    </mc:Choice>
    <mc:Fallback xmlns="">
      <p:transition spd="slow" advTm="113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8194" name="Picture 2" descr="C:\Users\Yuheng\Desktop\seattle_neighborho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6"/>
            <a:ext cx="9144000" cy="68738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0" y="2590800"/>
            <a:ext cx="8610600" cy="3046988"/>
          </a:xfrm>
          <a:prstGeom prst="rect">
            <a:avLst/>
          </a:prstGeom>
          <a:solidFill>
            <a:schemeClr val="tx1">
              <a:alpha val="55000"/>
            </a:schemeClr>
          </a:solidFill>
        </p:spPr>
        <p:txBody>
          <a:bodyPr wrap="square">
            <a:spAutoFit/>
          </a:bodyPr>
          <a:lstStyle/>
          <a:p>
            <a:r>
              <a:rPr lang="en-US" sz="4800" b="1" dirty="0" smtClean="0">
                <a:solidFill>
                  <a:schemeClr val="bg1"/>
                </a:solidFill>
                <a:effectLst>
                  <a:outerShdw blurRad="38100" dist="38100" dir="2700000" algn="tl">
                    <a:srgbClr val="000000">
                      <a:alpha val="43137"/>
                    </a:srgbClr>
                  </a:outerShdw>
                </a:effectLst>
                <a:latin typeface="+mj-lt"/>
              </a:rPr>
              <a:t>Summary</a:t>
            </a:r>
          </a:p>
          <a:p>
            <a:pPr marL="571500" indent="-571500">
              <a:buFont typeface="Arial" pitchFamily="34" charset="0"/>
              <a:buChar char="•"/>
            </a:pPr>
            <a:r>
              <a:rPr lang="en-US" sz="3600" b="1" dirty="0" smtClean="0">
                <a:solidFill>
                  <a:schemeClr val="bg1"/>
                </a:solidFill>
                <a:effectLst>
                  <a:outerShdw blurRad="38100" dist="38100" dir="2700000" algn="tl">
                    <a:srgbClr val="000000">
                      <a:alpha val="43137"/>
                    </a:srgbClr>
                  </a:outerShdw>
                </a:effectLst>
                <a:latin typeface="+mj-lt"/>
              </a:rPr>
              <a:t>Whoo.ly, a local information </a:t>
            </a:r>
            <a:r>
              <a:rPr lang="en-US" sz="3600" b="1" dirty="0">
                <a:solidFill>
                  <a:schemeClr val="bg1"/>
                </a:solidFill>
                <a:effectLst>
                  <a:outerShdw blurRad="38100" dist="38100" dir="2700000" algn="tl">
                    <a:srgbClr val="000000">
                      <a:alpha val="43137"/>
                    </a:srgbClr>
                  </a:outerShdw>
                </a:effectLst>
                <a:latin typeface="+mj-lt"/>
              </a:rPr>
              <a:t>g</a:t>
            </a:r>
            <a:r>
              <a:rPr lang="en-US" sz="3600" b="1" dirty="0" smtClean="0">
                <a:solidFill>
                  <a:schemeClr val="bg1"/>
                </a:solidFill>
                <a:effectLst>
                  <a:outerShdw blurRad="38100" dist="38100" dir="2700000" algn="tl">
                    <a:srgbClr val="000000">
                      <a:alpha val="43137"/>
                    </a:srgbClr>
                  </a:outerShdw>
                </a:effectLst>
                <a:latin typeface="+mj-lt"/>
              </a:rPr>
              <a:t>athering tool based on Twitter</a:t>
            </a:r>
          </a:p>
          <a:p>
            <a:pPr marL="571500" indent="-571500">
              <a:buFont typeface="Arial" pitchFamily="34" charset="0"/>
              <a:buChar char="•"/>
            </a:pPr>
            <a:r>
              <a:rPr lang="en-US" sz="3600" b="1" dirty="0" smtClean="0">
                <a:solidFill>
                  <a:schemeClr val="bg1"/>
                </a:solidFill>
                <a:effectLst>
                  <a:outerShdw blurRad="38100" dist="38100" dir="2700000" algn="tl">
                    <a:srgbClr val="000000">
                      <a:alpha val="43137"/>
                    </a:srgbClr>
                  </a:outerShdw>
                </a:effectLst>
                <a:latin typeface="+mj-lt"/>
              </a:rPr>
              <a:t>Promising feedbacks from local residents</a:t>
            </a:r>
            <a:endParaRPr lang="en-US" sz="3600" b="1" dirty="0">
              <a:solidFill>
                <a:schemeClr val="bg1"/>
              </a:solidFill>
              <a:effectLst>
                <a:outerShdw blurRad="38100" dist="38100" dir="2700000" algn="tl">
                  <a:srgbClr val="000000">
                    <a:alpha val="43137"/>
                  </a:srgbClr>
                </a:outerShdw>
              </a:effectLst>
              <a:latin typeface="+mj-lt"/>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69</a:t>
            </a:fld>
            <a:endParaRPr lang="en-US"/>
          </a:p>
        </p:txBody>
      </p:sp>
    </p:spTree>
    <p:extLst>
      <p:ext uri="{BB962C8B-B14F-4D97-AF65-F5344CB8AC3E}">
        <p14:creationId xmlns:p14="http://schemas.microsoft.com/office/powerpoint/2010/main" val="1086292155"/>
      </p:ext>
    </p:extLst>
  </p:cSld>
  <p:clrMapOvr>
    <a:masterClrMapping/>
  </p:clrMapOvr>
  <mc:AlternateContent xmlns:mc="http://schemas.openxmlformats.org/markup-compatibility/2006" xmlns:p14="http://schemas.microsoft.com/office/powerpoint/2010/main">
    <mc:Choice Requires="p14">
      <p:transition spd="slow" p14:dur="2000" advTm="1761"/>
    </mc:Choice>
    <mc:Fallback xmlns="">
      <p:transition spd="slow" advTm="176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4910522"/>
            <a:ext cx="6531423" cy="1200329"/>
          </a:xfrm>
          <a:prstGeom prst="rect">
            <a:avLst/>
          </a:prstGeom>
          <a:solidFill>
            <a:schemeClr val="tx1">
              <a:lumMod val="95000"/>
              <a:lumOff val="5000"/>
              <a:alpha val="55000"/>
            </a:schemeClr>
          </a:solid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What were </a:t>
            </a:r>
            <a:r>
              <a:rPr lang="en-US" sz="3600" b="1" dirty="0" smtClean="0">
                <a:solidFill>
                  <a:schemeClr val="bg1"/>
                </a:solidFill>
                <a:effectLst>
                  <a:outerShdw blurRad="38100" dist="38100" dir="2700000" algn="tl">
                    <a:srgbClr val="000000">
                      <a:alpha val="43137"/>
                    </a:srgbClr>
                  </a:outerShdw>
                </a:effectLst>
              </a:rPr>
              <a:t>the </a:t>
            </a:r>
            <a:r>
              <a:rPr lang="en-US" sz="3600" b="1" dirty="0">
                <a:solidFill>
                  <a:schemeClr val="bg1"/>
                </a:solidFill>
                <a:effectLst>
                  <a:outerShdw blurRad="38100" dist="38100" dir="2700000" algn="tl">
                    <a:srgbClr val="000000">
                      <a:alpha val="43137"/>
                    </a:srgbClr>
                  </a:outerShdw>
                </a:effectLst>
              </a:rPr>
              <a:t>crowd’s sentiments on event’s </a:t>
            </a:r>
            <a:r>
              <a:rPr lang="en-US" sz="3600" b="1" dirty="0" smtClean="0">
                <a:solidFill>
                  <a:schemeClr val="bg1"/>
                </a:solidFill>
                <a:effectLst>
                  <a:outerShdw blurRad="38100" dist="38100" dir="2700000" algn="tl">
                    <a:srgbClr val="000000">
                      <a:alpha val="43137"/>
                    </a:srgbClr>
                  </a:outerShdw>
                </a:effectLst>
              </a:rPr>
              <a:t>topics</a:t>
            </a:r>
            <a:endParaRPr lang="en-US" sz="3600" b="1" dirty="0">
              <a:solidFill>
                <a:schemeClr val="bg1"/>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stretch>
            <a:fillRect/>
          </a:stretch>
        </p:blipFill>
        <p:spPr>
          <a:xfrm>
            <a:off x="6324600" y="574040"/>
            <a:ext cx="2146940" cy="3429000"/>
          </a:xfrm>
          <a:prstGeom prst="rect">
            <a:avLst/>
          </a:prstGeom>
        </p:spPr>
      </p:pic>
      <p:pic>
        <p:nvPicPr>
          <p:cNvPr id="5122" name="Picture 2" descr="http://kevin.lexblog.com/wp-content/uploads/sites/111/2012/02/journalism-law-career-for-law-gr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 y="5650563"/>
            <a:ext cx="993775" cy="12074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609600" y="558800"/>
            <a:ext cx="5105400" cy="3838575"/>
          </a:xfrm>
          <a:prstGeom prst="rect">
            <a:avLst/>
          </a:prstGeom>
        </p:spPr>
      </p:pic>
      <p:sp>
        <p:nvSpPr>
          <p:cNvPr id="3" name="Slide Number Placeholder 2"/>
          <p:cNvSpPr>
            <a:spLocks noGrp="1"/>
          </p:cNvSpPr>
          <p:nvPr>
            <p:ph type="sldNum" sz="quarter" idx="12"/>
          </p:nvPr>
        </p:nvSpPr>
        <p:spPr/>
        <p:txBody>
          <a:bodyPr/>
          <a:lstStyle/>
          <a:p>
            <a:fld id="{E0FF9B90-B352-45BD-84CC-4DD4FD95D171}" type="slidenum">
              <a:rPr lang="en-US" smtClean="0"/>
              <a:t>7</a:t>
            </a:fld>
            <a:endParaRPr lang="en-US"/>
          </a:p>
        </p:txBody>
      </p:sp>
    </p:spTree>
    <p:extLst>
      <p:ext uri="{BB962C8B-B14F-4D97-AF65-F5344CB8AC3E}">
        <p14:creationId xmlns:p14="http://schemas.microsoft.com/office/powerpoint/2010/main" val="2903490605"/>
      </p:ext>
    </p:extLst>
  </p:cSld>
  <p:clrMapOvr>
    <a:masterClrMapping/>
  </p:clrMapOvr>
  <mc:AlternateContent xmlns:mc="http://schemas.openxmlformats.org/markup-compatibility/2006" xmlns:p14="http://schemas.microsoft.com/office/powerpoint/2010/main">
    <mc:Choice Requires="p14">
      <p:transition p14:dur="0" advTm="25412"/>
    </mc:Choice>
    <mc:Fallback xmlns="">
      <p:transition advTm="25412"/>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7" name="TextBox 6"/>
          <p:cNvSpPr txBox="1"/>
          <p:nvPr/>
        </p:nvSpPr>
        <p:spPr>
          <a:xfrm>
            <a:off x="762000" y="1600200"/>
            <a:ext cx="7391400" cy="4955203"/>
          </a:xfrm>
          <a:prstGeom prst="rect">
            <a:avLst/>
          </a:prstGeom>
          <a:noFill/>
        </p:spPr>
        <p:txBody>
          <a:bodyPr wrap="square" rtlCol="0">
            <a:spAutoFit/>
          </a:bodyPr>
          <a:lstStyle/>
          <a:p>
            <a:pPr marL="285750" indent="-285750">
              <a:buFont typeface="Arial" pitchFamily="34" charset="0"/>
              <a:buChar char="•"/>
            </a:pPr>
            <a:r>
              <a:rPr lang="en-US" sz="2800" b="1" dirty="0" smtClean="0"/>
              <a:t>Event Analysis using </a:t>
            </a:r>
            <a:r>
              <a:rPr lang="en-US" sz="2800" b="1" dirty="0" err="1" smtClean="0"/>
              <a:t>EventRadar</a:t>
            </a:r>
            <a:endParaRPr lang="en-US" sz="2800" b="1" dirty="0"/>
          </a:p>
          <a:p>
            <a:pPr marL="914400" lvl="1" indent="-457200">
              <a:buFont typeface="Wingdings" pitchFamily="2" charset="2"/>
              <a:buChar char="q"/>
            </a:pPr>
            <a:r>
              <a:rPr lang="en-US" sz="2000" b="1" dirty="0" smtClean="0"/>
              <a:t>Event Characterization </a:t>
            </a:r>
            <a:endParaRPr lang="en-US" sz="2000" b="1" dirty="0" smtClean="0"/>
          </a:p>
          <a:p>
            <a:pPr marL="1371600" lvl="2" indent="-457200">
              <a:buFont typeface="Wingdings" pitchFamily="2" charset="2"/>
              <a:buChar char="Ø"/>
            </a:pPr>
            <a:r>
              <a:rPr lang="en-US" sz="2000" dirty="0" smtClean="0"/>
              <a:t>Learning topics, segments and event influences with ET-LDA</a:t>
            </a:r>
          </a:p>
          <a:p>
            <a:pPr marL="1371600" lvl="2" indent="-457200">
              <a:buFont typeface="Wingdings" pitchFamily="2" charset="2"/>
              <a:buChar char="Ø"/>
            </a:pPr>
            <a:r>
              <a:rPr lang="en-US" sz="2000" dirty="0" smtClean="0"/>
              <a:t>Learning event sentiment with </a:t>
            </a:r>
            <a:r>
              <a:rPr lang="en-US" sz="2000" dirty="0" err="1" smtClean="0"/>
              <a:t>SocSent</a:t>
            </a:r>
            <a:endParaRPr lang="en-US" sz="2000" dirty="0" smtClean="0"/>
          </a:p>
          <a:p>
            <a:pPr marL="914400" lvl="1" indent="-457200">
              <a:buFont typeface="Wingdings" pitchFamily="2" charset="2"/>
              <a:buChar char="q"/>
            </a:pPr>
            <a:r>
              <a:rPr lang="en-US" sz="2000" b="1" dirty="0" smtClean="0"/>
              <a:t>Event </a:t>
            </a:r>
            <a:r>
              <a:rPr lang="en-US" sz="2000" b="1" dirty="0" smtClean="0"/>
              <a:t>Recognition</a:t>
            </a:r>
          </a:p>
          <a:p>
            <a:pPr marL="1371600" lvl="2" indent="-457200">
              <a:buFont typeface="Wingdings" pitchFamily="2" charset="2"/>
              <a:buChar char="Ø"/>
            </a:pPr>
            <a:r>
              <a:rPr lang="en-US" sz="2000" dirty="0" smtClean="0"/>
              <a:t>Detecting events from Twitter with </a:t>
            </a:r>
            <a:r>
              <a:rPr lang="en-US" sz="2000" dirty="0" err="1" smtClean="0"/>
              <a:t>DeMa</a:t>
            </a:r>
            <a:endParaRPr lang="en-US" sz="2000" dirty="0" smtClean="0"/>
          </a:p>
          <a:p>
            <a:pPr marL="1371600" lvl="2" indent="-457200">
              <a:buFont typeface="Wingdings" pitchFamily="2" charset="2"/>
              <a:buChar char="Ø"/>
            </a:pPr>
            <a:r>
              <a:rPr lang="en-US" sz="2000" dirty="0" smtClean="0"/>
              <a:t>Whoo.ly, an application of </a:t>
            </a:r>
            <a:r>
              <a:rPr lang="en-US" sz="2000" dirty="0" err="1" smtClean="0"/>
              <a:t>DeMa</a:t>
            </a:r>
            <a:endParaRPr lang="en-US" sz="2000" dirty="0" smtClean="0"/>
          </a:p>
          <a:p>
            <a:pPr marL="914400" lvl="1" indent="-457200">
              <a:buFont typeface="Wingdings" pitchFamily="2" charset="2"/>
              <a:buChar char="q"/>
            </a:pPr>
            <a:r>
              <a:rPr lang="en-US" sz="2000" b="1" dirty="0" smtClean="0">
                <a:solidFill>
                  <a:srgbClr val="FF0000"/>
                </a:solidFill>
              </a:rPr>
              <a:t>Event </a:t>
            </a:r>
            <a:r>
              <a:rPr lang="en-US" sz="2000" b="1" dirty="0" smtClean="0">
                <a:solidFill>
                  <a:srgbClr val="FF0000"/>
                </a:solidFill>
              </a:rPr>
              <a:t>Enrichment</a:t>
            </a:r>
          </a:p>
          <a:p>
            <a:pPr marL="1371600" lvl="2" indent="-457200">
              <a:buFont typeface="Wingdings" pitchFamily="2" charset="2"/>
              <a:buChar char="Ø"/>
            </a:pPr>
            <a:r>
              <a:rPr lang="en-US" sz="2000" dirty="0" smtClean="0">
                <a:solidFill>
                  <a:srgbClr val="FF0000"/>
                </a:solidFill>
              </a:rPr>
              <a:t>Gathering event information with </a:t>
            </a:r>
            <a:r>
              <a:rPr lang="en-US" sz="2000" dirty="0" err="1" smtClean="0">
                <a:solidFill>
                  <a:srgbClr val="FF0000"/>
                </a:solidFill>
              </a:rPr>
              <a:t>CrowdX</a:t>
            </a:r>
            <a:endParaRPr lang="en-US" sz="2000" dirty="0" smtClean="0">
              <a:solidFill>
                <a:srgbClr val="FF0000"/>
              </a:solidFill>
            </a:endParaRPr>
          </a:p>
          <a:p>
            <a:pPr marL="285750" indent="-285750">
              <a:buFont typeface="Arial" pitchFamily="34" charset="0"/>
              <a:buChar char="•"/>
            </a:pPr>
            <a:r>
              <a:rPr lang="en-US" sz="2800" b="1" dirty="0" smtClean="0">
                <a:solidFill>
                  <a:schemeClr val="bg1">
                    <a:lumMod val="85000"/>
                  </a:schemeClr>
                </a:solidFill>
              </a:rPr>
              <a:t>Insights about Event Engagement</a:t>
            </a:r>
          </a:p>
          <a:p>
            <a:pPr marL="914400" lvl="1" indent="-457200">
              <a:buFont typeface="Wingdings" pitchFamily="2" charset="2"/>
              <a:buChar char="Ø"/>
            </a:pPr>
            <a:r>
              <a:rPr lang="en-US" sz="2000" dirty="0" smtClean="0">
                <a:solidFill>
                  <a:schemeClr val="bg1">
                    <a:lumMod val="85000"/>
                  </a:schemeClr>
                </a:solidFill>
              </a:rPr>
              <a:t>Factors Affect People’s Engagement with Events on Twitter</a:t>
            </a:r>
          </a:p>
          <a:p>
            <a:pPr marL="914400" lvl="1" indent="-457200">
              <a:buFont typeface="Wingdings" pitchFamily="2" charset="2"/>
              <a:buChar char="Ø"/>
            </a:pPr>
            <a:r>
              <a:rPr lang="en-US" sz="2000" dirty="0" smtClean="0">
                <a:solidFill>
                  <a:schemeClr val="bg1">
                    <a:lumMod val="85000"/>
                  </a:schemeClr>
                </a:solidFill>
              </a:rPr>
              <a:t>Patterns of </a:t>
            </a:r>
            <a:r>
              <a:rPr lang="en-US" sz="2000" dirty="0">
                <a:solidFill>
                  <a:schemeClr val="bg1">
                    <a:lumMod val="85000"/>
                  </a:schemeClr>
                </a:solidFill>
              </a:rPr>
              <a:t>People’s Engagement with Events on </a:t>
            </a:r>
            <a:r>
              <a:rPr lang="en-US" sz="2000" dirty="0" smtClean="0">
                <a:solidFill>
                  <a:schemeClr val="bg1">
                    <a:lumMod val="85000"/>
                  </a:schemeClr>
                </a:solidFill>
              </a:rPr>
              <a:t>Twitter</a:t>
            </a:r>
          </a:p>
        </p:txBody>
      </p:sp>
      <p:sp>
        <p:nvSpPr>
          <p:cNvPr id="8" name="Slide Number Placeholder 7"/>
          <p:cNvSpPr>
            <a:spLocks noGrp="1"/>
          </p:cNvSpPr>
          <p:nvPr>
            <p:ph type="sldNum" sz="quarter" idx="12"/>
          </p:nvPr>
        </p:nvSpPr>
        <p:spPr/>
        <p:txBody>
          <a:bodyPr/>
          <a:lstStyle/>
          <a:p>
            <a:fld id="{E0FF9B90-B352-45BD-84CC-4DD4FD95D171}" type="slidenum">
              <a:rPr lang="en-US" smtClean="0"/>
              <a:t>70</a:t>
            </a:fld>
            <a:endParaRPr lang="en-US"/>
          </a:p>
        </p:txBody>
      </p:sp>
    </p:spTree>
    <p:extLst>
      <p:ext uri="{BB962C8B-B14F-4D97-AF65-F5344CB8AC3E}">
        <p14:creationId xmlns:p14="http://schemas.microsoft.com/office/powerpoint/2010/main" val="562835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613203" y="587466"/>
            <a:ext cx="8018850" cy="4857462"/>
          </a:xfrm>
          <a:prstGeom prst="rect">
            <a:avLst/>
          </a:prstGeom>
        </p:spPr>
      </p:pic>
      <p:sp>
        <p:nvSpPr>
          <p:cNvPr id="33" name="Freeform 32"/>
          <p:cNvSpPr/>
          <p:nvPr/>
        </p:nvSpPr>
        <p:spPr>
          <a:xfrm rot="10800000">
            <a:off x="3390725" y="2009421"/>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rot="10800000">
            <a:off x="3648575" y="2231871"/>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rot="10800000">
            <a:off x="3085925" y="246296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rot="10800000">
            <a:off x="2919811" y="1984236"/>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rot="10800000">
            <a:off x="3651877" y="1417008"/>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rot="10800000">
            <a:off x="3466925" y="2182027"/>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rot="10800000">
            <a:off x="3558364" y="152823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rot="10800000">
            <a:off x="3011425" y="1992505"/>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rot="10800000">
            <a:off x="3247925" y="1759323"/>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10800000">
            <a:off x="3011424" y="255614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rot="10800000">
            <a:off x="3552571" y="207080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rot="10800000">
            <a:off x="3165775" y="256892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rot="10800000">
            <a:off x="2965618" y="182642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10800000">
            <a:off x="3280250" y="2680568"/>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rot="10800000">
            <a:off x="4622628" y="175068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10800000">
            <a:off x="4746901" y="1881281"/>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rot="10800000">
            <a:off x="4915805" y="1782950"/>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10800000">
            <a:off x="6109613" y="2095461"/>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rot="10800000">
            <a:off x="5666664" y="2568923"/>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rot="10800000">
            <a:off x="5958664" y="2049293"/>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0800000">
            <a:off x="6111064" y="2201693"/>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2632976" y="2107621"/>
            <a:ext cx="133779" cy="333865"/>
            <a:chOff x="1560195" y="4191000"/>
            <a:chExt cx="304800" cy="533400"/>
          </a:xfrm>
        </p:grpSpPr>
        <p:sp>
          <p:nvSpPr>
            <p:cNvPr id="72" name="Oval 71"/>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2785376" y="2260021"/>
            <a:ext cx="133779" cy="333865"/>
            <a:chOff x="1560195" y="4191000"/>
            <a:chExt cx="304800" cy="533400"/>
          </a:xfrm>
        </p:grpSpPr>
        <p:sp>
          <p:nvSpPr>
            <p:cNvPr id="78" name="Oval 77"/>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2918104" y="2826609"/>
            <a:ext cx="133779" cy="333865"/>
            <a:chOff x="1560195" y="4191000"/>
            <a:chExt cx="304800" cy="533400"/>
          </a:xfrm>
        </p:grpSpPr>
        <p:sp>
          <p:nvSpPr>
            <p:cNvPr id="84" name="Oval 83"/>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3749982" y="2424142"/>
            <a:ext cx="133779" cy="333865"/>
            <a:chOff x="1560195" y="4191000"/>
            <a:chExt cx="304800" cy="533400"/>
          </a:xfrm>
        </p:grpSpPr>
        <p:sp>
          <p:nvSpPr>
            <p:cNvPr id="90" name="Oval 89"/>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3913676" y="2574187"/>
            <a:ext cx="133779" cy="333865"/>
            <a:chOff x="1560195" y="4191000"/>
            <a:chExt cx="304800" cy="533400"/>
          </a:xfrm>
        </p:grpSpPr>
        <p:sp>
          <p:nvSpPr>
            <p:cNvPr id="96" name="Oval 95"/>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a:off x="3740564" y="1601278"/>
            <a:ext cx="133779" cy="333865"/>
            <a:chOff x="1560195" y="4191000"/>
            <a:chExt cx="304800" cy="533400"/>
          </a:xfrm>
        </p:grpSpPr>
        <p:sp>
          <p:nvSpPr>
            <p:cNvPr id="102" name="Oval 101"/>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3230027" y="1505888"/>
            <a:ext cx="133779" cy="333865"/>
            <a:chOff x="1560195" y="4191000"/>
            <a:chExt cx="304800" cy="533400"/>
          </a:xfrm>
        </p:grpSpPr>
        <p:sp>
          <p:nvSpPr>
            <p:cNvPr id="108" name="Oval 107"/>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Straight Connector 108"/>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2864355" y="1665518"/>
            <a:ext cx="133779" cy="333865"/>
            <a:chOff x="1560195" y="4191000"/>
            <a:chExt cx="304800" cy="533400"/>
          </a:xfrm>
        </p:grpSpPr>
        <p:sp>
          <p:nvSpPr>
            <p:cNvPr id="114" name="Oval 113"/>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Connector 114"/>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4782493" y="1592390"/>
            <a:ext cx="133779" cy="333865"/>
            <a:chOff x="1560195" y="4191000"/>
            <a:chExt cx="304800" cy="533400"/>
          </a:xfrm>
        </p:grpSpPr>
        <p:sp>
          <p:nvSpPr>
            <p:cNvPr id="120" name="Oval 119"/>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4188015" y="2048022"/>
            <a:ext cx="133779" cy="333865"/>
            <a:chOff x="1560195" y="4191000"/>
            <a:chExt cx="304800" cy="533400"/>
          </a:xfrm>
        </p:grpSpPr>
        <p:sp>
          <p:nvSpPr>
            <p:cNvPr id="126" name="Oval 125"/>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Straight Connector 126"/>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p:nvGrpSpPr>
        <p:grpSpPr>
          <a:xfrm>
            <a:off x="4340415" y="2200422"/>
            <a:ext cx="133779" cy="333865"/>
            <a:chOff x="1560195" y="4191000"/>
            <a:chExt cx="304800" cy="533400"/>
          </a:xfrm>
        </p:grpSpPr>
        <p:sp>
          <p:nvSpPr>
            <p:cNvPr id="132" name="Oval 131"/>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4492815" y="2352822"/>
            <a:ext cx="133779" cy="333865"/>
            <a:chOff x="1560195" y="4191000"/>
            <a:chExt cx="304800" cy="533400"/>
          </a:xfrm>
        </p:grpSpPr>
        <p:sp>
          <p:nvSpPr>
            <p:cNvPr id="138" name="Oval 137"/>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3" name="Group 142"/>
          <p:cNvGrpSpPr/>
          <p:nvPr/>
        </p:nvGrpSpPr>
        <p:grpSpPr>
          <a:xfrm>
            <a:off x="4645215" y="2505222"/>
            <a:ext cx="133779" cy="333865"/>
            <a:chOff x="1560195" y="4191000"/>
            <a:chExt cx="304800" cy="533400"/>
          </a:xfrm>
        </p:grpSpPr>
        <p:sp>
          <p:nvSpPr>
            <p:cNvPr id="144" name="Oval 143"/>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5" name="Straight Connector 144"/>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9" name="Group 148"/>
          <p:cNvGrpSpPr/>
          <p:nvPr/>
        </p:nvGrpSpPr>
        <p:grpSpPr>
          <a:xfrm>
            <a:off x="4249758" y="2367354"/>
            <a:ext cx="133779" cy="333865"/>
            <a:chOff x="1560195" y="4191000"/>
            <a:chExt cx="304800" cy="533400"/>
          </a:xfrm>
        </p:grpSpPr>
        <p:sp>
          <p:nvSpPr>
            <p:cNvPr id="150" name="Oval 149"/>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5507018" y="2352822"/>
            <a:ext cx="133779" cy="333865"/>
            <a:chOff x="1560195" y="4191000"/>
            <a:chExt cx="304800" cy="533400"/>
          </a:xfrm>
        </p:grpSpPr>
        <p:sp>
          <p:nvSpPr>
            <p:cNvPr id="156" name="Oval 155"/>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7" name="Straight Connector 156"/>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p:nvGrpSpPr>
        <p:grpSpPr>
          <a:xfrm>
            <a:off x="5697237" y="2908052"/>
            <a:ext cx="133779" cy="333865"/>
            <a:chOff x="1560195" y="4191000"/>
            <a:chExt cx="304800" cy="533400"/>
          </a:xfrm>
        </p:grpSpPr>
        <p:sp>
          <p:nvSpPr>
            <p:cNvPr id="162" name="Oval 161"/>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 name="Straight Connector 162"/>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p:nvGrpSpPr>
        <p:grpSpPr>
          <a:xfrm>
            <a:off x="6337768" y="2296029"/>
            <a:ext cx="133779" cy="333865"/>
            <a:chOff x="1560195" y="4191000"/>
            <a:chExt cx="304800" cy="533400"/>
          </a:xfrm>
        </p:grpSpPr>
        <p:sp>
          <p:nvSpPr>
            <p:cNvPr id="168" name="Oval 167"/>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p:nvGrpSpPr>
        <p:grpSpPr>
          <a:xfrm>
            <a:off x="6178987" y="1735475"/>
            <a:ext cx="133779" cy="333865"/>
            <a:chOff x="1560195" y="4191000"/>
            <a:chExt cx="304800" cy="533400"/>
          </a:xfrm>
        </p:grpSpPr>
        <p:sp>
          <p:nvSpPr>
            <p:cNvPr id="175" name="Oval 174"/>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6" name="Straight Connector 175"/>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5912255" y="1659150"/>
            <a:ext cx="133779" cy="333865"/>
            <a:chOff x="1560195" y="4191000"/>
            <a:chExt cx="304800" cy="533400"/>
          </a:xfrm>
        </p:grpSpPr>
        <p:sp>
          <p:nvSpPr>
            <p:cNvPr id="181" name="Oval 180"/>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2" name="Straight Connector 181"/>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p:nvGrpSpPr>
        <p:grpSpPr>
          <a:xfrm>
            <a:off x="5376865" y="1591198"/>
            <a:ext cx="133779" cy="333865"/>
            <a:chOff x="1560195" y="4191000"/>
            <a:chExt cx="304800" cy="533400"/>
          </a:xfrm>
        </p:grpSpPr>
        <p:sp>
          <p:nvSpPr>
            <p:cNvPr id="187" name="Oval 186"/>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8" name="Straight Connector 187"/>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p:nvGrpSpPr>
        <p:grpSpPr>
          <a:xfrm>
            <a:off x="6087431" y="3160474"/>
            <a:ext cx="133779" cy="333865"/>
            <a:chOff x="1560195" y="4191000"/>
            <a:chExt cx="304800" cy="533400"/>
          </a:xfrm>
        </p:grpSpPr>
        <p:sp>
          <p:nvSpPr>
            <p:cNvPr id="193" name="Oval 192"/>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4" name="Straight Connector 193"/>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p:nvGrpSpPr>
        <p:grpSpPr>
          <a:xfrm>
            <a:off x="1866725" y="3609621"/>
            <a:ext cx="133779" cy="333865"/>
            <a:chOff x="1560195" y="4191000"/>
            <a:chExt cx="304800" cy="533400"/>
          </a:xfrm>
        </p:grpSpPr>
        <p:sp>
          <p:nvSpPr>
            <p:cNvPr id="199" name="Oval 198"/>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0" name="Straight Connector 199"/>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p:nvGrpSpPr>
        <p:grpSpPr>
          <a:xfrm>
            <a:off x="2019125" y="3762021"/>
            <a:ext cx="133779" cy="333865"/>
            <a:chOff x="1560195" y="4191000"/>
            <a:chExt cx="304800" cy="533400"/>
          </a:xfrm>
        </p:grpSpPr>
        <p:sp>
          <p:nvSpPr>
            <p:cNvPr id="205" name="Oval 204"/>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6" name="Straight Connector 205"/>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a:off x="1416355" y="3731188"/>
            <a:ext cx="133779" cy="333865"/>
            <a:chOff x="1560195" y="4191000"/>
            <a:chExt cx="304800" cy="533400"/>
          </a:xfrm>
        </p:grpSpPr>
        <p:sp>
          <p:nvSpPr>
            <p:cNvPr id="211" name="Oval 210"/>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Straight Connector 211"/>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p:nvGrpSpPr>
        <p:grpSpPr>
          <a:xfrm>
            <a:off x="2351583" y="3660558"/>
            <a:ext cx="133779" cy="333865"/>
            <a:chOff x="1560195" y="4191000"/>
            <a:chExt cx="304800" cy="533400"/>
          </a:xfrm>
        </p:grpSpPr>
        <p:sp>
          <p:nvSpPr>
            <p:cNvPr id="217" name="Oval 216"/>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8" name="Straight Connector 217"/>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p:nvGrpSpPr>
        <p:grpSpPr>
          <a:xfrm>
            <a:off x="1416354" y="3166326"/>
            <a:ext cx="133779" cy="333865"/>
            <a:chOff x="1560195" y="4191000"/>
            <a:chExt cx="304800" cy="533400"/>
          </a:xfrm>
        </p:grpSpPr>
        <p:sp>
          <p:nvSpPr>
            <p:cNvPr id="223" name="Oval 222"/>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4" name="Straight Connector 223"/>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p:nvGrpSpPr>
        <p:grpSpPr>
          <a:xfrm>
            <a:off x="1957719" y="2930707"/>
            <a:ext cx="133779" cy="333865"/>
            <a:chOff x="1560195" y="4191000"/>
            <a:chExt cx="304800" cy="533400"/>
          </a:xfrm>
        </p:grpSpPr>
        <p:sp>
          <p:nvSpPr>
            <p:cNvPr id="229" name="Oval 228"/>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0" name="Straight Connector 229"/>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a:off x="6490168" y="3571241"/>
            <a:ext cx="133779" cy="333865"/>
            <a:chOff x="1560195" y="4191000"/>
            <a:chExt cx="304800" cy="533400"/>
          </a:xfrm>
        </p:grpSpPr>
        <p:sp>
          <p:nvSpPr>
            <p:cNvPr id="235" name="Oval 234"/>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6" name="Straight Connector 235"/>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p:nvGrpSpPr>
        <p:grpSpPr>
          <a:xfrm>
            <a:off x="7395808" y="3350062"/>
            <a:ext cx="133779" cy="333865"/>
            <a:chOff x="1560195" y="4191000"/>
            <a:chExt cx="304800" cy="533400"/>
          </a:xfrm>
        </p:grpSpPr>
        <p:sp>
          <p:nvSpPr>
            <p:cNvPr id="241" name="Oval 240"/>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2" name="Straight Connector 241"/>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p:nvGrpSpPr>
        <p:grpSpPr>
          <a:xfrm>
            <a:off x="6923714" y="3326214"/>
            <a:ext cx="133779" cy="333865"/>
            <a:chOff x="1560195" y="4191000"/>
            <a:chExt cx="304800" cy="533400"/>
          </a:xfrm>
        </p:grpSpPr>
        <p:sp>
          <p:nvSpPr>
            <p:cNvPr id="247" name="Oval 246"/>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8" name="Straight Connector 247"/>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p:nvGrpSpPr>
        <p:grpSpPr>
          <a:xfrm>
            <a:off x="7058627" y="3969663"/>
            <a:ext cx="133779" cy="333865"/>
            <a:chOff x="1560195" y="4191000"/>
            <a:chExt cx="304800" cy="533400"/>
          </a:xfrm>
        </p:grpSpPr>
        <p:sp>
          <p:nvSpPr>
            <p:cNvPr id="253" name="Oval 252"/>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4" name="Straight Connector 253"/>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p:nvGrpSpPr>
        <p:grpSpPr>
          <a:xfrm>
            <a:off x="7613056" y="3936353"/>
            <a:ext cx="133779" cy="333865"/>
            <a:chOff x="1560195" y="4191000"/>
            <a:chExt cx="304800" cy="533400"/>
          </a:xfrm>
        </p:grpSpPr>
        <p:sp>
          <p:nvSpPr>
            <p:cNvPr id="259" name="Oval 258"/>
            <p:cNvSpPr/>
            <p:nvPr/>
          </p:nvSpPr>
          <p:spPr>
            <a:xfrm>
              <a:off x="1600200" y="4191000"/>
              <a:ext cx="228600" cy="2286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0" name="Straight Connector 259"/>
            <p:cNvCxnSpPr/>
            <p:nvPr/>
          </p:nvCxnSpPr>
          <p:spPr>
            <a:xfrm>
              <a:off x="1560195" y="449389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1712595" y="44196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H="1">
              <a:off x="1600200"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1712595" y="4572000"/>
              <a:ext cx="112395"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8" name="Freeform 287"/>
          <p:cNvSpPr/>
          <p:nvPr/>
        </p:nvSpPr>
        <p:spPr>
          <a:xfrm rot="10800000">
            <a:off x="1306178" y="4336226"/>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reeform 288"/>
          <p:cNvSpPr/>
          <p:nvPr/>
        </p:nvSpPr>
        <p:spPr>
          <a:xfrm rot="10800000">
            <a:off x="1107948" y="422500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Freeform 289"/>
          <p:cNvSpPr/>
          <p:nvPr/>
        </p:nvSpPr>
        <p:spPr>
          <a:xfrm rot="10800000">
            <a:off x="1115031" y="4506951"/>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4" name="Picture 2" descr="http://kevin.lexblog.com/wp-content/uploads/sites/111/2012/02/journalism-law-career-for-law-gr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175" y="3670602"/>
            <a:ext cx="587467" cy="71377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E0FF9B90-B352-45BD-84CC-4DD4FD95D171}" type="slidenum">
              <a:rPr lang="en-US" smtClean="0"/>
              <a:t>71</a:t>
            </a:fld>
            <a:endParaRPr lang="en-US"/>
          </a:p>
        </p:txBody>
      </p:sp>
      <p:sp>
        <p:nvSpPr>
          <p:cNvPr id="3" name="Explosion 1 2"/>
          <p:cNvSpPr/>
          <p:nvPr/>
        </p:nvSpPr>
        <p:spPr>
          <a:xfrm>
            <a:off x="944909" y="4231933"/>
            <a:ext cx="645044" cy="550036"/>
          </a:xfrm>
          <a:prstGeom prst="irregularSeal1">
            <a:avLst/>
          </a:prstGeom>
          <a:solidFill>
            <a:schemeClr val="accent1">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Explosion 1 272"/>
          <p:cNvSpPr/>
          <p:nvPr/>
        </p:nvSpPr>
        <p:spPr>
          <a:xfrm>
            <a:off x="5794322" y="1918947"/>
            <a:ext cx="645044" cy="550036"/>
          </a:xfrm>
          <a:prstGeom prst="irregularSeal1">
            <a:avLst/>
          </a:prstGeom>
          <a:solidFill>
            <a:srgbClr val="FF3300">
              <a:alpha val="91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Explosion 1 270"/>
          <p:cNvSpPr/>
          <p:nvPr/>
        </p:nvSpPr>
        <p:spPr>
          <a:xfrm>
            <a:off x="4390418" y="1528322"/>
            <a:ext cx="645044" cy="550036"/>
          </a:xfrm>
          <a:prstGeom prst="irregularSeal1">
            <a:avLst/>
          </a:prstGeom>
          <a:solidFill>
            <a:srgbClr val="FF3300">
              <a:alpha val="91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Explosion 1 276"/>
          <p:cNvSpPr/>
          <p:nvPr/>
        </p:nvSpPr>
        <p:spPr>
          <a:xfrm rot="1376823">
            <a:off x="2700562" y="1681903"/>
            <a:ext cx="1058929" cy="877484"/>
          </a:xfrm>
          <a:prstGeom prst="irregularSeal1">
            <a:avLst/>
          </a:prstGeom>
          <a:solidFill>
            <a:srgbClr val="FF3300">
              <a:alpha val="91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extBox 273"/>
          <p:cNvSpPr txBox="1"/>
          <p:nvPr/>
        </p:nvSpPr>
        <p:spPr>
          <a:xfrm>
            <a:off x="2032820" y="3642297"/>
            <a:ext cx="5580561" cy="2400657"/>
          </a:xfrm>
          <a:prstGeom prst="rect">
            <a:avLst/>
          </a:prstGeom>
          <a:solidFill>
            <a:schemeClr val="tx2">
              <a:lumMod val="25000"/>
              <a:alpha val="65000"/>
            </a:schemeClr>
          </a:solidFill>
        </p:spPr>
        <p:txBody>
          <a:bodyPr wrap="square" rtlCol="0">
            <a:spAutoFit/>
          </a:bodyPr>
          <a:lstStyle/>
          <a:p>
            <a:pPr algn="ctr"/>
            <a:r>
              <a:rPr lang="en-US" sz="5000" b="1" dirty="0" smtClean="0">
                <a:solidFill>
                  <a:schemeClr val="bg1"/>
                </a:solidFill>
              </a:rPr>
              <a:t>How to gather additional event information</a:t>
            </a:r>
            <a:endParaRPr lang="en-US" sz="5000" b="1" dirty="0">
              <a:solidFill>
                <a:schemeClr val="bg1"/>
              </a:solidFill>
            </a:endParaRPr>
          </a:p>
        </p:txBody>
      </p:sp>
    </p:spTree>
    <p:extLst>
      <p:ext uri="{BB962C8B-B14F-4D97-AF65-F5344CB8AC3E}">
        <p14:creationId xmlns:p14="http://schemas.microsoft.com/office/powerpoint/2010/main" val="26701628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Event Enrichment using </a:t>
            </a:r>
            <a:r>
              <a:rPr lang="en-US" sz="4000" dirty="0" smtClean="0"/>
              <a:t>Crowdsourcing</a:t>
            </a:r>
            <a:r>
              <a:rPr lang="en-US" dirty="0" smtClean="0"/>
              <a:t>: Possible Solution</a:t>
            </a:r>
            <a:endParaRPr lang="en-US" dirty="0"/>
          </a:p>
        </p:txBody>
      </p:sp>
      <p:sp>
        <p:nvSpPr>
          <p:cNvPr id="3" name="Content Placeholder 2"/>
          <p:cNvSpPr>
            <a:spLocks noGrp="1"/>
          </p:cNvSpPr>
          <p:nvPr>
            <p:ph sz="half" idx="1"/>
          </p:nvPr>
        </p:nvSpPr>
        <p:spPr>
          <a:xfrm>
            <a:off x="533400" y="1981200"/>
            <a:ext cx="4057649" cy="4058750"/>
          </a:xfrm>
        </p:spPr>
        <p:txBody>
          <a:bodyPr>
            <a:normAutofit/>
          </a:bodyPr>
          <a:lstStyle/>
          <a:p>
            <a:pPr marL="36900" indent="0">
              <a:buNone/>
            </a:pPr>
            <a:r>
              <a:rPr lang="en-US" sz="2400" b="1" dirty="0" smtClean="0">
                <a:solidFill>
                  <a:schemeClr val="tx1"/>
                </a:solidFill>
                <a:effectLst/>
              </a:rPr>
              <a:t>Possible solution</a:t>
            </a:r>
          </a:p>
          <a:p>
            <a:r>
              <a:rPr lang="en-US" dirty="0" smtClean="0">
                <a:solidFill>
                  <a:schemeClr val="tx1"/>
                </a:solidFill>
                <a:effectLst/>
              </a:rPr>
              <a:t>For each event spot, a request will:</a:t>
            </a:r>
          </a:p>
          <a:p>
            <a:pPr lvl="1"/>
            <a:r>
              <a:rPr lang="en-US" dirty="0" smtClean="0">
                <a:solidFill>
                  <a:schemeClr val="tx1"/>
                </a:solidFill>
                <a:effectLst/>
              </a:rPr>
              <a:t>Find a group of volunteers who are </a:t>
            </a:r>
            <a:r>
              <a:rPr lang="en-US" dirty="0">
                <a:solidFill>
                  <a:schemeClr val="tx1"/>
                </a:solidFill>
                <a:effectLst/>
              </a:rPr>
              <a:t>near </a:t>
            </a:r>
            <a:r>
              <a:rPr lang="en-US" dirty="0" smtClean="0">
                <a:solidFill>
                  <a:schemeClr val="tx1"/>
                </a:solidFill>
                <a:effectLst/>
              </a:rPr>
              <a:t>the spot, e.g., see </a:t>
            </a:r>
            <a:r>
              <a:rPr lang="en-US" i="1" dirty="0" smtClean="0">
                <a:solidFill>
                  <a:schemeClr val="tx1"/>
                </a:solidFill>
                <a:effectLst/>
              </a:rPr>
              <a:t>[</a:t>
            </a:r>
            <a:r>
              <a:rPr lang="en-US" i="1" dirty="0" err="1" smtClean="0">
                <a:solidFill>
                  <a:schemeClr val="tx1"/>
                </a:solidFill>
                <a:effectLst/>
              </a:rPr>
              <a:t>Kazemi</a:t>
            </a:r>
            <a:r>
              <a:rPr lang="en-US" i="1" dirty="0" smtClean="0">
                <a:solidFill>
                  <a:schemeClr val="tx1"/>
                </a:solidFill>
                <a:effectLst/>
              </a:rPr>
              <a:t> and </a:t>
            </a:r>
            <a:r>
              <a:rPr lang="en-US" i="1" dirty="0" err="1" smtClean="0">
                <a:solidFill>
                  <a:schemeClr val="tx1"/>
                </a:solidFill>
                <a:effectLst/>
              </a:rPr>
              <a:t>Shahabi</a:t>
            </a:r>
            <a:r>
              <a:rPr lang="en-US" i="1" dirty="0">
                <a:solidFill>
                  <a:schemeClr val="tx1"/>
                </a:solidFill>
                <a:effectLst/>
              </a:rPr>
              <a:t> </a:t>
            </a:r>
            <a:r>
              <a:rPr lang="en-US" i="1" dirty="0" smtClean="0">
                <a:solidFill>
                  <a:schemeClr val="tx1"/>
                </a:solidFill>
                <a:effectLst/>
              </a:rPr>
              <a:t>2012]</a:t>
            </a:r>
          </a:p>
          <a:p>
            <a:pPr lvl="1"/>
            <a:r>
              <a:rPr lang="en-US" dirty="0" smtClean="0">
                <a:solidFill>
                  <a:schemeClr val="tx1"/>
                </a:solidFill>
                <a:effectLst/>
              </a:rPr>
              <a:t>Assign them the event enrichment task</a:t>
            </a:r>
          </a:p>
          <a:p>
            <a:pPr lvl="1"/>
            <a:r>
              <a:rPr lang="en-US" dirty="0" smtClean="0">
                <a:solidFill>
                  <a:schemeClr val="tx1"/>
                </a:solidFill>
                <a:effectLst/>
              </a:rPr>
              <a:t>Once </a:t>
            </a:r>
            <a:r>
              <a:rPr lang="en-US" dirty="0">
                <a:solidFill>
                  <a:schemeClr val="tx1"/>
                </a:solidFill>
                <a:effectLst/>
              </a:rPr>
              <a:t>volunteers </a:t>
            </a:r>
            <a:r>
              <a:rPr lang="en-US" dirty="0" smtClean="0">
                <a:solidFill>
                  <a:schemeClr val="tx1"/>
                </a:solidFill>
                <a:effectLst/>
              </a:rPr>
              <a:t>complete </a:t>
            </a:r>
            <a:r>
              <a:rPr lang="en-US" dirty="0">
                <a:solidFill>
                  <a:schemeClr val="tx1"/>
                </a:solidFill>
                <a:effectLst/>
              </a:rPr>
              <a:t>their </a:t>
            </a:r>
            <a:r>
              <a:rPr lang="en-US" dirty="0" smtClean="0">
                <a:solidFill>
                  <a:schemeClr val="tx1"/>
                </a:solidFill>
                <a:effectLst/>
              </a:rPr>
              <a:t>tasks, </a:t>
            </a:r>
            <a:r>
              <a:rPr lang="en-US" dirty="0">
                <a:solidFill>
                  <a:schemeClr val="tx1"/>
                </a:solidFill>
                <a:effectLst/>
              </a:rPr>
              <a:t>the collected data </a:t>
            </a:r>
            <a:r>
              <a:rPr lang="en-US" dirty="0" smtClean="0">
                <a:solidFill>
                  <a:schemeClr val="tx1"/>
                </a:solidFill>
                <a:effectLst/>
              </a:rPr>
              <a:t>are sent </a:t>
            </a:r>
            <a:r>
              <a:rPr lang="en-US" dirty="0">
                <a:solidFill>
                  <a:schemeClr val="tx1"/>
                </a:solidFill>
                <a:effectLst/>
              </a:rPr>
              <a:t>back to the </a:t>
            </a:r>
            <a:r>
              <a:rPr lang="en-US" dirty="0" smtClean="0">
                <a:solidFill>
                  <a:schemeClr val="tx1"/>
                </a:solidFill>
                <a:effectLst/>
              </a:rPr>
              <a:t>requester</a:t>
            </a:r>
          </a:p>
          <a:p>
            <a:pPr lvl="1"/>
            <a:endParaRPr lang="en-US" dirty="0">
              <a:solidFill>
                <a:schemeClr val="tx1"/>
              </a:solidFill>
              <a:effectLst/>
            </a:endParaRPr>
          </a:p>
        </p:txBody>
      </p:sp>
      <p:sp>
        <p:nvSpPr>
          <p:cNvPr id="6" name="TextBox 5"/>
          <p:cNvSpPr txBox="1"/>
          <p:nvPr/>
        </p:nvSpPr>
        <p:spPr>
          <a:xfrm>
            <a:off x="4572000" y="1676400"/>
            <a:ext cx="4419600" cy="400110"/>
          </a:xfrm>
          <a:prstGeom prst="rect">
            <a:avLst/>
          </a:prstGeom>
          <a:noFill/>
        </p:spPr>
        <p:txBody>
          <a:bodyPr wrap="square" rtlCol="0">
            <a:spAutoFit/>
          </a:bodyPr>
          <a:lstStyle/>
          <a:p>
            <a:r>
              <a:rPr lang="en-US" sz="2000" b="1" dirty="0" smtClean="0">
                <a:ln>
                  <a:solidFill>
                    <a:schemeClr val="bg1">
                      <a:lumMod val="75000"/>
                      <a:lumOff val="25000"/>
                      <a:alpha val="10000"/>
                    </a:schemeClr>
                  </a:solidFill>
                </a:ln>
                <a:solidFill>
                  <a:srgbClr val="0000FF"/>
                </a:solidFill>
                <a:effectLst>
                  <a:outerShdw blurRad="9525" dist="25400" dir="14640000" algn="tl" rotWithShape="0">
                    <a:schemeClr val="bg1">
                      <a:alpha val="30000"/>
                    </a:schemeClr>
                  </a:outerShdw>
                </a:effectLst>
                <a:latin typeface="+mj-lt"/>
                <a:ea typeface="+mj-ea"/>
                <a:cs typeface="Trebuchet MS"/>
              </a:rPr>
              <a:t>However In </a:t>
            </a:r>
            <a:r>
              <a:rPr lang="en-US" sz="2000" b="1" dirty="0">
                <a:ln>
                  <a:solidFill>
                    <a:schemeClr val="bg1">
                      <a:lumMod val="75000"/>
                      <a:lumOff val="25000"/>
                      <a:alpha val="10000"/>
                    </a:schemeClr>
                  </a:solidFill>
                </a:ln>
                <a:solidFill>
                  <a:srgbClr val="0000FF"/>
                </a:solidFill>
                <a:effectLst>
                  <a:outerShdw blurRad="9525" dist="25400" dir="14640000" algn="tl" rotWithShape="0">
                    <a:schemeClr val="bg1">
                      <a:alpha val="30000"/>
                    </a:schemeClr>
                  </a:outerShdw>
                </a:effectLst>
                <a:latin typeface="+mj-lt"/>
                <a:ea typeface="+mj-ea"/>
                <a:cs typeface="Trebuchet MS"/>
              </a:rPr>
              <a:t>a real-world scenario:</a:t>
            </a:r>
          </a:p>
        </p:txBody>
      </p:sp>
      <p:sp>
        <p:nvSpPr>
          <p:cNvPr id="4" name="Slide Number Placeholder 3"/>
          <p:cNvSpPr>
            <a:spLocks noGrp="1"/>
          </p:cNvSpPr>
          <p:nvPr>
            <p:ph type="sldNum" sz="quarter" idx="12"/>
          </p:nvPr>
        </p:nvSpPr>
        <p:spPr/>
        <p:txBody>
          <a:bodyPr/>
          <a:lstStyle/>
          <a:p>
            <a:fld id="{E0FF9B90-B352-45BD-84CC-4DD4FD95D171}" type="slidenum">
              <a:rPr lang="en-US" smtClean="0"/>
              <a:t>72</a:t>
            </a:fld>
            <a:endParaRPr lang="en-US"/>
          </a:p>
        </p:txBody>
      </p:sp>
      <p:sp>
        <p:nvSpPr>
          <p:cNvPr id="14" name="TextBox 13"/>
          <p:cNvSpPr txBox="1"/>
          <p:nvPr/>
        </p:nvSpPr>
        <p:spPr>
          <a:xfrm>
            <a:off x="4797401" y="5821876"/>
            <a:ext cx="3783974" cy="338554"/>
          </a:xfrm>
          <a:prstGeom prst="rect">
            <a:avLst/>
          </a:prstGeom>
          <a:solidFill>
            <a:srgbClr val="FFFF00">
              <a:alpha val="90000"/>
            </a:srgbClr>
          </a:solidFill>
        </p:spPr>
        <p:txBody>
          <a:bodyPr wrap="square" rtlCol="0">
            <a:spAutoFit/>
          </a:bodyPr>
          <a:lstStyle>
            <a:defPPr>
              <a:defRPr lang="en-US"/>
            </a:defPPr>
            <a:lvl1pPr>
              <a:defRPr sz="2800" b="1">
                <a:solidFill>
                  <a:srgbClr val="0000FF"/>
                </a:solidFill>
              </a:defRPr>
            </a:lvl1pPr>
          </a:lstStyle>
          <a:p>
            <a:pPr algn="ctr"/>
            <a:r>
              <a:rPr lang="en-US" sz="1600" dirty="0" smtClean="0"/>
              <a:t>How </a:t>
            </a:r>
            <a:r>
              <a:rPr lang="en-US" sz="1600" dirty="0"/>
              <a:t>to quantify </a:t>
            </a:r>
            <a:r>
              <a:rPr lang="en-US" sz="1600" dirty="0" smtClean="0"/>
              <a:t>such uncertainty?</a:t>
            </a:r>
            <a:endParaRPr lang="en-US" sz="1600" dirty="0"/>
          </a:p>
        </p:txBody>
      </p:sp>
      <p:grpSp>
        <p:nvGrpSpPr>
          <p:cNvPr id="5" name="Group 4"/>
          <p:cNvGrpSpPr/>
          <p:nvPr/>
        </p:nvGrpSpPr>
        <p:grpSpPr>
          <a:xfrm>
            <a:off x="4447097" y="2076510"/>
            <a:ext cx="3783973" cy="699694"/>
            <a:chOff x="4797401" y="2043506"/>
            <a:chExt cx="3783973" cy="699694"/>
          </a:xfrm>
        </p:grpSpPr>
        <p:sp>
          <p:nvSpPr>
            <p:cNvPr id="9" name="Rectangular Callout 8"/>
            <p:cNvSpPr/>
            <p:nvPr/>
          </p:nvSpPr>
          <p:spPr>
            <a:xfrm>
              <a:off x="5105399" y="2193313"/>
              <a:ext cx="3475975" cy="549887"/>
            </a:xfrm>
            <a:prstGeom prst="wedgeRectCallout">
              <a:avLst>
                <a:gd name="adj1" fmla="val -76395"/>
                <a:gd name="adj2" fmla="val 14501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rPr>
                <a:t>Workers </a:t>
              </a:r>
              <a:r>
                <a:rPr lang="en-US" b="1"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rPr>
                <a:t>need to get rewarded </a:t>
              </a:r>
            </a:p>
          </p:txBody>
        </p:sp>
        <p:pic>
          <p:nvPicPr>
            <p:cNvPr id="1026" name="Picture 2" descr="http://www.clker.com/cliparts/q/H/W/T/w/U/red-minus-m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7401" y="2043506"/>
              <a:ext cx="424605" cy="42460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4797401" y="2658070"/>
            <a:ext cx="3783974" cy="923330"/>
          </a:xfrm>
          <a:prstGeom prst="rect">
            <a:avLst/>
          </a:prstGeom>
          <a:solidFill>
            <a:srgbClr val="FFFF00"/>
          </a:solidFill>
        </p:spPr>
        <p:txBody>
          <a:bodyPr wrap="square" rtlCol="0">
            <a:spAutoFit/>
          </a:bodyPr>
          <a:lstStyle/>
          <a:p>
            <a:pPr algn="ctr"/>
            <a:r>
              <a:rPr lang="en-US" b="1" dirty="0">
                <a:solidFill>
                  <a:srgbClr val="0000FF"/>
                </a:solidFill>
              </a:rPr>
              <a:t>Due to limited budget, </a:t>
            </a:r>
            <a:r>
              <a:rPr lang="en-US" b="1" dirty="0" smtClean="0">
                <a:solidFill>
                  <a:srgbClr val="0000FF"/>
                </a:solidFill>
              </a:rPr>
              <a:t>on what criteria </a:t>
            </a:r>
            <a:r>
              <a:rPr lang="en-US" b="1" dirty="0">
                <a:solidFill>
                  <a:srgbClr val="0000FF"/>
                </a:solidFill>
              </a:rPr>
              <a:t>should potential workers and spots be </a:t>
            </a:r>
            <a:r>
              <a:rPr lang="en-US" b="1" dirty="0" smtClean="0">
                <a:solidFill>
                  <a:srgbClr val="0000FF"/>
                </a:solidFill>
              </a:rPr>
              <a:t>selected?</a:t>
            </a:r>
            <a:endParaRPr lang="en-US" b="1" dirty="0">
              <a:solidFill>
                <a:srgbClr val="0000FF"/>
              </a:solidFill>
            </a:endParaRPr>
          </a:p>
        </p:txBody>
      </p:sp>
      <p:grpSp>
        <p:nvGrpSpPr>
          <p:cNvPr id="7" name="Group 6"/>
          <p:cNvGrpSpPr/>
          <p:nvPr/>
        </p:nvGrpSpPr>
        <p:grpSpPr>
          <a:xfrm>
            <a:off x="4490499" y="3581400"/>
            <a:ext cx="3891501" cy="859893"/>
            <a:chOff x="4490499" y="3453777"/>
            <a:chExt cx="3891501" cy="859893"/>
          </a:xfrm>
        </p:grpSpPr>
        <p:sp>
          <p:nvSpPr>
            <p:cNvPr id="10" name="Rectangular Callout 9"/>
            <p:cNvSpPr/>
            <p:nvPr/>
          </p:nvSpPr>
          <p:spPr>
            <a:xfrm>
              <a:off x="4702802" y="3581400"/>
              <a:ext cx="3679198" cy="732270"/>
            </a:xfrm>
            <a:prstGeom prst="wedgeRectCallout">
              <a:avLst>
                <a:gd name="adj1" fmla="val -72043"/>
                <a:gd name="adj2" fmla="val 515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rPr>
                <a:t>Task </a:t>
              </a:r>
              <a:r>
                <a:rPr lang="en-US" b="1"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rPr>
                <a:t>assignments </a:t>
              </a:r>
              <a:r>
                <a:rPr lang="en-US" b="1"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rPr>
                <a:t>(work-spot) </a:t>
              </a:r>
              <a:r>
                <a:rPr lang="en-US" b="1"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rPr>
                <a:t>have uniform utilities</a:t>
              </a:r>
              <a:endParaRPr lang="en-US" b="1"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endParaRPr>
            </a:p>
          </p:txBody>
        </p:sp>
        <p:pic>
          <p:nvPicPr>
            <p:cNvPr id="15" name="Picture 2" descr="http://www.clker.com/cliparts/q/H/W/T/w/U/red-minus-m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0499" y="3453777"/>
              <a:ext cx="424605" cy="424605"/>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4797400" y="4411465"/>
            <a:ext cx="3783974" cy="584775"/>
          </a:xfrm>
          <a:prstGeom prst="rect">
            <a:avLst/>
          </a:prstGeom>
          <a:solidFill>
            <a:srgbClr val="FFFF00">
              <a:alpha val="90000"/>
            </a:srgbClr>
          </a:solidFill>
        </p:spPr>
        <p:txBody>
          <a:bodyPr wrap="square" rtlCol="0">
            <a:spAutoFit/>
          </a:bodyPr>
          <a:lstStyle>
            <a:defPPr>
              <a:defRPr lang="en-US"/>
            </a:defPPr>
            <a:lvl1pPr>
              <a:defRPr sz="2800" b="1">
                <a:solidFill>
                  <a:srgbClr val="0000FF"/>
                </a:solidFill>
              </a:defRPr>
            </a:lvl1pPr>
          </a:lstStyle>
          <a:p>
            <a:pPr algn="ctr"/>
            <a:r>
              <a:rPr lang="en-US" sz="1600" dirty="0"/>
              <a:t>Which worker is to be assigned </a:t>
            </a:r>
            <a:endParaRPr lang="en-US" sz="1600" dirty="0" smtClean="0"/>
          </a:p>
          <a:p>
            <a:pPr algn="ctr"/>
            <a:r>
              <a:rPr lang="en-US" sz="1600" dirty="0" smtClean="0"/>
              <a:t>to </a:t>
            </a:r>
            <a:r>
              <a:rPr lang="en-US" sz="1600" dirty="0"/>
              <a:t>which spot?</a:t>
            </a:r>
          </a:p>
        </p:txBody>
      </p:sp>
      <p:grpSp>
        <p:nvGrpSpPr>
          <p:cNvPr id="8" name="Group 7"/>
          <p:cNvGrpSpPr/>
          <p:nvPr/>
        </p:nvGrpSpPr>
        <p:grpSpPr>
          <a:xfrm>
            <a:off x="4447097" y="4890626"/>
            <a:ext cx="4257692" cy="931250"/>
            <a:chOff x="4447097" y="4890626"/>
            <a:chExt cx="4257692" cy="931250"/>
          </a:xfrm>
        </p:grpSpPr>
        <p:sp>
          <p:nvSpPr>
            <p:cNvPr id="11" name="Rectangular Callout 10"/>
            <p:cNvSpPr/>
            <p:nvPr/>
          </p:nvSpPr>
          <p:spPr>
            <a:xfrm>
              <a:off x="4620995" y="5105400"/>
              <a:ext cx="4083794" cy="716476"/>
            </a:xfrm>
            <a:prstGeom prst="wedgeRectCallout">
              <a:avLst>
                <a:gd name="adj1" fmla="val -61584"/>
                <a:gd name="adj2" fmla="val -5036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rPr>
                <a:t>Workers may not accept and complete the </a:t>
              </a:r>
              <a:r>
                <a:rPr lang="en-US" sz="2000" b="1"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rPr>
                <a:t>task</a:t>
              </a:r>
              <a:endParaRPr lang="en-US" sz="2000" b="1"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endParaRPr>
            </a:p>
          </p:txBody>
        </p:sp>
        <p:pic>
          <p:nvPicPr>
            <p:cNvPr id="16" name="Picture 2" descr="http://www.clker.com/cliparts/q/H/W/T/w/U/red-minus-m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7097" y="4890626"/>
              <a:ext cx="424605" cy="4246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177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2" grpId="0" animBg="1"/>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contribution: </a:t>
            </a:r>
            <a:r>
              <a:rPr lang="en-US" dirty="0" err="1" smtClean="0"/>
              <a:t>CrowdX</a:t>
            </a:r>
            <a:endParaRPr lang="en-US" dirty="0"/>
          </a:p>
        </p:txBody>
      </p:sp>
      <p:sp>
        <p:nvSpPr>
          <p:cNvPr id="9" name="Rectangle 8"/>
          <p:cNvSpPr/>
          <p:nvPr/>
        </p:nvSpPr>
        <p:spPr>
          <a:xfrm>
            <a:off x="609600" y="1576960"/>
            <a:ext cx="8222068" cy="4524315"/>
          </a:xfrm>
          <a:prstGeom prst="rect">
            <a:avLst/>
          </a:prstGeom>
        </p:spPr>
        <p:txBody>
          <a:bodyPr wrap="square">
            <a:spAutoFit/>
          </a:bodyPr>
          <a:lstStyle/>
          <a:p>
            <a:pPr marL="379800" indent="-342900">
              <a:buFont typeface="Arial" panose="020B0604020202020204" pitchFamily="34" charset="0"/>
              <a:buChar char="•"/>
            </a:pPr>
            <a:r>
              <a:rPr lang="en-US" sz="2400" dirty="0"/>
              <a:t>A</a:t>
            </a:r>
            <a:r>
              <a:rPr lang="en-US" sz="2400" dirty="0">
                <a:solidFill>
                  <a:schemeClr val="accent2"/>
                </a:solidFill>
              </a:rPr>
              <a:t> </a:t>
            </a:r>
            <a:r>
              <a:rPr lang="en-US" sz="2400" b="1" dirty="0">
                <a:solidFill>
                  <a:schemeClr val="accent2"/>
                </a:solidFill>
              </a:rPr>
              <a:t>utility-theoretic</a:t>
            </a:r>
            <a:r>
              <a:rPr lang="en-US" sz="2400" dirty="0">
                <a:solidFill>
                  <a:schemeClr val="accent2"/>
                </a:solidFill>
              </a:rPr>
              <a:t> </a:t>
            </a:r>
            <a:r>
              <a:rPr lang="en-US" sz="2400" dirty="0"/>
              <a:t>approach which considers workers and event spots </a:t>
            </a:r>
            <a:r>
              <a:rPr lang="en-US" sz="2400" i="1" dirty="0"/>
              <a:t>jointly</a:t>
            </a:r>
            <a:r>
              <a:rPr lang="en-US" sz="2400" dirty="0"/>
              <a:t> and selects worker-spot assignments that </a:t>
            </a:r>
            <a:r>
              <a:rPr lang="en-US" sz="2400" i="1" dirty="0"/>
              <a:t>simultaneously </a:t>
            </a:r>
            <a:r>
              <a:rPr lang="en-US" sz="2400" b="1" dirty="0"/>
              <a:t>maximize the overall utility</a:t>
            </a:r>
            <a:r>
              <a:rPr lang="en-US" sz="2400" dirty="0"/>
              <a:t>, and </a:t>
            </a:r>
            <a:r>
              <a:rPr lang="en-US" sz="2400" b="1" dirty="0"/>
              <a:t>achieve low cost within the given budget</a:t>
            </a:r>
            <a:r>
              <a:rPr lang="en-US" sz="2400" dirty="0"/>
              <a:t>. </a:t>
            </a:r>
          </a:p>
          <a:p>
            <a:pPr marL="914400" lvl="1" indent="-457200">
              <a:buFont typeface="Wingdings" panose="05000000000000000000" pitchFamily="2" charset="2"/>
              <a:buChar char="ü"/>
            </a:pPr>
            <a:r>
              <a:rPr lang="en-US" sz="2400" dirty="0"/>
              <a:t>A model to assess the non-uniform utility of each task assignment</a:t>
            </a:r>
          </a:p>
          <a:p>
            <a:pPr marL="914400" lvl="1" indent="-457200">
              <a:buFont typeface="Wingdings" panose="05000000000000000000" pitchFamily="2" charset="2"/>
              <a:buChar char="ü"/>
            </a:pPr>
            <a:r>
              <a:rPr lang="en-US" sz="2400" dirty="0"/>
              <a:t>A model to estimate the expected cost of each worker</a:t>
            </a:r>
          </a:p>
          <a:p>
            <a:pPr marL="914400" lvl="1" indent="-457200">
              <a:buFont typeface="Wingdings" panose="05000000000000000000" pitchFamily="2" charset="2"/>
              <a:buChar char="ü"/>
            </a:pPr>
            <a:r>
              <a:rPr lang="en-US" sz="2400" dirty="0"/>
              <a:t>A probabilistic model to quantify the worker’s </a:t>
            </a:r>
            <a:r>
              <a:rPr lang="en-US" sz="2400" dirty="0" smtClean="0"/>
              <a:t>uncertainty</a:t>
            </a:r>
            <a:endParaRPr lang="en-US" sz="2400" dirty="0"/>
          </a:p>
          <a:p>
            <a:pPr marL="342900" indent="-342900">
              <a:buFont typeface="Arial" panose="020B0604020202020204" pitchFamily="34" charset="0"/>
              <a:buChar char="•"/>
            </a:pPr>
            <a:r>
              <a:rPr lang="en-US" sz="2400" dirty="0"/>
              <a:t>An </a:t>
            </a:r>
            <a:r>
              <a:rPr lang="en-US" sz="2400" dirty="0" smtClean="0"/>
              <a:t>efficient algorithm </a:t>
            </a:r>
            <a:r>
              <a:rPr lang="en-US" sz="2400" dirty="0"/>
              <a:t>which is </a:t>
            </a:r>
            <a:r>
              <a:rPr lang="en-US" sz="2400" b="1" dirty="0"/>
              <a:t>guaranteed</a:t>
            </a:r>
            <a:r>
              <a:rPr lang="en-US" sz="2400" dirty="0"/>
              <a:t> to provide </a:t>
            </a:r>
            <a:r>
              <a:rPr lang="en-US" sz="2400" b="1" dirty="0"/>
              <a:t>near-optimal </a:t>
            </a:r>
            <a:r>
              <a:rPr lang="en-US" sz="2400" b="1" dirty="0" smtClean="0"/>
              <a:t>solution </a:t>
            </a:r>
            <a:r>
              <a:rPr lang="en-US" sz="2400" dirty="0"/>
              <a:t>for </a:t>
            </a:r>
            <a:r>
              <a:rPr lang="en-US" sz="2400" dirty="0" smtClean="0"/>
              <a:t>the optimization </a:t>
            </a:r>
            <a:r>
              <a:rPr lang="en-US" sz="2400" dirty="0"/>
              <a:t>problem. </a:t>
            </a:r>
            <a:endParaRPr lang="en-US" sz="2400" dirty="0" smtClean="0"/>
          </a:p>
        </p:txBody>
      </p:sp>
      <p:sp>
        <p:nvSpPr>
          <p:cNvPr id="3" name="Slide Number Placeholder 2"/>
          <p:cNvSpPr>
            <a:spLocks noGrp="1"/>
          </p:cNvSpPr>
          <p:nvPr>
            <p:ph type="sldNum" sz="quarter" idx="12"/>
          </p:nvPr>
        </p:nvSpPr>
        <p:spPr/>
        <p:txBody>
          <a:bodyPr/>
          <a:lstStyle/>
          <a:p>
            <a:fld id="{E0FF9B90-B352-45BD-84CC-4DD4FD95D171}" type="slidenum">
              <a:rPr lang="en-US" smtClean="0"/>
              <a:t>73</a:t>
            </a:fld>
            <a:endParaRPr lang="en-US"/>
          </a:p>
        </p:txBody>
      </p:sp>
    </p:spTree>
    <p:extLst>
      <p:ext uri="{BB962C8B-B14F-4D97-AF65-F5344CB8AC3E}">
        <p14:creationId xmlns:p14="http://schemas.microsoft.com/office/powerpoint/2010/main" val="6158647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CrowdX</a:t>
            </a:r>
            <a:r>
              <a:rPr lang="en-US" dirty="0" smtClean="0"/>
              <a:t>: Problem Formulation</a:t>
            </a:r>
            <a:endParaRPr lang="en-US" dirty="0"/>
          </a:p>
        </p:txBody>
      </p:sp>
      <p:sp>
        <p:nvSpPr>
          <p:cNvPr id="5" name="TextBox 4"/>
          <p:cNvSpPr txBox="1"/>
          <p:nvPr/>
        </p:nvSpPr>
        <p:spPr>
          <a:xfrm>
            <a:off x="1393629" y="2486476"/>
            <a:ext cx="3326897" cy="400110"/>
          </a:xfrm>
          <a:prstGeom prst="rect">
            <a:avLst/>
          </a:prstGeom>
          <a:noFill/>
        </p:spPr>
        <p:txBody>
          <a:bodyPr wrap="square" rtlCol="0">
            <a:spAutoFit/>
          </a:bodyPr>
          <a:lstStyle/>
          <a:p>
            <a:r>
              <a:rPr lang="en-US" sz="2000" dirty="0" smtClean="0"/>
              <a:t>Worker-spot assignment:  </a:t>
            </a:r>
            <a:r>
              <a:rPr lang="en-US" sz="2000" b="1" dirty="0" smtClean="0"/>
              <a:t> </a:t>
            </a:r>
            <a:endParaRPr lang="en-US" sz="2000" b="1" dirty="0"/>
          </a:p>
        </p:txBody>
      </p:sp>
      <p:pic>
        <p:nvPicPr>
          <p:cNvPr id="8" name="Picture 7"/>
          <p:cNvPicPr>
            <a:picLocks noChangeAspect="1"/>
          </p:cNvPicPr>
          <p:nvPr/>
        </p:nvPicPr>
        <p:blipFill>
          <a:blip r:embed="rId2"/>
          <a:stretch>
            <a:fillRect/>
          </a:stretch>
        </p:blipFill>
        <p:spPr>
          <a:xfrm>
            <a:off x="4520382" y="1736623"/>
            <a:ext cx="2238375" cy="343901"/>
          </a:xfrm>
          <a:prstGeom prst="rect">
            <a:avLst/>
          </a:prstGeom>
        </p:spPr>
      </p:pic>
      <p:pic>
        <p:nvPicPr>
          <p:cNvPr id="9" name="Picture 8"/>
          <p:cNvPicPr>
            <a:picLocks noChangeAspect="1"/>
          </p:cNvPicPr>
          <p:nvPr/>
        </p:nvPicPr>
        <p:blipFill>
          <a:blip r:embed="rId3"/>
          <a:stretch>
            <a:fillRect/>
          </a:stretch>
        </p:blipFill>
        <p:spPr>
          <a:xfrm>
            <a:off x="4953000" y="2126108"/>
            <a:ext cx="1966913" cy="318959"/>
          </a:xfrm>
          <a:prstGeom prst="rect">
            <a:avLst/>
          </a:prstGeom>
        </p:spPr>
      </p:pic>
      <p:sp>
        <p:nvSpPr>
          <p:cNvPr id="10" name="Rectangle 9"/>
          <p:cNvSpPr/>
          <p:nvPr/>
        </p:nvSpPr>
        <p:spPr>
          <a:xfrm>
            <a:off x="1393629" y="1703697"/>
            <a:ext cx="2916248" cy="400110"/>
          </a:xfrm>
          <a:prstGeom prst="rect">
            <a:avLst/>
          </a:prstGeom>
        </p:spPr>
        <p:txBody>
          <a:bodyPr wrap="none">
            <a:spAutoFit/>
          </a:bodyPr>
          <a:lstStyle/>
          <a:p>
            <a:r>
              <a:rPr lang="en-US" sz="2000" dirty="0"/>
              <a:t>A ground set of workers: </a:t>
            </a:r>
            <a:r>
              <a:rPr lang="en-US" sz="2000" b="1" dirty="0"/>
              <a:t> </a:t>
            </a:r>
          </a:p>
        </p:txBody>
      </p:sp>
      <p:sp>
        <p:nvSpPr>
          <p:cNvPr id="11" name="Rectangle 10"/>
          <p:cNvSpPr/>
          <p:nvPr/>
        </p:nvSpPr>
        <p:spPr>
          <a:xfrm>
            <a:off x="1393629" y="2073029"/>
            <a:ext cx="3126753" cy="400110"/>
          </a:xfrm>
          <a:prstGeom prst="rect">
            <a:avLst/>
          </a:prstGeom>
        </p:spPr>
        <p:txBody>
          <a:bodyPr wrap="none">
            <a:spAutoFit/>
          </a:bodyPr>
          <a:lstStyle/>
          <a:p>
            <a:r>
              <a:rPr lang="en-US" sz="2000" dirty="0"/>
              <a:t>A ground set of event </a:t>
            </a:r>
            <a:r>
              <a:rPr lang="en-US" sz="2000" dirty="0" smtClean="0"/>
              <a:t>spots:</a:t>
            </a:r>
            <a:endParaRPr lang="en-US" sz="2000" dirty="0"/>
          </a:p>
        </p:txBody>
      </p:sp>
      <p:pic>
        <p:nvPicPr>
          <p:cNvPr id="12" name="Picture 11"/>
          <p:cNvPicPr>
            <a:picLocks noChangeAspect="1"/>
          </p:cNvPicPr>
          <p:nvPr/>
        </p:nvPicPr>
        <p:blipFill>
          <a:blip r:embed="rId4"/>
          <a:stretch>
            <a:fillRect/>
          </a:stretch>
        </p:blipFill>
        <p:spPr>
          <a:xfrm>
            <a:off x="4510525" y="2550720"/>
            <a:ext cx="3767138" cy="348682"/>
          </a:xfrm>
          <a:prstGeom prst="rect">
            <a:avLst/>
          </a:prstGeom>
        </p:spPr>
      </p:pic>
      <p:pic>
        <p:nvPicPr>
          <p:cNvPr id="15" name="Picture 14"/>
          <p:cNvPicPr>
            <a:picLocks noChangeAspect="1"/>
          </p:cNvPicPr>
          <p:nvPr/>
        </p:nvPicPr>
        <p:blipFill>
          <a:blip r:embed="rId5"/>
          <a:stretch>
            <a:fillRect/>
          </a:stretch>
        </p:blipFill>
        <p:spPr>
          <a:xfrm>
            <a:off x="1393629" y="4083075"/>
            <a:ext cx="6705600" cy="929863"/>
          </a:xfrm>
          <a:prstGeom prst="rect">
            <a:avLst/>
          </a:prstGeom>
        </p:spPr>
      </p:pic>
      <p:sp>
        <p:nvSpPr>
          <p:cNvPr id="16" name="TextBox 15"/>
          <p:cNvSpPr txBox="1"/>
          <p:nvPr/>
        </p:nvSpPr>
        <p:spPr>
          <a:xfrm>
            <a:off x="1066800" y="3478263"/>
            <a:ext cx="7585666" cy="523220"/>
          </a:xfrm>
          <a:prstGeom prst="rect">
            <a:avLst/>
          </a:prstGeom>
          <a:noFill/>
        </p:spPr>
        <p:txBody>
          <a:bodyPr wrap="none" rtlCol="0">
            <a:spAutoFit/>
          </a:bodyPr>
          <a:lstStyle/>
          <a:p>
            <a:r>
              <a:rPr lang="en-US" sz="2800" b="1" dirty="0" smtClean="0"/>
              <a:t>We want to solve the optimization problem:</a:t>
            </a:r>
            <a:endParaRPr lang="en-US" sz="2800" b="1" dirty="0"/>
          </a:p>
        </p:txBody>
      </p:sp>
      <p:sp>
        <p:nvSpPr>
          <p:cNvPr id="18" name="TextBox 17"/>
          <p:cNvSpPr txBox="1"/>
          <p:nvPr/>
        </p:nvSpPr>
        <p:spPr>
          <a:xfrm>
            <a:off x="381000" y="5265315"/>
            <a:ext cx="2904677" cy="1200329"/>
          </a:xfrm>
          <a:prstGeom prst="rect">
            <a:avLst/>
          </a:prstGeom>
          <a:noFill/>
        </p:spPr>
        <p:txBody>
          <a:bodyPr wrap="square" rtlCol="0">
            <a:spAutoFit/>
          </a:bodyPr>
          <a:lstStyle/>
          <a:p>
            <a:r>
              <a:rPr lang="en-US" sz="2400" i="1" dirty="0" smtClean="0"/>
              <a:t>B&gt;0 : </a:t>
            </a:r>
            <a:r>
              <a:rPr lang="en-US" sz="2400" b="1" dirty="0" smtClean="0"/>
              <a:t>Budget</a:t>
            </a:r>
          </a:p>
          <a:p>
            <a:r>
              <a:rPr lang="en-US" sz="2400" i="1" dirty="0" smtClean="0"/>
              <a:t>F(): </a:t>
            </a:r>
            <a:r>
              <a:rPr lang="en-US" sz="2400" b="1" dirty="0"/>
              <a:t>U</a:t>
            </a:r>
            <a:r>
              <a:rPr lang="en-US" sz="2400" b="1" dirty="0" smtClean="0"/>
              <a:t>tility function</a:t>
            </a:r>
          </a:p>
          <a:p>
            <a:r>
              <a:rPr lang="en-US" sz="2400" i="1" dirty="0" smtClean="0"/>
              <a:t>C(): </a:t>
            </a:r>
            <a:r>
              <a:rPr lang="en-US" sz="2400" b="1" dirty="0" smtClean="0"/>
              <a:t>Cost function</a:t>
            </a:r>
          </a:p>
        </p:txBody>
      </p:sp>
      <p:pic>
        <p:nvPicPr>
          <p:cNvPr id="19" name="Picture 18"/>
          <p:cNvPicPr>
            <a:picLocks noChangeAspect="1"/>
          </p:cNvPicPr>
          <p:nvPr/>
        </p:nvPicPr>
        <p:blipFill>
          <a:blip r:embed="rId6"/>
          <a:stretch>
            <a:fillRect/>
          </a:stretch>
        </p:blipFill>
        <p:spPr>
          <a:xfrm>
            <a:off x="6242287" y="2952624"/>
            <a:ext cx="1355251" cy="345206"/>
          </a:xfrm>
          <a:prstGeom prst="rect">
            <a:avLst/>
          </a:prstGeom>
        </p:spPr>
      </p:pic>
      <p:sp>
        <p:nvSpPr>
          <p:cNvPr id="20" name="Rectangle 19"/>
          <p:cNvSpPr/>
          <p:nvPr/>
        </p:nvSpPr>
        <p:spPr>
          <a:xfrm>
            <a:off x="1408297" y="2903144"/>
            <a:ext cx="5068703" cy="400110"/>
          </a:xfrm>
          <a:prstGeom prst="rect">
            <a:avLst/>
          </a:prstGeom>
        </p:spPr>
        <p:txBody>
          <a:bodyPr wrap="square">
            <a:spAutoFit/>
          </a:bodyPr>
          <a:lstStyle/>
          <a:p>
            <a:r>
              <a:rPr lang="en-US" sz="2000" dirty="0" smtClean="0"/>
              <a:t>A subset of </a:t>
            </a:r>
            <a:r>
              <a:rPr lang="en-US" sz="2000" dirty="0"/>
              <a:t>all worker-spot </a:t>
            </a:r>
            <a:r>
              <a:rPr lang="en-US" sz="2000" dirty="0" smtClean="0"/>
              <a:t>assignments:</a:t>
            </a:r>
            <a:endParaRPr lang="en-US" sz="2000" dirty="0"/>
          </a:p>
        </p:txBody>
      </p:sp>
      <p:sp>
        <p:nvSpPr>
          <p:cNvPr id="4" name="Slide Number Placeholder 3"/>
          <p:cNvSpPr>
            <a:spLocks noGrp="1"/>
          </p:cNvSpPr>
          <p:nvPr>
            <p:ph type="sldNum" sz="quarter" idx="12"/>
          </p:nvPr>
        </p:nvSpPr>
        <p:spPr/>
        <p:txBody>
          <a:bodyPr/>
          <a:lstStyle/>
          <a:p>
            <a:fld id="{E0FF9B90-B352-45BD-84CC-4DD4FD95D171}" type="slidenum">
              <a:rPr lang="en-US" smtClean="0"/>
              <a:t>74</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985319150"/>
              </p:ext>
            </p:extLst>
          </p:nvPr>
        </p:nvGraphicFramePr>
        <p:xfrm>
          <a:off x="4555067" y="4938845"/>
          <a:ext cx="3124200" cy="1600200"/>
        </p:xfrm>
        <a:graphic>
          <a:graphicData uri="http://schemas.openxmlformats.org/drawingml/2006/table">
            <a:tbl>
              <a:tblPr/>
              <a:tblGrid>
                <a:gridCol w="3124200"/>
              </a:tblGrid>
              <a:tr h="1600200">
                <a:tc>
                  <a:txBody>
                    <a:bodyPr/>
                    <a:lstStyle/>
                    <a:p>
                      <a:endParaRPr lang="en-US"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103866872"/>
              </p:ext>
            </p:extLst>
          </p:nvPr>
        </p:nvGraphicFramePr>
        <p:xfrm>
          <a:off x="4953000" y="5175912"/>
          <a:ext cx="2544512" cy="1463040"/>
        </p:xfrm>
        <a:graphic>
          <a:graphicData uri="http://schemas.openxmlformats.org/drawingml/2006/table">
            <a:tbl>
              <a:tblPr firstRow="1" bandRow="1">
                <a:tableStyleId>{5940675A-B579-460E-94D1-54222C63F5DA}</a:tableStyleId>
              </a:tblPr>
              <a:tblGrid>
                <a:gridCol w="636128"/>
                <a:gridCol w="636128"/>
                <a:gridCol w="636128"/>
                <a:gridCol w="636128"/>
              </a:tblGrid>
              <a:tr h="27051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27051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27051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r h="27051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14" name="TextBox 13"/>
          <p:cNvSpPr txBox="1"/>
          <p:nvPr/>
        </p:nvSpPr>
        <p:spPr>
          <a:xfrm>
            <a:off x="5857530" y="4549845"/>
            <a:ext cx="825867" cy="369332"/>
          </a:xfrm>
          <a:prstGeom prst="rect">
            <a:avLst/>
          </a:prstGeom>
          <a:noFill/>
        </p:spPr>
        <p:txBody>
          <a:bodyPr wrap="none" rtlCol="0">
            <a:spAutoFit/>
          </a:bodyPr>
          <a:lstStyle/>
          <a:p>
            <a:r>
              <a:rPr lang="en-US" b="1" i="1" dirty="0" smtClean="0"/>
              <a:t>Spots</a:t>
            </a:r>
            <a:endParaRPr lang="en-US" b="1" i="1" dirty="0"/>
          </a:p>
        </p:txBody>
      </p:sp>
      <p:sp>
        <p:nvSpPr>
          <p:cNvPr id="17" name="TextBox 16"/>
          <p:cNvSpPr txBox="1"/>
          <p:nvPr/>
        </p:nvSpPr>
        <p:spPr>
          <a:xfrm>
            <a:off x="4992839" y="4849193"/>
            <a:ext cx="373820" cy="307777"/>
          </a:xfrm>
          <a:prstGeom prst="rect">
            <a:avLst/>
          </a:prstGeom>
          <a:noFill/>
        </p:spPr>
        <p:txBody>
          <a:bodyPr wrap="none" rtlCol="0">
            <a:spAutoFit/>
          </a:bodyPr>
          <a:lstStyle/>
          <a:p>
            <a:r>
              <a:rPr lang="en-US" sz="1400" dirty="0" smtClean="0"/>
              <a:t>s1</a:t>
            </a:r>
            <a:endParaRPr lang="en-US" sz="1400" dirty="0"/>
          </a:p>
        </p:txBody>
      </p:sp>
      <p:sp>
        <p:nvSpPr>
          <p:cNvPr id="21" name="TextBox 20"/>
          <p:cNvSpPr txBox="1"/>
          <p:nvPr/>
        </p:nvSpPr>
        <p:spPr>
          <a:xfrm>
            <a:off x="5749546" y="4854570"/>
            <a:ext cx="373820" cy="307777"/>
          </a:xfrm>
          <a:prstGeom prst="rect">
            <a:avLst/>
          </a:prstGeom>
          <a:noFill/>
        </p:spPr>
        <p:txBody>
          <a:bodyPr wrap="none" rtlCol="0">
            <a:spAutoFit/>
          </a:bodyPr>
          <a:lstStyle/>
          <a:p>
            <a:r>
              <a:rPr lang="en-US" sz="1400" dirty="0" smtClean="0"/>
              <a:t>s2</a:t>
            </a:r>
            <a:endParaRPr lang="en-US" sz="1400" dirty="0"/>
          </a:p>
        </p:txBody>
      </p:sp>
      <p:sp>
        <p:nvSpPr>
          <p:cNvPr id="22" name="TextBox 21"/>
          <p:cNvSpPr txBox="1"/>
          <p:nvPr/>
        </p:nvSpPr>
        <p:spPr>
          <a:xfrm>
            <a:off x="6367083" y="4855241"/>
            <a:ext cx="373820" cy="307777"/>
          </a:xfrm>
          <a:prstGeom prst="rect">
            <a:avLst/>
          </a:prstGeom>
          <a:noFill/>
        </p:spPr>
        <p:txBody>
          <a:bodyPr wrap="none" rtlCol="0">
            <a:spAutoFit/>
          </a:bodyPr>
          <a:lstStyle/>
          <a:p>
            <a:r>
              <a:rPr lang="en-US" sz="1400" dirty="0" smtClean="0"/>
              <a:t>s3</a:t>
            </a:r>
            <a:endParaRPr lang="en-US" sz="1400" dirty="0"/>
          </a:p>
        </p:txBody>
      </p:sp>
      <p:sp>
        <p:nvSpPr>
          <p:cNvPr id="23" name="TextBox 22"/>
          <p:cNvSpPr txBox="1"/>
          <p:nvPr/>
        </p:nvSpPr>
        <p:spPr>
          <a:xfrm>
            <a:off x="7010400" y="4848354"/>
            <a:ext cx="373820" cy="307777"/>
          </a:xfrm>
          <a:prstGeom prst="rect">
            <a:avLst/>
          </a:prstGeom>
          <a:noFill/>
        </p:spPr>
        <p:txBody>
          <a:bodyPr wrap="none" rtlCol="0">
            <a:spAutoFit/>
          </a:bodyPr>
          <a:lstStyle/>
          <a:p>
            <a:r>
              <a:rPr lang="en-US" sz="1400" dirty="0" smtClean="0"/>
              <a:t>s4</a:t>
            </a:r>
            <a:endParaRPr lang="en-US" sz="1400" dirty="0"/>
          </a:p>
        </p:txBody>
      </p:sp>
      <p:sp>
        <p:nvSpPr>
          <p:cNvPr id="24" name="TextBox 23"/>
          <p:cNvSpPr txBox="1"/>
          <p:nvPr/>
        </p:nvSpPr>
        <p:spPr>
          <a:xfrm rot="16200000">
            <a:off x="3773945" y="5695560"/>
            <a:ext cx="1103828" cy="369332"/>
          </a:xfrm>
          <a:prstGeom prst="rect">
            <a:avLst/>
          </a:prstGeom>
          <a:noFill/>
        </p:spPr>
        <p:txBody>
          <a:bodyPr wrap="none" rtlCol="0">
            <a:spAutoFit/>
          </a:bodyPr>
          <a:lstStyle/>
          <a:p>
            <a:r>
              <a:rPr lang="en-US" b="1" i="1" dirty="0" smtClean="0"/>
              <a:t>Workers</a:t>
            </a:r>
            <a:endParaRPr lang="en-US" b="1" i="1" dirty="0"/>
          </a:p>
        </p:txBody>
      </p:sp>
      <p:sp>
        <p:nvSpPr>
          <p:cNvPr id="25" name="TextBox 24"/>
          <p:cNvSpPr txBox="1"/>
          <p:nvPr/>
        </p:nvSpPr>
        <p:spPr>
          <a:xfrm>
            <a:off x="4573380" y="5185800"/>
            <a:ext cx="413896" cy="307777"/>
          </a:xfrm>
          <a:prstGeom prst="rect">
            <a:avLst/>
          </a:prstGeom>
          <a:noFill/>
        </p:spPr>
        <p:txBody>
          <a:bodyPr wrap="none" rtlCol="0">
            <a:spAutoFit/>
          </a:bodyPr>
          <a:lstStyle/>
          <a:p>
            <a:r>
              <a:rPr lang="en-US" sz="1400" dirty="0" smtClean="0"/>
              <a:t>w1</a:t>
            </a:r>
            <a:endParaRPr lang="en-US" sz="1400" dirty="0"/>
          </a:p>
        </p:txBody>
      </p:sp>
      <p:sp>
        <p:nvSpPr>
          <p:cNvPr id="26" name="TextBox 25"/>
          <p:cNvSpPr txBox="1"/>
          <p:nvPr/>
        </p:nvSpPr>
        <p:spPr>
          <a:xfrm>
            <a:off x="4535230" y="5564432"/>
            <a:ext cx="413896" cy="307777"/>
          </a:xfrm>
          <a:prstGeom prst="rect">
            <a:avLst/>
          </a:prstGeom>
          <a:noFill/>
        </p:spPr>
        <p:txBody>
          <a:bodyPr wrap="none" rtlCol="0">
            <a:spAutoFit/>
          </a:bodyPr>
          <a:lstStyle/>
          <a:p>
            <a:r>
              <a:rPr lang="en-US" sz="1400" dirty="0" smtClean="0"/>
              <a:t>w2</a:t>
            </a:r>
            <a:endParaRPr lang="en-US" sz="1400" dirty="0"/>
          </a:p>
        </p:txBody>
      </p:sp>
      <p:sp>
        <p:nvSpPr>
          <p:cNvPr id="27" name="TextBox 26"/>
          <p:cNvSpPr txBox="1"/>
          <p:nvPr/>
        </p:nvSpPr>
        <p:spPr>
          <a:xfrm>
            <a:off x="4535230" y="5948913"/>
            <a:ext cx="413896" cy="307777"/>
          </a:xfrm>
          <a:prstGeom prst="rect">
            <a:avLst/>
          </a:prstGeom>
          <a:noFill/>
        </p:spPr>
        <p:txBody>
          <a:bodyPr wrap="none" rtlCol="0">
            <a:spAutoFit/>
          </a:bodyPr>
          <a:lstStyle/>
          <a:p>
            <a:r>
              <a:rPr lang="en-US" sz="1400" dirty="0" smtClean="0"/>
              <a:t>w3</a:t>
            </a:r>
            <a:endParaRPr lang="en-US" sz="1400" dirty="0"/>
          </a:p>
        </p:txBody>
      </p:sp>
      <p:sp>
        <p:nvSpPr>
          <p:cNvPr id="28" name="TextBox 27"/>
          <p:cNvSpPr txBox="1"/>
          <p:nvPr/>
        </p:nvSpPr>
        <p:spPr>
          <a:xfrm>
            <a:off x="4542745" y="6278251"/>
            <a:ext cx="413896" cy="307777"/>
          </a:xfrm>
          <a:prstGeom prst="rect">
            <a:avLst/>
          </a:prstGeom>
          <a:noFill/>
        </p:spPr>
        <p:txBody>
          <a:bodyPr wrap="none" rtlCol="0">
            <a:spAutoFit/>
          </a:bodyPr>
          <a:lstStyle/>
          <a:p>
            <a:r>
              <a:rPr lang="en-US" sz="1400" dirty="0" smtClean="0"/>
              <a:t>w4</a:t>
            </a:r>
            <a:endParaRPr lang="en-US" sz="1400" dirty="0"/>
          </a:p>
        </p:txBody>
      </p:sp>
      <p:pic>
        <p:nvPicPr>
          <p:cNvPr id="3074" name="Picture 2" descr="https://www.sawgrassink.com/images/technical_support/miscellaneous/Green_Checkmar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9676" y="5204951"/>
            <a:ext cx="341686" cy="3416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s://www.sawgrassink.com/images/technical_support/miscellaneous/Green_Checkmar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5400" y="5540452"/>
            <a:ext cx="341686" cy="3416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s://www.sawgrassink.com/images/technical_support/miscellaneous/Green_Checkmar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3150" y="5547477"/>
            <a:ext cx="341686" cy="34168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s://www.sawgrassink.com/images/technical_support/miscellaneous/Green_Checkmar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2534" y="5931958"/>
            <a:ext cx="341686" cy="341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9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the Utility </a:t>
            </a:r>
            <a:r>
              <a:rPr lang="en-US" dirty="0" smtClean="0"/>
              <a:t>Function</a:t>
            </a:r>
            <a:endParaRPr lang="en-US" dirty="0"/>
          </a:p>
        </p:txBody>
      </p:sp>
      <p:sp>
        <p:nvSpPr>
          <p:cNvPr id="6" name="TextBox 5"/>
          <p:cNvSpPr txBox="1"/>
          <p:nvPr/>
        </p:nvSpPr>
        <p:spPr>
          <a:xfrm>
            <a:off x="914400" y="2438400"/>
            <a:ext cx="7543800" cy="4154984"/>
          </a:xfrm>
          <a:prstGeom prst="rect">
            <a:avLst/>
          </a:prstGeom>
          <a:noFill/>
        </p:spPr>
        <p:txBody>
          <a:bodyPr wrap="square" rtlCol="0">
            <a:spAutoFit/>
          </a:bodyPr>
          <a:lstStyle/>
          <a:p>
            <a:r>
              <a:rPr lang="en-US" sz="2400" b="1" dirty="0" smtClean="0"/>
              <a:t>The utility should </a:t>
            </a:r>
            <a:r>
              <a:rPr lang="en-US" sz="2400" b="1" dirty="0"/>
              <a:t>have two </a:t>
            </a:r>
            <a:r>
              <a:rPr lang="en-US" sz="2400" b="1" dirty="0" smtClean="0"/>
              <a:t>properties: </a:t>
            </a:r>
          </a:p>
          <a:p>
            <a:r>
              <a:rPr lang="en-US" sz="2400" b="1"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rPr>
              <a:t>Representativeness of the selected spots</a:t>
            </a:r>
          </a:p>
          <a:p>
            <a:pPr marL="800100" lvl="1" indent="-342900">
              <a:buFont typeface="Arial" panose="020B0604020202020204" pitchFamily="34" charset="0"/>
              <a:buChar char="•"/>
            </a:pPr>
            <a:r>
              <a:rPr lang="en-US" sz="2400" b="1"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rPr>
              <a:t>Informative </a:t>
            </a:r>
            <a:r>
              <a:rPr lang="en-US" sz="2400" b="1" i="1"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rPr>
              <a:t>L(W)</a:t>
            </a:r>
            <a:r>
              <a:rPr lang="en-US" sz="2400" dirty="0" smtClean="0"/>
              <a:t>: </a:t>
            </a:r>
            <a:r>
              <a:rPr lang="en-US" sz="2400" dirty="0"/>
              <a:t>we </a:t>
            </a:r>
            <a:r>
              <a:rPr lang="en-US" sz="2400" dirty="0" smtClean="0"/>
              <a:t>only need </a:t>
            </a:r>
            <a:r>
              <a:rPr lang="en-US" sz="2400" dirty="0"/>
              <a:t>to dispatch workers to </a:t>
            </a:r>
            <a:r>
              <a:rPr lang="en-US" sz="2400" dirty="0" smtClean="0"/>
              <a:t>a few spots since </a:t>
            </a:r>
            <a:r>
              <a:rPr lang="en-US" sz="2400" dirty="0"/>
              <a:t>what </a:t>
            </a:r>
            <a:r>
              <a:rPr lang="en-US" sz="2400" dirty="0" smtClean="0"/>
              <a:t>happens </a:t>
            </a:r>
            <a:r>
              <a:rPr lang="en-US" sz="2400" dirty="0"/>
              <a:t>at these </a:t>
            </a:r>
            <a:r>
              <a:rPr lang="en-US" sz="2400" dirty="0" smtClean="0"/>
              <a:t>spots are </a:t>
            </a:r>
            <a:r>
              <a:rPr lang="en-US" sz="2400" dirty="0"/>
              <a:t>informative enough to </a:t>
            </a:r>
            <a:r>
              <a:rPr lang="en-US" sz="2400" dirty="0" smtClean="0"/>
              <a:t>cover the </a:t>
            </a:r>
            <a:r>
              <a:rPr lang="en-US" sz="2400" dirty="0"/>
              <a:t>whole event. </a:t>
            </a:r>
            <a:endParaRPr lang="en-US" sz="2400" dirty="0" smtClean="0"/>
          </a:p>
          <a:p>
            <a:pPr marL="800100" lvl="1" indent="-342900">
              <a:buFont typeface="Arial" panose="020B0604020202020204" pitchFamily="34" charset="0"/>
              <a:buChar char="•"/>
            </a:pPr>
            <a:r>
              <a:rPr lang="en-US" sz="2400" b="1"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rPr>
              <a:t>Diverse</a:t>
            </a:r>
            <a:r>
              <a:rPr lang="en-US" sz="2400" b="1" dirty="0" smtClean="0"/>
              <a:t> </a:t>
            </a:r>
            <a:r>
              <a:rPr lang="en-US" sz="2400" b="1" i="1"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rPr>
              <a:t>R(W</a:t>
            </a:r>
            <a:r>
              <a:rPr lang="en-US" sz="2400" b="1" i="1"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rPr>
              <a:t>)</a:t>
            </a:r>
            <a:r>
              <a:rPr lang="en-US" sz="2400" b="1" dirty="0"/>
              <a:t>:</a:t>
            </a:r>
            <a:r>
              <a:rPr lang="en-US" sz="2400" b="1" dirty="0" smtClean="0"/>
              <a:t> </a:t>
            </a:r>
            <a:r>
              <a:rPr lang="en-US" sz="2400" dirty="0" smtClean="0"/>
              <a:t>an </a:t>
            </a:r>
            <a:r>
              <a:rPr lang="en-US" sz="2400" dirty="0"/>
              <a:t>event often has multiple aspects. </a:t>
            </a:r>
            <a:r>
              <a:rPr lang="en-US" sz="2400" dirty="0" smtClean="0"/>
              <a:t>We can catch as diverse aspects as possible.</a:t>
            </a:r>
            <a:endParaRPr lang="en-US" sz="2400" dirty="0"/>
          </a:p>
          <a:p>
            <a:r>
              <a:rPr lang="en-US" sz="2400" b="1"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rPr>
              <a:t>Quality of the selected workers</a:t>
            </a:r>
          </a:p>
          <a:p>
            <a:pPr marL="800100" lvl="1" indent="-342900">
              <a:buFont typeface="Arial" panose="020B0604020202020204" pitchFamily="34" charset="0"/>
              <a:buChar char="•"/>
            </a:pPr>
            <a:r>
              <a:rPr lang="en-US" sz="2400" dirty="0" smtClean="0"/>
              <a:t>The </a:t>
            </a:r>
            <a:r>
              <a:rPr lang="en-US" sz="2400" b="1" dirty="0"/>
              <a:t>quality</a:t>
            </a:r>
            <a:r>
              <a:rPr lang="en-US" sz="2400" dirty="0"/>
              <a:t> of the workers’ </a:t>
            </a:r>
            <a:r>
              <a:rPr lang="en-US" sz="2400" dirty="0" smtClean="0"/>
              <a:t>accomplishments</a:t>
            </a:r>
            <a:r>
              <a:rPr lang="en-US" sz="2400" dirty="0"/>
              <a:t>. </a:t>
            </a:r>
          </a:p>
        </p:txBody>
      </p:sp>
      <p:pic>
        <p:nvPicPr>
          <p:cNvPr id="8" name="Picture 7"/>
          <p:cNvPicPr>
            <a:picLocks noChangeAspect="1"/>
          </p:cNvPicPr>
          <p:nvPr/>
        </p:nvPicPr>
        <p:blipFill>
          <a:blip r:embed="rId2"/>
          <a:stretch>
            <a:fillRect/>
          </a:stretch>
        </p:blipFill>
        <p:spPr>
          <a:xfrm>
            <a:off x="1693333" y="1828800"/>
            <a:ext cx="5486400" cy="495300"/>
          </a:xfrm>
          <a:prstGeom prst="rect">
            <a:avLst/>
          </a:prstGeom>
        </p:spPr>
      </p:pic>
      <p:sp>
        <p:nvSpPr>
          <p:cNvPr id="3" name="Slide Number Placeholder 2"/>
          <p:cNvSpPr>
            <a:spLocks noGrp="1"/>
          </p:cNvSpPr>
          <p:nvPr>
            <p:ph type="sldNum" sz="quarter" idx="12"/>
          </p:nvPr>
        </p:nvSpPr>
        <p:spPr/>
        <p:txBody>
          <a:bodyPr/>
          <a:lstStyle/>
          <a:p>
            <a:fld id="{E0FF9B90-B352-45BD-84CC-4DD4FD95D171}" type="slidenum">
              <a:rPr lang="en-US" smtClean="0"/>
              <a:t>75</a:t>
            </a:fld>
            <a:endParaRPr lang="en-US"/>
          </a:p>
        </p:txBody>
      </p:sp>
      <p:grpSp>
        <p:nvGrpSpPr>
          <p:cNvPr id="19" name="Group 18"/>
          <p:cNvGrpSpPr/>
          <p:nvPr/>
        </p:nvGrpSpPr>
        <p:grpSpPr>
          <a:xfrm>
            <a:off x="4627030" y="2517206"/>
            <a:ext cx="3361674" cy="3200066"/>
            <a:chOff x="4627030" y="2517206"/>
            <a:chExt cx="3361674" cy="3200066"/>
          </a:xfrm>
        </p:grpSpPr>
        <p:grpSp>
          <p:nvGrpSpPr>
            <p:cNvPr id="5" name="Group 4"/>
            <p:cNvGrpSpPr/>
            <p:nvPr/>
          </p:nvGrpSpPr>
          <p:grpSpPr>
            <a:xfrm>
              <a:off x="4627030" y="2517206"/>
              <a:ext cx="3361674" cy="3200066"/>
              <a:chOff x="5553726" y="2826342"/>
              <a:chExt cx="3361674" cy="3200066"/>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726" y="2826342"/>
                <a:ext cx="3361674" cy="320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reeform 6"/>
              <p:cNvSpPr/>
              <p:nvPr/>
            </p:nvSpPr>
            <p:spPr>
              <a:xfrm rot="10800000">
                <a:off x="6257010" y="4315150"/>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0800000">
                <a:off x="6227522" y="4607165"/>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0800000">
                <a:off x="6400800" y="4461866"/>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0800000">
                <a:off x="6400800" y="4702301"/>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0800000">
                <a:off x="6553200" y="4445871"/>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10800000">
                <a:off x="7741916" y="3869214"/>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10800000">
                <a:off x="7511617" y="3893863"/>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10800000">
                <a:off x="6663807" y="4693626"/>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10800000">
                <a:off x="7893886" y="404012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rot="10800000">
                <a:off x="7642854" y="4142172"/>
                <a:ext cx="152400" cy="222449"/>
              </a:xfrm>
              <a:custGeom>
                <a:avLst/>
                <a:gdLst>
                  <a:gd name="connsiteX0" fmla="*/ 232409 w 457200"/>
                  <a:gd name="connsiteY0" fmla="*/ 572908 h 679649"/>
                  <a:gd name="connsiteX1" fmla="*/ 354268 w 457200"/>
                  <a:gd name="connsiteY1" fmla="*/ 451049 h 679649"/>
                  <a:gd name="connsiteX2" fmla="*/ 232409 w 457200"/>
                  <a:gd name="connsiteY2" fmla="*/ 329190 h 679649"/>
                  <a:gd name="connsiteX3" fmla="*/ 110550 w 457200"/>
                  <a:gd name="connsiteY3" fmla="*/ 451049 h 679649"/>
                  <a:gd name="connsiteX4" fmla="*/ 232409 w 457200"/>
                  <a:gd name="connsiteY4" fmla="*/ 572908 h 679649"/>
                  <a:gd name="connsiteX5" fmla="*/ 228600 w 457200"/>
                  <a:gd name="connsiteY5" fmla="*/ 679649 h 679649"/>
                  <a:gd name="connsiteX6" fmla="*/ 0 w 457200"/>
                  <a:gd name="connsiteY6" fmla="*/ 451049 h 679649"/>
                  <a:gd name="connsiteX7" fmla="*/ 66955 w 457200"/>
                  <a:gd name="connsiteY7" fmla="*/ 289405 h 679649"/>
                  <a:gd name="connsiteX8" fmla="*/ 80019 w 457200"/>
                  <a:gd name="connsiteY8" fmla="*/ 280597 h 679649"/>
                  <a:gd name="connsiteX9" fmla="*/ 230506 w 457200"/>
                  <a:gd name="connsiteY9" fmla="*/ 0 h 679649"/>
                  <a:gd name="connsiteX10" fmla="*/ 377239 w 457200"/>
                  <a:gd name="connsiteY10" fmla="*/ 280636 h 679649"/>
                  <a:gd name="connsiteX11" fmla="*/ 390245 w 457200"/>
                  <a:gd name="connsiteY11" fmla="*/ 289405 h 679649"/>
                  <a:gd name="connsiteX12" fmla="*/ 457200 w 457200"/>
                  <a:gd name="connsiteY12" fmla="*/ 451049 h 679649"/>
                  <a:gd name="connsiteX13" fmla="*/ 228600 w 457200"/>
                  <a:gd name="connsiteY13" fmla="*/ 679649 h 6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679649">
                    <a:moveTo>
                      <a:pt x="232409" y="572908"/>
                    </a:moveTo>
                    <a:cubicBezTo>
                      <a:pt x="299710" y="572908"/>
                      <a:pt x="354268" y="518350"/>
                      <a:pt x="354268" y="451049"/>
                    </a:cubicBezTo>
                    <a:cubicBezTo>
                      <a:pt x="354268" y="383748"/>
                      <a:pt x="299710" y="329190"/>
                      <a:pt x="232409" y="329190"/>
                    </a:cubicBezTo>
                    <a:cubicBezTo>
                      <a:pt x="165108" y="329190"/>
                      <a:pt x="110550" y="383748"/>
                      <a:pt x="110550" y="451049"/>
                    </a:cubicBezTo>
                    <a:cubicBezTo>
                      <a:pt x="110550" y="518350"/>
                      <a:pt x="165108" y="572908"/>
                      <a:pt x="232409" y="572908"/>
                    </a:cubicBezTo>
                    <a:close/>
                    <a:moveTo>
                      <a:pt x="228600" y="679649"/>
                    </a:moveTo>
                    <a:cubicBezTo>
                      <a:pt x="102348" y="679649"/>
                      <a:pt x="0" y="577301"/>
                      <a:pt x="0" y="451049"/>
                    </a:cubicBezTo>
                    <a:cubicBezTo>
                      <a:pt x="0" y="387923"/>
                      <a:pt x="25587" y="330773"/>
                      <a:pt x="66955" y="289405"/>
                    </a:cubicBezTo>
                    <a:lnTo>
                      <a:pt x="80019" y="280597"/>
                    </a:lnTo>
                    <a:lnTo>
                      <a:pt x="230506" y="0"/>
                    </a:lnTo>
                    <a:lnTo>
                      <a:pt x="377239" y="280636"/>
                    </a:lnTo>
                    <a:lnTo>
                      <a:pt x="390245" y="289405"/>
                    </a:lnTo>
                    <a:cubicBezTo>
                      <a:pt x="431613" y="330773"/>
                      <a:pt x="457200" y="387923"/>
                      <a:pt x="457200" y="451049"/>
                    </a:cubicBezTo>
                    <a:cubicBezTo>
                      <a:pt x="457200" y="577301"/>
                      <a:pt x="354852" y="679649"/>
                      <a:pt x="228600" y="679649"/>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4" name="Picture 4" descr="http://daytradewarrior.com/wp-content/uploads/2014/05/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0827" y="3695952"/>
              <a:ext cx="363774" cy="3377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daytradewarrior.com/wp-content/uploads/2014/05/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5074" y="3822782"/>
              <a:ext cx="363774" cy="337703"/>
            </a:xfrm>
            <a:prstGeom prst="rect">
              <a:avLst/>
            </a:prstGeom>
            <a:noFill/>
            <a:extLst>
              <a:ext uri="{909E8E84-426E-40DD-AFC4-6F175D3DCCD1}">
                <a14:hiddenFill xmlns:a14="http://schemas.microsoft.com/office/drawing/2010/main">
                  <a:solidFill>
                    <a:srgbClr val="FFFFFF"/>
                  </a:solidFill>
                </a14:hiddenFill>
              </a:ext>
            </a:extLst>
          </p:spPr>
        </p:pic>
      </p:grpSp>
      <p:pic>
        <p:nvPicPr>
          <p:cNvPr id="5128" name="Picture 8" descr="http://upload.wikimedia.org/wikipedia/commons/thumb/b/bf/Blue_question_mark_(italic).svg/600px-Blue_question_mark_(italic).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6961" y="4003412"/>
            <a:ext cx="395373" cy="3953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upload.wikimedia.org/wikipedia/commons/thumb/b/bf/Blue_question_mark_(italic).svg/600px-Blue_question_mark_(italic).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9634" y="3227454"/>
            <a:ext cx="395373" cy="395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5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12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the Cost Function</a:t>
            </a:r>
          </a:p>
        </p:txBody>
      </p:sp>
      <p:pic>
        <p:nvPicPr>
          <p:cNvPr id="6" name="Picture 5"/>
          <p:cNvPicPr>
            <a:picLocks noChangeAspect="1"/>
          </p:cNvPicPr>
          <p:nvPr/>
        </p:nvPicPr>
        <p:blipFill>
          <a:blip r:embed="rId2"/>
          <a:stretch>
            <a:fillRect/>
          </a:stretch>
        </p:blipFill>
        <p:spPr>
          <a:xfrm>
            <a:off x="1676400" y="3008025"/>
            <a:ext cx="6000750" cy="809625"/>
          </a:xfrm>
          <a:prstGeom prst="rect">
            <a:avLst/>
          </a:prstGeom>
        </p:spPr>
      </p:pic>
      <p:sp>
        <p:nvSpPr>
          <p:cNvPr id="7" name="TextBox 6"/>
          <p:cNvSpPr txBox="1"/>
          <p:nvPr/>
        </p:nvSpPr>
        <p:spPr>
          <a:xfrm>
            <a:off x="1455420" y="3794790"/>
            <a:ext cx="7002868" cy="1569660"/>
          </a:xfrm>
          <a:prstGeom prst="rect">
            <a:avLst/>
          </a:prstGeom>
          <a:noFill/>
        </p:spPr>
        <p:txBody>
          <a:bodyPr wrap="square" rtlCol="0">
            <a:spAutoFit/>
          </a:bodyPr>
          <a:lstStyle/>
          <a:p>
            <a:r>
              <a:rPr lang="en-US" sz="2400" dirty="0" smtClean="0"/>
              <a:t>Many ways to define the cost </a:t>
            </a:r>
            <a:r>
              <a:rPr lang="en-US" sz="2400" b="1" i="1" dirty="0" smtClean="0"/>
              <a:t>c(u, s) </a:t>
            </a:r>
            <a:r>
              <a:rPr lang="en-US" sz="2400" i="1" dirty="0" smtClean="0"/>
              <a:t>such as unit cost, i.e., </a:t>
            </a:r>
            <a:r>
              <a:rPr lang="en-US" sz="2400" b="1" i="1" dirty="0" smtClean="0"/>
              <a:t>c(</a:t>
            </a:r>
            <a:r>
              <a:rPr lang="en-US" sz="2400" b="1" i="1" dirty="0" err="1" smtClean="0"/>
              <a:t>u,s</a:t>
            </a:r>
            <a:r>
              <a:rPr lang="en-US" sz="2400" b="1" i="1" dirty="0" smtClean="0"/>
              <a:t>)=</a:t>
            </a:r>
            <a:r>
              <a:rPr lang="en-US" sz="2400" b="1" i="1" dirty="0" smtClean="0">
                <a:latin typeface="Times New Roman" panose="02020603050405020304" pitchFamily="18" charset="0"/>
                <a:cs typeface="Times New Roman" panose="02020603050405020304" pitchFamily="18" charset="0"/>
              </a:rPr>
              <a:t>1</a:t>
            </a:r>
            <a:r>
              <a:rPr lang="en-US" sz="2400" i="1" dirty="0" smtClean="0"/>
              <a:t>, or </a:t>
            </a:r>
            <a:r>
              <a:rPr lang="en-US" sz="2400" b="1" i="1" dirty="0" smtClean="0"/>
              <a:t>c(</a:t>
            </a:r>
            <a:r>
              <a:rPr lang="en-US" sz="2400" b="1" i="1" dirty="0" err="1" smtClean="0"/>
              <a:t>u,s</a:t>
            </a:r>
            <a:r>
              <a:rPr lang="en-US" sz="2400" b="1" i="1" dirty="0" smtClean="0"/>
              <a:t>) = </a:t>
            </a:r>
            <a:r>
              <a:rPr lang="en-US" sz="2400" b="1" i="1" dirty="0" err="1" smtClean="0"/>
              <a:t>exp</a:t>
            </a:r>
            <a:r>
              <a:rPr lang="en-US" sz="2400" b="1" i="1" dirty="0" smtClean="0"/>
              <a:t>(</a:t>
            </a:r>
            <a:r>
              <a:rPr lang="en-US" sz="2400" b="1" i="1" dirty="0" err="1" smtClean="0"/>
              <a:t>Dist</a:t>
            </a:r>
            <a:r>
              <a:rPr lang="en-US" sz="2400" b="1" i="1" dirty="0" smtClean="0"/>
              <a:t>(</a:t>
            </a:r>
            <a:r>
              <a:rPr lang="en-US" sz="2400" b="1" i="1" dirty="0" err="1" smtClean="0"/>
              <a:t>u,s</a:t>
            </a:r>
            <a:r>
              <a:rPr lang="en-US" sz="2400" b="1" i="1" dirty="0" smtClean="0"/>
              <a:t>))</a:t>
            </a:r>
            <a:r>
              <a:rPr lang="en-US" sz="2400" i="1" dirty="0" smtClean="0"/>
              <a:t>,</a:t>
            </a:r>
            <a:r>
              <a:rPr lang="en-US" sz="2400" b="1" i="1" dirty="0" smtClean="0"/>
              <a:t> </a:t>
            </a:r>
            <a:r>
              <a:rPr lang="en-US" sz="2400" dirty="0" smtClean="0"/>
              <a:t>the </a:t>
            </a:r>
            <a:r>
              <a:rPr lang="en-US" sz="2400" dirty="0"/>
              <a:t>cost is exponentially proportional to the distance </a:t>
            </a:r>
            <a:r>
              <a:rPr lang="en-US" sz="2400" dirty="0" smtClean="0"/>
              <a:t>between </a:t>
            </a:r>
            <a:r>
              <a:rPr lang="en-US" sz="2400" dirty="0"/>
              <a:t>worker u’s present location and spot s.</a:t>
            </a:r>
          </a:p>
        </p:txBody>
      </p:sp>
      <p:sp>
        <p:nvSpPr>
          <p:cNvPr id="3" name="Slide Number Placeholder 2"/>
          <p:cNvSpPr>
            <a:spLocks noGrp="1"/>
          </p:cNvSpPr>
          <p:nvPr>
            <p:ph type="sldNum" sz="quarter" idx="12"/>
          </p:nvPr>
        </p:nvSpPr>
        <p:spPr/>
        <p:txBody>
          <a:bodyPr/>
          <a:lstStyle/>
          <a:p>
            <a:fld id="{E0FF9B90-B352-45BD-84CC-4DD4FD95D171}" type="slidenum">
              <a:rPr lang="en-US" smtClean="0"/>
              <a:t>76</a:t>
            </a:fld>
            <a:endParaRPr lang="en-US"/>
          </a:p>
        </p:txBody>
      </p:sp>
      <p:sp>
        <p:nvSpPr>
          <p:cNvPr id="4" name="TextBox 3"/>
          <p:cNvSpPr txBox="1"/>
          <p:nvPr/>
        </p:nvSpPr>
        <p:spPr>
          <a:xfrm>
            <a:off x="1981200" y="1600199"/>
            <a:ext cx="5661660" cy="1200329"/>
          </a:xfrm>
          <a:prstGeom prst="rect">
            <a:avLst/>
          </a:prstGeom>
          <a:solidFill>
            <a:srgbClr val="FFFF00"/>
          </a:solidFill>
        </p:spPr>
        <p:txBody>
          <a:bodyPr wrap="square" rtlCol="0">
            <a:spAutoFit/>
          </a:bodyPr>
          <a:lstStyle/>
          <a:p>
            <a:r>
              <a:rPr lang="en-US" sz="2400" dirty="0" smtClean="0">
                <a:solidFill>
                  <a:srgbClr val="0000FF"/>
                </a:solidFill>
              </a:rPr>
              <a:t>Since it is uncertain that u will accept and complete the assignment at s, we calculate the </a:t>
            </a:r>
            <a:r>
              <a:rPr lang="en-US" sz="2400" b="1" dirty="0" smtClean="0">
                <a:solidFill>
                  <a:srgbClr val="0000FF"/>
                </a:solidFill>
              </a:rPr>
              <a:t>expected</a:t>
            </a:r>
            <a:r>
              <a:rPr lang="en-US" sz="2400" dirty="0" smtClean="0">
                <a:solidFill>
                  <a:srgbClr val="0000FF"/>
                </a:solidFill>
              </a:rPr>
              <a:t> cost!</a:t>
            </a:r>
            <a:endParaRPr lang="en-US" sz="2400" dirty="0">
              <a:solidFill>
                <a:srgbClr val="0000FF"/>
              </a:solidFill>
            </a:endParaRPr>
          </a:p>
        </p:txBody>
      </p:sp>
    </p:spTree>
    <p:extLst>
      <p:ext uri="{BB962C8B-B14F-4D97-AF65-F5344CB8AC3E}">
        <p14:creationId xmlns:p14="http://schemas.microsoft.com/office/powerpoint/2010/main" val="207691893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Quantifying the </a:t>
            </a:r>
            <a:r>
              <a:rPr lang="en-US" dirty="0" smtClean="0"/>
              <a:t>Uncertainty</a:t>
            </a:r>
            <a:endParaRPr lang="en-US" dirty="0"/>
          </a:p>
        </p:txBody>
      </p:sp>
      <p:pic>
        <p:nvPicPr>
          <p:cNvPr id="5" name="Picture 4"/>
          <p:cNvPicPr>
            <a:picLocks noChangeAspect="1"/>
          </p:cNvPicPr>
          <p:nvPr/>
        </p:nvPicPr>
        <p:blipFill>
          <a:blip r:embed="rId2"/>
          <a:stretch>
            <a:fillRect/>
          </a:stretch>
        </p:blipFill>
        <p:spPr>
          <a:xfrm>
            <a:off x="2475548" y="1447800"/>
            <a:ext cx="4653641" cy="742462"/>
          </a:xfrm>
          <a:prstGeom prst="rect">
            <a:avLst/>
          </a:prstGeom>
        </p:spPr>
      </p:pic>
      <p:pic>
        <p:nvPicPr>
          <p:cNvPr id="6" name="Picture 5"/>
          <p:cNvPicPr>
            <a:picLocks noChangeAspect="1"/>
          </p:cNvPicPr>
          <p:nvPr/>
        </p:nvPicPr>
        <p:blipFill>
          <a:blip r:embed="rId3"/>
          <a:stretch>
            <a:fillRect/>
          </a:stretch>
        </p:blipFill>
        <p:spPr>
          <a:xfrm>
            <a:off x="1446951" y="2222438"/>
            <a:ext cx="3851571" cy="681936"/>
          </a:xfrm>
          <a:prstGeom prst="rect">
            <a:avLst/>
          </a:prstGeom>
        </p:spPr>
      </p:pic>
      <p:pic>
        <p:nvPicPr>
          <p:cNvPr id="7" name="Picture 6"/>
          <p:cNvPicPr>
            <a:picLocks noChangeAspect="1"/>
          </p:cNvPicPr>
          <p:nvPr/>
        </p:nvPicPr>
        <p:blipFill>
          <a:blip r:embed="rId4"/>
          <a:stretch>
            <a:fillRect/>
          </a:stretch>
        </p:blipFill>
        <p:spPr>
          <a:xfrm>
            <a:off x="1218928" y="2952256"/>
            <a:ext cx="4033585" cy="637493"/>
          </a:xfrm>
          <a:prstGeom prst="rect">
            <a:avLst/>
          </a:prstGeom>
        </p:spPr>
      </p:pic>
      <p:pic>
        <p:nvPicPr>
          <p:cNvPr id="9" name="Picture 8"/>
          <p:cNvPicPr>
            <a:picLocks noChangeAspect="1"/>
          </p:cNvPicPr>
          <p:nvPr/>
        </p:nvPicPr>
        <p:blipFill>
          <a:blip r:embed="rId5"/>
          <a:stretch>
            <a:fillRect/>
          </a:stretch>
        </p:blipFill>
        <p:spPr>
          <a:xfrm>
            <a:off x="914400" y="3646006"/>
            <a:ext cx="4179049" cy="500106"/>
          </a:xfrm>
          <a:prstGeom prst="rect">
            <a:avLst/>
          </a:prstGeom>
        </p:spPr>
      </p:pic>
      <p:grpSp>
        <p:nvGrpSpPr>
          <p:cNvPr id="12" name="Group 11"/>
          <p:cNvGrpSpPr/>
          <p:nvPr/>
        </p:nvGrpSpPr>
        <p:grpSpPr>
          <a:xfrm>
            <a:off x="311753" y="4343400"/>
            <a:ext cx="5017249" cy="616322"/>
            <a:chOff x="552450" y="5185162"/>
            <a:chExt cx="9102984" cy="1066800"/>
          </a:xfrm>
        </p:grpSpPr>
        <p:pic>
          <p:nvPicPr>
            <p:cNvPr id="10" name="Picture 9"/>
            <p:cNvPicPr>
              <a:picLocks noChangeAspect="1"/>
            </p:cNvPicPr>
            <p:nvPr/>
          </p:nvPicPr>
          <p:blipFill>
            <a:blip r:embed="rId6"/>
            <a:stretch>
              <a:fillRect/>
            </a:stretch>
          </p:blipFill>
          <p:spPr>
            <a:xfrm>
              <a:off x="552450" y="5185162"/>
              <a:ext cx="5238750" cy="1066800"/>
            </a:xfrm>
            <a:prstGeom prst="rect">
              <a:avLst/>
            </a:prstGeom>
          </p:spPr>
        </p:pic>
        <p:pic>
          <p:nvPicPr>
            <p:cNvPr id="11" name="Picture 10"/>
            <p:cNvPicPr>
              <a:picLocks noChangeAspect="1"/>
            </p:cNvPicPr>
            <p:nvPr/>
          </p:nvPicPr>
          <p:blipFill>
            <a:blip r:embed="rId7"/>
            <a:stretch>
              <a:fillRect/>
            </a:stretch>
          </p:blipFill>
          <p:spPr>
            <a:xfrm>
              <a:off x="5702559" y="5185162"/>
              <a:ext cx="3952875" cy="962025"/>
            </a:xfrm>
            <a:prstGeom prst="rect">
              <a:avLst/>
            </a:prstGeom>
          </p:spPr>
        </p:pic>
      </p:grpSp>
      <p:sp>
        <p:nvSpPr>
          <p:cNvPr id="13" name="TextBox 12"/>
          <p:cNvSpPr txBox="1"/>
          <p:nvPr/>
        </p:nvSpPr>
        <p:spPr>
          <a:xfrm>
            <a:off x="5727231" y="2430690"/>
            <a:ext cx="1449436" cy="338554"/>
          </a:xfrm>
          <a:prstGeom prst="rect">
            <a:avLst/>
          </a:prstGeom>
          <a:noFill/>
        </p:spPr>
        <p:txBody>
          <a:bodyPr wrap="none" rtlCol="0">
            <a:spAutoFit/>
          </a:bodyPr>
          <a:lstStyle/>
          <a:p>
            <a:r>
              <a:rPr lang="en-US" sz="1600" dirty="0" smtClean="0"/>
              <a:t>By Bayes rule</a:t>
            </a:r>
            <a:endParaRPr lang="en-US" sz="1600" dirty="0"/>
          </a:p>
        </p:txBody>
      </p:sp>
      <p:sp>
        <p:nvSpPr>
          <p:cNvPr id="14" name="TextBox 13"/>
          <p:cNvSpPr txBox="1"/>
          <p:nvPr/>
        </p:nvSpPr>
        <p:spPr>
          <a:xfrm>
            <a:off x="5727231" y="2964945"/>
            <a:ext cx="2234907" cy="338554"/>
          </a:xfrm>
          <a:prstGeom prst="rect">
            <a:avLst/>
          </a:prstGeom>
          <a:noFill/>
        </p:spPr>
        <p:txBody>
          <a:bodyPr wrap="none" rtlCol="0">
            <a:spAutoFit/>
          </a:bodyPr>
          <a:lstStyle/>
          <a:p>
            <a:r>
              <a:rPr lang="en-US" sz="1600" dirty="0" smtClean="0"/>
              <a:t>Estimate the likelihood</a:t>
            </a:r>
            <a:endParaRPr lang="en-US" sz="1600" dirty="0"/>
          </a:p>
        </p:txBody>
      </p:sp>
      <p:sp>
        <p:nvSpPr>
          <p:cNvPr id="15" name="TextBox 14"/>
          <p:cNvSpPr txBox="1"/>
          <p:nvPr/>
        </p:nvSpPr>
        <p:spPr>
          <a:xfrm>
            <a:off x="5727231" y="3630766"/>
            <a:ext cx="3079689" cy="338554"/>
          </a:xfrm>
          <a:prstGeom prst="rect">
            <a:avLst/>
          </a:prstGeom>
          <a:noFill/>
        </p:spPr>
        <p:txBody>
          <a:bodyPr wrap="none" rtlCol="0">
            <a:spAutoFit/>
          </a:bodyPr>
          <a:lstStyle/>
          <a:p>
            <a:r>
              <a:rPr lang="en-US" sz="1600" dirty="0" smtClean="0"/>
              <a:t>Estimate the likelihood of speed</a:t>
            </a:r>
            <a:endParaRPr lang="en-US" sz="1600" dirty="0"/>
          </a:p>
        </p:txBody>
      </p:sp>
      <p:sp>
        <p:nvSpPr>
          <p:cNvPr id="16" name="TextBox 15"/>
          <p:cNvSpPr txBox="1"/>
          <p:nvPr/>
        </p:nvSpPr>
        <p:spPr>
          <a:xfrm>
            <a:off x="5727231" y="4356724"/>
            <a:ext cx="3284874" cy="338554"/>
          </a:xfrm>
          <a:prstGeom prst="rect">
            <a:avLst/>
          </a:prstGeom>
          <a:noFill/>
        </p:spPr>
        <p:txBody>
          <a:bodyPr wrap="none" rtlCol="0">
            <a:spAutoFit/>
          </a:bodyPr>
          <a:lstStyle/>
          <a:p>
            <a:r>
              <a:rPr lang="en-US" sz="1600" dirty="0" smtClean="0"/>
              <a:t>Based on Log-Normal distribution </a:t>
            </a:r>
            <a:endParaRPr lang="en-US" sz="1600" dirty="0"/>
          </a:p>
        </p:txBody>
      </p:sp>
      <p:pic>
        <p:nvPicPr>
          <p:cNvPr id="20" name="Picture 19"/>
          <p:cNvPicPr>
            <a:picLocks noChangeAspect="1"/>
          </p:cNvPicPr>
          <p:nvPr/>
        </p:nvPicPr>
        <p:blipFill>
          <a:blip r:embed="rId8"/>
          <a:stretch>
            <a:fillRect/>
          </a:stretch>
        </p:blipFill>
        <p:spPr>
          <a:xfrm>
            <a:off x="799872" y="5150085"/>
            <a:ext cx="4408103" cy="539388"/>
          </a:xfrm>
          <a:prstGeom prst="rect">
            <a:avLst/>
          </a:prstGeom>
        </p:spPr>
      </p:pic>
      <p:pic>
        <p:nvPicPr>
          <p:cNvPr id="21" name="Picture 20"/>
          <p:cNvPicPr>
            <a:picLocks noChangeAspect="1"/>
          </p:cNvPicPr>
          <p:nvPr/>
        </p:nvPicPr>
        <p:blipFill>
          <a:blip r:embed="rId9"/>
          <a:stretch>
            <a:fillRect/>
          </a:stretch>
        </p:blipFill>
        <p:spPr>
          <a:xfrm>
            <a:off x="1943102" y="5812846"/>
            <a:ext cx="2859267" cy="609977"/>
          </a:xfrm>
          <a:prstGeom prst="rect">
            <a:avLst/>
          </a:prstGeom>
        </p:spPr>
      </p:pic>
      <p:sp>
        <p:nvSpPr>
          <p:cNvPr id="22" name="TextBox 21"/>
          <p:cNvSpPr txBox="1"/>
          <p:nvPr/>
        </p:nvSpPr>
        <p:spPr>
          <a:xfrm>
            <a:off x="5727231" y="5157705"/>
            <a:ext cx="3239990" cy="338554"/>
          </a:xfrm>
          <a:prstGeom prst="rect">
            <a:avLst/>
          </a:prstGeom>
          <a:noFill/>
        </p:spPr>
        <p:txBody>
          <a:bodyPr wrap="none" rtlCol="0">
            <a:spAutoFit/>
          </a:bodyPr>
          <a:lstStyle/>
          <a:p>
            <a:r>
              <a:rPr lang="en-US" sz="1600" dirty="0" smtClean="0"/>
              <a:t>Based on user history on </a:t>
            </a:r>
            <a:r>
              <a:rPr lang="en-US" sz="1600" dirty="0" err="1" smtClean="0"/>
              <a:t>CrowdX</a:t>
            </a:r>
            <a:endParaRPr lang="en-US" sz="1600" dirty="0"/>
          </a:p>
        </p:txBody>
      </p:sp>
      <p:sp>
        <p:nvSpPr>
          <p:cNvPr id="23" name="TextBox 22"/>
          <p:cNvSpPr txBox="1"/>
          <p:nvPr/>
        </p:nvSpPr>
        <p:spPr>
          <a:xfrm>
            <a:off x="5727231" y="5933169"/>
            <a:ext cx="3239990" cy="338554"/>
          </a:xfrm>
          <a:prstGeom prst="rect">
            <a:avLst/>
          </a:prstGeom>
          <a:noFill/>
        </p:spPr>
        <p:txBody>
          <a:bodyPr wrap="none" rtlCol="0">
            <a:spAutoFit/>
          </a:bodyPr>
          <a:lstStyle/>
          <a:p>
            <a:r>
              <a:rPr lang="en-US" sz="1600" dirty="0" smtClean="0"/>
              <a:t>Based on user history on </a:t>
            </a:r>
            <a:r>
              <a:rPr lang="en-US" sz="1600" dirty="0" err="1" smtClean="0"/>
              <a:t>CrowdX</a:t>
            </a:r>
            <a:endParaRPr lang="en-US" sz="1600" dirty="0"/>
          </a:p>
        </p:txBody>
      </p:sp>
      <p:sp>
        <p:nvSpPr>
          <p:cNvPr id="3" name="Down Arrow 2"/>
          <p:cNvSpPr/>
          <p:nvPr/>
        </p:nvSpPr>
        <p:spPr>
          <a:xfrm>
            <a:off x="5329002" y="2430690"/>
            <a:ext cx="317745" cy="39921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E0FF9B90-B352-45BD-84CC-4DD4FD95D171}" type="slidenum">
              <a:rPr lang="en-US" smtClean="0"/>
              <a:t>77</a:t>
            </a:fld>
            <a:endParaRPr lang="en-US"/>
          </a:p>
        </p:txBody>
      </p:sp>
    </p:spTree>
    <p:extLst>
      <p:ext uri="{BB962C8B-B14F-4D97-AF65-F5344CB8AC3E}">
        <p14:creationId xmlns:p14="http://schemas.microsoft.com/office/powerpoint/2010/main" val="21081386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 for </a:t>
            </a:r>
            <a:r>
              <a:rPr lang="en-US" dirty="0" err="1" smtClean="0"/>
              <a:t>CrowdX</a:t>
            </a:r>
            <a:endParaRPr lang="en-US" dirty="0"/>
          </a:p>
        </p:txBody>
      </p:sp>
      <p:pic>
        <p:nvPicPr>
          <p:cNvPr id="5" name="Picture 4"/>
          <p:cNvPicPr>
            <a:picLocks noChangeAspect="1"/>
          </p:cNvPicPr>
          <p:nvPr/>
        </p:nvPicPr>
        <p:blipFill>
          <a:blip r:embed="rId2"/>
          <a:stretch>
            <a:fillRect/>
          </a:stretch>
        </p:blipFill>
        <p:spPr>
          <a:xfrm>
            <a:off x="1371600" y="1550503"/>
            <a:ext cx="6172200" cy="811697"/>
          </a:xfrm>
          <a:prstGeom prst="rect">
            <a:avLst/>
          </a:prstGeom>
        </p:spPr>
      </p:pic>
      <p:sp>
        <p:nvSpPr>
          <p:cNvPr id="6" name="Rectangular Callout 5"/>
          <p:cNvSpPr/>
          <p:nvPr/>
        </p:nvSpPr>
        <p:spPr>
          <a:xfrm>
            <a:off x="7427167" y="1094825"/>
            <a:ext cx="1524000" cy="561425"/>
          </a:xfrm>
          <a:prstGeom prst="wedgeRectCallout">
            <a:avLst>
              <a:gd name="adj1" fmla="val -84593"/>
              <a:gd name="adj2" fmla="val 40836"/>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FF"/>
                </a:solidFill>
              </a:rPr>
              <a:t>NP-Hard</a:t>
            </a:r>
            <a:endParaRPr lang="en-US" b="1" dirty="0">
              <a:solidFill>
                <a:srgbClr val="0000FF"/>
              </a:solidFill>
            </a:endParaRPr>
          </a:p>
        </p:txBody>
      </p:sp>
      <p:sp>
        <p:nvSpPr>
          <p:cNvPr id="7" name="TextBox 6"/>
          <p:cNvSpPr txBox="1"/>
          <p:nvPr/>
        </p:nvSpPr>
        <p:spPr>
          <a:xfrm>
            <a:off x="304799" y="3002544"/>
            <a:ext cx="4444573" cy="2677656"/>
          </a:xfrm>
          <a:prstGeom prst="rect">
            <a:avLst/>
          </a:prstGeom>
          <a:noFill/>
        </p:spPr>
        <p:txBody>
          <a:bodyPr wrap="square" rtlCol="0">
            <a:spAutoFit/>
          </a:bodyPr>
          <a:lstStyle/>
          <a:p>
            <a:r>
              <a:rPr lang="en-US" sz="2400" dirty="0" smtClean="0"/>
              <a:t>However, we can prove that </a:t>
            </a:r>
            <a:r>
              <a:rPr lang="en-US" sz="2400" b="1" dirty="0" smtClean="0"/>
              <a:t>F() </a:t>
            </a:r>
            <a:r>
              <a:rPr lang="en-US" sz="2400" dirty="0" smtClean="0"/>
              <a:t>is a </a:t>
            </a:r>
            <a:r>
              <a:rPr lang="en-US" sz="2400" b="1" i="1" dirty="0" err="1" smtClean="0"/>
              <a:t>submodular</a:t>
            </a:r>
            <a:r>
              <a:rPr lang="en-US" sz="2400" dirty="0" smtClean="0"/>
              <a:t> function:</a:t>
            </a:r>
          </a:p>
          <a:p>
            <a:pPr marL="342900" indent="-342900">
              <a:buFont typeface="Arial" panose="020B0604020202020204" pitchFamily="34" charset="0"/>
              <a:buChar char="•"/>
            </a:pPr>
            <a:r>
              <a:rPr lang="en-US" sz="2400" b="1" i="1" dirty="0" smtClean="0"/>
              <a:t>L</a:t>
            </a:r>
            <a:r>
              <a:rPr lang="en-US" sz="2400" dirty="0" smtClean="0"/>
              <a:t> and </a:t>
            </a:r>
            <a:r>
              <a:rPr lang="en-US" sz="2400" b="1" i="1" dirty="0" smtClean="0"/>
              <a:t>R</a:t>
            </a:r>
            <a:r>
              <a:rPr lang="en-US" sz="2400" dirty="0" smtClean="0"/>
              <a:t> are </a:t>
            </a:r>
            <a:r>
              <a:rPr lang="en-US" sz="2400" b="1" i="1" dirty="0" err="1" smtClean="0"/>
              <a:t>submodular</a:t>
            </a:r>
            <a:endParaRPr lang="en-US" sz="2400" b="1" i="1" dirty="0" smtClean="0"/>
          </a:p>
          <a:p>
            <a:pPr marL="342900" indent="-342900">
              <a:buFont typeface="Arial" panose="020B0604020202020204" pitchFamily="34" charset="0"/>
              <a:buChar char="•"/>
            </a:pPr>
            <a:r>
              <a:rPr lang="en-US" sz="2400" b="1" dirty="0" smtClean="0"/>
              <a:t>Q</a:t>
            </a:r>
            <a:r>
              <a:rPr lang="en-US" sz="2400" dirty="0" smtClean="0"/>
              <a:t> is </a:t>
            </a:r>
            <a:r>
              <a:rPr lang="en-US" sz="2400" b="1" i="1" dirty="0" smtClean="0"/>
              <a:t>modular </a:t>
            </a:r>
          </a:p>
          <a:p>
            <a:pPr marL="342900" indent="-342900">
              <a:buFont typeface="Arial" panose="020B0604020202020204" pitchFamily="34" charset="0"/>
              <a:buChar char="•"/>
            </a:pPr>
            <a:r>
              <a:rPr lang="en-US" sz="2400" dirty="0" smtClean="0"/>
              <a:t>Sum </a:t>
            </a:r>
            <a:r>
              <a:rPr lang="en-US" sz="2400" dirty="0"/>
              <a:t>of </a:t>
            </a:r>
            <a:r>
              <a:rPr lang="en-US" sz="2400" dirty="0" err="1" smtClean="0"/>
              <a:t>submodular</a:t>
            </a:r>
            <a:r>
              <a:rPr lang="en-US" sz="2400" dirty="0" smtClean="0"/>
              <a:t>/modular </a:t>
            </a:r>
            <a:r>
              <a:rPr lang="en-US" sz="2400" dirty="0"/>
              <a:t>functions is also </a:t>
            </a:r>
            <a:r>
              <a:rPr lang="en-US" sz="2400" dirty="0" err="1" smtClean="0"/>
              <a:t>submodular</a:t>
            </a:r>
            <a:r>
              <a:rPr lang="en-US" sz="2400" dirty="0" smtClean="0"/>
              <a:t> (</a:t>
            </a:r>
            <a:r>
              <a:rPr lang="en-US" sz="2400" dirty="0" err="1" smtClean="0"/>
              <a:t>Lovász</a:t>
            </a:r>
            <a:r>
              <a:rPr lang="en-US" sz="2400" dirty="0" smtClean="0"/>
              <a:t> </a:t>
            </a:r>
            <a:r>
              <a:rPr lang="en-US" sz="2400" dirty="0"/>
              <a:t>1983)</a:t>
            </a:r>
            <a:endParaRPr lang="en-US" sz="2400" dirty="0" smtClean="0"/>
          </a:p>
        </p:txBody>
      </p:sp>
      <p:pic>
        <p:nvPicPr>
          <p:cNvPr id="9" name="Picture 8"/>
          <p:cNvPicPr>
            <a:picLocks noChangeAspect="1"/>
          </p:cNvPicPr>
          <p:nvPr/>
        </p:nvPicPr>
        <p:blipFill>
          <a:blip r:embed="rId3"/>
          <a:stretch>
            <a:fillRect/>
          </a:stretch>
        </p:blipFill>
        <p:spPr>
          <a:xfrm>
            <a:off x="4749373" y="3002544"/>
            <a:ext cx="4201794" cy="2294140"/>
          </a:xfrm>
          <a:prstGeom prst="rect">
            <a:avLst/>
          </a:prstGeom>
        </p:spPr>
      </p:pic>
      <p:pic>
        <p:nvPicPr>
          <p:cNvPr id="12" name="Picture 11"/>
          <p:cNvPicPr>
            <a:picLocks noChangeAspect="1"/>
          </p:cNvPicPr>
          <p:nvPr/>
        </p:nvPicPr>
        <p:blipFill>
          <a:blip r:embed="rId4"/>
          <a:stretch>
            <a:fillRect/>
          </a:stretch>
        </p:blipFill>
        <p:spPr>
          <a:xfrm>
            <a:off x="1819275" y="2316109"/>
            <a:ext cx="5276850" cy="600075"/>
          </a:xfrm>
          <a:prstGeom prst="rect">
            <a:avLst/>
          </a:prstGeom>
        </p:spPr>
      </p:pic>
      <p:grpSp>
        <p:nvGrpSpPr>
          <p:cNvPr id="14" name="Group 13"/>
          <p:cNvGrpSpPr/>
          <p:nvPr/>
        </p:nvGrpSpPr>
        <p:grpSpPr>
          <a:xfrm>
            <a:off x="835082" y="6015729"/>
            <a:ext cx="7388952" cy="607034"/>
            <a:chOff x="1639835" y="6067256"/>
            <a:chExt cx="7388952" cy="607034"/>
          </a:xfrm>
        </p:grpSpPr>
        <p:pic>
          <p:nvPicPr>
            <p:cNvPr id="8" name="Picture 7"/>
            <p:cNvPicPr>
              <a:picLocks noChangeAspect="1"/>
            </p:cNvPicPr>
            <p:nvPr/>
          </p:nvPicPr>
          <p:blipFill>
            <a:blip r:embed="rId5"/>
            <a:stretch>
              <a:fillRect/>
            </a:stretch>
          </p:blipFill>
          <p:spPr>
            <a:xfrm>
              <a:off x="1639835" y="6377300"/>
              <a:ext cx="5635729" cy="296990"/>
            </a:xfrm>
            <a:prstGeom prst="rect">
              <a:avLst/>
            </a:prstGeom>
          </p:spPr>
        </p:pic>
        <p:pic>
          <p:nvPicPr>
            <p:cNvPr id="11" name="Picture 10"/>
            <p:cNvPicPr>
              <a:picLocks noChangeAspect="1"/>
            </p:cNvPicPr>
            <p:nvPr/>
          </p:nvPicPr>
          <p:blipFill>
            <a:blip r:embed="rId6"/>
            <a:stretch>
              <a:fillRect/>
            </a:stretch>
          </p:blipFill>
          <p:spPr>
            <a:xfrm>
              <a:off x="7349547" y="6400745"/>
              <a:ext cx="1679240" cy="250100"/>
            </a:xfrm>
            <a:prstGeom prst="rect">
              <a:avLst/>
            </a:prstGeom>
          </p:spPr>
        </p:pic>
        <p:pic>
          <p:nvPicPr>
            <p:cNvPr id="13" name="Picture 12"/>
            <p:cNvPicPr>
              <a:picLocks noChangeAspect="1"/>
            </p:cNvPicPr>
            <p:nvPr/>
          </p:nvPicPr>
          <p:blipFill>
            <a:blip r:embed="rId7"/>
            <a:stretch>
              <a:fillRect/>
            </a:stretch>
          </p:blipFill>
          <p:spPr>
            <a:xfrm>
              <a:off x="1654382" y="6067256"/>
              <a:ext cx="5343525" cy="288629"/>
            </a:xfrm>
            <a:prstGeom prst="rect">
              <a:avLst/>
            </a:prstGeom>
          </p:spPr>
        </p:pic>
      </p:grpSp>
      <p:sp>
        <p:nvSpPr>
          <p:cNvPr id="3" name="Slide Number Placeholder 2"/>
          <p:cNvSpPr>
            <a:spLocks noGrp="1"/>
          </p:cNvSpPr>
          <p:nvPr>
            <p:ph type="sldNum" sz="quarter" idx="12"/>
          </p:nvPr>
        </p:nvSpPr>
        <p:spPr/>
        <p:txBody>
          <a:bodyPr/>
          <a:lstStyle/>
          <a:p>
            <a:fld id="{E0FF9B90-B352-45BD-84CC-4DD4FD95D171}" type="slidenum">
              <a:rPr lang="en-US" smtClean="0"/>
              <a:t>78</a:t>
            </a:fld>
            <a:endParaRPr lang="en-US"/>
          </a:p>
        </p:txBody>
      </p:sp>
    </p:spTree>
    <p:extLst>
      <p:ext uri="{BB962C8B-B14F-4D97-AF65-F5344CB8AC3E}">
        <p14:creationId xmlns:p14="http://schemas.microsoft.com/office/powerpoint/2010/main" val="838741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65322" cy="970450"/>
          </a:xfrm>
        </p:spPr>
        <p:txBody>
          <a:bodyPr/>
          <a:lstStyle/>
          <a:p>
            <a:r>
              <a:rPr lang="en-US" dirty="0" smtClean="0"/>
              <a:t>Scalability and </a:t>
            </a:r>
            <a:r>
              <a:rPr lang="en-US" dirty="0"/>
              <a:t>Robustness</a:t>
            </a:r>
          </a:p>
        </p:txBody>
      </p:sp>
      <p:pic>
        <p:nvPicPr>
          <p:cNvPr id="8" name="Picture 7"/>
          <p:cNvPicPr>
            <a:picLocks noChangeAspect="1"/>
          </p:cNvPicPr>
          <p:nvPr/>
        </p:nvPicPr>
        <p:blipFill>
          <a:blip r:embed="rId2"/>
          <a:stretch>
            <a:fillRect/>
          </a:stretch>
        </p:blipFill>
        <p:spPr>
          <a:xfrm>
            <a:off x="316173" y="1828800"/>
            <a:ext cx="5245657" cy="2788750"/>
          </a:xfrm>
          <a:prstGeom prst="rect">
            <a:avLst/>
          </a:prstGeom>
        </p:spPr>
      </p:pic>
      <p:pic>
        <p:nvPicPr>
          <p:cNvPr id="9" name="Picture 8"/>
          <p:cNvPicPr>
            <a:picLocks noChangeAspect="1"/>
          </p:cNvPicPr>
          <p:nvPr/>
        </p:nvPicPr>
        <p:blipFill>
          <a:blip r:embed="rId3"/>
          <a:stretch>
            <a:fillRect/>
          </a:stretch>
        </p:blipFill>
        <p:spPr>
          <a:xfrm>
            <a:off x="5489898" y="1828800"/>
            <a:ext cx="3654102" cy="2356950"/>
          </a:xfrm>
          <a:prstGeom prst="rect">
            <a:avLst/>
          </a:prstGeom>
        </p:spPr>
      </p:pic>
      <p:sp>
        <p:nvSpPr>
          <p:cNvPr id="3" name="Slide Number Placeholder 2"/>
          <p:cNvSpPr>
            <a:spLocks noGrp="1"/>
          </p:cNvSpPr>
          <p:nvPr>
            <p:ph type="sldNum" sz="quarter" idx="12"/>
          </p:nvPr>
        </p:nvSpPr>
        <p:spPr/>
        <p:txBody>
          <a:bodyPr/>
          <a:lstStyle/>
          <a:p>
            <a:fld id="{E0FF9B90-B352-45BD-84CC-4DD4FD95D171}" type="slidenum">
              <a:rPr lang="en-US" smtClean="0"/>
              <a:t>79</a:t>
            </a:fld>
            <a:endParaRPr lang="en-US"/>
          </a:p>
        </p:txBody>
      </p:sp>
      <p:sp>
        <p:nvSpPr>
          <p:cNvPr id="4" name="Explosion 1 3"/>
          <p:cNvSpPr/>
          <p:nvPr/>
        </p:nvSpPr>
        <p:spPr>
          <a:xfrm rot="20662407">
            <a:off x="5042869" y="4185750"/>
            <a:ext cx="3588750" cy="229125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0000FF"/>
                </a:solidFill>
              </a:rPr>
              <a:t>CrowdX</a:t>
            </a:r>
            <a:r>
              <a:rPr lang="en-US" dirty="0" smtClean="0">
                <a:solidFill>
                  <a:srgbClr val="0000FF"/>
                </a:solidFill>
              </a:rPr>
              <a:t> improves other methods by 43% - 60% </a:t>
            </a:r>
            <a:endParaRPr lang="en-US" dirty="0">
              <a:solidFill>
                <a:srgbClr val="0000FF"/>
              </a:solidFill>
            </a:endParaRPr>
          </a:p>
        </p:txBody>
      </p:sp>
    </p:spTree>
    <p:extLst>
      <p:ext uri="{BB962C8B-B14F-4D97-AF65-F5344CB8AC3E}">
        <p14:creationId xmlns:p14="http://schemas.microsoft.com/office/powerpoint/2010/main" val="1955037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24600" y="574040"/>
            <a:ext cx="2146940" cy="3429000"/>
          </a:xfrm>
          <a:prstGeom prst="rect">
            <a:avLst/>
          </a:prstGeom>
        </p:spPr>
      </p:pic>
      <p:pic>
        <p:nvPicPr>
          <p:cNvPr id="5122" name="Picture 2" descr="http://kevin.lexblog.com/wp-content/uploads/sites/111/2012/02/journalism-law-career-for-law-gr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 y="5650563"/>
            <a:ext cx="993775" cy="12074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19200" y="5050398"/>
            <a:ext cx="7099940" cy="1200329"/>
          </a:xfrm>
          <a:prstGeom prst="rect">
            <a:avLst/>
          </a:prstGeom>
          <a:solidFill>
            <a:schemeClr val="tx1">
              <a:lumMod val="95000"/>
              <a:lumOff val="5000"/>
              <a:alpha val="55000"/>
            </a:schemeClr>
          </a:solid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How to </a:t>
            </a:r>
            <a:r>
              <a:rPr lang="en-US" sz="3600" b="1" dirty="0" smtClean="0">
                <a:solidFill>
                  <a:schemeClr val="bg1"/>
                </a:solidFill>
                <a:effectLst>
                  <a:outerShdw blurRad="38100" dist="38100" dir="2700000" algn="tl">
                    <a:srgbClr val="000000">
                      <a:alpha val="43137"/>
                    </a:srgbClr>
                  </a:outerShdw>
                </a:effectLst>
              </a:rPr>
              <a:t>recognize </a:t>
            </a:r>
            <a:r>
              <a:rPr lang="en-US" sz="3600" b="1" dirty="0" smtClean="0">
                <a:solidFill>
                  <a:schemeClr val="bg1"/>
                </a:solidFill>
                <a:effectLst>
                  <a:outerShdw blurRad="38100" dist="38100" dir="2700000" algn="tl">
                    <a:srgbClr val="000000">
                      <a:alpha val="43137"/>
                    </a:srgbClr>
                  </a:outerShdw>
                </a:effectLst>
              </a:rPr>
              <a:t>trending events </a:t>
            </a:r>
            <a:r>
              <a:rPr lang="en-US" sz="3600" b="1" dirty="0" smtClean="0">
                <a:solidFill>
                  <a:schemeClr val="bg1"/>
                </a:solidFill>
                <a:effectLst>
                  <a:outerShdw blurRad="38100" dist="38100" dir="2700000" algn="tl">
                    <a:srgbClr val="000000">
                      <a:alpha val="43137"/>
                    </a:srgbClr>
                  </a:outerShdw>
                </a:effectLst>
              </a:rPr>
              <a:t>from Twitter stream</a:t>
            </a:r>
            <a:endParaRPr lang="en-US" sz="36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2282305" y="2055092"/>
            <a:ext cx="569387" cy="1323439"/>
          </a:xfrm>
          <a:prstGeom prst="rect">
            <a:avLst/>
          </a:prstGeom>
          <a:noFill/>
        </p:spPr>
        <p:txBody>
          <a:bodyPr wrap="none" rtlCol="0">
            <a:spAutoFit/>
          </a:bodyPr>
          <a:lstStyle/>
          <a:p>
            <a:r>
              <a:rPr lang="en-US" sz="8000" b="1" dirty="0" smtClean="0">
                <a:solidFill>
                  <a:srgbClr val="FF0000"/>
                </a:solidFill>
              </a:rPr>
              <a:t>?</a:t>
            </a:r>
            <a:endParaRPr lang="en-US" sz="8000" b="1" dirty="0">
              <a:solidFill>
                <a:srgbClr val="FF0000"/>
              </a:solidFill>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8</a:t>
            </a:fld>
            <a:endParaRPr lang="en-US"/>
          </a:p>
        </p:txBody>
      </p:sp>
    </p:spTree>
    <p:extLst>
      <p:ext uri="{BB962C8B-B14F-4D97-AF65-F5344CB8AC3E}">
        <p14:creationId xmlns:p14="http://schemas.microsoft.com/office/powerpoint/2010/main" val="808588555"/>
      </p:ext>
    </p:extLst>
  </p:cSld>
  <p:clrMapOvr>
    <a:masterClrMapping/>
  </p:clrMapOvr>
  <mc:AlternateContent xmlns:mc="http://schemas.openxmlformats.org/markup-compatibility/2006" xmlns:p14="http://schemas.microsoft.com/office/powerpoint/2010/main">
    <mc:Choice Requires="p14">
      <p:transition p14:dur="0" advTm="25412"/>
    </mc:Choice>
    <mc:Fallback xmlns="">
      <p:transition advTm="25412"/>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85" y="288834"/>
            <a:ext cx="8229600" cy="1143000"/>
          </a:xfrm>
        </p:spPr>
        <p:txBody>
          <a:bodyPr>
            <a:normAutofit/>
          </a:bodyPr>
          <a:lstStyle/>
          <a:p>
            <a:r>
              <a:rPr lang="en-US" sz="4000" dirty="0" smtClean="0"/>
              <a:t>Summary of </a:t>
            </a:r>
            <a:r>
              <a:rPr lang="en-US" sz="4000" dirty="0" err="1" smtClean="0"/>
              <a:t>CrowdX</a:t>
            </a:r>
            <a:endParaRPr lang="en-US" sz="4000" dirty="0"/>
          </a:p>
        </p:txBody>
      </p:sp>
      <p:sp>
        <p:nvSpPr>
          <p:cNvPr id="3" name="Content Placeholder 2"/>
          <p:cNvSpPr>
            <a:spLocks noGrp="1"/>
          </p:cNvSpPr>
          <p:nvPr>
            <p:ph idx="1"/>
          </p:nvPr>
        </p:nvSpPr>
        <p:spPr>
          <a:xfrm>
            <a:off x="1568434" y="1371600"/>
            <a:ext cx="5709788" cy="4525963"/>
          </a:xfrm>
        </p:spPr>
        <p:txBody>
          <a:bodyPr>
            <a:normAutofit/>
          </a:bodyPr>
          <a:lstStyle/>
          <a:p>
            <a:pPr marL="36900" indent="0">
              <a:buNone/>
            </a:pPr>
            <a:r>
              <a:rPr lang="en-US" sz="2400" dirty="0" smtClean="0">
                <a:solidFill>
                  <a:schemeClr val="tx1"/>
                </a:solidFill>
                <a:effectLst/>
              </a:rPr>
              <a:t>Developed a crowdsourcing system </a:t>
            </a:r>
            <a:r>
              <a:rPr lang="en-US" sz="2400" b="1" dirty="0" err="1">
                <a:solidFill>
                  <a:schemeClr val="accent2">
                    <a:lumMod val="75000"/>
                  </a:schemeClr>
                </a:solidFill>
                <a:effectLst/>
              </a:rPr>
              <a:t>CrowdX</a:t>
            </a:r>
            <a:r>
              <a:rPr lang="en-US" sz="2400" dirty="0" smtClean="0">
                <a:solidFill>
                  <a:schemeClr val="tx1"/>
                </a:solidFill>
                <a:effectLst/>
              </a:rPr>
              <a:t> </a:t>
            </a:r>
            <a:r>
              <a:rPr lang="en-US" sz="2400" dirty="0">
                <a:solidFill>
                  <a:schemeClr val="tx1"/>
                </a:solidFill>
                <a:effectLst/>
              </a:rPr>
              <a:t>for </a:t>
            </a:r>
            <a:r>
              <a:rPr lang="en-US" sz="2400" dirty="0" smtClean="0">
                <a:solidFill>
                  <a:schemeClr val="tx1"/>
                </a:solidFill>
                <a:effectLst/>
              </a:rPr>
              <a:t>spatial task</a:t>
            </a:r>
          </a:p>
          <a:p>
            <a:pPr marL="36900" indent="0">
              <a:buNone/>
            </a:pPr>
            <a:r>
              <a:rPr lang="en-US" sz="2400" dirty="0" smtClean="0">
                <a:solidFill>
                  <a:schemeClr val="tx1"/>
                </a:solidFill>
                <a:effectLst/>
              </a:rPr>
              <a:t>Developed</a:t>
            </a:r>
            <a:r>
              <a:rPr lang="en-US" sz="2400" dirty="0" smtClean="0">
                <a:effectLst/>
              </a:rPr>
              <a:t> </a:t>
            </a:r>
            <a:r>
              <a:rPr lang="en-US" sz="2400" dirty="0">
                <a:solidFill>
                  <a:schemeClr val="tx1"/>
                </a:solidFill>
                <a:effectLst/>
              </a:rPr>
              <a:t>greedy algorithm to solve the optimization problem</a:t>
            </a:r>
          </a:p>
          <a:p>
            <a:pPr marL="36900" indent="0">
              <a:buNone/>
            </a:pPr>
            <a:r>
              <a:rPr lang="en-US" sz="2400" dirty="0" smtClean="0">
                <a:solidFill>
                  <a:schemeClr val="tx1"/>
                </a:solidFill>
                <a:effectLst/>
              </a:rPr>
              <a:t>Demonstrated that </a:t>
            </a:r>
            <a:r>
              <a:rPr lang="en-US" sz="2400" b="1" dirty="0" err="1">
                <a:solidFill>
                  <a:schemeClr val="accent2">
                    <a:lumMod val="75000"/>
                  </a:schemeClr>
                </a:solidFill>
                <a:effectLst/>
              </a:rPr>
              <a:t>CrowdX</a:t>
            </a:r>
            <a:r>
              <a:rPr lang="en-US" sz="2400" dirty="0">
                <a:solidFill>
                  <a:schemeClr val="tx1"/>
                </a:solidFill>
                <a:effectLst/>
              </a:rPr>
              <a:t> significantly outperformed the </a:t>
            </a:r>
            <a:r>
              <a:rPr lang="en-US" sz="2400" dirty="0" smtClean="0">
                <a:solidFill>
                  <a:schemeClr val="tx1"/>
                </a:solidFill>
                <a:effectLst/>
              </a:rPr>
              <a:t>other models</a:t>
            </a:r>
            <a:endParaRPr lang="en-US" sz="2400" dirty="0">
              <a:solidFill>
                <a:schemeClr val="tx1"/>
              </a:solidFill>
              <a:effectLst/>
            </a:endParaRPr>
          </a:p>
          <a:p>
            <a:pPr marL="0" indent="0">
              <a:buNone/>
            </a:pPr>
            <a:r>
              <a:rPr lang="en-US" sz="2400" i="1" dirty="0" smtClean="0">
                <a:effectLst/>
              </a:rPr>
              <a:t>   </a:t>
            </a:r>
            <a:endParaRPr lang="en-US" sz="2400" i="1" dirty="0">
              <a:solidFill>
                <a:srgbClr val="0000CC"/>
              </a:solidFill>
              <a:effectLst/>
            </a:endParaRPr>
          </a:p>
        </p:txBody>
      </p:sp>
      <p:pic>
        <p:nvPicPr>
          <p:cNvPr id="280" name="Picture 279"/>
          <p:cNvPicPr>
            <a:picLocks noChangeAspect="1"/>
          </p:cNvPicPr>
          <p:nvPr/>
        </p:nvPicPr>
        <p:blipFill>
          <a:blip r:embed="rId3"/>
          <a:stretch>
            <a:fillRect/>
          </a:stretch>
        </p:blipFill>
        <p:spPr>
          <a:xfrm>
            <a:off x="5029200" y="4038600"/>
            <a:ext cx="3942524" cy="518476"/>
          </a:xfrm>
          <a:prstGeom prst="rect">
            <a:avLst/>
          </a:prstGeom>
        </p:spPr>
      </p:pic>
      <p:pic>
        <p:nvPicPr>
          <p:cNvPr id="281" name="Picture 280"/>
          <p:cNvPicPr>
            <a:picLocks noChangeAspect="1"/>
          </p:cNvPicPr>
          <p:nvPr/>
        </p:nvPicPr>
        <p:blipFill>
          <a:blip r:embed="rId4"/>
          <a:stretch>
            <a:fillRect/>
          </a:stretch>
        </p:blipFill>
        <p:spPr>
          <a:xfrm>
            <a:off x="5308171" y="4557076"/>
            <a:ext cx="3655968" cy="1996124"/>
          </a:xfrm>
          <a:prstGeom prst="rect">
            <a:avLst/>
          </a:prstGeom>
        </p:spPr>
      </p:pic>
      <p:sp>
        <p:nvSpPr>
          <p:cNvPr id="5" name="Slide Number Placeholder 4"/>
          <p:cNvSpPr>
            <a:spLocks noGrp="1"/>
          </p:cNvSpPr>
          <p:nvPr>
            <p:ph type="sldNum" sz="quarter" idx="12"/>
          </p:nvPr>
        </p:nvSpPr>
        <p:spPr/>
        <p:txBody>
          <a:bodyPr/>
          <a:lstStyle/>
          <a:p>
            <a:fld id="{E0FF9B90-B352-45BD-84CC-4DD4FD95D171}" type="slidenum">
              <a:rPr lang="en-US" smtClean="0"/>
              <a:t>80</a:t>
            </a:fld>
            <a:endParaRPr lang="en-US"/>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4334232"/>
            <a:ext cx="3660775" cy="268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821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7" name="TextBox 6"/>
          <p:cNvSpPr txBox="1"/>
          <p:nvPr/>
        </p:nvSpPr>
        <p:spPr>
          <a:xfrm>
            <a:off x="762000" y="1600200"/>
            <a:ext cx="7391400" cy="4955203"/>
          </a:xfrm>
          <a:prstGeom prst="rect">
            <a:avLst/>
          </a:prstGeom>
          <a:noFill/>
        </p:spPr>
        <p:txBody>
          <a:bodyPr wrap="square" rtlCol="0">
            <a:spAutoFit/>
          </a:bodyPr>
          <a:lstStyle/>
          <a:p>
            <a:pPr marL="285750" indent="-285750">
              <a:buFont typeface="Arial" pitchFamily="34" charset="0"/>
              <a:buChar char="•"/>
            </a:pPr>
            <a:r>
              <a:rPr lang="en-US" sz="2800" b="1" dirty="0" smtClean="0"/>
              <a:t>Event Analysis using </a:t>
            </a:r>
            <a:r>
              <a:rPr lang="en-US" sz="2800" b="1" dirty="0" err="1" smtClean="0"/>
              <a:t>EventRadar</a:t>
            </a:r>
            <a:endParaRPr lang="en-US" sz="2800" b="1" dirty="0"/>
          </a:p>
          <a:p>
            <a:pPr marL="914400" lvl="1" indent="-457200">
              <a:buFont typeface="Wingdings" pitchFamily="2" charset="2"/>
              <a:buChar char="q"/>
            </a:pPr>
            <a:r>
              <a:rPr lang="en-US" sz="2000" b="1" dirty="0" smtClean="0"/>
              <a:t>Event Characterization </a:t>
            </a:r>
            <a:endParaRPr lang="en-US" sz="2000" b="1" dirty="0" smtClean="0"/>
          </a:p>
          <a:p>
            <a:pPr marL="1371600" lvl="2" indent="-457200">
              <a:buFont typeface="Wingdings" pitchFamily="2" charset="2"/>
              <a:buChar char="Ø"/>
            </a:pPr>
            <a:r>
              <a:rPr lang="en-US" sz="2000" dirty="0" smtClean="0"/>
              <a:t>Learning topics, segments and event influences with ET-LDA</a:t>
            </a:r>
          </a:p>
          <a:p>
            <a:pPr marL="1371600" lvl="2" indent="-457200">
              <a:buFont typeface="Wingdings" pitchFamily="2" charset="2"/>
              <a:buChar char="Ø"/>
            </a:pPr>
            <a:r>
              <a:rPr lang="en-US" sz="2000" dirty="0" smtClean="0"/>
              <a:t>Learning event sentiment with </a:t>
            </a:r>
            <a:r>
              <a:rPr lang="en-US" sz="2000" dirty="0" err="1" smtClean="0"/>
              <a:t>SocSent</a:t>
            </a:r>
            <a:endParaRPr lang="en-US" sz="2000" dirty="0" smtClean="0"/>
          </a:p>
          <a:p>
            <a:pPr marL="914400" lvl="1" indent="-457200">
              <a:buFont typeface="Wingdings" pitchFamily="2" charset="2"/>
              <a:buChar char="q"/>
            </a:pPr>
            <a:r>
              <a:rPr lang="en-US" sz="2000" b="1" dirty="0" smtClean="0"/>
              <a:t>Event </a:t>
            </a:r>
            <a:r>
              <a:rPr lang="en-US" sz="2000" b="1" dirty="0" smtClean="0"/>
              <a:t>Recognition</a:t>
            </a:r>
          </a:p>
          <a:p>
            <a:pPr marL="1371600" lvl="2" indent="-457200">
              <a:buFont typeface="Wingdings" pitchFamily="2" charset="2"/>
              <a:buChar char="Ø"/>
            </a:pPr>
            <a:r>
              <a:rPr lang="en-US" sz="2000" dirty="0" smtClean="0"/>
              <a:t>Detecting events from Twitter with </a:t>
            </a:r>
            <a:r>
              <a:rPr lang="en-US" sz="2000" dirty="0" err="1" smtClean="0"/>
              <a:t>DeMa</a:t>
            </a:r>
            <a:endParaRPr lang="en-US" sz="2000" dirty="0" smtClean="0"/>
          </a:p>
          <a:p>
            <a:pPr marL="1371600" lvl="2" indent="-457200">
              <a:buFont typeface="Wingdings" pitchFamily="2" charset="2"/>
              <a:buChar char="Ø"/>
            </a:pPr>
            <a:r>
              <a:rPr lang="en-US" sz="2000" dirty="0" smtClean="0"/>
              <a:t>Whoo.ly, an application of </a:t>
            </a:r>
            <a:r>
              <a:rPr lang="en-US" sz="2000" dirty="0" err="1" smtClean="0"/>
              <a:t>DeMa</a:t>
            </a:r>
            <a:endParaRPr lang="en-US" sz="2000" dirty="0" smtClean="0"/>
          </a:p>
          <a:p>
            <a:pPr marL="914400" lvl="1" indent="-457200">
              <a:buFont typeface="Wingdings" pitchFamily="2" charset="2"/>
              <a:buChar char="q"/>
            </a:pPr>
            <a:r>
              <a:rPr lang="en-US" sz="2000" b="1" dirty="0" smtClean="0"/>
              <a:t>Event </a:t>
            </a:r>
            <a:r>
              <a:rPr lang="en-US" sz="2000" b="1" dirty="0" smtClean="0"/>
              <a:t>Enrichment</a:t>
            </a:r>
          </a:p>
          <a:p>
            <a:pPr marL="1371600" lvl="2" indent="-457200">
              <a:buFont typeface="Wingdings" pitchFamily="2" charset="2"/>
              <a:buChar char="Ø"/>
            </a:pPr>
            <a:r>
              <a:rPr lang="en-US" sz="2000" dirty="0" smtClean="0"/>
              <a:t>Gathering event information with </a:t>
            </a:r>
            <a:r>
              <a:rPr lang="en-US" sz="2000" dirty="0" err="1" smtClean="0"/>
              <a:t>CrowdX</a:t>
            </a:r>
            <a:endParaRPr lang="en-US" sz="2000" dirty="0" smtClean="0"/>
          </a:p>
          <a:p>
            <a:pPr marL="285750" indent="-285750">
              <a:buFont typeface="Arial" pitchFamily="34" charset="0"/>
              <a:buChar char="•"/>
            </a:pPr>
            <a:r>
              <a:rPr lang="en-US" sz="2800" b="1" dirty="0" smtClean="0">
                <a:solidFill>
                  <a:srgbClr val="FF0000"/>
                </a:solidFill>
              </a:rPr>
              <a:t>Insights about Event Engagement</a:t>
            </a:r>
          </a:p>
          <a:p>
            <a:pPr marL="914400" lvl="1" indent="-457200">
              <a:buFont typeface="Wingdings" pitchFamily="2" charset="2"/>
              <a:buChar char="Ø"/>
            </a:pPr>
            <a:r>
              <a:rPr lang="en-US" sz="2000" dirty="0" smtClean="0">
                <a:solidFill>
                  <a:srgbClr val="FF0000"/>
                </a:solidFill>
              </a:rPr>
              <a:t>Factors Affect People’s Engagement with Events on Twitter</a:t>
            </a:r>
          </a:p>
          <a:p>
            <a:pPr marL="914400" lvl="1" indent="-457200">
              <a:buFont typeface="Wingdings" pitchFamily="2" charset="2"/>
              <a:buChar char="Ø"/>
            </a:pPr>
            <a:r>
              <a:rPr lang="en-US" sz="2000" dirty="0" smtClean="0">
                <a:solidFill>
                  <a:srgbClr val="FF0000"/>
                </a:solidFill>
              </a:rPr>
              <a:t>Patterns of </a:t>
            </a:r>
            <a:r>
              <a:rPr lang="en-US" sz="2000" dirty="0">
                <a:solidFill>
                  <a:srgbClr val="FF0000"/>
                </a:solidFill>
              </a:rPr>
              <a:t>People’s Engagement with Events on </a:t>
            </a:r>
            <a:r>
              <a:rPr lang="en-US" sz="2000" dirty="0" smtClean="0">
                <a:solidFill>
                  <a:srgbClr val="FF0000"/>
                </a:solidFill>
              </a:rPr>
              <a:t>Twitter</a:t>
            </a:r>
          </a:p>
        </p:txBody>
      </p:sp>
      <p:sp>
        <p:nvSpPr>
          <p:cNvPr id="8" name="Slide Number Placeholder 7"/>
          <p:cNvSpPr>
            <a:spLocks noGrp="1"/>
          </p:cNvSpPr>
          <p:nvPr>
            <p:ph type="sldNum" sz="quarter" idx="12"/>
          </p:nvPr>
        </p:nvSpPr>
        <p:spPr/>
        <p:txBody>
          <a:bodyPr/>
          <a:lstStyle/>
          <a:p>
            <a:fld id="{E0FF9B90-B352-45BD-84CC-4DD4FD95D171}" type="slidenum">
              <a:rPr lang="en-US" smtClean="0"/>
              <a:t>81</a:t>
            </a:fld>
            <a:endParaRPr lang="en-US"/>
          </a:p>
        </p:txBody>
      </p:sp>
    </p:spTree>
    <p:extLst>
      <p:ext uri="{BB962C8B-B14F-4D97-AF65-F5344CB8AC3E}">
        <p14:creationId xmlns:p14="http://schemas.microsoft.com/office/powerpoint/2010/main" val="42870135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images.wisegeek.com/magnifier-on-ty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00"/>
            <a:ext cx="7391400" cy="6477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066800" y="1752600"/>
            <a:ext cx="7239000" cy="3505200"/>
          </a:xfrm>
          <a:solidFill>
            <a:schemeClr val="tx1">
              <a:lumMod val="75000"/>
              <a:lumOff val="25000"/>
              <a:alpha val="75000"/>
            </a:schemeClr>
          </a:solidFill>
        </p:spPr>
        <p:txBody>
          <a:bodyPr>
            <a:noAutofit/>
          </a:bodyPr>
          <a:lstStyle/>
          <a:p>
            <a:r>
              <a:rPr lang="en-US" sz="4000" dirty="0" smtClean="0">
                <a:solidFill>
                  <a:schemeClr val="bg1"/>
                </a:solidFill>
              </a:rPr>
              <a:t>Thus far, we analyzed events using input social media data. </a:t>
            </a:r>
            <a:r>
              <a:rPr lang="en-US" sz="4000" i="1" dirty="0" smtClean="0">
                <a:solidFill>
                  <a:schemeClr val="bg1"/>
                </a:solidFill>
              </a:rPr>
              <a:t>Little is known</a:t>
            </a:r>
            <a:r>
              <a:rPr lang="en-US" sz="4000" dirty="0" smtClean="0">
                <a:solidFill>
                  <a:schemeClr val="bg1"/>
                </a:solidFill>
              </a:rPr>
              <a:t> about the input itself…</a:t>
            </a:r>
            <a:endParaRPr lang="en-US" sz="4000" dirty="0">
              <a:solidFill>
                <a:schemeClr val="bg1"/>
              </a:solidFill>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82</a:t>
            </a:fld>
            <a:endParaRPr lang="en-US"/>
          </a:p>
        </p:txBody>
      </p:sp>
    </p:spTree>
    <p:extLst>
      <p:ext uri="{BB962C8B-B14F-4D97-AF65-F5344CB8AC3E}">
        <p14:creationId xmlns:p14="http://schemas.microsoft.com/office/powerpoint/2010/main" val="10289486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Understanding Factors that Affect People’s Engagement with Events on Twitter</a:t>
            </a:r>
            <a:endParaRPr lang="en-US" sz="2800" dirty="0"/>
          </a:p>
        </p:txBody>
      </p:sp>
      <p:sp>
        <p:nvSpPr>
          <p:cNvPr id="3" name="TextBox 2"/>
          <p:cNvSpPr txBox="1"/>
          <p:nvPr/>
        </p:nvSpPr>
        <p:spPr>
          <a:xfrm>
            <a:off x="677726" y="1905000"/>
            <a:ext cx="7849054"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Does </a:t>
            </a:r>
            <a:r>
              <a:rPr lang="en-US" sz="2400" dirty="0"/>
              <a:t>a person post tweets about an event because they are interested in the topics pertaining to that event? </a:t>
            </a:r>
            <a:endParaRPr lang="en-US" sz="2400" dirty="0" smtClean="0"/>
          </a:p>
          <a:p>
            <a:pPr marL="342900" indent="-342900">
              <a:buFont typeface="Arial" panose="020B0604020202020204" pitchFamily="34" charset="0"/>
              <a:buChar char="•"/>
            </a:pPr>
            <a:r>
              <a:rPr lang="en-US" sz="2400" dirty="0"/>
              <a:t>Are they instead engaged because their friends are also posting tweets about it? </a:t>
            </a:r>
          </a:p>
          <a:p>
            <a:pPr marL="342900" indent="-342900">
              <a:buFont typeface="Arial" panose="020B0604020202020204" pitchFamily="34" charset="0"/>
              <a:buChar char="•"/>
            </a:pPr>
            <a:r>
              <a:rPr lang="en-US" sz="2400" dirty="0"/>
              <a:t>Is their engagement a reflection of the fact that this is a local event happening in their neighborhood? </a:t>
            </a:r>
          </a:p>
          <a:p>
            <a:pPr marL="342900" indent="-342900">
              <a:buFont typeface="Arial" panose="020B0604020202020204" pitchFamily="34" charset="0"/>
              <a:buChar char="•"/>
            </a:pPr>
            <a:r>
              <a:rPr lang="en-US" sz="2400" dirty="0"/>
              <a:t>H</a:t>
            </a:r>
            <a:r>
              <a:rPr lang="en-US" sz="2400" dirty="0" smtClean="0"/>
              <a:t>ow </a:t>
            </a:r>
            <a:r>
              <a:rPr lang="en-US" sz="2400" dirty="0"/>
              <a:t>and to what extent do the different topics of events affect the degree of a person’s engagement? </a:t>
            </a:r>
          </a:p>
        </p:txBody>
      </p:sp>
      <p:sp>
        <p:nvSpPr>
          <p:cNvPr id="8" name="TextBox 7"/>
          <p:cNvSpPr txBox="1"/>
          <p:nvPr/>
        </p:nvSpPr>
        <p:spPr>
          <a:xfrm>
            <a:off x="1143000" y="6348327"/>
            <a:ext cx="6549998" cy="369332"/>
          </a:xfrm>
          <a:prstGeom prst="rect">
            <a:avLst/>
          </a:prstGeom>
          <a:noFill/>
        </p:spPr>
        <p:txBody>
          <a:bodyPr wrap="none" rtlCol="0">
            <a:spAutoFit/>
          </a:bodyPr>
          <a:lstStyle/>
          <a:p>
            <a:r>
              <a:rPr lang="en-US" dirty="0" smtClean="0"/>
              <a:t>Potential applications: event recommendations, civic engagement, </a:t>
            </a:r>
            <a:r>
              <a:rPr lang="en-US" dirty="0" err="1" smtClean="0"/>
              <a:t>etc</a:t>
            </a:r>
            <a:endParaRPr lang="en-US" dirty="0"/>
          </a:p>
        </p:txBody>
      </p:sp>
      <p:sp>
        <p:nvSpPr>
          <p:cNvPr id="4" name="Slide Number Placeholder 3"/>
          <p:cNvSpPr>
            <a:spLocks noGrp="1"/>
          </p:cNvSpPr>
          <p:nvPr>
            <p:ph type="sldNum" sz="quarter" idx="12"/>
          </p:nvPr>
        </p:nvSpPr>
        <p:spPr/>
        <p:txBody>
          <a:bodyPr/>
          <a:lstStyle/>
          <a:p>
            <a:fld id="{E0FF9B90-B352-45BD-84CC-4DD4FD95D171}" type="slidenum">
              <a:rPr lang="en-US" smtClean="0"/>
              <a:t>83</a:t>
            </a:fld>
            <a:endParaRPr lang="en-US"/>
          </a:p>
        </p:txBody>
      </p:sp>
    </p:spTree>
    <p:extLst>
      <p:ext uri="{BB962C8B-B14F-4D97-AF65-F5344CB8AC3E}">
        <p14:creationId xmlns:p14="http://schemas.microsoft.com/office/powerpoint/2010/main" val="26903036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to be considered</a:t>
            </a:r>
            <a:endParaRPr lang="en-US" dirty="0"/>
          </a:p>
        </p:txBody>
      </p:sp>
      <p:sp>
        <p:nvSpPr>
          <p:cNvPr id="3" name="Rectangle 2"/>
          <p:cNvSpPr/>
          <p:nvPr/>
        </p:nvSpPr>
        <p:spPr>
          <a:xfrm>
            <a:off x="1066800" y="1676400"/>
            <a:ext cx="7239000" cy="3231654"/>
          </a:xfrm>
          <a:prstGeom prst="rect">
            <a:avLst/>
          </a:prstGeom>
        </p:spPr>
        <p:txBody>
          <a:bodyPr wrap="square">
            <a:spAutoFit/>
          </a:bodyPr>
          <a:lstStyle/>
          <a:p>
            <a:r>
              <a:rPr lang="en-US" sz="2000" dirty="0" smtClean="0"/>
              <a:t>Inspired by </a:t>
            </a:r>
            <a:r>
              <a:rPr lang="en-US" sz="2000" b="1" dirty="0" smtClean="0"/>
              <a:t>social </a:t>
            </a:r>
            <a:r>
              <a:rPr lang="en-US" sz="2000" b="1" dirty="0"/>
              <a:t>science, </a:t>
            </a:r>
            <a:r>
              <a:rPr lang="en-US" sz="2000" b="1" dirty="0" smtClean="0"/>
              <a:t>linguistics</a:t>
            </a:r>
            <a:r>
              <a:rPr lang="en-US" sz="2000" b="1" dirty="0"/>
              <a:t>, and </a:t>
            </a:r>
            <a:r>
              <a:rPr lang="en-US" sz="2000" b="1" dirty="0" smtClean="0"/>
              <a:t>computer-mediated communication</a:t>
            </a:r>
            <a:r>
              <a:rPr lang="en-US" sz="2000" dirty="0" smtClean="0"/>
              <a:t>, </a:t>
            </a:r>
            <a:r>
              <a:rPr lang="en-US" sz="2000" dirty="0"/>
              <a:t>we collect </a:t>
            </a:r>
            <a:r>
              <a:rPr lang="en-US" sz="2000" dirty="0" smtClean="0"/>
              <a:t>factors </a:t>
            </a:r>
            <a:r>
              <a:rPr lang="en-US" sz="2000" dirty="0"/>
              <a:t>that could potentially affect the person’s Twitter </a:t>
            </a:r>
            <a:r>
              <a:rPr lang="en-US" sz="2000" dirty="0" smtClean="0"/>
              <a:t>engagement </a:t>
            </a:r>
            <a:r>
              <a:rPr lang="en-US" sz="2000" dirty="0"/>
              <a:t>in a real-world event from five broad </a:t>
            </a:r>
            <a:r>
              <a:rPr lang="en-US" sz="2000" dirty="0" smtClean="0"/>
              <a:t>categories:</a:t>
            </a:r>
          </a:p>
          <a:p>
            <a:pPr marL="342900" indent="-342900">
              <a:buFont typeface="Arial" panose="020B0604020202020204" pitchFamily="34" charset="0"/>
              <a:buChar char="•"/>
            </a:pPr>
            <a:r>
              <a:rPr lang="en-US" sz="2000" b="1" dirty="0" smtClean="0">
                <a:solidFill>
                  <a:schemeClr val="accent2"/>
                </a:solidFill>
              </a:rPr>
              <a:t>Twitter activities </a:t>
            </a:r>
            <a:r>
              <a:rPr lang="en-US" dirty="0" smtClean="0"/>
              <a:t>(</a:t>
            </a:r>
            <a:r>
              <a:rPr lang="en-US" dirty="0"/>
              <a:t>#tweets, maximum tweets per </a:t>
            </a:r>
            <a:r>
              <a:rPr lang="en-US" dirty="0" smtClean="0"/>
              <a:t>hour, </a:t>
            </a:r>
            <a:r>
              <a:rPr lang="en-US" dirty="0" err="1" smtClean="0"/>
              <a:t>etc</a:t>
            </a:r>
            <a:r>
              <a:rPr lang="en-US" dirty="0" smtClean="0"/>
              <a:t>)</a:t>
            </a:r>
            <a:endParaRPr lang="en-US" sz="2000" dirty="0" smtClean="0"/>
          </a:p>
          <a:p>
            <a:pPr marL="342900" indent="-342900">
              <a:buFont typeface="Arial" panose="020B0604020202020204" pitchFamily="34" charset="0"/>
              <a:buChar char="•"/>
            </a:pPr>
            <a:r>
              <a:rPr lang="en-US" sz="2000" b="1" dirty="0" smtClean="0">
                <a:solidFill>
                  <a:schemeClr val="accent2"/>
                </a:solidFill>
              </a:rPr>
              <a:t>Tweets’ topics </a:t>
            </a:r>
            <a:r>
              <a:rPr lang="en-US" dirty="0" smtClean="0"/>
              <a:t>(</a:t>
            </a:r>
            <a:r>
              <a:rPr lang="en-US" dirty="0"/>
              <a:t>Topical interests from tweets’ </a:t>
            </a:r>
            <a:r>
              <a:rPr lang="en-US" dirty="0" smtClean="0"/>
              <a:t>content, </a:t>
            </a:r>
            <a:r>
              <a:rPr lang="en-US" dirty="0" err="1" smtClean="0"/>
              <a:t>etc</a:t>
            </a:r>
            <a:r>
              <a:rPr lang="en-US" dirty="0" smtClean="0"/>
              <a:t>)</a:t>
            </a:r>
            <a:endParaRPr lang="en-US" sz="2000" dirty="0" smtClean="0"/>
          </a:p>
          <a:p>
            <a:pPr marL="342900" indent="-342900">
              <a:buFont typeface="Arial" panose="020B0604020202020204" pitchFamily="34" charset="0"/>
              <a:buChar char="•"/>
            </a:pPr>
            <a:r>
              <a:rPr lang="en-US" sz="2000" b="1" dirty="0" smtClean="0">
                <a:solidFill>
                  <a:schemeClr val="accent2"/>
                </a:solidFill>
              </a:rPr>
              <a:t>Twitter user types </a:t>
            </a:r>
            <a:r>
              <a:rPr lang="en-US" dirty="0" smtClean="0"/>
              <a:t>(</a:t>
            </a:r>
            <a:r>
              <a:rPr lang="en-US" dirty="0" err="1" smtClean="0"/>
              <a:t>Meformer</a:t>
            </a:r>
            <a:r>
              <a:rPr lang="en-US" dirty="0" smtClean="0"/>
              <a:t>, Informer, </a:t>
            </a:r>
            <a:r>
              <a:rPr lang="en-US" dirty="0" err="1" smtClean="0"/>
              <a:t>etc</a:t>
            </a:r>
            <a:r>
              <a:rPr lang="en-US" dirty="0" smtClean="0"/>
              <a:t>)</a:t>
            </a:r>
          </a:p>
          <a:p>
            <a:pPr marL="342900" lvl="1" indent="-342900">
              <a:buFont typeface="Arial" panose="020B0604020202020204" pitchFamily="34" charset="0"/>
              <a:buChar char="•"/>
            </a:pPr>
            <a:r>
              <a:rPr lang="en-US" sz="2000" b="1" dirty="0" err="1" smtClean="0">
                <a:solidFill>
                  <a:schemeClr val="accent2"/>
                </a:solidFill>
              </a:rPr>
              <a:t>Geolocation</a:t>
            </a:r>
            <a:r>
              <a:rPr lang="en-US" sz="2000" b="1" dirty="0" smtClean="0">
                <a:solidFill>
                  <a:schemeClr val="accent2"/>
                </a:solidFill>
              </a:rPr>
              <a:t> </a:t>
            </a:r>
            <a:r>
              <a:rPr lang="en-US" dirty="0" smtClean="0"/>
              <a:t>(Geographical proximity, </a:t>
            </a:r>
            <a:r>
              <a:rPr lang="en-US" dirty="0" err="1" smtClean="0"/>
              <a:t>etc</a:t>
            </a:r>
            <a:r>
              <a:rPr lang="en-US" dirty="0" smtClean="0"/>
              <a:t>)</a:t>
            </a:r>
          </a:p>
          <a:p>
            <a:pPr marL="342900" indent="-342900">
              <a:buFont typeface="Arial" panose="020B0604020202020204" pitchFamily="34" charset="0"/>
              <a:buChar char="•"/>
            </a:pPr>
            <a:r>
              <a:rPr lang="en-US" sz="2000" b="1" dirty="0" smtClean="0">
                <a:solidFill>
                  <a:schemeClr val="accent2"/>
                </a:solidFill>
              </a:rPr>
              <a:t>Social network structure </a:t>
            </a:r>
            <a:r>
              <a:rPr lang="en-US" b="1" dirty="0" smtClean="0"/>
              <a:t>(</a:t>
            </a:r>
            <a:r>
              <a:rPr lang="en-US" dirty="0"/>
              <a:t>#following, #</a:t>
            </a:r>
            <a:r>
              <a:rPr lang="en-US" dirty="0" smtClean="0"/>
              <a:t>follower, common neighbors, </a:t>
            </a:r>
            <a:r>
              <a:rPr lang="en-US" dirty="0" err="1" smtClean="0"/>
              <a:t>etc</a:t>
            </a:r>
            <a:r>
              <a:rPr lang="en-US" dirty="0" smtClean="0"/>
              <a:t>)</a:t>
            </a:r>
            <a:endParaRPr lang="en-US" sz="2000" b="1" dirty="0" smtClean="0"/>
          </a:p>
        </p:txBody>
      </p:sp>
      <p:sp>
        <p:nvSpPr>
          <p:cNvPr id="4" name="Slide Number Placeholder 3"/>
          <p:cNvSpPr>
            <a:spLocks noGrp="1"/>
          </p:cNvSpPr>
          <p:nvPr>
            <p:ph type="sldNum" sz="quarter" idx="12"/>
          </p:nvPr>
        </p:nvSpPr>
        <p:spPr/>
        <p:txBody>
          <a:bodyPr/>
          <a:lstStyle/>
          <a:p>
            <a:fld id="{E0FF9B90-B352-45BD-84CC-4DD4FD95D171}" type="slidenum">
              <a:rPr lang="en-US" smtClean="0"/>
              <a:t>84</a:t>
            </a:fld>
            <a:endParaRPr lang="en-US"/>
          </a:p>
        </p:txBody>
      </p:sp>
      <p:sp>
        <p:nvSpPr>
          <p:cNvPr id="5" name="TextBox 4"/>
          <p:cNvSpPr txBox="1"/>
          <p:nvPr/>
        </p:nvSpPr>
        <p:spPr>
          <a:xfrm>
            <a:off x="1066800" y="4871768"/>
            <a:ext cx="6781800" cy="1477328"/>
          </a:xfrm>
          <a:prstGeom prst="rect">
            <a:avLst/>
          </a:prstGeom>
          <a:noFill/>
        </p:spPr>
        <p:txBody>
          <a:bodyPr wrap="square" rtlCol="0">
            <a:spAutoFit/>
          </a:bodyPr>
          <a:lstStyle/>
          <a:p>
            <a:r>
              <a:rPr lang="en-US" b="1" dirty="0">
                <a:solidFill>
                  <a:schemeClr val="accent2"/>
                </a:solidFill>
              </a:rPr>
              <a:t>Dependent </a:t>
            </a:r>
            <a:r>
              <a:rPr lang="en-US" b="1" dirty="0" smtClean="0">
                <a:solidFill>
                  <a:schemeClr val="accent2"/>
                </a:solidFill>
              </a:rPr>
              <a:t>Variables</a:t>
            </a:r>
          </a:p>
          <a:p>
            <a:pPr marL="285750" indent="-285750">
              <a:buFont typeface="Arial" panose="020B0604020202020204" pitchFamily="34" charset="0"/>
              <a:buChar char="•"/>
            </a:pPr>
            <a:r>
              <a:rPr lang="en-US" dirty="0" smtClean="0"/>
              <a:t>Presence of a person’s Twitter engagement</a:t>
            </a:r>
          </a:p>
          <a:p>
            <a:pPr marL="742950" lvl="1" indent="-285750">
              <a:buFont typeface="Arial" panose="020B0604020202020204" pitchFamily="34" charset="0"/>
              <a:buChar char="•"/>
            </a:pPr>
            <a:r>
              <a:rPr lang="en-US" dirty="0" smtClean="0"/>
              <a:t>Whether or not a person tweet about the event (1 or 0)</a:t>
            </a:r>
          </a:p>
          <a:p>
            <a:pPr marL="285750" indent="-285750">
              <a:buFont typeface="Arial" panose="020B0604020202020204" pitchFamily="34" charset="0"/>
              <a:buChar char="•"/>
            </a:pPr>
            <a:r>
              <a:rPr lang="en-US" dirty="0" smtClean="0"/>
              <a:t>Degree of a person’s Twitter engagement</a:t>
            </a:r>
          </a:p>
          <a:p>
            <a:pPr marL="742950" lvl="1" indent="-285750">
              <a:buFont typeface="Arial" panose="020B0604020202020204" pitchFamily="34" charset="0"/>
              <a:buChar char="•"/>
            </a:pPr>
            <a:r>
              <a:rPr lang="en-US" dirty="0" smtClean="0"/>
              <a:t>Number of tweets a person posted</a:t>
            </a:r>
            <a:endParaRPr lang="en-US" dirty="0"/>
          </a:p>
        </p:txBody>
      </p:sp>
    </p:spTree>
    <p:extLst>
      <p:ext uri="{BB962C8B-B14F-4D97-AF65-F5344CB8AC3E}">
        <p14:creationId xmlns:p14="http://schemas.microsoft.com/office/powerpoint/2010/main" val="14198060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 Data Collection</a:t>
            </a:r>
            <a:endParaRPr lang="en-US" dirty="0"/>
          </a:p>
        </p:txBody>
      </p:sp>
      <p:sp>
        <p:nvSpPr>
          <p:cNvPr id="3" name="TextBox 2"/>
          <p:cNvSpPr txBox="1"/>
          <p:nvPr/>
        </p:nvSpPr>
        <p:spPr>
          <a:xfrm>
            <a:off x="685346" y="1676400"/>
            <a:ext cx="8037013" cy="4462760"/>
          </a:xfrm>
          <a:prstGeom prst="rect">
            <a:avLst/>
          </a:prstGeom>
          <a:noFill/>
        </p:spPr>
        <p:txBody>
          <a:bodyPr wrap="square" rtlCol="0">
            <a:spAutoFit/>
          </a:bodyPr>
          <a:lstStyle/>
          <a:p>
            <a:pPr marL="457200" indent="-457200">
              <a:buFont typeface="Arial" panose="020B0604020202020204" pitchFamily="34" charset="0"/>
              <a:buChar char="•"/>
            </a:pPr>
            <a:r>
              <a:rPr lang="en-US" sz="2800" b="1" dirty="0" smtClean="0"/>
              <a:t>Event detection from Twitter </a:t>
            </a:r>
            <a:r>
              <a:rPr lang="en-US" sz="2800" b="1" dirty="0" err="1" smtClean="0"/>
              <a:t>firehose</a:t>
            </a:r>
            <a:r>
              <a:rPr lang="en-US" sz="2800" b="1" dirty="0" smtClean="0"/>
              <a:t> (20M from June to Sept 2014) using </a:t>
            </a:r>
            <a:r>
              <a:rPr lang="en-US" sz="2800" b="1" dirty="0" err="1" smtClean="0"/>
              <a:t>DeMa</a:t>
            </a:r>
            <a:r>
              <a:rPr lang="en-US" sz="2800" b="1" dirty="0" smtClean="0"/>
              <a:t> event detection </a:t>
            </a:r>
          </a:p>
          <a:p>
            <a:pPr marL="457200" indent="-457200">
              <a:buFont typeface="Arial" panose="020B0604020202020204" pitchFamily="34" charset="0"/>
              <a:buChar char="•"/>
            </a:pPr>
            <a:r>
              <a:rPr lang="en-US" sz="2800" b="1" dirty="0" smtClean="0"/>
              <a:t>Obtain </a:t>
            </a:r>
            <a:r>
              <a:rPr lang="en-US" sz="2800" b="1" dirty="0" smtClean="0"/>
              <a:t>Events’ geolocations manually</a:t>
            </a:r>
          </a:p>
          <a:p>
            <a:pPr marL="914400" lvl="1" indent="-457200">
              <a:buFont typeface="Arial" panose="020B0604020202020204" pitchFamily="34" charset="0"/>
              <a:buChar char="•"/>
            </a:pPr>
            <a:r>
              <a:rPr lang="en-US" sz="2400" dirty="0" smtClean="0"/>
              <a:t>Annotator read tweets and google for location</a:t>
            </a:r>
          </a:p>
          <a:p>
            <a:pPr marL="457200" indent="-457200">
              <a:buFont typeface="Arial" panose="020B0604020202020204" pitchFamily="34" charset="0"/>
              <a:buChar char="•"/>
            </a:pPr>
            <a:r>
              <a:rPr lang="en-US" sz="2800" b="1" dirty="0" smtClean="0"/>
              <a:t>Obtain </a:t>
            </a:r>
            <a:r>
              <a:rPr lang="en-US" sz="2800" b="1" dirty="0"/>
              <a:t>Twitter Users’ </a:t>
            </a:r>
            <a:r>
              <a:rPr lang="en-US" sz="2800" b="1" dirty="0" smtClean="0"/>
              <a:t>Geolocation</a:t>
            </a:r>
          </a:p>
          <a:p>
            <a:pPr marL="914400" lvl="1" indent="-457200">
              <a:buFont typeface="Arial" panose="020B0604020202020204" pitchFamily="34" charset="0"/>
              <a:buChar char="•"/>
            </a:pPr>
            <a:r>
              <a:rPr lang="en-US" sz="2400" dirty="0" smtClean="0"/>
              <a:t>Location inference </a:t>
            </a:r>
            <a:r>
              <a:rPr lang="en-US" sz="2400" dirty="0"/>
              <a:t>algorithm [</a:t>
            </a:r>
            <a:r>
              <a:rPr lang="en-US" sz="2400" dirty="0" smtClean="0"/>
              <a:t>Mahmud et al 2014]</a:t>
            </a:r>
          </a:p>
          <a:p>
            <a:pPr marL="914400" lvl="1" indent="-457200">
              <a:buFont typeface="Arial" panose="020B0604020202020204" pitchFamily="34" charset="0"/>
              <a:buChar char="•"/>
            </a:pPr>
            <a:r>
              <a:rPr lang="en-US" sz="2400" dirty="0" smtClean="0"/>
              <a:t>Diurnal pattern verification</a:t>
            </a:r>
          </a:p>
          <a:p>
            <a:pPr marL="914400" lvl="1" indent="-457200">
              <a:buFont typeface="Arial" panose="020B0604020202020204" pitchFamily="34" charset="0"/>
              <a:buChar char="•"/>
            </a:pPr>
            <a:r>
              <a:rPr lang="en-US" sz="2400" dirty="0" smtClean="0"/>
              <a:t>Manual verification</a:t>
            </a:r>
          </a:p>
          <a:p>
            <a:pPr marL="457200" indent="-457200">
              <a:buFont typeface="Arial" panose="020B0604020202020204" pitchFamily="34" charset="0"/>
              <a:buChar char="•"/>
            </a:pPr>
            <a:r>
              <a:rPr lang="en-US" sz="2400" b="1" dirty="0" smtClean="0"/>
              <a:t>Results</a:t>
            </a:r>
          </a:p>
          <a:p>
            <a:pPr marL="914400" lvl="1" indent="-457200">
              <a:buFont typeface="Arial" panose="020B0604020202020204" pitchFamily="34" charset="0"/>
              <a:buChar char="•"/>
            </a:pPr>
            <a:r>
              <a:rPr lang="en-US" sz="2400" dirty="0"/>
              <a:t>406 </a:t>
            </a:r>
            <a:r>
              <a:rPr lang="en-US" sz="2400" dirty="0" smtClean="0"/>
              <a:t>event </a:t>
            </a:r>
            <a:r>
              <a:rPr lang="en-US" sz="2400" dirty="0"/>
              <a:t>clusters with </a:t>
            </a:r>
            <a:r>
              <a:rPr lang="en-US" sz="2400" dirty="0" smtClean="0"/>
              <a:t>geolocations (86% in U.S)</a:t>
            </a:r>
            <a:endParaRPr lang="en-US" sz="2400" dirty="0"/>
          </a:p>
        </p:txBody>
      </p:sp>
      <p:sp>
        <p:nvSpPr>
          <p:cNvPr id="4" name="Slide Number Placeholder 3"/>
          <p:cNvSpPr>
            <a:spLocks noGrp="1"/>
          </p:cNvSpPr>
          <p:nvPr>
            <p:ph type="sldNum" sz="quarter" idx="12"/>
          </p:nvPr>
        </p:nvSpPr>
        <p:spPr/>
        <p:txBody>
          <a:bodyPr/>
          <a:lstStyle/>
          <a:p>
            <a:fld id="{E0FF9B90-B352-45BD-84CC-4DD4FD95D171}" type="slidenum">
              <a:rPr lang="en-US" smtClean="0"/>
              <a:t>85</a:t>
            </a:fld>
            <a:endParaRPr lang="en-US"/>
          </a:p>
        </p:txBody>
      </p:sp>
    </p:spTree>
    <p:extLst>
      <p:ext uri="{BB962C8B-B14F-4D97-AF65-F5344CB8AC3E}">
        <p14:creationId xmlns:p14="http://schemas.microsoft.com/office/powerpoint/2010/main" val="33854050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Rectangle 2"/>
          <p:cNvSpPr/>
          <p:nvPr/>
        </p:nvSpPr>
        <p:spPr>
          <a:xfrm>
            <a:off x="304800" y="1580050"/>
            <a:ext cx="8686800" cy="4924425"/>
          </a:xfrm>
          <a:prstGeom prst="rect">
            <a:avLst/>
          </a:prstGeom>
        </p:spPr>
        <p:txBody>
          <a:bodyPr wrap="square">
            <a:spAutoFit/>
          </a:bodyPr>
          <a:lstStyle/>
          <a:p>
            <a:pPr marL="342900" indent="-342900">
              <a:buFont typeface="Arial" panose="020B0604020202020204" pitchFamily="34" charset="0"/>
              <a:buChar char="•"/>
            </a:pPr>
            <a:r>
              <a:rPr lang="en-US" sz="1600" i="1" dirty="0">
                <a:solidFill>
                  <a:schemeClr val="accent2"/>
                </a:solidFill>
              </a:rPr>
              <a:t>Does a person post tweets about an event because they are interested in the topics pertaining to that event? </a:t>
            </a:r>
            <a:r>
              <a:rPr lang="en-US" sz="1600" i="1" dirty="0" smtClean="0"/>
              <a:t> </a:t>
            </a:r>
          </a:p>
          <a:p>
            <a:pPr marL="800100" lvl="1" indent="-342900">
              <a:buFont typeface="Arial" panose="020B0604020202020204" pitchFamily="34" charset="0"/>
              <a:buChar char="•"/>
            </a:pPr>
            <a:r>
              <a:rPr lang="en-US" sz="1600" i="1" dirty="0" smtClean="0">
                <a:solidFill>
                  <a:schemeClr val="bg2">
                    <a:lumMod val="90000"/>
                  </a:schemeClr>
                </a:solidFill>
              </a:rPr>
              <a:t>Yes, people </a:t>
            </a:r>
            <a:r>
              <a:rPr lang="en-US" sz="1600" i="1" dirty="0">
                <a:solidFill>
                  <a:schemeClr val="bg2">
                    <a:lumMod val="90000"/>
                  </a:schemeClr>
                </a:solidFill>
              </a:rPr>
              <a:t>like to repeatedly talk about the topics that they are </a:t>
            </a:r>
            <a:r>
              <a:rPr lang="en-US" sz="1600" i="1" dirty="0" smtClean="0">
                <a:solidFill>
                  <a:schemeClr val="bg2">
                    <a:lumMod val="90000"/>
                  </a:schemeClr>
                </a:solidFill>
              </a:rPr>
              <a:t>most familiar </a:t>
            </a:r>
            <a:r>
              <a:rPr lang="en-US" sz="1600" i="1" dirty="0">
                <a:solidFill>
                  <a:schemeClr val="bg2">
                    <a:lumMod val="90000"/>
                  </a:schemeClr>
                </a:solidFill>
              </a:rPr>
              <a:t>with/interested in. Therefore, they will show </a:t>
            </a:r>
            <a:r>
              <a:rPr lang="en-US" sz="1600" i="1" dirty="0" smtClean="0">
                <a:solidFill>
                  <a:schemeClr val="bg2">
                    <a:lumMod val="90000"/>
                  </a:schemeClr>
                </a:solidFill>
              </a:rPr>
              <a:t>deeper engagement </a:t>
            </a:r>
            <a:r>
              <a:rPr lang="en-US" sz="1600" i="1" dirty="0">
                <a:solidFill>
                  <a:schemeClr val="bg2">
                    <a:lumMod val="90000"/>
                  </a:schemeClr>
                </a:solidFill>
              </a:rPr>
              <a:t>in those specific topics, in contrast to boarder </a:t>
            </a:r>
            <a:r>
              <a:rPr lang="en-US" sz="1600" i="1" dirty="0" smtClean="0">
                <a:solidFill>
                  <a:schemeClr val="bg2">
                    <a:lumMod val="90000"/>
                  </a:schemeClr>
                </a:solidFill>
              </a:rPr>
              <a:t>and more </a:t>
            </a:r>
            <a:r>
              <a:rPr lang="en-US" sz="1600" i="1" dirty="0">
                <a:solidFill>
                  <a:schemeClr val="bg2">
                    <a:lumMod val="90000"/>
                  </a:schemeClr>
                </a:solidFill>
              </a:rPr>
              <a:t>general topics.</a:t>
            </a:r>
          </a:p>
          <a:p>
            <a:pPr marL="342900" indent="-342900">
              <a:buFont typeface="Arial" panose="020B0604020202020204" pitchFamily="34" charset="0"/>
              <a:buChar char="•"/>
            </a:pPr>
            <a:r>
              <a:rPr lang="en-US" sz="1600" i="1" dirty="0">
                <a:solidFill>
                  <a:schemeClr val="accent2"/>
                </a:solidFill>
              </a:rPr>
              <a:t>Are they instead engaged because their friends are also posting tweets about it? </a:t>
            </a:r>
            <a:endParaRPr lang="en-US" sz="1600" i="1" dirty="0" smtClean="0">
              <a:solidFill>
                <a:schemeClr val="accent2"/>
              </a:solidFill>
            </a:endParaRPr>
          </a:p>
          <a:p>
            <a:pPr marL="800100" lvl="1" indent="-342900">
              <a:buFont typeface="Arial" panose="020B0604020202020204" pitchFamily="34" charset="0"/>
              <a:buChar char="•"/>
            </a:pPr>
            <a:r>
              <a:rPr lang="en-US" sz="1600" i="1" dirty="0" smtClean="0">
                <a:solidFill>
                  <a:schemeClr val="bg2">
                    <a:lumMod val="90000"/>
                  </a:schemeClr>
                </a:solidFill>
              </a:rPr>
              <a:t>It is mixed conditioned on the type of event that the user is engaging with, such as local events. We confirm  [Zuniga et al 2010</a:t>
            </a:r>
            <a:r>
              <a:rPr lang="en-US" sz="1600" i="1" dirty="0">
                <a:solidFill>
                  <a:schemeClr val="bg2">
                    <a:lumMod val="90000"/>
                  </a:schemeClr>
                </a:solidFill>
              </a:rPr>
              <a:t>] that social </a:t>
            </a:r>
            <a:r>
              <a:rPr lang="en-US" sz="1600" i="1" dirty="0" smtClean="0">
                <a:solidFill>
                  <a:schemeClr val="bg2">
                    <a:lumMod val="90000"/>
                  </a:schemeClr>
                </a:solidFill>
              </a:rPr>
              <a:t>ties is a strong </a:t>
            </a:r>
            <a:r>
              <a:rPr lang="en-US" sz="1600" i="1" dirty="0">
                <a:solidFill>
                  <a:schemeClr val="bg2">
                    <a:lumMod val="90000"/>
                  </a:schemeClr>
                </a:solidFill>
              </a:rPr>
              <a:t>predictors of the civic </a:t>
            </a:r>
            <a:r>
              <a:rPr lang="en-US" sz="1600" i="1" dirty="0" smtClean="0">
                <a:solidFill>
                  <a:schemeClr val="bg2">
                    <a:lumMod val="90000"/>
                  </a:schemeClr>
                </a:solidFill>
              </a:rPr>
              <a:t>engagement</a:t>
            </a:r>
            <a:r>
              <a:rPr lang="en-US" sz="1600" i="1" dirty="0">
                <a:solidFill>
                  <a:schemeClr val="bg2">
                    <a:lumMod val="90000"/>
                  </a:schemeClr>
                </a:solidFill>
              </a:rPr>
              <a:t>. </a:t>
            </a:r>
          </a:p>
          <a:p>
            <a:pPr marL="342900" indent="-342900">
              <a:buFont typeface="Arial" panose="020B0604020202020204" pitchFamily="34" charset="0"/>
              <a:buChar char="•"/>
            </a:pPr>
            <a:r>
              <a:rPr lang="en-US" sz="1600" i="1" dirty="0">
                <a:solidFill>
                  <a:schemeClr val="accent2"/>
                </a:solidFill>
              </a:rPr>
              <a:t>Is their engagement a reflection of the fact that this is a local event happening in their neighborhood? </a:t>
            </a:r>
            <a:endParaRPr lang="en-US" sz="1600" i="1" dirty="0" smtClean="0">
              <a:solidFill>
                <a:schemeClr val="accent2"/>
              </a:solidFill>
            </a:endParaRPr>
          </a:p>
          <a:p>
            <a:pPr marL="800100" lvl="1" indent="-342900">
              <a:buFont typeface="Arial" panose="020B0604020202020204" pitchFamily="34" charset="0"/>
              <a:buChar char="•"/>
            </a:pPr>
            <a:r>
              <a:rPr lang="en-US" sz="1600" i="1" dirty="0" smtClean="0">
                <a:solidFill>
                  <a:schemeClr val="bg2">
                    <a:lumMod val="90000"/>
                  </a:schemeClr>
                </a:solidFill>
              </a:rPr>
              <a:t>Mixed, certain </a:t>
            </a:r>
            <a:r>
              <a:rPr lang="en-US" sz="1600" i="1" dirty="0">
                <a:solidFill>
                  <a:schemeClr val="bg2">
                    <a:lumMod val="90000"/>
                  </a:schemeClr>
                </a:solidFill>
              </a:rPr>
              <a:t>kinds of events </a:t>
            </a:r>
            <a:r>
              <a:rPr lang="en-US" sz="1600" i="1" dirty="0" smtClean="0">
                <a:solidFill>
                  <a:schemeClr val="bg2">
                    <a:lumMod val="90000"/>
                  </a:schemeClr>
                </a:solidFill>
              </a:rPr>
              <a:t>such as local events and sports events</a:t>
            </a:r>
            <a:endParaRPr lang="en-US" sz="1600" i="1" dirty="0">
              <a:solidFill>
                <a:schemeClr val="bg2">
                  <a:lumMod val="90000"/>
                </a:schemeClr>
              </a:solidFill>
            </a:endParaRPr>
          </a:p>
          <a:p>
            <a:pPr marL="342900" indent="-342900">
              <a:buFont typeface="Arial" panose="020B0604020202020204" pitchFamily="34" charset="0"/>
              <a:buChar char="•"/>
            </a:pPr>
            <a:r>
              <a:rPr lang="en-US" sz="1600" b="1" i="1" dirty="0">
                <a:solidFill>
                  <a:schemeClr val="accent2"/>
                </a:solidFill>
              </a:rPr>
              <a:t>H</a:t>
            </a:r>
            <a:r>
              <a:rPr lang="en-US" sz="1600" b="1" i="1" dirty="0" smtClean="0">
                <a:solidFill>
                  <a:schemeClr val="accent2"/>
                </a:solidFill>
              </a:rPr>
              <a:t>ow </a:t>
            </a:r>
            <a:r>
              <a:rPr lang="en-US" sz="1600" b="1" i="1" dirty="0">
                <a:solidFill>
                  <a:schemeClr val="accent2"/>
                </a:solidFill>
              </a:rPr>
              <a:t>and to what extent do the different topics of events affect the degree of a person’s engagement? </a:t>
            </a:r>
            <a:endParaRPr lang="en-US" sz="1600" b="1" i="1" dirty="0" smtClean="0">
              <a:solidFill>
                <a:schemeClr val="accent2"/>
              </a:solidFill>
            </a:endParaRPr>
          </a:p>
          <a:p>
            <a:pPr marL="800100" lvl="1" indent="-342900">
              <a:buFont typeface="Arial" panose="020B0604020202020204" pitchFamily="34" charset="0"/>
              <a:buChar char="•"/>
            </a:pPr>
            <a:r>
              <a:rPr lang="en-US" sz="1600" b="1" i="1" dirty="0" smtClean="0"/>
              <a:t>Different genres </a:t>
            </a:r>
            <a:r>
              <a:rPr lang="en-US" sz="1600" b="1" i="1" dirty="0"/>
              <a:t>of events affect the </a:t>
            </a:r>
            <a:r>
              <a:rPr lang="en-US" sz="1600" b="1" i="1" dirty="0" smtClean="0"/>
              <a:t>degree </a:t>
            </a:r>
            <a:r>
              <a:rPr lang="en-US" sz="1600" b="1" i="1" dirty="0"/>
              <a:t>of engagement: </a:t>
            </a:r>
            <a:r>
              <a:rPr lang="en-US" sz="1600" b="1" i="1" dirty="0" smtClean="0"/>
              <a:t>political, entertainment</a:t>
            </a:r>
            <a:r>
              <a:rPr lang="en-US" sz="1600" b="1" i="1" dirty="0"/>
              <a:t>, and science &amp; technology events </a:t>
            </a:r>
            <a:r>
              <a:rPr lang="en-US" sz="1600" b="1" i="1" dirty="0" smtClean="0"/>
              <a:t>depend </a:t>
            </a:r>
            <a:r>
              <a:rPr lang="en-US" sz="1600" b="1" i="1" dirty="0"/>
              <a:t>more on the content of past tweets; engagement with sports </a:t>
            </a:r>
            <a:r>
              <a:rPr lang="en-US" sz="1600" b="1" i="1" dirty="0" smtClean="0"/>
              <a:t>and local </a:t>
            </a:r>
            <a:r>
              <a:rPr lang="en-US" sz="1600" b="1" i="1" dirty="0"/>
              <a:t>events tends to correspond more closely with the </a:t>
            </a:r>
            <a:r>
              <a:rPr lang="en-US" sz="1600" b="1" i="1" dirty="0" smtClean="0"/>
              <a:t>user’s geolocation</a:t>
            </a:r>
            <a:r>
              <a:rPr lang="en-US" sz="1600" i="1" dirty="0"/>
              <a:t>.</a:t>
            </a:r>
          </a:p>
          <a:p>
            <a:pPr marL="285750" indent="-285750">
              <a:buFont typeface="Arial" panose="020B0604020202020204" pitchFamily="34" charset="0"/>
              <a:buChar char="•"/>
            </a:pPr>
            <a:endParaRPr lang="en-US" sz="1600" dirty="0"/>
          </a:p>
        </p:txBody>
      </p:sp>
      <p:sp>
        <p:nvSpPr>
          <p:cNvPr id="4" name="Slide Number Placeholder 3"/>
          <p:cNvSpPr>
            <a:spLocks noGrp="1"/>
          </p:cNvSpPr>
          <p:nvPr>
            <p:ph type="sldNum" sz="quarter" idx="12"/>
          </p:nvPr>
        </p:nvSpPr>
        <p:spPr/>
        <p:txBody>
          <a:bodyPr/>
          <a:lstStyle/>
          <a:p>
            <a:fld id="{E0FF9B90-B352-45BD-84CC-4DD4FD95D171}" type="slidenum">
              <a:rPr lang="en-US" smtClean="0"/>
              <a:t>86</a:t>
            </a:fld>
            <a:endParaRPr lang="en-US"/>
          </a:p>
        </p:txBody>
      </p:sp>
    </p:spTree>
    <p:extLst>
      <p:ext uri="{BB962C8B-B14F-4D97-AF65-F5344CB8AC3E}">
        <p14:creationId xmlns:p14="http://schemas.microsoft.com/office/powerpoint/2010/main" val="155738126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9108" y="377632"/>
            <a:ext cx="7765322" cy="970450"/>
          </a:xfrm>
        </p:spPr>
        <p:txBody>
          <a:bodyPr>
            <a:noAutofit/>
          </a:bodyPr>
          <a:lstStyle/>
          <a:p>
            <a:r>
              <a:rPr lang="en-US" sz="3200" dirty="0"/>
              <a:t>Understanding </a:t>
            </a:r>
            <a:r>
              <a:rPr lang="en-US" sz="3200" dirty="0" smtClean="0"/>
              <a:t>Patterns of </a:t>
            </a:r>
            <a:r>
              <a:rPr lang="en-US" sz="3200" dirty="0"/>
              <a:t>People’s </a:t>
            </a:r>
            <a:r>
              <a:rPr lang="en-US" sz="3200" dirty="0" smtClean="0"/>
              <a:t>Engagement with Events on Twitter</a:t>
            </a:r>
            <a:endParaRPr lang="en-US" sz="3200" dirty="0">
              <a:effectLst/>
            </a:endParaRPr>
          </a:p>
        </p:txBody>
      </p:sp>
      <p:pic>
        <p:nvPicPr>
          <p:cNvPr id="7" name="Picture 6"/>
          <p:cNvPicPr>
            <a:picLocks noChangeAspect="1"/>
          </p:cNvPicPr>
          <p:nvPr/>
        </p:nvPicPr>
        <p:blipFill>
          <a:blip r:embed="rId2"/>
          <a:stretch>
            <a:fillRect/>
          </a:stretch>
        </p:blipFill>
        <p:spPr>
          <a:xfrm>
            <a:off x="1309267" y="1588458"/>
            <a:ext cx="6645004" cy="4056999"/>
          </a:xfrm>
          <a:prstGeom prst="rect">
            <a:avLst/>
          </a:prstGeom>
        </p:spPr>
      </p:pic>
      <p:cxnSp>
        <p:nvCxnSpPr>
          <p:cNvPr id="8" name="Straight Arrow Connector 7"/>
          <p:cNvCxnSpPr/>
          <p:nvPr/>
        </p:nvCxnSpPr>
        <p:spPr>
          <a:xfrm flipH="1" flipV="1">
            <a:off x="1985818" y="4660050"/>
            <a:ext cx="603240" cy="2496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89058" y="4445274"/>
            <a:ext cx="2936771" cy="923330"/>
          </a:xfrm>
          <a:prstGeom prst="rect">
            <a:avLst/>
          </a:prstGeom>
          <a:solidFill>
            <a:schemeClr val="tx2">
              <a:lumMod val="25000"/>
              <a:alpha val="55000"/>
            </a:schemeClr>
          </a:solidFill>
        </p:spPr>
        <p:txBody>
          <a:bodyPr wrap="square" rtlCol="0">
            <a:spAutoFit/>
          </a:bodyPr>
          <a:lstStyle/>
          <a:p>
            <a:r>
              <a:rPr lang="en-US" dirty="0" smtClean="0">
                <a:solidFill>
                  <a:schemeClr val="bg1"/>
                </a:solidFill>
              </a:rPr>
              <a:t>most </a:t>
            </a:r>
            <a:r>
              <a:rPr lang="en-US" dirty="0">
                <a:solidFill>
                  <a:schemeClr val="bg1"/>
                </a:solidFill>
              </a:rPr>
              <a:t>responses </a:t>
            </a:r>
            <a:r>
              <a:rPr lang="en-US" dirty="0" smtClean="0">
                <a:solidFill>
                  <a:schemeClr val="bg1"/>
                </a:solidFill>
              </a:rPr>
              <a:t>were </a:t>
            </a:r>
            <a:r>
              <a:rPr lang="en-US" dirty="0">
                <a:solidFill>
                  <a:schemeClr val="bg1"/>
                </a:solidFill>
              </a:rPr>
              <a:t>either tangential or about the high-level themes</a:t>
            </a:r>
          </a:p>
        </p:txBody>
      </p:sp>
      <p:cxnSp>
        <p:nvCxnSpPr>
          <p:cNvPr id="11" name="Straight Arrow Connector 10"/>
          <p:cNvCxnSpPr/>
          <p:nvPr/>
        </p:nvCxnSpPr>
        <p:spPr>
          <a:xfrm>
            <a:off x="3074144" y="3018981"/>
            <a:ext cx="632848" cy="38706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85818" y="2325808"/>
            <a:ext cx="1824184" cy="646331"/>
          </a:xfrm>
          <a:prstGeom prst="rect">
            <a:avLst/>
          </a:prstGeom>
          <a:solidFill>
            <a:schemeClr val="tx2">
              <a:lumMod val="25000"/>
              <a:alpha val="55000"/>
            </a:schemeClr>
          </a:solidFill>
        </p:spPr>
        <p:txBody>
          <a:bodyPr wrap="square" rtlCol="0">
            <a:spAutoFit/>
          </a:bodyPr>
          <a:lstStyle/>
          <a:p>
            <a:r>
              <a:rPr lang="en-US" dirty="0">
                <a:solidFill>
                  <a:schemeClr val="bg1"/>
                </a:solidFill>
              </a:rPr>
              <a:t>rapid </a:t>
            </a:r>
            <a:r>
              <a:rPr lang="en-US" dirty="0" smtClean="0">
                <a:solidFill>
                  <a:schemeClr val="bg1"/>
                </a:solidFill>
              </a:rPr>
              <a:t>increase from 33% to 54%</a:t>
            </a:r>
            <a:endParaRPr lang="en-US" dirty="0">
              <a:solidFill>
                <a:schemeClr val="bg1"/>
              </a:solidFill>
            </a:endParaRPr>
          </a:p>
        </p:txBody>
      </p:sp>
      <p:cxnSp>
        <p:nvCxnSpPr>
          <p:cNvPr id="14" name="Straight Arrow Connector 13"/>
          <p:cNvCxnSpPr/>
          <p:nvPr/>
        </p:nvCxnSpPr>
        <p:spPr>
          <a:xfrm flipH="1">
            <a:off x="4917658" y="2468883"/>
            <a:ext cx="1060127" cy="50325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77785" y="2325808"/>
            <a:ext cx="1887838" cy="1200329"/>
          </a:xfrm>
          <a:prstGeom prst="rect">
            <a:avLst/>
          </a:prstGeom>
          <a:solidFill>
            <a:schemeClr val="tx2">
              <a:lumMod val="25000"/>
              <a:alpha val="55000"/>
            </a:schemeClr>
          </a:solidFill>
        </p:spPr>
        <p:txBody>
          <a:bodyPr wrap="square" rtlCol="0">
            <a:spAutoFit/>
          </a:bodyPr>
          <a:lstStyle/>
          <a:p>
            <a:r>
              <a:rPr lang="en-US" dirty="0" smtClean="0">
                <a:solidFill>
                  <a:schemeClr val="bg1"/>
                </a:solidFill>
              </a:rPr>
              <a:t>Controversial topic mentioned, the responses were pronounced</a:t>
            </a:r>
            <a:endParaRPr lang="en-US" dirty="0">
              <a:solidFill>
                <a:schemeClr val="bg1"/>
              </a:solidFill>
            </a:endParaRPr>
          </a:p>
        </p:txBody>
      </p:sp>
      <p:sp>
        <p:nvSpPr>
          <p:cNvPr id="19" name="TextBox 18"/>
          <p:cNvSpPr txBox="1"/>
          <p:nvPr/>
        </p:nvSpPr>
        <p:spPr>
          <a:xfrm>
            <a:off x="1329587" y="5626630"/>
            <a:ext cx="7618047" cy="1015663"/>
          </a:xfrm>
          <a:prstGeom prst="rect">
            <a:avLst/>
          </a:prstGeom>
          <a:noFill/>
        </p:spPr>
        <p:txBody>
          <a:bodyPr wrap="square" rtlCol="0">
            <a:spAutoFit/>
          </a:bodyPr>
          <a:lstStyle/>
          <a:p>
            <a:r>
              <a:rPr lang="en-US" sz="2000" b="1" dirty="0" smtClean="0">
                <a:solidFill>
                  <a:srgbClr val="FF0000"/>
                </a:solidFill>
              </a:rPr>
              <a:t>Insight 1</a:t>
            </a:r>
            <a:r>
              <a:rPr lang="en-US" sz="2000" dirty="0" smtClean="0">
                <a:solidFill>
                  <a:schemeClr val="tx2"/>
                </a:solidFill>
              </a:rPr>
              <a:t>: </a:t>
            </a:r>
            <a:r>
              <a:rPr lang="en-US" sz="2000" dirty="0" smtClean="0"/>
              <a:t>crowds’ </a:t>
            </a:r>
            <a:r>
              <a:rPr lang="en-US" sz="2000" dirty="0"/>
              <a:t>responses tended to be general and steady before the </a:t>
            </a:r>
            <a:r>
              <a:rPr lang="en-US" sz="2000" dirty="0" smtClean="0"/>
              <a:t>event and after the </a:t>
            </a:r>
            <a:r>
              <a:rPr lang="en-US" sz="2000" dirty="0"/>
              <a:t>event, while during the event, they were more specific and episodic.</a:t>
            </a:r>
          </a:p>
        </p:txBody>
      </p:sp>
      <p:pic>
        <p:nvPicPr>
          <p:cNvPr id="12" name="Picture 11"/>
          <p:cNvPicPr>
            <a:picLocks noChangeAspect="1"/>
          </p:cNvPicPr>
          <p:nvPr/>
        </p:nvPicPr>
        <p:blipFill>
          <a:blip r:embed="rId3"/>
          <a:stretch>
            <a:fillRect/>
          </a:stretch>
        </p:blipFill>
        <p:spPr>
          <a:xfrm>
            <a:off x="76200" y="6027438"/>
            <a:ext cx="1148700" cy="768682"/>
          </a:xfrm>
          <a:prstGeom prst="rect">
            <a:avLst/>
          </a:prstGeom>
        </p:spPr>
      </p:pic>
      <p:sp>
        <p:nvSpPr>
          <p:cNvPr id="2" name="Slide Number Placeholder 1"/>
          <p:cNvSpPr>
            <a:spLocks noGrp="1"/>
          </p:cNvSpPr>
          <p:nvPr>
            <p:ph type="sldNum" sz="quarter" idx="12"/>
          </p:nvPr>
        </p:nvSpPr>
        <p:spPr/>
        <p:txBody>
          <a:bodyPr/>
          <a:lstStyle/>
          <a:p>
            <a:fld id="{E0FF9B90-B352-45BD-84CC-4DD4FD95D171}" type="slidenum">
              <a:rPr lang="en-US" smtClean="0"/>
              <a:t>87</a:t>
            </a:fld>
            <a:endParaRPr lang="en-US"/>
          </a:p>
        </p:txBody>
      </p:sp>
    </p:spTree>
    <p:extLst>
      <p:ext uri="{BB962C8B-B14F-4D97-AF65-F5344CB8AC3E}">
        <p14:creationId xmlns:p14="http://schemas.microsoft.com/office/powerpoint/2010/main" val="723479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7" grpId="0" animBg="1"/>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effectLst/>
              </a:rPr>
              <a:t>Tweeting Behavior during Engaged Events</a:t>
            </a:r>
            <a:endParaRPr lang="en-US" sz="2800" dirty="0">
              <a:effectLst/>
            </a:endParaRPr>
          </a:p>
        </p:txBody>
      </p:sp>
      <p:cxnSp>
        <p:nvCxnSpPr>
          <p:cNvPr id="11" name="Straight Arrow Connector 10"/>
          <p:cNvCxnSpPr/>
          <p:nvPr/>
        </p:nvCxnSpPr>
        <p:spPr>
          <a:xfrm flipH="1" flipV="1">
            <a:off x="4939453" y="2169899"/>
            <a:ext cx="366123" cy="41884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605955" y="3446359"/>
            <a:ext cx="333907" cy="22566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580520" y="3306975"/>
            <a:ext cx="33865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543781" y="4926603"/>
            <a:ext cx="7157468" cy="1631216"/>
          </a:xfrm>
          <a:prstGeom prst="rect">
            <a:avLst/>
          </a:prstGeom>
          <a:noFill/>
        </p:spPr>
        <p:txBody>
          <a:bodyPr wrap="square" rtlCol="0">
            <a:spAutoFit/>
          </a:bodyPr>
          <a:lstStyle/>
          <a:p>
            <a:r>
              <a:rPr lang="en-US" sz="2000" b="1" dirty="0" smtClean="0">
                <a:solidFill>
                  <a:srgbClr val="FF0000"/>
                </a:solidFill>
              </a:rPr>
              <a:t>Insight 2</a:t>
            </a:r>
            <a:r>
              <a:rPr lang="en-US" sz="2000" dirty="0">
                <a:solidFill>
                  <a:schemeClr val="tx2"/>
                </a:solidFill>
              </a:rPr>
              <a:t>: </a:t>
            </a:r>
            <a:r>
              <a:rPr lang="en-US" sz="2000" dirty="0" smtClean="0"/>
              <a:t>topical </a:t>
            </a:r>
            <a:r>
              <a:rPr lang="en-US" sz="2000" dirty="0"/>
              <a:t>context of </a:t>
            </a:r>
            <a:r>
              <a:rPr lang="en-US" sz="2000" dirty="0" smtClean="0"/>
              <a:t>the tweets </a:t>
            </a:r>
            <a:r>
              <a:rPr lang="en-US" sz="2000" dirty="0">
                <a:solidFill>
                  <a:srgbClr val="FF0000"/>
                </a:solidFill>
              </a:rPr>
              <a:t>did not</a:t>
            </a:r>
            <a:r>
              <a:rPr lang="en-US" sz="2000" b="1" dirty="0">
                <a:solidFill>
                  <a:srgbClr val="FF0000"/>
                </a:solidFill>
              </a:rPr>
              <a:t> </a:t>
            </a:r>
            <a:r>
              <a:rPr lang="en-US" sz="2000" dirty="0"/>
              <a:t>always correlate with the timeline of the event – </a:t>
            </a:r>
            <a:r>
              <a:rPr lang="en-US" sz="2000" dirty="0" smtClean="0"/>
              <a:t>an event </a:t>
            </a:r>
            <a:r>
              <a:rPr lang="en-US" sz="2000" dirty="0"/>
              <a:t>segment </a:t>
            </a:r>
            <a:r>
              <a:rPr lang="en-US" sz="2000" dirty="0" smtClean="0"/>
              <a:t>can </a:t>
            </a:r>
            <a:r>
              <a:rPr lang="en-US" sz="2000" dirty="0"/>
              <a:t>be referred to by </a:t>
            </a:r>
            <a:r>
              <a:rPr lang="en-US" sz="2000" dirty="0" smtClean="0"/>
              <a:t>specific tweets </a:t>
            </a:r>
            <a:r>
              <a:rPr lang="en-US" sz="2000" dirty="0"/>
              <a:t>at any time irrespective of whether </a:t>
            </a:r>
            <a:r>
              <a:rPr lang="en-US" sz="2000" dirty="0" smtClean="0"/>
              <a:t>it has already </a:t>
            </a:r>
            <a:r>
              <a:rPr lang="en-US" sz="2000" dirty="0"/>
              <a:t>occurred or is occurring currently or will occur later on</a:t>
            </a:r>
          </a:p>
        </p:txBody>
      </p:sp>
      <p:grpSp>
        <p:nvGrpSpPr>
          <p:cNvPr id="5" name="Group 4"/>
          <p:cNvGrpSpPr/>
          <p:nvPr/>
        </p:nvGrpSpPr>
        <p:grpSpPr>
          <a:xfrm>
            <a:off x="2228399" y="1510092"/>
            <a:ext cx="4444172" cy="3295533"/>
            <a:chOff x="480529" y="1801026"/>
            <a:chExt cx="4187636" cy="3164047"/>
          </a:xfrm>
        </p:grpSpPr>
        <p:sp>
          <p:nvSpPr>
            <p:cNvPr id="18" name="TextBox 17"/>
            <p:cNvSpPr txBox="1"/>
            <p:nvPr/>
          </p:nvSpPr>
          <p:spPr>
            <a:xfrm>
              <a:off x="1956295" y="4595741"/>
              <a:ext cx="1862305" cy="369332"/>
            </a:xfrm>
            <a:prstGeom prst="rect">
              <a:avLst/>
            </a:prstGeom>
            <a:noFill/>
          </p:spPr>
          <p:txBody>
            <a:bodyPr wrap="none" rtlCol="0">
              <a:spAutoFit/>
            </a:bodyPr>
            <a:lstStyle/>
            <a:p>
              <a:r>
                <a:rPr lang="en-US" dirty="0" smtClean="0"/>
                <a:t>ET-LDA alignment</a:t>
              </a:r>
              <a:endParaRPr lang="en-US" dirty="0"/>
            </a:p>
          </p:txBody>
        </p:sp>
        <p:pic>
          <p:nvPicPr>
            <p:cNvPr id="4" name="Picture 3"/>
            <p:cNvPicPr>
              <a:picLocks noChangeAspect="1"/>
            </p:cNvPicPr>
            <p:nvPr/>
          </p:nvPicPr>
          <p:blipFill>
            <a:blip r:embed="rId2"/>
            <a:stretch>
              <a:fillRect/>
            </a:stretch>
          </p:blipFill>
          <p:spPr>
            <a:xfrm>
              <a:off x="480529" y="1801026"/>
              <a:ext cx="4187636" cy="2756118"/>
            </a:xfrm>
            <a:prstGeom prst="rect">
              <a:avLst/>
            </a:prstGeom>
          </p:spPr>
        </p:pic>
      </p:grpSp>
      <p:sp>
        <p:nvSpPr>
          <p:cNvPr id="14" name="TextBox 13"/>
          <p:cNvSpPr txBox="1"/>
          <p:nvPr/>
        </p:nvSpPr>
        <p:spPr>
          <a:xfrm>
            <a:off x="5327788" y="2234786"/>
            <a:ext cx="2045232" cy="1200329"/>
          </a:xfrm>
          <a:prstGeom prst="rect">
            <a:avLst/>
          </a:prstGeom>
          <a:solidFill>
            <a:schemeClr val="tx2">
              <a:lumMod val="25000"/>
              <a:alpha val="75000"/>
            </a:schemeClr>
          </a:solidFill>
        </p:spPr>
        <p:txBody>
          <a:bodyPr wrap="square" rtlCol="0">
            <a:spAutoFit/>
          </a:bodyPr>
          <a:lstStyle/>
          <a:p>
            <a:r>
              <a:rPr lang="en-US" dirty="0" smtClean="0">
                <a:solidFill>
                  <a:schemeClr val="bg1"/>
                </a:solidFill>
              </a:rPr>
              <a:t>People can also talk about things which are expected to be discussed later</a:t>
            </a:r>
            <a:endParaRPr lang="en-US" dirty="0">
              <a:solidFill>
                <a:schemeClr val="bg1"/>
              </a:solidFill>
            </a:endParaRPr>
          </a:p>
        </p:txBody>
      </p:sp>
      <p:cxnSp>
        <p:nvCxnSpPr>
          <p:cNvPr id="22" name="Straight Connector 21"/>
          <p:cNvCxnSpPr/>
          <p:nvPr/>
        </p:nvCxnSpPr>
        <p:spPr>
          <a:xfrm>
            <a:off x="4906152" y="1422500"/>
            <a:ext cx="13023" cy="3045836"/>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30468" y="3569938"/>
            <a:ext cx="2620017" cy="1200329"/>
          </a:xfrm>
          <a:prstGeom prst="rect">
            <a:avLst/>
          </a:prstGeom>
          <a:solidFill>
            <a:schemeClr val="tx2">
              <a:lumMod val="25000"/>
              <a:alpha val="76000"/>
            </a:schemeClr>
          </a:solidFill>
        </p:spPr>
        <p:txBody>
          <a:bodyPr wrap="square" rtlCol="0">
            <a:spAutoFit/>
          </a:bodyPr>
          <a:lstStyle/>
          <a:p>
            <a:r>
              <a:rPr lang="en-US" dirty="0" smtClean="0">
                <a:solidFill>
                  <a:schemeClr val="bg1"/>
                </a:solidFill>
              </a:rPr>
              <a:t>People can talk about things that have been discussed before or being discussed currently</a:t>
            </a:r>
            <a:endParaRPr lang="en-US" dirty="0">
              <a:solidFill>
                <a:schemeClr val="bg1"/>
              </a:solidFill>
            </a:endParaRPr>
          </a:p>
        </p:txBody>
      </p:sp>
      <p:pic>
        <p:nvPicPr>
          <p:cNvPr id="19" name="Picture 18"/>
          <p:cNvPicPr>
            <a:picLocks noChangeAspect="1"/>
          </p:cNvPicPr>
          <p:nvPr/>
        </p:nvPicPr>
        <p:blipFill>
          <a:blip r:embed="rId3"/>
          <a:stretch>
            <a:fillRect/>
          </a:stretch>
        </p:blipFill>
        <p:spPr>
          <a:xfrm>
            <a:off x="0" y="5832535"/>
            <a:ext cx="1543781" cy="1033060"/>
          </a:xfrm>
          <a:prstGeom prst="rect">
            <a:avLst/>
          </a:prstGeom>
        </p:spPr>
      </p:pic>
      <p:sp>
        <p:nvSpPr>
          <p:cNvPr id="6" name="Slide Number Placeholder 5"/>
          <p:cNvSpPr>
            <a:spLocks noGrp="1"/>
          </p:cNvSpPr>
          <p:nvPr>
            <p:ph type="sldNum" sz="quarter" idx="12"/>
          </p:nvPr>
        </p:nvSpPr>
        <p:spPr/>
        <p:txBody>
          <a:bodyPr/>
          <a:lstStyle/>
          <a:p>
            <a:fld id="{E0FF9B90-B352-45BD-84CC-4DD4FD95D171}" type="slidenum">
              <a:rPr lang="en-US" smtClean="0"/>
              <a:t>88</a:t>
            </a:fld>
            <a:endParaRPr lang="en-US"/>
          </a:p>
        </p:txBody>
      </p:sp>
    </p:spTree>
    <p:extLst>
      <p:ext uri="{BB962C8B-B14F-4D97-AF65-F5344CB8AC3E}">
        <p14:creationId xmlns:p14="http://schemas.microsoft.com/office/powerpoint/2010/main" val="4035306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 grpId="0" animBg="1"/>
      <p:bldP spid="1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smtClean="0">
                <a:effectLst/>
              </a:rPr>
              <a:t>Summary</a:t>
            </a:r>
            <a:r>
              <a:rPr lang="en-US" sz="4000" dirty="0">
                <a:effectLst/>
              </a:rPr>
              <a:t> </a:t>
            </a:r>
            <a:r>
              <a:rPr lang="en-US" altLang="zh-CN" sz="4000" dirty="0" smtClean="0">
                <a:effectLst/>
              </a:rPr>
              <a:t>of Contributions </a:t>
            </a:r>
            <a:br>
              <a:rPr lang="en-US" altLang="zh-CN" sz="4000" dirty="0" smtClean="0">
                <a:effectLst/>
              </a:rPr>
            </a:br>
            <a:r>
              <a:rPr lang="en-US" altLang="zh-CN" sz="4000" dirty="0" smtClean="0">
                <a:effectLst/>
              </a:rPr>
              <a:t>( Toolbox, Insights)</a:t>
            </a:r>
            <a:endParaRPr lang="en-US" sz="4000" dirty="0">
              <a:effectLst/>
            </a:endParaRPr>
          </a:p>
        </p:txBody>
      </p:sp>
      <p:sp>
        <p:nvSpPr>
          <p:cNvPr id="2" name="Content Placeholder 1"/>
          <p:cNvSpPr>
            <a:spLocks noGrp="1"/>
          </p:cNvSpPr>
          <p:nvPr>
            <p:ph idx="1"/>
          </p:nvPr>
        </p:nvSpPr>
        <p:spPr>
          <a:xfrm>
            <a:off x="491080" y="1828800"/>
            <a:ext cx="8153854" cy="4419600"/>
          </a:xfrm>
          <a:effectLst>
            <a:outerShdw dir="17880000">
              <a:srgbClr val="000000">
                <a:alpha val="46000"/>
              </a:srgbClr>
            </a:outerShdw>
          </a:effectLst>
        </p:spPr>
        <p:txBody>
          <a:bodyPr>
            <a:noAutofit/>
          </a:bodyPr>
          <a:lstStyle/>
          <a:p>
            <a:pPr marL="36900" indent="0">
              <a:buNone/>
            </a:pPr>
            <a:r>
              <a:rPr lang="en-US" sz="2800" b="1" dirty="0" smtClean="0">
                <a:solidFill>
                  <a:schemeClr val="tx1"/>
                </a:solidFill>
                <a:effectLst/>
              </a:rPr>
              <a:t>Event analytics on social media is important </a:t>
            </a:r>
          </a:p>
          <a:p>
            <a:pPr>
              <a:buFont typeface="Wingdings" panose="05000000000000000000" pitchFamily="2" charset="2"/>
              <a:buChar char="q"/>
            </a:pPr>
            <a:r>
              <a:rPr lang="en-US" sz="2400" dirty="0" smtClean="0">
                <a:solidFill>
                  <a:schemeClr val="tx1"/>
                </a:solidFill>
                <a:effectLst/>
              </a:rPr>
              <a:t>Technical contributions: </a:t>
            </a:r>
            <a:r>
              <a:rPr lang="en-US" sz="2400" b="1" dirty="0" err="1" smtClean="0">
                <a:solidFill>
                  <a:schemeClr val="accent2"/>
                </a:solidFill>
                <a:effectLst/>
              </a:rPr>
              <a:t>EventRadar</a:t>
            </a:r>
            <a:r>
              <a:rPr lang="en-US" sz="2400" dirty="0" smtClean="0">
                <a:solidFill>
                  <a:schemeClr val="tx1"/>
                </a:solidFill>
                <a:effectLst/>
              </a:rPr>
              <a:t>, a powerful event analytics system toolbox to </a:t>
            </a:r>
            <a:r>
              <a:rPr lang="en-US" sz="2400" dirty="0">
                <a:solidFill>
                  <a:schemeClr val="tx1"/>
                </a:solidFill>
                <a:effectLst/>
              </a:rPr>
              <a:t>handle three </a:t>
            </a:r>
            <a:r>
              <a:rPr lang="en-US" sz="2400" dirty="0" smtClean="0">
                <a:solidFill>
                  <a:schemeClr val="tx1"/>
                </a:solidFill>
                <a:effectLst/>
              </a:rPr>
              <a:t>event analysis tasks:  Event Characterization </a:t>
            </a:r>
            <a:r>
              <a:rPr lang="en-US" sz="2400" dirty="0">
                <a:solidFill>
                  <a:schemeClr val="tx1"/>
                </a:solidFill>
                <a:effectLst/>
              </a:rPr>
              <a:t>(via ET-LDA &amp; </a:t>
            </a:r>
            <a:r>
              <a:rPr lang="en-US" sz="2400" dirty="0" err="1">
                <a:solidFill>
                  <a:schemeClr val="tx1"/>
                </a:solidFill>
                <a:effectLst/>
              </a:rPr>
              <a:t>SocSent</a:t>
            </a:r>
            <a:r>
              <a:rPr lang="en-US" sz="2400" dirty="0" smtClean="0">
                <a:solidFill>
                  <a:schemeClr val="tx1"/>
                </a:solidFill>
                <a:effectLst/>
              </a:rPr>
              <a:t>), Event </a:t>
            </a:r>
            <a:r>
              <a:rPr lang="en-US" sz="2400" dirty="0">
                <a:solidFill>
                  <a:schemeClr val="tx1"/>
                </a:solidFill>
                <a:effectLst/>
              </a:rPr>
              <a:t>Enrichment (via </a:t>
            </a:r>
            <a:r>
              <a:rPr lang="en-US" sz="2400" dirty="0" err="1">
                <a:solidFill>
                  <a:schemeClr val="tx1"/>
                </a:solidFill>
                <a:effectLst/>
              </a:rPr>
              <a:t>CrowdX</a:t>
            </a:r>
            <a:r>
              <a:rPr lang="en-US" sz="2400" dirty="0">
                <a:solidFill>
                  <a:schemeClr val="tx1"/>
                </a:solidFill>
                <a:effectLst/>
              </a:rPr>
              <a:t>), </a:t>
            </a:r>
            <a:r>
              <a:rPr lang="en-US" sz="2400" dirty="0" smtClean="0">
                <a:solidFill>
                  <a:schemeClr val="tx1"/>
                </a:solidFill>
                <a:effectLst/>
              </a:rPr>
              <a:t>and Event Recognition (via </a:t>
            </a:r>
            <a:r>
              <a:rPr lang="en-US" sz="2400" dirty="0" err="1" smtClean="0">
                <a:solidFill>
                  <a:schemeClr val="tx1"/>
                </a:solidFill>
                <a:effectLst/>
              </a:rPr>
              <a:t>DeMa</a:t>
            </a:r>
            <a:r>
              <a:rPr lang="en-US" sz="2400" dirty="0" smtClean="0">
                <a:solidFill>
                  <a:schemeClr val="tx1"/>
                </a:solidFill>
                <a:effectLst/>
              </a:rPr>
              <a:t>). We also developed </a:t>
            </a:r>
            <a:r>
              <a:rPr lang="en-US" sz="2400" dirty="0">
                <a:solidFill>
                  <a:schemeClr val="tx1"/>
                </a:solidFill>
                <a:effectLst/>
              </a:rPr>
              <a:t>Whoo.ly, </a:t>
            </a:r>
            <a:r>
              <a:rPr lang="en-US" sz="2400" dirty="0" smtClean="0">
                <a:solidFill>
                  <a:schemeClr val="tx1"/>
                </a:solidFill>
                <a:effectLst/>
              </a:rPr>
              <a:t>an application of </a:t>
            </a:r>
            <a:r>
              <a:rPr lang="en-US" sz="2400" dirty="0" err="1" smtClean="0">
                <a:solidFill>
                  <a:schemeClr val="tx1"/>
                </a:solidFill>
                <a:effectLst/>
              </a:rPr>
              <a:t>DeMa</a:t>
            </a:r>
            <a:r>
              <a:rPr lang="en-US" sz="2400" dirty="0" smtClean="0">
                <a:solidFill>
                  <a:schemeClr val="tx1"/>
                </a:solidFill>
                <a:effectLst/>
              </a:rPr>
              <a:t> to facilitates information seeking for local communities</a:t>
            </a:r>
          </a:p>
          <a:p>
            <a:pPr>
              <a:buFont typeface="Wingdings" panose="05000000000000000000" pitchFamily="2" charset="2"/>
              <a:buChar char="q"/>
            </a:pPr>
            <a:r>
              <a:rPr lang="en-US" sz="2400" dirty="0" smtClean="0">
                <a:solidFill>
                  <a:schemeClr val="tx1"/>
                </a:solidFill>
                <a:effectLst/>
              </a:rPr>
              <a:t>Scientific contributions: Insights into </a:t>
            </a:r>
            <a:r>
              <a:rPr lang="en-US" sz="2400" dirty="0">
                <a:solidFill>
                  <a:schemeClr val="tx1"/>
                </a:solidFill>
                <a:effectLst/>
              </a:rPr>
              <a:t>factors that affect people’s engagement with real-world </a:t>
            </a:r>
            <a:r>
              <a:rPr lang="en-US" sz="2400" dirty="0" smtClean="0">
                <a:solidFill>
                  <a:schemeClr val="tx1"/>
                </a:solidFill>
                <a:effectLst/>
              </a:rPr>
              <a:t>events and patterns of people’s tweeting behavior</a:t>
            </a:r>
            <a:endParaRPr lang="en-US" sz="1800" dirty="0" smtClean="0">
              <a:effectLst/>
            </a:endParaRPr>
          </a:p>
          <a:p>
            <a:endParaRPr lang="en-US" sz="1800" dirty="0">
              <a:effectLst/>
            </a:endParaRPr>
          </a:p>
          <a:p>
            <a:endParaRPr lang="en-US" sz="1800" dirty="0" smtClean="0">
              <a:effectLst/>
            </a:endParaRPr>
          </a:p>
          <a:p>
            <a:endParaRPr lang="en-US" sz="1800" dirty="0">
              <a:effectLst/>
            </a:endParaRPr>
          </a:p>
          <a:p>
            <a:pPr marL="450000" lvl="1" indent="0">
              <a:buNone/>
            </a:pPr>
            <a:endParaRPr lang="en-US" sz="1600" dirty="0">
              <a:effectLst/>
            </a:endParaRPr>
          </a:p>
        </p:txBody>
      </p:sp>
      <p:sp>
        <p:nvSpPr>
          <p:cNvPr id="3" name="Slide Number Placeholder 2"/>
          <p:cNvSpPr>
            <a:spLocks noGrp="1"/>
          </p:cNvSpPr>
          <p:nvPr>
            <p:ph type="sldNum" sz="quarter" idx="12"/>
          </p:nvPr>
        </p:nvSpPr>
        <p:spPr/>
        <p:txBody>
          <a:bodyPr/>
          <a:lstStyle/>
          <a:p>
            <a:fld id="{E0FF9B90-B352-45BD-84CC-4DD4FD95D171}" type="slidenum">
              <a:rPr lang="en-US" smtClean="0"/>
              <a:t>89</a:t>
            </a:fld>
            <a:endParaRPr lang="en-US"/>
          </a:p>
        </p:txBody>
      </p:sp>
    </p:spTree>
    <p:extLst>
      <p:ext uri="{BB962C8B-B14F-4D97-AF65-F5344CB8AC3E}">
        <p14:creationId xmlns:p14="http://schemas.microsoft.com/office/powerpoint/2010/main" val="1803243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4886325"/>
          </a:xfrm>
          <a:prstGeom prst="rect">
            <a:avLst/>
          </a:prstGeom>
        </p:spPr>
      </p:pic>
      <p:sp>
        <p:nvSpPr>
          <p:cNvPr id="4" name="TextBox 3"/>
          <p:cNvSpPr txBox="1"/>
          <p:nvPr/>
        </p:nvSpPr>
        <p:spPr>
          <a:xfrm>
            <a:off x="1219200" y="5029200"/>
            <a:ext cx="7064823" cy="1323439"/>
          </a:xfrm>
          <a:prstGeom prst="rect">
            <a:avLst/>
          </a:prstGeom>
          <a:solidFill>
            <a:schemeClr val="tx1">
              <a:lumMod val="95000"/>
              <a:lumOff val="5000"/>
              <a:alpha val="55000"/>
            </a:schemeClr>
          </a:solid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rPr>
              <a:t>How to </a:t>
            </a:r>
            <a:r>
              <a:rPr lang="en-US" sz="4000" b="1" dirty="0" smtClean="0">
                <a:solidFill>
                  <a:schemeClr val="bg1"/>
                </a:solidFill>
                <a:effectLst>
                  <a:outerShdw blurRad="38100" dist="38100" dir="2700000" algn="tl">
                    <a:srgbClr val="000000">
                      <a:alpha val="43137"/>
                    </a:srgbClr>
                  </a:outerShdw>
                </a:effectLst>
              </a:rPr>
              <a:t>gather </a:t>
            </a:r>
            <a:r>
              <a:rPr lang="en-US" sz="4000" b="1" dirty="0">
                <a:solidFill>
                  <a:schemeClr val="bg1"/>
                </a:solidFill>
                <a:effectLst>
                  <a:outerShdw blurRad="38100" dist="38100" dir="2700000" algn="tl">
                    <a:srgbClr val="000000">
                      <a:alpha val="43137"/>
                    </a:srgbClr>
                  </a:outerShdw>
                </a:effectLst>
              </a:rPr>
              <a:t>additional event information </a:t>
            </a:r>
            <a:r>
              <a:rPr lang="en-US" sz="4000" b="1" dirty="0" smtClean="0">
                <a:solidFill>
                  <a:schemeClr val="bg1"/>
                </a:solidFill>
                <a:effectLst>
                  <a:outerShdw blurRad="38100" dist="38100" dir="2700000" algn="tl">
                    <a:srgbClr val="000000">
                      <a:alpha val="43137"/>
                    </a:srgbClr>
                  </a:outerShdw>
                </a:effectLst>
              </a:rPr>
              <a:t> </a:t>
            </a:r>
            <a:endParaRPr lang="en-US" sz="4000" b="1" dirty="0">
              <a:solidFill>
                <a:schemeClr val="bg1"/>
              </a:solidFill>
              <a:effectLst>
                <a:outerShdw blurRad="38100" dist="38100" dir="2700000" algn="tl">
                  <a:srgbClr val="000000">
                    <a:alpha val="43137"/>
                  </a:srgbClr>
                </a:outerShdw>
              </a:effectLst>
            </a:endParaRPr>
          </a:p>
        </p:txBody>
      </p:sp>
      <p:pic>
        <p:nvPicPr>
          <p:cNvPr id="6" name="Picture 2" descr="http://kevin.lexblog.com/wp-content/uploads/sites/111/2012/02/journalism-law-career-for-law-gr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4055" y="1839443"/>
            <a:ext cx="993775" cy="1207437"/>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a:xfrm rot="20864373">
            <a:off x="1939765" y="3222491"/>
            <a:ext cx="2521272" cy="1315870"/>
          </a:xfrm>
          <a:prstGeom prst="irregularSeal1">
            <a:avLst/>
          </a:prstGeom>
          <a:solidFill>
            <a:srgbClr val="FF0000">
              <a:alpha val="7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E0FF9B90-B352-45BD-84CC-4DD4FD95D171}" type="slidenum">
              <a:rPr lang="en-US" smtClean="0"/>
              <a:t>9</a:t>
            </a:fld>
            <a:endParaRPr lang="en-US"/>
          </a:p>
        </p:txBody>
      </p:sp>
    </p:spTree>
    <p:extLst>
      <p:ext uri="{BB962C8B-B14F-4D97-AF65-F5344CB8AC3E}">
        <p14:creationId xmlns:p14="http://schemas.microsoft.com/office/powerpoint/2010/main" val="277300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effectLst/>
              </a:rPr>
              <a:t>Other work</a:t>
            </a:r>
            <a:endParaRPr lang="en-US" dirty="0">
              <a:effectLst/>
            </a:endParaRPr>
          </a:p>
        </p:txBody>
      </p:sp>
      <p:sp>
        <p:nvSpPr>
          <p:cNvPr id="9" name="TextBox 8"/>
          <p:cNvSpPr txBox="1"/>
          <p:nvPr/>
        </p:nvSpPr>
        <p:spPr>
          <a:xfrm>
            <a:off x="0" y="1600200"/>
            <a:ext cx="4724400" cy="3046988"/>
          </a:xfrm>
          <a:prstGeom prst="rect">
            <a:avLst/>
          </a:prstGeom>
          <a:noFill/>
        </p:spPr>
        <p:txBody>
          <a:bodyPr wrap="square" rtlCol="0">
            <a:spAutoFit/>
          </a:bodyPr>
          <a:lstStyle/>
          <a:p>
            <a:pPr algn="r"/>
            <a:r>
              <a:rPr lang="en-US" sz="2400" b="1" dirty="0" err="1" smtClean="0">
                <a:solidFill>
                  <a:schemeClr val="accent2"/>
                </a:solidFill>
              </a:rPr>
              <a:t>Instagram</a:t>
            </a:r>
            <a:r>
              <a:rPr lang="en-US" sz="2400" b="1" dirty="0" smtClean="0">
                <a:solidFill>
                  <a:schemeClr val="accent2"/>
                </a:solidFill>
              </a:rPr>
              <a:t> Content and User Behavior Analysis </a:t>
            </a:r>
            <a:r>
              <a:rPr lang="en-US" sz="2400" dirty="0" smtClean="0"/>
              <a:t>[ICWSM’14]</a:t>
            </a:r>
          </a:p>
          <a:p>
            <a:pPr algn="r"/>
            <a:r>
              <a:rPr lang="en-US" sz="2400" i="1" dirty="0" smtClean="0">
                <a:solidFill>
                  <a:srgbClr val="0000FF"/>
                </a:solidFill>
              </a:rPr>
              <a:t>Helped Organize the First ever </a:t>
            </a:r>
            <a:r>
              <a:rPr lang="en-US" sz="2400" i="1" dirty="0" err="1" smtClean="0">
                <a:solidFill>
                  <a:srgbClr val="0000FF"/>
                </a:solidFill>
              </a:rPr>
              <a:t>Instagram</a:t>
            </a:r>
            <a:r>
              <a:rPr lang="en-US" sz="2400" i="1" dirty="0" smtClean="0">
                <a:solidFill>
                  <a:srgbClr val="0000FF"/>
                </a:solidFill>
              </a:rPr>
              <a:t> Photo Content</a:t>
            </a:r>
          </a:p>
          <a:p>
            <a:pPr algn="r"/>
            <a:endParaRPr lang="en-US" sz="2400" b="1" dirty="0" smtClean="0">
              <a:solidFill>
                <a:schemeClr val="accent2"/>
              </a:solidFill>
            </a:endParaRPr>
          </a:p>
          <a:p>
            <a:pPr algn="r"/>
            <a:r>
              <a:rPr lang="en-US" sz="2400" b="1" dirty="0" smtClean="0">
                <a:solidFill>
                  <a:schemeClr val="accent2"/>
                </a:solidFill>
              </a:rPr>
              <a:t>Comprehensive </a:t>
            </a:r>
            <a:r>
              <a:rPr lang="en-US" sz="2400" b="1" dirty="0">
                <a:solidFill>
                  <a:schemeClr val="accent2"/>
                </a:solidFill>
              </a:rPr>
              <a:t>Analysis on Twitter’s </a:t>
            </a:r>
            <a:r>
              <a:rPr lang="en-US" sz="2400" b="1" dirty="0" smtClean="0">
                <a:solidFill>
                  <a:schemeClr val="accent2"/>
                </a:solidFill>
              </a:rPr>
              <a:t>Linguistics </a:t>
            </a:r>
            <a:r>
              <a:rPr lang="en-US" sz="2400" dirty="0" smtClean="0"/>
              <a:t>[ICWSM’13]</a:t>
            </a:r>
            <a:endParaRPr lang="en-US" sz="2400" b="1" dirty="0"/>
          </a:p>
        </p:txBody>
      </p:sp>
      <p:sp>
        <p:nvSpPr>
          <p:cNvPr id="2" name="Slide Number Placeholder 1"/>
          <p:cNvSpPr>
            <a:spLocks noGrp="1"/>
          </p:cNvSpPr>
          <p:nvPr>
            <p:ph type="sldNum" sz="quarter" idx="12"/>
          </p:nvPr>
        </p:nvSpPr>
        <p:spPr/>
        <p:txBody>
          <a:bodyPr/>
          <a:lstStyle/>
          <a:p>
            <a:fld id="{E0FF9B90-B352-45BD-84CC-4DD4FD95D171}" type="slidenum">
              <a:rPr lang="en-US" smtClean="0"/>
              <a:t>90</a:t>
            </a:fld>
            <a:endParaRPr lang="en-US"/>
          </a:p>
        </p:txBody>
      </p:sp>
      <p:sp>
        <p:nvSpPr>
          <p:cNvPr id="3" name="Rectangle 2"/>
          <p:cNvSpPr/>
          <p:nvPr/>
        </p:nvSpPr>
        <p:spPr>
          <a:xfrm>
            <a:off x="152400" y="4800600"/>
            <a:ext cx="4572000" cy="1200329"/>
          </a:xfrm>
          <a:prstGeom prst="rect">
            <a:avLst/>
          </a:prstGeom>
        </p:spPr>
        <p:txBody>
          <a:bodyPr>
            <a:spAutoFit/>
          </a:bodyPr>
          <a:lstStyle/>
          <a:p>
            <a:pPr algn="r"/>
            <a:r>
              <a:rPr lang="en-US" sz="2400" b="1" dirty="0" smtClean="0">
                <a:solidFill>
                  <a:schemeClr val="accent2"/>
                </a:solidFill>
              </a:rPr>
              <a:t>Applying AI planning in Crowdsourcing</a:t>
            </a:r>
          </a:p>
          <a:p>
            <a:pPr lvl="1" algn="r"/>
            <a:r>
              <a:rPr lang="en-US" sz="2400" dirty="0" smtClean="0"/>
              <a:t>[HCOMP’13]</a:t>
            </a:r>
          </a:p>
        </p:txBody>
      </p:sp>
      <p:sp>
        <p:nvSpPr>
          <p:cNvPr id="6" name="Rectangle 5"/>
          <p:cNvSpPr/>
          <p:nvPr/>
        </p:nvSpPr>
        <p:spPr>
          <a:xfrm>
            <a:off x="5105400" y="1600200"/>
            <a:ext cx="3048000" cy="1200329"/>
          </a:xfrm>
          <a:prstGeom prst="rect">
            <a:avLst/>
          </a:prstGeom>
        </p:spPr>
        <p:txBody>
          <a:bodyPr wrap="square">
            <a:spAutoFit/>
          </a:bodyPr>
          <a:lstStyle/>
          <a:p>
            <a:pPr algn="r"/>
            <a:r>
              <a:rPr lang="en-US" sz="2400" b="1" dirty="0" smtClean="0">
                <a:solidFill>
                  <a:schemeClr val="accent2"/>
                </a:solidFill>
              </a:rPr>
              <a:t>Bayesian Model for data cleaning</a:t>
            </a:r>
          </a:p>
          <a:p>
            <a:pPr algn="r"/>
            <a:r>
              <a:rPr lang="en-US" sz="2400" dirty="0" smtClean="0"/>
              <a:t>	[BigData’14]</a:t>
            </a:r>
            <a:endParaRPr lang="en-US" sz="2400" dirty="0"/>
          </a:p>
        </p:txBody>
      </p:sp>
      <p:sp>
        <p:nvSpPr>
          <p:cNvPr id="7" name="Rectangle 6"/>
          <p:cNvSpPr/>
          <p:nvPr/>
        </p:nvSpPr>
        <p:spPr>
          <a:xfrm>
            <a:off x="4889500" y="2907457"/>
            <a:ext cx="3263900" cy="1200329"/>
          </a:xfrm>
          <a:prstGeom prst="rect">
            <a:avLst/>
          </a:prstGeom>
        </p:spPr>
        <p:txBody>
          <a:bodyPr wrap="square">
            <a:spAutoFit/>
          </a:bodyPr>
          <a:lstStyle/>
          <a:p>
            <a:pPr algn="r"/>
            <a:r>
              <a:rPr lang="en-US" sz="2400" b="1" dirty="0" smtClean="0">
                <a:solidFill>
                  <a:schemeClr val="accent2"/>
                </a:solidFill>
              </a:rPr>
              <a:t>Query </a:t>
            </a:r>
            <a:r>
              <a:rPr lang="en-US" sz="2400" b="1" dirty="0">
                <a:solidFill>
                  <a:schemeClr val="accent2"/>
                </a:solidFill>
              </a:rPr>
              <a:t>Processing on Deep Web Databases</a:t>
            </a:r>
          </a:p>
          <a:p>
            <a:pPr lvl="1" algn="r"/>
            <a:r>
              <a:rPr lang="en-US" sz="2400" dirty="0"/>
              <a:t>[ICDE’10,TKDE’11]</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129381"/>
            <a:ext cx="3505200" cy="3575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http://www.stirworks.com/Content/Images/uploaded/yahoo_pre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1713" y="4647188"/>
            <a:ext cx="2886075"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lh4.ggpht.com/VLAqGQWkvx6lt3UdBYuUjMGq3_lB2GzXi_MoKdZQKLLy1KzKlqrvfZ-d9rU-deudBA=w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782966"/>
            <a:ext cx="1551177" cy="155117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2246" y="2727900"/>
            <a:ext cx="3190875"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1218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098"/>
                                        </p:tgtEl>
                                      </p:cBhvr>
                                    </p:animEffect>
                                    <p:set>
                                      <p:cBhvr>
                                        <p:cTn id="15" dur="1" fill="hold">
                                          <p:stCondLst>
                                            <p:cond delay="499"/>
                                          </p:stCondLst>
                                        </p:cTn>
                                        <p:tgtEl>
                                          <p:spTgt spid="409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09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099"/>
                                        </p:tgtEl>
                                      </p:cBhvr>
                                    </p:animEffect>
                                    <p:set>
                                      <p:cBhvr>
                                        <p:cTn id="30" dur="1" fill="hold">
                                          <p:stCondLst>
                                            <p:cond delay="499"/>
                                          </p:stCondLst>
                                        </p:cTn>
                                        <p:tgtEl>
                                          <p:spTgt spid="4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28600"/>
            <a:ext cx="7765322" cy="970450"/>
          </a:xfrm>
        </p:spPr>
        <p:txBody>
          <a:bodyPr/>
          <a:lstStyle/>
          <a:p>
            <a:r>
              <a:rPr lang="en-US" dirty="0" smtClean="0">
                <a:effectLst/>
              </a:rPr>
              <a:t>Publications</a:t>
            </a:r>
            <a:endParaRPr lang="en-US" dirty="0">
              <a:effectLst/>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91</a:t>
            </a:fld>
            <a:endParaRPr lang="en-US"/>
          </a:p>
        </p:txBody>
      </p:sp>
      <p:sp>
        <p:nvSpPr>
          <p:cNvPr id="3" name="Rectangle 2"/>
          <p:cNvSpPr/>
          <p:nvPr/>
        </p:nvSpPr>
        <p:spPr>
          <a:xfrm>
            <a:off x="685800" y="1219200"/>
            <a:ext cx="8001000" cy="5478423"/>
          </a:xfrm>
          <a:prstGeom prst="rect">
            <a:avLst/>
          </a:prstGeom>
        </p:spPr>
        <p:txBody>
          <a:bodyPr wrap="square">
            <a:spAutoFit/>
          </a:bodyPr>
          <a:lstStyle/>
          <a:p>
            <a:pPr marL="342900" indent="-342900">
              <a:buFont typeface="+mj-lt"/>
              <a:buAutoNum type="arabicPeriod"/>
            </a:pPr>
            <a:r>
              <a:rPr lang="en-US" sz="1400" b="1" dirty="0" err="1">
                <a:solidFill>
                  <a:srgbClr val="0000FF"/>
                </a:solidFill>
              </a:rPr>
              <a:t>Yuheng</a:t>
            </a:r>
            <a:r>
              <a:rPr lang="en-US" sz="1400" b="1" dirty="0">
                <a:solidFill>
                  <a:srgbClr val="0000FF"/>
                </a:solidFill>
              </a:rPr>
              <a:t> Hu</a:t>
            </a:r>
            <a:r>
              <a:rPr lang="en-US" sz="1400" dirty="0"/>
              <a:t>, Lydia </a:t>
            </a:r>
            <a:r>
              <a:rPr lang="en-US" sz="1400" dirty="0" err="1"/>
              <a:t>Manikonda</a:t>
            </a:r>
            <a:r>
              <a:rPr lang="en-US" sz="1400" dirty="0"/>
              <a:t>, </a:t>
            </a:r>
            <a:r>
              <a:rPr lang="en-US" sz="1400" dirty="0" err="1"/>
              <a:t>Subbarao</a:t>
            </a:r>
            <a:r>
              <a:rPr lang="en-US" sz="1400" dirty="0"/>
              <a:t> </a:t>
            </a:r>
            <a:r>
              <a:rPr lang="en-US" sz="1400" dirty="0" err="1"/>
              <a:t>Kambhampati</a:t>
            </a:r>
            <a:r>
              <a:rPr lang="en-US" sz="1400" dirty="0"/>
              <a:t>. “What We </a:t>
            </a:r>
            <a:r>
              <a:rPr lang="en-US" sz="1400" dirty="0" err="1"/>
              <a:t>Instagram</a:t>
            </a:r>
            <a:r>
              <a:rPr lang="en-US" sz="1400" dirty="0"/>
              <a:t>: A First Analysis of </a:t>
            </a:r>
            <a:r>
              <a:rPr lang="en-US" sz="1400" dirty="0" err="1"/>
              <a:t>Instagram</a:t>
            </a:r>
            <a:r>
              <a:rPr lang="en-US" sz="1400" dirty="0"/>
              <a:t> Photo Content and User Types.” ICWSM'14 </a:t>
            </a:r>
            <a:r>
              <a:rPr lang="en-US" sz="1400" b="1" dirty="0">
                <a:solidFill>
                  <a:srgbClr val="FF0000"/>
                </a:solidFill>
              </a:rPr>
              <a:t>[Covered in </a:t>
            </a:r>
            <a:r>
              <a:rPr lang="en-US" sz="1400" b="1" dirty="0" err="1">
                <a:solidFill>
                  <a:srgbClr val="FF0000"/>
                </a:solidFill>
              </a:rPr>
              <a:t>ABCnews</a:t>
            </a:r>
            <a:r>
              <a:rPr lang="en-US" sz="1400" b="1" dirty="0">
                <a:solidFill>
                  <a:srgbClr val="FF0000"/>
                </a:solidFill>
              </a:rPr>
              <a:t>, Yahoo </a:t>
            </a:r>
            <a:r>
              <a:rPr lang="en-US" sz="1400" b="1" dirty="0" smtClean="0">
                <a:solidFill>
                  <a:srgbClr val="FF0000"/>
                </a:solidFill>
              </a:rPr>
              <a:t>News, Marketing blog</a:t>
            </a:r>
            <a:r>
              <a:rPr lang="en-US" sz="1400" dirty="0" smtClean="0"/>
              <a:t>]</a:t>
            </a:r>
          </a:p>
          <a:p>
            <a:pPr marL="342900" indent="-342900">
              <a:buFont typeface="+mj-lt"/>
              <a:buAutoNum type="arabicPeriod"/>
            </a:pPr>
            <a:r>
              <a:rPr lang="en-US" sz="1400" dirty="0" err="1" smtClean="0"/>
              <a:t>Sushovan</a:t>
            </a:r>
            <a:r>
              <a:rPr lang="en-US" sz="1400" dirty="0" smtClean="0"/>
              <a:t> </a:t>
            </a:r>
            <a:r>
              <a:rPr lang="en-US" sz="1400" dirty="0"/>
              <a:t>De</a:t>
            </a:r>
            <a:r>
              <a:rPr lang="en-US" sz="1400" b="1" dirty="0">
                <a:solidFill>
                  <a:srgbClr val="0000FF"/>
                </a:solidFill>
              </a:rPr>
              <a:t>, </a:t>
            </a:r>
            <a:r>
              <a:rPr lang="en-US" sz="1400" b="1" dirty="0" err="1">
                <a:solidFill>
                  <a:srgbClr val="0000FF"/>
                </a:solidFill>
              </a:rPr>
              <a:t>Yuheng</a:t>
            </a:r>
            <a:r>
              <a:rPr lang="en-US" sz="1400" b="1" dirty="0">
                <a:solidFill>
                  <a:srgbClr val="0000FF"/>
                </a:solidFill>
              </a:rPr>
              <a:t> Hu</a:t>
            </a:r>
            <a:r>
              <a:rPr lang="en-US" sz="1400" dirty="0"/>
              <a:t>, Yi Chen, and </a:t>
            </a:r>
            <a:r>
              <a:rPr lang="en-US" sz="1400" dirty="0" err="1"/>
              <a:t>Subbarao</a:t>
            </a:r>
            <a:r>
              <a:rPr lang="en-US" sz="1400" dirty="0"/>
              <a:t> </a:t>
            </a:r>
            <a:r>
              <a:rPr lang="en-US" sz="1400" dirty="0" err="1"/>
              <a:t>Kambhampati</a:t>
            </a:r>
            <a:r>
              <a:rPr lang="en-US" sz="1400" dirty="0"/>
              <a:t>, “</a:t>
            </a:r>
            <a:r>
              <a:rPr lang="en-US" sz="1400" dirty="0" err="1"/>
              <a:t>BayesWipe</a:t>
            </a:r>
            <a:r>
              <a:rPr lang="en-US" sz="1400" dirty="0"/>
              <a:t>: A Multimodal System for Data Cleaning and Consistent Query Answering on Structured Data”, IEEE BigData’14 </a:t>
            </a:r>
            <a:endParaRPr lang="en-US" sz="1400" dirty="0" smtClean="0"/>
          </a:p>
          <a:p>
            <a:pPr marL="342900" indent="-342900">
              <a:buFont typeface="+mj-lt"/>
              <a:buAutoNum type="arabicPeriod"/>
            </a:pPr>
            <a:r>
              <a:rPr lang="en-US" sz="1400" b="1" dirty="0" err="1" smtClean="0">
                <a:solidFill>
                  <a:srgbClr val="0000FF"/>
                </a:solidFill>
              </a:rPr>
              <a:t>Yuheng</a:t>
            </a:r>
            <a:r>
              <a:rPr lang="en-US" sz="1400" b="1" dirty="0" smtClean="0">
                <a:solidFill>
                  <a:srgbClr val="0000FF"/>
                </a:solidFill>
              </a:rPr>
              <a:t> </a:t>
            </a:r>
            <a:r>
              <a:rPr lang="en-US" sz="1400" b="1" dirty="0">
                <a:solidFill>
                  <a:srgbClr val="0000FF"/>
                </a:solidFill>
              </a:rPr>
              <a:t>Hu</a:t>
            </a:r>
            <a:r>
              <a:rPr lang="en-US" sz="1400" dirty="0"/>
              <a:t>, </a:t>
            </a:r>
            <a:r>
              <a:rPr lang="en-US" sz="1400" dirty="0" err="1"/>
              <a:t>Fei</a:t>
            </a:r>
            <a:r>
              <a:rPr lang="en-US" sz="1400" dirty="0"/>
              <a:t> Wang, </a:t>
            </a:r>
            <a:r>
              <a:rPr lang="en-US" sz="1400" dirty="0" err="1"/>
              <a:t>Subbarao</a:t>
            </a:r>
            <a:r>
              <a:rPr lang="en-US" sz="1400" dirty="0"/>
              <a:t> </a:t>
            </a:r>
            <a:r>
              <a:rPr lang="en-US" sz="1400" dirty="0" err="1"/>
              <a:t>Kambhampati</a:t>
            </a:r>
            <a:r>
              <a:rPr lang="en-US" sz="1400" dirty="0"/>
              <a:t>. “Listen to the Crowd: Automated Analysis of Events via Aggregated Twitter Sentiment.” IJCAI’13 </a:t>
            </a:r>
            <a:r>
              <a:rPr lang="en-US" sz="1400" b="1" dirty="0">
                <a:solidFill>
                  <a:srgbClr val="FF0000"/>
                </a:solidFill>
              </a:rPr>
              <a:t>[Covered in AZ Horizon</a:t>
            </a:r>
            <a:r>
              <a:rPr lang="en-US" sz="1400" dirty="0"/>
              <a:t>], </a:t>
            </a:r>
            <a:r>
              <a:rPr lang="en-US" sz="1400" b="1" dirty="0"/>
              <a:t>Cite: 6 </a:t>
            </a:r>
            <a:endParaRPr lang="en-US" sz="1400" b="1" dirty="0" smtClean="0"/>
          </a:p>
          <a:p>
            <a:pPr marL="342900" indent="-342900">
              <a:buFont typeface="+mj-lt"/>
              <a:buAutoNum type="arabicPeriod"/>
            </a:pPr>
            <a:r>
              <a:rPr lang="en-US" sz="1400" dirty="0" err="1" smtClean="0"/>
              <a:t>Kartik</a:t>
            </a:r>
            <a:r>
              <a:rPr lang="en-US" sz="1400" dirty="0" smtClean="0"/>
              <a:t> </a:t>
            </a:r>
            <a:r>
              <a:rPr lang="en-US" sz="1400" dirty="0" err="1"/>
              <a:t>Talamadupula</a:t>
            </a:r>
            <a:r>
              <a:rPr lang="en-US" sz="1400" dirty="0"/>
              <a:t>, </a:t>
            </a:r>
            <a:r>
              <a:rPr lang="en-US" sz="1400" dirty="0" err="1"/>
              <a:t>Subbarao</a:t>
            </a:r>
            <a:r>
              <a:rPr lang="en-US" sz="1400" dirty="0"/>
              <a:t> </a:t>
            </a:r>
            <a:r>
              <a:rPr lang="en-US" sz="1400" dirty="0" err="1"/>
              <a:t>Kambhampati</a:t>
            </a:r>
            <a:r>
              <a:rPr lang="en-US" sz="1400" b="1" dirty="0">
                <a:solidFill>
                  <a:srgbClr val="0000FF"/>
                </a:solidFill>
              </a:rPr>
              <a:t>, </a:t>
            </a:r>
            <a:r>
              <a:rPr lang="en-US" sz="1400" b="1" dirty="0" err="1">
                <a:solidFill>
                  <a:srgbClr val="0000FF"/>
                </a:solidFill>
              </a:rPr>
              <a:t>Yuheng</a:t>
            </a:r>
            <a:r>
              <a:rPr lang="en-US" sz="1400" b="1" dirty="0">
                <a:solidFill>
                  <a:srgbClr val="0000FF"/>
                </a:solidFill>
              </a:rPr>
              <a:t> Hu</a:t>
            </a:r>
            <a:r>
              <a:rPr lang="en-US" sz="1400" dirty="0"/>
              <a:t>, Tuan Nguyen, </a:t>
            </a:r>
            <a:r>
              <a:rPr lang="en-US" sz="1400" dirty="0" err="1"/>
              <a:t>Hankz</a:t>
            </a:r>
            <a:r>
              <a:rPr lang="en-US" sz="1400" dirty="0"/>
              <a:t> </a:t>
            </a:r>
            <a:r>
              <a:rPr lang="en-US" sz="1400" dirty="0" err="1"/>
              <a:t>Hankui</a:t>
            </a:r>
            <a:r>
              <a:rPr lang="en-US" sz="1400" dirty="0"/>
              <a:t> </a:t>
            </a:r>
            <a:r>
              <a:rPr lang="en-US" sz="1400" dirty="0" err="1"/>
              <a:t>Zhuo</a:t>
            </a:r>
            <a:r>
              <a:rPr lang="en-US" sz="1400" dirty="0"/>
              <a:t>. “Herding the Crowd: Automated Planning for </a:t>
            </a:r>
            <a:r>
              <a:rPr lang="en-US" sz="1400" dirty="0" err="1"/>
              <a:t>Crowdsourced</a:t>
            </a:r>
            <a:r>
              <a:rPr lang="en-US" sz="1400" dirty="0"/>
              <a:t> Planning” HCOMP’13 </a:t>
            </a:r>
            <a:r>
              <a:rPr lang="en-US" sz="1400" b="1" dirty="0" smtClean="0"/>
              <a:t>Cite:5</a:t>
            </a:r>
          </a:p>
          <a:p>
            <a:pPr marL="342900" indent="-342900">
              <a:buFont typeface="+mj-lt"/>
              <a:buAutoNum type="arabicPeriod"/>
            </a:pPr>
            <a:r>
              <a:rPr lang="en-US" sz="1400" b="1" dirty="0" err="1" smtClean="0">
                <a:solidFill>
                  <a:srgbClr val="0000FF"/>
                </a:solidFill>
              </a:rPr>
              <a:t>Yuheng</a:t>
            </a:r>
            <a:r>
              <a:rPr lang="en-US" sz="1400" b="1" dirty="0" smtClean="0">
                <a:solidFill>
                  <a:srgbClr val="0000FF"/>
                </a:solidFill>
              </a:rPr>
              <a:t> </a:t>
            </a:r>
            <a:r>
              <a:rPr lang="en-US" sz="1400" b="1" dirty="0">
                <a:solidFill>
                  <a:srgbClr val="0000FF"/>
                </a:solidFill>
              </a:rPr>
              <a:t>Hu</a:t>
            </a:r>
            <a:r>
              <a:rPr lang="en-US" sz="1400" dirty="0"/>
              <a:t>, </a:t>
            </a:r>
            <a:r>
              <a:rPr lang="en-US" sz="1400" dirty="0" err="1"/>
              <a:t>Kartik</a:t>
            </a:r>
            <a:r>
              <a:rPr lang="en-US" sz="1400" dirty="0"/>
              <a:t> </a:t>
            </a:r>
            <a:r>
              <a:rPr lang="en-US" sz="1400" dirty="0" err="1"/>
              <a:t>Talamadupula</a:t>
            </a:r>
            <a:r>
              <a:rPr lang="en-US" sz="1400" dirty="0"/>
              <a:t>, </a:t>
            </a:r>
            <a:r>
              <a:rPr lang="en-US" sz="1400" dirty="0" err="1"/>
              <a:t>Subbarao</a:t>
            </a:r>
            <a:r>
              <a:rPr lang="en-US" sz="1400" dirty="0"/>
              <a:t> </a:t>
            </a:r>
            <a:r>
              <a:rPr lang="en-US" sz="1400" dirty="0" err="1"/>
              <a:t>Kambhampati</a:t>
            </a:r>
            <a:r>
              <a:rPr lang="en-US" sz="1400" dirty="0"/>
              <a:t>. “Dude, </a:t>
            </a:r>
            <a:r>
              <a:rPr lang="en-US" sz="1400" dirty="0" err="1"/>
              <a:t>srsly</a:t>
            </a:r>
            <a:r>
              <a:rPr lang="en-US" sz="1400" dirty="0"/>
              <a:t>?: The Surprisingly Formal Nature of Twitter's Language.” ICWSM'13 </a:t>
            </a:r>
            <a:r>
              <a:rPr lang="en-US" sz="1400" b="1" dirty="0">
                <a:solidFill>
                  <a:srgbClr val="FF0000"/>
                </a:solidFill>
              </a:rPr>
              <a:t>[Covered in ASU News</a:t>
            </a:r>
            <a:r>
              <a:rPr lang="en-US" sz="1400" dirty="0"/>
              <a:t>] </a:t>
            </a:r>
            <a:r>
              <a:rPr lang="en-US" sz="1400" b="1" dirty="0"/>
              <a:t>Cite: 8 </a:t>
            </a:r>
            <a:endParaRPr lang="en-US" sz="1400" b="1" dirty="0" smtClean="0"/>
          </a:p>
          <a:p>
            <a:pPr marL="342900" indent="-342900">
              <a:buFont typeface="+mj-lt"/>
              <a:buAutoNum type="arabicPeriod"/>
            </a:pPr>
            <a:r>
              <a:rPr lang="en-US" sz="1400" b="1" dirty="0" err="1" smtClean="0">
                <a:solidFill>
                  <a:srgbClr val="0000FF"/>
                </a:solidFill>
              </a:rPr>
              <a:t>Yuheng</a:t>
            </a:r>
            <a:r>
              <a:rPr lang="en-US" sz="1400" b="1" dirty="0" smtClean="0">
                <a:solidFill>
                  <a:srgbClr val="0000FF"/>
                </a:solidFill>
              </a:rPr>
              <a:t> </a:t>
            </a:r>
            <a:r>
              <a:rPr lang="en-US" sz="1400" b="1" dirty="0">
                <a:solidFill>
                  <a:srgbClr val="0000FF"/>
                </a:solidFill>
              </a:rPr>
              <a:t>Hu</a:t>
            </a:r>
            <a:r>
              <a:rPr lang="en-US" sz="1400" dirty="0"/>
              <a:t>, Shelly </a:t>
            </a:r>
            <a:r>
              <a:rPr lang="en-US" sz="1400" dirty="0" err="1"/>
              <a:t>Farnham</a:t>
            </a:r>
            <a:r>
              <a:rPr lang="en-US" sz="1400" dirty="0"/>
              <a:t>, Andrés </a:t>
            </a:r>
            <a:r>
              <a:rPr lang="en-US" sz="1400" dirty="0" err="1"/>
              <a:t>Monroy</a:t>
            </a:r>
            <a:r>
              <a:rPr lang="en-US" sz="1400" dirty="0"/>
              <a:t>-Hernández. “Whoo.ly: Facilitating Information Seeking For </a:t>
            </a:r>
            <a:r>
              <a:rPr lang="en-US" sz="1400" dirty="0" err="1"/>
              <a:t>Hyperlocal</a:t>
            </a:r>
            <a:r>
              <a:rPr lang="en-US" sz="1400" dirty="0"/>
              <a:t> Communities Using Social Media.” </a:t>
            </a:r>
            <a:r>
              <a:rPr lang="en-US" sz="1400" b="1" dirty="0">
                <a:solidFill>
                  <a:srgbClr val="FF0000"/>
                </a:solidFill>
              </a:rPr>
              <a:t>CHI’13 (Best Paper Honorable </a:t>
            </a:r>
            <a:r>
              <a:rPr lang="en-US" sz="1400" b="1" dirty="0" smtClean="0">
                <a:solidFill>
                  <a:srgbClr val="FF0000"/>
                </a:solidFill>
              </a:rPr>
              <a:t>Mention</a:t>
            </a:r>
            <a:r>
              <a:rPr lang="en-US" sz="1400" b="1" dirty="0">
                <a:solidFill>
                  <a:srgbClr val="FF0000"/>
                </a:solidFill>
              </a:rPr>
              <a:t>)</a:t>
            </a:r>
            <a:r>
              <a:rPr lang="en-US" sz="1400" dirty="0" smtClean="0"/>
              <a:t> </a:t>
            </a:r>
            <a:r>
              <a:rPr lang="en-US" sz="1400" b="1" dirty="0">
                <a:solidFill>
                  <a:srgbClr val="FF0000"/>
                </a:solidFill>
              </a:rPr>
              <a:t>[Covered in Seattle Times, </a:t>
            </a:r>
            <a:r>
              <a:rPr lang="en-US" sz="1400" b="1" dirty="0" err="1">
                <a:solidFill>
                  <a:srgbClr val="FF0000"/>
                </a:solidFill>
              </a:rPr>
              <a:t>FastCompany</a:t>
            </a:r>
            <a:r>
              <a:rPr lang="en-US" sz="1400" dirty="0"/>
              <a:t>] </a:t>
            </a:r>
            <a:r>
              <a:rPr lang="en-US" sz="1400" b="1" dirty="0"/>
              <a:t>Cite: </a:t>
            </a:r>
            <a:r>
              <a:rPr lang="en-US" sz="1400" b="1" dirty="0" smtClean="0"/>
              <a:t>12</a:t>
            </a:r>
          </a:p>
          <a:p>
            <a:pPr marL="342900" indent="-342900">
              <a:buFont typeface="+mj-lt"/>
              <a:buAutoNum type="arabicPeriod"/>
            </a:pPr>
            <a:r>
              <a:rPr lang="en-US" sz="1400" b="1" dirty="0" err="1" smtClean="0">
                <a:solidFill>
                  <a:srgbClr val="0000FF"/>
                </a:solidFill>
              </a:rPr>
              <a:t>Yuheng</a:t>
            </a:r>
            <a:r>
              <a:rPr lang="en-US" sz="1400" b="1" dirty="0" smtClean="0">
                <a:solidFill>
                  <a:srgbClr val="0000FF"/>
                </a:solidFill>
              </a:rPr>
              <a:t> </a:t>
            </a:r>
            <a:r>
              <a:rPr lang="en-US" sz="1400" b="1" dirty="0">
                <a:solidFill>
                  <a:srgbClr val="0000FF"/>
                </a:solidFill>
              </a:rPr>
              <a:t>Hu</a:t>
            </a:r>
            <a:r>
              <a:rPr lang="en-US" sz="1400" dirty="0"/>
              <a:t>, </a:t>
            </a:r>
            <a:r>
              <a:rPr lang="en-US" sz="1400" dirty="0" err="1"/>
              <a:t>Ajita</a:t>
            </a:r>
            <a:r>
              <a:rPr lang="en-US" sz="1400" dirty="0"/>
              <a:t> John, </a:t>
            </a:r>
            <a:r>
              <a:rPr lang="en-US" sz="1400" dirty="0" err="1"/>
              <a:t>Fei</a:t>
            </a:r>
            <a:r>
              <a:rPr lang="en-US" sz="1400" dirty="0"/>
              <a:t> Wang, </a:t>
            </a:r>
            <a:r>
              <a:rPr lang="en-US" sz="1400" dirty="0" err="1"/>
              <a:t>Subbarao</a:t>
            </a:r>
            <a:r>
              <a:rPr lang="en-US" sz="1400" dirty="0"/>
              <a:t> </a:t>
            </a:r>
            <a:r>
              <a:rPr lang="en-US" sz="1400" dirty="0" err="1"/>
              <a:t>Kambhampati</a:t>
            </a:r>
            <a:r>
              <a:rPr lang="en-US" sz="1400" dirty="0"/>
              <a:t>. “ET-LDA: Joint Topic Modeling for Aligning Events and their Twitter Feedback.” AAAI’12 </a:t>
            </a:r>
            <a:r>
              <a:rPr lang="en-US" sz="1400" b="1" dirty="0"/>
              <a:t>Cite: 17 </a:t>
            </a:r>
            <a:endParaRPr lang="en-US" sz="1400" b="1" dirty="0" smtClean="0"/>
          </a:p>
          <a:p>
            <a:pPr marL="342900" indent="-342900">
              <a:buFont typeface="+mj-lt"/>
              <a:buAutoNum type="arabicPeriod"/>
            </a:pPr>
            <a:r>
              <a:rPr lang="en-US" sz="1400" b="1" dirty="0" err="1" smtClean="0">
                <a:solidFill>
                  <a:srgbClr val="0000FF"/>
                </a:solidFill>
              </a:rPr>
              <a:t>Yuheng</a:t>
            </a:r>
            <a:r>
              <a:rPr lang="en-US" sz="1400" b="1" dirty="0" smtClean="0">
                <a:solidFill>
                  <a:srgbClr val="0000FF"/>
                </a:solidFill>
              </a:rPr>
              <a:t> </a:t>
            </a:r>
            <a:r>
              <a:rPr lang="en-US" sz="1400" b="1" dirty="0">
                <a:solidFill>
                  <a:srgbClr val="0000FF"/>
                </a:solidFill>
              </a:rPr>
              <a:t>Hu</a:t>
            </a:r>
            <a:r>
              <a:rPr lang="en-US" sz="1400" dirty="0"/>
              <a:t>, </a:t>
            </a:r>
            <a:r>
              <a:rPr lang="en-US" sz="1400" dirty="0" err="1"/>
              <a:t>Ajita</a:t>
            </a:r>
            <a:r>
              <a:rPr lang="en-US" sz="1400" dirty="0"/>
              <a:t> John, </a:t>
            </a:r>
            <a:r>
              <a:rPr lang="en-US" sz="1400" dirty="0" err="1"/>
              <a:t>Doree</a:t>
            </a:r>
            <a:r>
              <a:rPr lang="en-US" sz="1400" dirty="0"/>
              <a:t> Duncan </a:t>
            </a:r>
            <a:r>
              <a:rPr lang="en-US" sz="1400" dirty="0" err="1"/>
              <a:t>Seligmann</a:t>
            </a:r>
            <a:r>
              <a:rPr lang="en-US" sz="1400" dirty="0"/>
              <a:t>, </a:t>
            </a:r>
            <a:r>
              <a:rPr lang="en-US" sz="1400" dirty="0" err="1"/>
              <a:t>Fei</a:t>
            </a:r>
            <a:r>
              <a:rPr lang="en-US" sz="1400" dirty="0"/>
              <a:t> Wang. “What were the Tweets about? Topical Associations between Public Events and Twitter Feeds.” ICWSM'12 </a:t>
            </a:r>
            <a:r>
              <a:rPr lang="en-US" sz="1400" b="1" dirty="0"/>
              <a:t>Cite: 28 </a:t>
            </a:r>
            <a:endParaRPr lang="en-US" sz="1400" b="1" dirty="0" smtClean="0"/>
          </a:p>
          <a:p>
            <a:pPr marL="342900" indent="-342900">
              <a:buFont typeface="+mj-lt"/>
              <a:buAutoNum type="arabicPeriod"/>
            </a:pPr>
            <a:r>
              <a:rPr lang="en-US" sz="1400" b="1" dirty="0" err="1" smtClean="0">
                <a:solidFill>
                  <a:srgbClr val="0000FF"/>
                </a:solidFill>
              </a:rPr>
              <a:t>Yuheng</a:t>
            </a:r>
            <a:r>
              <a:rPr lang="en-US" sz="1400" b="1" dirty="0" smtClean="0">
                <a:solidFill>
                  <a:srgbClr val="0000FF"/>
                </a:solidFill>
              </a:rPr>
              <a:t> </a:t>
            </a:r>
            <a:r>
              <a:rPr lang="en-US" sz="1400" b="1" dirty="0">
                <a:solidFill>
                  <a:srgbClr val="0000FF"/>
                </a:solidFill>
              </a:rPr>
              <a:t>Hu</a:t>
            </a:r>
            <a:r>
              <a:rPr lang="en-US" sz="1400" dirty="0"/>
              <a:t>, </a:t>
            </a:r>
            <a:r>
              <a:rPr lang="en-US" sz="1400" dirty="0" err="1"/>
              <a:t>Ajita</a:t>
            </a:r>
            <a:r>
              <a:rPr lang="en-US" sz="1400" dirty="0"/>
              <a:t> John, </a:t>
            </a:r>
            <a:r>
              <a:rPr lang="en-US" sz="1400" dirty="0" err="1"/>
              <a:t>Doree</a:t>
            </a:r>
            <a:r>
              <a:rPr lang="en-US" sz="1400" dirty="0"/>
              <a:t> Duncan </a:t>
            </a:r>
            <a:r>
              <a:rPr lang="en-US" sz="1400" dirty="0" err="1"/>
              <a:t>Seligmann</a:t>
            </a:r>
            <a:r>
              <a:rPr lang="en-US" sz="1400" dirty="0"/>
              <a:t>. “Event Analytics via Social Media.” SBNMA’11 </a:t>
            </a:r>
            <a:r>
              <a:rPr lang="en-US" sz="1400" b="1" dirty="0"/>
              <a:t>Cite: 2 </a:t>
            </a:r>
            <a:endParaRPr lang="en-US" sz="1400" b="1" dirty="0" smtClean="0"/>
          </a:p>
          <a:p>
            <a:pPr marL="342900" indent="-342900">
              <a:buFont typeface="+mj-lt"/>
              <a:buAutoNum type="arabicPeriod"/>
            </a:pPr>
            <a:r>
              <a:rPr lang="en-US" sz="1400" dirty="0" err="1" smtClean="0"/>
              <a:t>Vagelis</a:t>
            </a:r>
            <a:r>
              <a:rPr lang="en-US" sz="1400" dirty="0" smtClean="0"/>
              <a:t> </a:t>
            </a:r>
            <a:r>
              <a:rPr lang="en-US" sz="1400" dirty="0" err="1"/>
              <a:t>Hristidis</a:t>
            </a:r>
            <a:r>
              <a:rPr lang="en-US" sz="1400" dirty="0"/>
              <a:t>, </a:t>
            </a:r>
            <a:r>
              <a:rPr lang="en-US" sz="1400" b="1" dirty="0" err="1">
                <a:solidFill>
                  <a:srgbClr val="0000FF"/>
                </a:solidFill>
              </a:rPr>
              <a:t>Yuheng</a:t>
            </a:r>
            <a:r>
              <a:rPr lang="en-US" sz="1400" b="1" dirty="0">
                <a:solidFill>
                  <a:srgbClr val="0000FF"/>
                </a:solidFill>
              </a:rPr>
              <a:t> Hu</a:t>
            </a:r>
            <a:r>
              <a:rPr lang="en-US" sz="1400" dirty="0"/>
              <a:t>, </a:t>
            </a:r>
            <a:r>
              <a:rPr lang="en-US" sz="1400" dirty="0" err="1"/>
              <a:t>Panagiotis</a:t>
            </a:r>
            <a:r>
              <a:rPr lang="en-US" sz="1400" dirty="0"/>
              <a:t> G. </a:t>
            </a:r>
            <a:r>
              <a:rPr lang="en-US" sz="1400" dirty="0" err="1"/>
              <a:t>Ipeirotis</a:t>
            </a:r>
            <a:r>
              <a:rPr lang="en-US" sz="1400" dirty="0"/>
              <a:t>. “Relevance-based Retrieval on Hidden-Web Text Databases without Ranking Support.” TKDE’11 </a:t>
            </a:r>
            <a:r>
              <a:rPr lang="en-US" sz="1400" b="1" dirty="0"/>
              <a:t>Cite: 5 </a:t>
            </a:r>
            <a:endParaRPr lang="en-US" sz="1400" b="1" dirty="0" smtClean="0"/>
          </a:p>
          <a:p>
            <a:pPr marL="342900" indent="-342900">
              <a:buFont typeface="+mj-lt"/>
              <a:buAutoNum type="arabicPeriod"/>
            </a:pPr>
            <a:r>
              <a:rPr lang="en-US" sz="1400" dirty="0" err="1" smtClean="0"/>
              <a:t>Vagelis</a:t>
            </a:r>
            <a:r>
              <a:rPr lang="en-US" sz="1400" dirty="0" smtClean="0"/>
              <a:t> </a:t>
            </a:r>
            <a:r>
              <a:rPr lang="en-US" sz="1400" dirty="0" err="1"/>
              <a:t>Hristidis</a:t>
            </a:r>
            <a:r>
              <a:rPr lang="en-US" sz="1400" dirty="0"/>
              <a:t>, </a:t>
            </a:r>
            <a:r>
              <a:rPr lang="en-US" sz="1400" b="1" dirty="0" err="1">
                <a:solidFill>
                  <a:srgbClr val="0000FF"/>
                </a:solidFill>
              </a:rPr>
              <a:t>Yuheng</a:t>
            </a:r>
            <a:r>
              <a:rPr lang="en-US" sz="1400" b="1" dirty="0">
                <a:solidFill>
                  <a:srgbClr val="0000FF"/>
                </a:solidFill>
              </a:rPr>
              <a:t> Hu</a:t>
            </a:r>
            <a:r>
              <a:rPr lang="en-US" sz="1400" dirty="0"/>
              <a:t>, </a:t>
            </a:r>
            <a:r>
              <a:rPr lang="en-US" sz="1400" dirty="0" err="1"/>
              <a:t>Panagiotis</a:t>
            </a:r>
            <a:r>
              <a:rPr lang="en-US" sz="1400" dirty="0"/>
              <a:t> G. </a:t>
            </a:r>
            <a:r>
              <a:rPr lang="en-US" sz="1400" dirty="0" err="1"/>
              <a:t>Ipeirotis</a:t>
            </a:r>
            <a:r>
              <a:rPr lang="en-US" sz="1400" dirty="0"/>
              <a:t>. “Ranked Queries over Sources with Boolean Query Interfaces without Ranking Support.” ICDE’10. </a:t>
            </a:r>
            <a:r>
              <a:rPr lang="en-US" sz="1400" b="1" dirty="0"/>
              <a:t>Cite: 8</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394" y="1981200"/>
            <a:ext cx="6159812" cy="273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26571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46" y="137012"/>
            <a:ext cx="7765322" cy="970450"/>
          </a:xfrm>
        </p:spPr>
        <p:txBody>
          <a:bodyPr/>
          <a:lstStyle/>
          <a:p>
            <a:r>
              <a:rPr lang="en-US" dirty="0" smtClean="0"/>
              <a:t>Acknowledgement</a:t>
            </a:r>
            <a:endParaRPr lang="en-US" dirty="0"/>
          </a:p>
        </p:txBody>
      </p:sp>
      <p:sp>
        <p:nvSpPr>
          <p:cNvPr id="18" name="TextBox 17"/>
          <p:cNvSpPr txBox="1"/>
          <p:nvPr/>
        </p:nvSpPr>
        <p:spPr>
          <a:xfrm>
            <a:off x="501488" y="2304782"/>
            <a:ext cx="1322798" cy="461665"/>
          </a:xfrm>
          <a:prstGeom prst="rect">
            <a:avLst/>
          </a:prstGeom>
          <a:noFill/>
        </p:spPr>
        <p:txBody>
          <a:bodyPr wrap="none" rtlCol="0">
            <a:spAutoFit/>
          </a:bodyPr>
          <a:lstStyle/>
          <a:p>
            <a:pPr algn="ctr"/>
            <a:r>
              <a:rPr lang="en-US" sz="1200" dirty="0"/>
              <a:t>Rao </a:t>
            </a:r>
            <a:r>
              <a:rPr lang="en-US" sz="1200" dirty="0" err="1" smtClean="0"/>
              <a:t>Kambhampati</a:t>
            </a:r>
            <a:endParaRPr lang="en-US" sz="1200" dirty="0" smtClean="0"/>
          </a:p>
          <a:p>
            <a:pPr algn="ctr"/>
            <a:r>
              <a:rPr lang="en-US" sz="1200" b="1" dirty="0" smtClean="0"/>
              <a:t>ASU</a:t>
            </a:r>
          </a:p>
        </p:txBody>
      </p:sp>
      <p:sp>
        <p:nvSpPr>
          <p:cNvPr id="20" name="TextBox 19"/>
          <p:cNvSpPr txBox="1"/>
          <p:nvPr/>
        </p:nvSpPr>
        <p:spPr>
          <a:xfrm>
            <a:off x="1811159" y="2304781"/>
            <a:ext cx="1570687" cy="461665"/>
          </a:xfrm>
          <a:prstGeom prst="rect">
            <a:avLst/>
          </a:prstGeom>
          <a:noFill/>
        </p:spPr>
        <p:txBody>
          <a:bodyPr wrap="none" rtlCol="0">
            <a:spAutoFit/>
          </a:bodyPr>
          <a:lstStyle/>
          <a:p>
            <a:pPr algn="ctr"/>
            <a:r>
              <a:rPr lang="en-US" sz="1200" dirty="0" err="1" smtClean="0"/>
              <a:t>Kartik</a:t>
            </a:r>
            <a:r>
              <a:rPr lang="en-US" sz="1200" dirty="0" smtClean="0"/>
              <a:t> </a:t>
            </a:r>
            <a:r>
              <a:rPr lang="en-US" sz="1200" dirty="0" err="1" smtClean="0"/>
              <a:t>Talamadupula</a:t>
            </a:r>
            <a:endParaRPr lang="en-US" sz="1200" dirty="0" smtClean="0"/>
          </a:p>
          <a:p>
            <a:pPr algn="ctr"/>
            <a:r>
              <a:rPr lang="en-US" sz="1200" b="1" dirty="0" smtClean="0"/>
              <a:t>ASU</a:t>
            </a:r>
            <a:endParaRPr lang="en-US" sz="1200" b="1" dirty="0"/>
          </a:p>
        </p:txBody>
      </p:sp>
      <p:sp>
        <p:nvSpPr>
          <p:cNvPr id="22" name="TextBox 21"/>
          <p:cNvSpPr txBox="1"/>
          <p:nvPr/>
        </p:nvSpPr>
        <p:spPr>
          <a:xfrm>
            <a:off x="3408741" y="2339441"/>
            <a:ext cx="1104791" cy="461665"/>
          </a:xfrm>
          <a:prstGeom prst="rect">
            <a:avLst/>
          </a:prstGeom>
          <a:noFill/>
        </p:spPr>
        <p:txBody>
          <a:bodyPr wrap="none" rtlCol="0">
            <a:spAutoFit/>
          </a:bodyPr>
          <a:lstStyle/>
          <a:p>
            <a:pPr algn="ctr"/>
            <a:r>
              <a:rPr lang="en-US" sz="1200" dirty="0" err="1" smtClean="0"/>
              <a:t>Sushovan</a:t>
            </a:r>
            <a:r>
              <a:rPr lang="en-US" sz="1200" dirty="0" smtClean="0"/>
              <a:t> De</a:t>
            </a:r>
          </a:p>
          <a:p>
            <a:pPr algn="ctr"/>
            <a:r>
              <a:rPr lang="en-US" sz="1200" b="1" dirty="0" smtClean="0"/>
              <a:t>ASU</a:t>
            </a:r>
            <a:endParaRPr lang="en-US" sz="1200" b="1" dirty="0"/>
          </a:p>
        </p:txBody>
      </p:sp>
      <p:sp>
        <p:nvSpPr>
          <p:cNvPr id="24" name="TextBox 23"/>
          <p:cNvSpPr txBox="1"/>
          <p:nvPr/>
        </p:nvSpPr>
        <p:spPr>
          <a:xfrm>
            <a:off x="4690344" y="2276035"/>
            <a:ext cx="1172956" cy="461665"/>
          </a:xfrm>
          <a:prstGeom prst="rect">
            <a:avLst/>
          </a:prstGeom>
          <a:noFill/>
        </p:spPr>
        <p:txBody>
          <a:bodyPr wrap="square" rtlCol="0">
            <a:spAutoFit/>
          </a:bodyPr>
          <a:lstStyle/>
          <a:p>
            <a:pPr algn="ctr"/>
            <a:r>
              <a:rPr lang="en-US" sz="1200" dirty="0" smtClean="0"/>
              <a:t>Tuan Nguyen</a:t>
            </a:r>
          </a:p>
          <a:p>
            <a:pPr algn="ctr"/>
            <a:r>
              <a:rPr lang="en-US" sz="1200" b="1" dirty="0" smtClean="0"/>
              <a:t>ASU</a:t>
            </a:r>
            <a:endParaRPr lang="en-US" sz="1200" b="1" dirty="0"/>
          </a:p>
        </p:txBody>
      </p:sp>
      <p:sp>
        <p:nvSpPr>
          <p:cNvPr id="25" name="TextBox 24"/>
          <p:cNvSpPr txBox="1"/>
          <p:nvPr/>
        </p:nvSpPr>
        <p:spPr>
          <a:xfrm>
            <a:off x="3421620" y="3805973"/>
            <a:ext cx="1176284" cy="461665"/>
          </a:xfrm>
          <a:prstGeom prst="rect">
            <a:avLst/>
          </a:prstGeom>
          <a:noFill/>
        </p:spPr>
        <p:txBody>
          <a:bodyPr wrap="none" rtlCol="0">
            <a:spAutoFit/>
          </a:bodyPr>
          <a:lstStyle/>
          <a:p>
            <a:pPr algn="ctr"/>
            <a:r>
              <a:rPr lang="en-US" sz="1200" dirty="0" err="1" smtClean="0"/>
              <a:t>Fei</a:t>
            </a:r>
            <a:r>
              <a:rPr lang="en-US" sz="1200" dirty="0" smtClean="0"/>
              <a:t> Wang</a:t>
            </a:r>
          </a:p>
          <a:p>
            <a:pPr algn="ctr"/>
            <a:r>
              <a:rPr lang="en-US" sz="1200" b="1" dirty="0" smtClean="0"/>
              <a:t>IBM Research</a:t>
            </a:r>
          </a:p>
        </p:txBody>
      </p:sp>
      <p:sp>
        <p:nvSpPr>
          <p:cNvPr id="26" name="TextBox 25"/>
          <p:cNvSpPr txBox="1"/>
          <p:nvPr/>
        </p:nvSpPr>
        <p:spPr>
          <a:xfrm>
            <a:off x="5952222" y="2267168"/>
            <a:ext cx="1336328" cy="461665"/>
          </a:xfrm>
          <a:prstGeom prst="rect">
            <a:avLst/>
          </a:prstGeom>
          <a:noFill/>
        </p:spPr>
        <p:txBody>
          <a:bodyPr wrap="none" rtlCol="0">
            <a:spAutoFit/>
          </a:bodyPr>
          <a:lstStyle/>
          <a:p>
            <a:pPr algn="ctr"/>
            <a:r>
              <a:rPr lang="en-US" sz="1200" dirty="0" smtClean="0"/>
              <a:t>Lydia </a:t>
            </a:r>
            <a:r>
              <a:rPr lang="en-US" sz="1200" dirty="0" err="1" smtClean="0"/>
              <a:t>Manikonda</a:t>
            </a:r>
            <a:endParaRPr lang="en-US" sz="1200" dirty="0" smtClean="0"/>
          </a:p>
          <a:p>
            <a:pPr algn="ctr"/>
            <a:r>
              <a:rPr lang="en-US" sz="1200" b="1" dirty="0" smtClean="0"/>
              <a:t>ASU</a:t>
            </a:r>
            <a:endParaRPr lang="en-US" sz="1200" b="1" dirty="0"/>
          </a:p>
        </p:txBody>
      </p:sp>
      <p:sp>
        <p:nvSpPr>
          <p:cNvPr id="27" name="TextBox 26"/>
          <p:cNvSpPr txBox="1"/>
          <p:nvPr/>
        </p:nvSpPr>
        <p:spPr>
          <a:xfrm>
            <a:off x="1896209" y="3761069"/>
            <a:ext cx="1414618" cy="461665"/>
          </a:xfrm>
          <a:prstGeom prst="rect">
            <a:avLst/>
          </a:prstGeom>
          <a:noFill/>
        </p:spPr>
        <p:txBody>
          <a:bodyPr wrap="none" rtlCol="0">
            <a:spAutoFit/>
          </a:bodyPr>
          <a:lstStyle/>
          <a:p>
            <a:pPr algn="ctr"/>
            <a:r>
              <a:rPr lang="en-US" sz="1200" dirty="0" err="1" smtClean="0"/>
              <a:t>Doree</a:t>
            </a:r>
            <a:r>
              <a:rPr lang="en-US" sz="1200" dirty="0" smtClean="0"/>
              <a:t> D. </a:t>
            </a:r>
            <a:r>
              <a:rPr lang="en-US" sz="1200" dirty="0" err="1" smtClean="0"/>
              <a:t>Seligmann</a:t>
            </a:r>
            <a:endParaRPr lang="en-US" sz="1200" dirty="0" smtClean="0"/>
          </a:p>
          <a:p>
            <a:pPr algn="ctr"/>
            <a:r>
              <a:rPr lang="en-US" sz="1200" b="1" dirty="0" smtClean="0"/>
              <a:t>Avaya Labs</a:t>
            </a:r>
            <a:endParaRPr lang="en-US" sz="1200" b="1" dirty="0"/>
          </a:p>
        </p:txBody>
      </p:sp>
      <p:sp>
        <p:nvSpPr>
          <p:cNvPr id="28" name="TextBox 27"/>
          <p:cNvSpPr txBox="1"/>
          <p:nvPr/>
        </p:nvSpPr>
        <p:spPr>
          <a:xfrm>
            <a:off x="635531" y="3797678"/>
            <a:ext cx="988284" cy="461665"/>
          </a:xfrm>
          <a:prstGeom prst="rect">
            <a:avLst/>
          </a:prstGeom>
          <a:noFill/>
        </p:spPr>
        <p:txBody>
          <a:bodyPr wrap="none" rtlCol="0">
            <a:spAutoFit/>
          </a:bodyPr>
          <a:lstStyle/>
          <a:p>
            <a:pPr algn="ctr"/>
            <a:r>
              <a:rPr lang="en-US" sz="1200" dirty="0" err="1" smtClean="0"/>
              <a:t>Ajita</a:t>
            </a:r>
            <a:r>
              <a:rPr lang="en-US" sz="1200" dirty="0" smtClean="0"/>
              <a:t> John</a:t>
            </a:r>
          </a:p>
          <a:p>
            <a:pPr algn="ctr"/>
            <a:r>
              <a:rPr lang="en-US" sz="1200" b="1" dirty="0" smtClean="0"/>
              <a:t>Avaya Labs</a:t>
            </a:r>
            <a:endParaRPr lang="en-US" sz="1200" b="1" dirty="0"/>
          </a:p>
        </p:txBody>
      </p:sp>
      <p:sp>
        <p:nvSpPr>
          <p:cNvPr id="34" name="TextBox 33"/>
          <p:cNvSpPr txBox="1"/>
          <p:nvPr/>
        </p:nvSpPr>
        <p:spPr>
          <a:xfrm>
            <a:off x="4648837" y="3893714"/>
            <a:ext cx="1385187" cy="461665"/>
          </a:xfrm>
          <a:prstGeom prst="rect">
            <a:avLst/>
          </a:prstGeom>
          <a:noFill/>
        </p:spPr>
        <p:txBody>
          <a:bodyPr wrap="none" rtlCol="0">
            <a:spAutoFit/>
          </a:bodyPr>
          <a:lstStyle/>
          <a:p>
            <a:pPr algn="ctr"/>
            <a:r>
              <a:rPr lang="en-US" sz="1200" dirty="0" err="1" smtClean="0"/>
              <a:t>Hankui</a:t>
            </a:r>
            <a:r>
              <a:rPr lang="en-US" sz="1200" dirty="0" smtClean="0"/>
              <a:t> </a:t>
            </a:r>
            <a:r>
              <a:rPr lang="en-US" sz="1200" dirty="0" err="1" smtClean="0"/>
              <a:t>Zhuo</a:t>
            </a:r>
            <a:endParaRPr lang="en-US" sz="1200" dirty="0" smtClean="0"/>
          </a:p>
          <a:p>
            <a:pPr algn="ctr"/>
            <a:r>
              <a:rPr lang="en-US" sz="1200" b="1" dirty="0" smtClean="0"/>
              <a:t>Sun </a:t>
            </a:r>
            <a:r>
              <a:rPr lang="en-US" sz="1200" b="1" dirty="0" err="1" smtClean="0"/>
              <a:t>Yat</a:t>
            </a:r>
            <a:r>
              <a:rPr lang="en-US" sz="1200" b="1" dirty="0" smtClean="0"/>
              <a:t>-set Univ.</a:t>
            </a:r>
            <a:endParaRPr lang="en-US" sz="1200" b="1" dirty="0"/>
          </a:p>
        </p:txBody>
      </p:sp>
      <p:sp>
        <p:nvSpPr>
          <p:cNvPr id="35" name="TextBox 34"/>
          <p:cNvSpPr txBox="1"/>
          <p:nvPr/>
        </p:nvSpPr>
        <p:spPr>
          <a:xfrm>
            <a:off x="414979" y="5828005"/>
            <a:ext cx="1258678" cy="461665"/>
          </a:xfrm>
          <a:prstGeom prst="rect">
            <a:avLst/>
          </a:prstGeom>
          <a:noFill/>
        </p:spPr>
        <p:txBody>
          <a:bodyPr wrap="none" rtlCol="0">
            <a:spAutoFit/>
          </a:bodyPr>
          <a:lstStyle/>
          <a:p>
            <a:pPr algn="ctr"/>
            <a:r>
              <a:rPr lang="en-US" sz="1200" dirty="0" smtClean="0"/>
              <a:t>Shelly </a:t>
            </a:r>
            <a:r>
              <a:rPr lang="en-US" sz="1200" dirty="0" err="1" smtClean="0"/>
              <a:t>Farnham</a:t>
            </a:r>
            <a:endParaRPr lang="en-US" sz="1200" dirty="0" smtClean="0"/>
          </a:p>
          <a:p>
            <a:pPr algn="ctr"/>
            <a:r>
              <a:rPr lang="en-US" sz="1200" b="1" dirty="0" smtClean="0"/>
              <a:t>MSR</a:t>
            </a:r>
          </a:p>
        </p:txBody>
      </p:sp>
      <p:sp>
        <p:nvSpPr>
          <p:cNvPr id="36" name="TextBox 35"/>
          <p:cNvSpPr txBox="1"/>
          <p:nvPr/>
        </p:nvSpPr>
        <p:spPr>
          <a:xfrm>
            <a:off x="4328974" y="5815507"/>
            <a:ext cx="2024913" cy="461665"/>
          </a:xfrm>
          <a:prstGeom prst="rect">
            <a:avLst/>
          </a:prstGeom>
          <a:noFill/>
        </p:spPr>
        <p:txBody>
          <a:bodyPr wrap="none" rtlCol="0">
            <a:spAutoFit/>
          </a:bodyPr>
          <a:lstStyle/>
          <a:p>
            <a:pPr algn="ctr"/>
            <a:r>
              <a:rPr lang="en-US" sz="1200" dirty="0" smtClean="0"/>
              <a:t>Andres Monroy-Hernandez</a:t>
            </a:r>
          </a:p>
          <a:p>
            <a:pPr algn="ctr"/>
            <a:r>
              <a:rPr lang="en-US" sz="1200" b="1" dirty="0" smtClean="0"/>
              <a:t>MSR</a:t>
            </a:r>
          </a:p>
        </p:txBody>
      </p:sp>
      <p:sp>
        <p:nvSpPr>
          <p:cNvPr id="37" name="TextBox 36"/>
          <p:cNvSpPr txBox="1"/>
          <p:nvPr/>
        </p:nvSpPr>
        <p:spPr>
          <a:xfrm>
            <a:off x="2092339" y="5783155"/>
            <a:ext cx="970137" cy="461665"/>
          </a:xfrm>
          <a:prstGeom prst="rect">
            <a:avLst/>
          </a:prstGeom>
          <a:noFill/>
        </p:spPr>
        <p:txBody>
          <a:bodyPr wrap="none" rtlCol="0">
            <a:spAutoFit/>
          </a:bodyPr>
          <a:lstStyle/>
          <a:p>
            <a:pPr algn="ctr"/>
            <a:r>
              <a:rPr lang="en-US" sz="1200" dirty="0" smtClean="0"/>
              <a:t>Eric Horvitz</a:t>
            </a:r>
          </a:p>
          <a:p>
            <a:pPr algn="ctr"/>
            <a:r>
              <a:rPr lang="en-US" sz="1200" b="1" dirty="0" smtClean="0"/>
              <a:t>MSR</a:t>
            </a:r>
          </a:p>
        </p:txBody>
      </p:sp>
      <p:sp>
        <p:nvSpPr>
          <p:cNvPr id="38" name="TextBox 37"/>
          <p:cNvSpPr txBox="1"/>
          <p:nvPr/>
        </p:nvSpPr>
        <p:spPr>
          <a:xfrm>
            <a:off x="3381846" y="5785930"/>
            <a:ext cx="1055096" cy="461665"/>
          </a:xfrm>
          <a:prstGeom prst="rect">
            <a:avLst/>
          </a:prstGeom>
          <a:noFill/>
        </p:spPr>
        <p:txBody>
          <a:bodyPr wrap="none" rtlCol="0">
            <a:spAutoFit/>
          </a:bodyPr>
          <a:lstStyle/>
          <a:p>
            <a:pPr algn="ctr"/>
            <a:r>
              <a:rPr lang="en-US" sz="1200" dirty="0" smtClean="0"/>
              <a:t>John </a:t>
            </a:r>
            <a:r>
              <a:rPr lang="en-US" sz="1200" dirty="0" err="1" smtClean="0"/>
              <a:t>Krumm</a:t>
            </a:r>
            <a:endParaRPr lang="en-US" sz="1200" dirty="0" smtClean="0"/>
          </a:p>
          <a:p>
            <a:pPr algn="ctr"/>
            <a:r>
              <a:rPr lang="en-US" sz="1200" b="1" dirty="0" smtClean="0"/>
              <a:t>MSR</a:t>
            </a:r>
          </a:p>
        </p:txBody>
      </p:sp>
      <p:sp>
        <p:nvSpPr>
          <p:cNvPr id="39" name="TextBox 38"/>
          <p:cNvSpPr txBox="1"/>
          <p:nvPr/>
        </p:nvSpPr>
        <p:spPr>
          <a:xfrm>
            <a:off x="6073827" y="3845773"/>
            <a:ext cx="1166088" cy="461665"/>
          </a:xfrm>
          <a:prstGeom prst="rect">
            <a:avLst/>
          </a:prstGeom>
          <a:noFill/>
        </p:spPr>
        <p:txBody>
          <a:bodyPr wrap="none" rtlCol="0">
            <a:spAutoFit/>
          </a:bodyPr>
          <a:lstStyle/>
          <a:p>
            <a:pPr algn="ctr"/>
            <a:r>
              <a:rPr lang="en-US" sz="1200" dirty="0" err="1" smtClean="0"/>
              <a:t>Vagelis</a:t>
            </a:r>
            <a:r>
              <a:rPr lang="en-US" sz="1200" dirty="0" smtClean="0"/>
              <a:t> </a:t>
            </a:r>
            <a:r>
              <a:rPr lang="en-US" sz="1200" dirty="0" err="1" smtClean="0"/>
              <a:t>Hristidis</a:t>
            </a:r>
            <a:endParaRPr lang="en-US" sz="1200" dirty="0" smtClean="0"/>
          </a:p>
          <a:p>
            <a:pPr algn="ctr"/>
            <a:r>
              <a:rPr lang="en-US" sz="1200" b="1" dirty="0" smtClean="0"/>
              <a:t>UC Riverside</a:t>
            </a:r>
          </a:p>
        </p:txBody>
      </p:sp>
      <p:sp>
        <p:nvSpPr>
          <p:cNvPr id="40" name="TextBox 39"/>
          <p:cNvSpPr txBox="1"/>
          <p:nvPr/>
        </p:nvSpPr>
        <p:spPr>
          <a:xfrm>
            <a:off x="7534457" y="5731391"/>
            <a:ext cx="1609543" cy="461665"/>
          </a:xfrm>
          <a:prstGeom prst="rect">
            <a:avLst/>
          </a:prstGeom>
          <a:noFill/>
        </p:spPr>
        <p:txBody>
          <a:bodyPr wrap="none" rtlCol="0">
            <a:spAutoFit/>
          </a:bodyPr>
          <a:lstStyle/>
          <a:p>
            <a:pPr algn="ctr"/>
            <a:r>
              <a:rPr lang="en-US" sz="1200" dirty="0" smtClean="0"/>
              <a:t>David McDonald</a:t>
            </a:r>
          </a:p>
          <a:p>
            <a:pPr algn="ctr"/>
            <a:r>
              <a:rPr lang="en-US" sz="1200" b="1" dirty="0" smtClean="0"/>
              <a:t>Univ. of Washington</a:t>
            </a:r>
          </a:p>
        </p:txBody>
      </p:sp>
      <p:sp>
        <p:nvSpPr>
          <p:cNvPr id="41" name="TextBox 40"/>
          <p:cNvSpPr txBox="1"/>
          <p:nvPr/>
        </p:nvSpPr>
        <p:spPr>
          <a:xfrm>
            <a:off x="7159378" y="2324633"/>
            <a:ext cx="1910075" cy="461665"/>
          </a:xfrm>
          <a:prstGeom prst="rect">
            <a:avLst/>
          </a:prstGeom>
          <a:noFill/>
        </p:spPr>
        <p:txBody>
          <a:bodyPr wrap="none" rtlCol="0">
            <a:spAutoFit/>
          </a:bodyPr>
          <a:lstStyle/>
          <a:p>
            <a:pPr algn="ctr"/>
            <a:r>
              <a:rPr lang="en-US" sz="1200" dirty="0" smtClean="0"/>
              <a:t>Yi Chen</a:t>
            </a:r>
          </a:p>
          <a:p>
            <a:pPr algn="ctr"/>
            <a:r>
              <a:rPr lang="en-US" sz="1200" b="1" dirty="0" smtClean="0"/>
              <a:t>New Jersey Inst. </a:t>
            </a:r>
            <a:r>
              <a:rPr lang="en-US" sz="1200" b="1" dirty="0"/>
              <a:t>o</a:t>
            </a:r>
            <a:r>
              <a:rPr lang="en-US" sz="1200" b="1" dirty="0" smtClean="0"/>
              <a:t>f Tech</a:t>
            </a:r>
          </a:p>
        </p:txBody>
      </p:sp>
      <p:sp>
        <p:nvSpPr>
          <p:cNvPr id="42" name="TextBox 41"/>
          <p:cNvSpPr txBox="1"/>
          <p:nvPr/>
        </p:nvSpPr>
        <p:spPr>
          <a:xfrm>
            <a:off x="6255645" y="5815507"/>
            <a:ext cx="1278812" cy="461665"/>
          </a:xfrm>
          <a:prstGeom prst="rect">
            <a:avLst/>
          </a:prstGeom>
          <a:noFill/>
        </p:spPr>
        <p:txBody>
          <a:bodyPr wrap="none" rtlCol="0">
            <a:spAutoFit/>
          </a:bodyPr>
          <a:lstStyle/>
          <a:p>
            <a:pPr algn="ctr"/>
            <a:r>
              <a:rPr lang="en-US" sz="1200" dirty="0" err="1" smtClean="0"/>
              <a:t>Panos</a:t>
            </a:r>
            <a:r>
              <a:rPr lang="en-US" sz="1200" dirty="0" smtClean="0"/>
              <a:t> </a:t>
            </a:r>
            <a:r>
              <a:rPr lang="en-US" sz="1200" dirty="0" err="1" smtClean="0"/>
              <a:t>Ipeirotis</a:t>
            </a:r>
            <a:endParaRPr lang="en-US" sz="1200" dirty="0" smtClean="0"/>
          </a:p>
          <a:p>
            <a:pPr algn="ctr"/>
            <a:r>
              <a:rPr lang="en-US" sz="1200" b="1" dirty="0" smtClean="0"/>
              <a:t>New York Univ.</a:t>
            </a:r>
          </a:p>
        </p:txBody>
      </p:sp>
      <p:sp>
        <p:nvSpPr>
          <p:cNvPr id="44" name="TextBox 43"/>
          <p:cNvSpPr txBox="1"/>
          <p:nvPr/>
        </p:nvSpPr>
        <p:spPr>
          <a:xfrm>
            <a:off x="7295747" y="3901777"/>
            <a:ext cx="1718612" cy="461665"/>
          </a:xfrm>
          <a:prstGeom prst="rect">
            <a:avLst/>
          </a:prstGeom>
          <a:noFill/>
        </p:spPr>
        <p:txBody>
          <a:bodyPr wrap="none" rtlCol="0">
            <a:spAutoFit/>
          </a:bodyPr>
          <a:lstStyle/>
          <a:p>
            <a:pPr algn="ctr"/>
            <a:r>
              <a:rPr lang="en-US" sz="1200" dirty="0" err="1" smtClean="0"/>
              <a:t>Munmun</a:t>
            </a:r>
            <a:r>
              <a:rPr lang="en-US" sz="1200" dirty="0" smtClean="0"/>
              <a:t> De Choudhury</a:t>
            </a:r>
          </a:p>
          <a:p>
            <a:pPr algn="ctr"/>
            <a:r>
              <a:rPr lang="en-US" sz="1200" b="1" dirty="0" smtClean="0"/>
              <a:t>Georgia Tech</a:t>
            </a:r>
          </a:p>
        </p:txBody>
      </p:sp>
      <p:sp>
        <p:nvSpPr>
          <p:cNvPr id="3" name="Slide Number Placeholder 2"/>
          <p:cNvSpPr>
            <a:spLocks noGrp="1"/>
          </p:cNvSpPr>
          <p:nvPr>
            <p:ph type="sldNum" sz="quarter" idx="12"/>
          </p:nvPr>
        </p:nvSpPr>
        <p:spPr>
          <a:xfrm>
            <a:off x="8465309" y="7861099"/>
            <a:ext cx="565159" cy="365125"/>
          </a:xfrm>
        </p:spPr>
        <p:txBody>
          <a:bodyPr/>
          <a:lstStyle/>
          <a:p>
            <a:fld id="{E0FF9B90-B352-45BD-84CC-4DD4FD95D171}" type="slidenum">
              <a:rPr lang="en-US" smtClean="0"/>
              <a:t>92</a:t>
            </a:fld>
            <a:endParaRPr lang="en-US"/>
          </a:p>
        </p:txBody>
      </p:sp>
      <p:pic>
        <p:nvPicPr>
          <p:cNvPr id="71" name="Picture 70"/>
          <p:cNvPicPr>
            <a:picLocks noChangeAspect="1"/>
          </p:cNvPicPr>
          <p:nvPr/>
        </p:nvPicPr>
        <p:blipFill>
          <a:blip r:embed="rId2"/>
          <a:stretch>
            <a:fillRect/>
          </a:stretch>
        </p:blipFill>
        <p:spPr>
          <a:xfrm>
            <a:off x="6255645" y="4661738"/>
            <a:ext cx="1097280" cy="1086417"/>
          </a:xfrm>
          <a:prstGeom prst="rect">
            <a:avLst/>
          </a:prstGeom>
        </p:spPr>
      </p:pic>
      <p:pic>
        <p:nvPicPr>
          <p:cNvPr id="72" name="Picture 71"/>
          <p:cNvPicPr>
            <a:picLocks noChangeAspect="1"/>
          </p:cNvPicPr>
          <p:nvPr/>
        </p:nvPicPr>
        <p:blipFill>
          <a:blip r:embed="rId3"/>
          <a:stretch>
            <a:fillRect/>
          </a:stretch>
        </p:blipFill>
        <p:spPr>
          <a:xfrm>
            <a:off x="6108231" y="2863147"/>
            <a:ext cx="1097280" cy="964083"/>
          </a:xfrm>
          <a:prstGeom prst="rect">
            <a:avLst/>
          </a:prstGeom>
        </p:spPr>
      </p:pic>
      <p:pic>
        <p:nvPicPr>
          <p:cNvPr id="73" name="Picture 72"/>
          <p:cNvPicPr>
            <a:picLocks noChangeAspect="1"/>
          </p:cNvPicPr>
          <p:nvPr/>
        </p:nvPicPr>
        <p:blipFill>
          <a:blip r:embed="rId4"/>
          <a:stretch>
            <a:fillRect/>
          </a:stretch>
        </p:blipFill>
        <p:spPr>
          <a:xfrm>
            <a:off x="7659830" y="4698296"/>
            <a:ext cx="990445" cy="1013302"/>
          </a:xfrm>
          <a:prstGeom prst="rect">
            <a:avLst/>
          </a:prstGeom>
        </p:spPr>
      </p:pic>
      <p:pic>
        <p:nvPicPr>
          <p:cNvPr id="74" name="Picture 73"/>
          <p:cNvPicPr>
            <a:picLocks noChangeAspect="1"/>
          </p:cNvPicPr>
          <p:nvPr/>
        </p:nvPicPr>
        <p:blipFill>
          <a:blip r:embed="rId5"/>
          <a:stretch>
            <a:fillRect/>
          </a:stretch>
        </p:blipFill>
        <p:spPr>
          <a:xfrm>
            <a:off x="7474528" y="2863147"/>
            <a:ext cx="1097280" cy="1056008"/>
          </a:xfrm>
          <a:prstGeom prst="rect">
            <a:avLst/>
          </a:prstGeom>
        </p:spPr>
      </p:pic>
      <p:pic>
        <p:nvPicPr>
          <p:cNvPr id="75" name="Picture 74"/>
          <p:cNvPicPr>
            <a:picLocks noChangeAspect="1"/>
          </p:cNvPicPr>
          <p:nvPr/>
        </p:nvPicPr>
        <p:blipFill>
          <a:blip r:embed="rId6"/>
          <a:stretch>
            <a:fillRect/>
          </a:stretch>
        </p:blipFill>
        <p:spPr>
          <a:xfrm>
            <a:off x="4792790" y="4735033"/>
            <a:ext cx="1097280" cy="1070646"/>
          </a:xfrm>
          <a:prstGeom prst="rect">
            <a:avLst/>
          </a:prstGeom>
        </p:spPr>
      </p:pic>
      <p:pic>
        <p:nvPicPr>
          <p:cNvPr id="76" name="Picture 2" descr="https://fbcdn-sphotos-b-a.akamaihd.net/hphotos-ak-ash3/t1.0-9/180503_10150095900644875_5561879_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535" y="4688650"/>
            <a:ext cx="1097280" cy="116341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p:cNvPicPr>
            <a:picLocks noChangeAspect="1"/>
          </p:cNvPicPr>
          <p:nvPr/>
        </p:nvPicPr>
        <p:blipFill>
          <a:blip r:embed="rId8"/>
          <a:stretch>
            <a:fillRect/>
          </a:stretch>
        </p:blipFill>
        <p:spPr>
          <a:xfrm>
            <a:off x="2008468" y="4688650"/>
            <a:ext cx="1097280" cy="1097280"/>
          </a:xfrm>
          <a:prstGeom prst="rect">
            <a:avLst/>
          </a:prstGeom>
        </p:spPr>
      </p:pic>
      <p:pic>
        <p:nvPicPr>
          <p:cNvPr id="78" name="Picture 77"/>
          <p:cNvPicPr>
            <a:picLocks noChangeAspect="1"/>
          </p:cNvPicPr>
          <p:nvPr/>
        </p:nvPicPr>
        <p:blipFill>
          <a:blip r:embed="rId9"/>
          <a:stretch>
            <a:fillRect/>
          </a:stretch>
        </p:blipFill>
        <p:spPr>
          <a:xfrm>
            <a:off x="3384719" y="4709810"/>
            <a:ext cx="1097280" cy="1076120"/>
          </a:xfrm>
          <a:prstGeom prst="rect">
            <a:avLst/>
          </a:prstGeom>
        </p:spPr>
      </p:pic>
      <p:pic>
        <p:nvPicPr>
          <p:cNvPr id="79" name="Picture 78"/>
          <p:cNvPicPr>
            <a:picLocks noChangeAspect="1"/>
          </p:cNvPicPr>
          <p:nvPr/>
        </p:nvPicPr>
        <p:blipFill>
          <a:blip r:embed="rId10"/>
          <a:stretch>
            <a:fillRect/>
          </a:stretch>
        </p:blipFill>
        <p:spPr>
          <a:xfrm>
            <a:off x="2055553" y="2772385"/>
            <a:ext cx="1083661" cy="983047"/>
          </a:xfrm>
          <a:prstGeom prst="rect">
            <a:avLst/>
          </a:prstGeom>
        </p:spPr>
      </p:pic>
      <p:pic>
        <p:nvPicPr>
          <p:cNvPr id="80" name="Picture 79"/>
          <p:cNvPicPr>
            <a:picLocks noChangeAspect="1"/>
          </p:cNvPicPr>
          <p:nvPr/>
        </p:nvPicPr>
        <p:blipFill>
          <a:blip r:embed="rId11"/>
          <a:stretch>
            <a:fillRect/>
          </a:stretch>
        </p:blipFill>
        <p:spPr>
          <a:xfrm>
            <a:off x="614247" y="1247799"/>
            <a:ext cx="1097280" cy="1076834"/>
          </a:xfrm>
          <a:prstGeom prst="rect">
            <a:avLst/>
          </a:prstGeom>
        </p:spPr>
      </p:pic>
      <p:pic>
        <p:nvPicPr>
          <p:cNvPr id="81" name="Picture 80"/>
          <p:cNvPicPr>
            <a:picLocks noChangeAspect="1"/>
          </p:cNvPicPr>
          <p:nvPr/>
        </p:nvPicPr>
        <p:blipFill>
          <a:blip r:embed="rId12"/>
          <a:stretch>
            <a:fillRect/>
          </a:stretch>
        </p:blipFill>
        <p:spPr>
          <a:xfrm>
            <a:off x="3385334" y="1240291"/>
            <a:ext cx="1097280" cy="1091849"/>
          </a:xfrm>
          <a:prstGeom prst="rect">
            <a:avLst/>
          </a:prstGeom>
        </p:spPr>
      </p:pic>
      <p:pic>
        <p:nvPicPr>
          <p:cNvPr id="82" name="Picture 81"/>
          <p:cNvPicPr>
            <a:picLocks noChangeAspect="1"/>
          </p:cNvPicPr>
          <p:nvPr/>
        </p:nvPicPr>
        <p:blipFill>
          <a:blip r:embed="rId13"/>
          <a:stretch>
            <a:fillRect/>
          </a:stretch>
        </p:blipFill>
        <p:spPr>
          <a:xfrm>
            <a:off x="6132571" y="1229017"/>
            <a:ext cx="1097280" cy="1075764"/>
          </a:xfrm>
          <a:prstGeom prst="rect">
            <a:avLst/>
          </a:prstGeom>
        </p:spPr>
      </p:pic>
      <p:pic>
        <p:nvPicPr>
          <p:cNvPr id="83" name="Picture 82"/>
          <p:cNvPicPr>
            <a:picLocks noChangeAspect="1"/>
          </p:cNvPicPr>
          <p:nvPr/>
        </p:nvPicPr>
        <p:blipFill>
          <a:blip r:embed="rId14"/>
          <a:stretch>
            <a:fillRect/>
          </a:stretch>
        </p:blipFill>
        <p:spPr>
          <a:xfrm>
            <a:off x="2041934" y="1269537"/>
            <a:ext cx="1097280" cy="1091793"/>
          </a:xfrm>
          <a:prstGeom prst="rect">
            <a:avLst/>
          </a:prstGeom>
        </p:spPr>
      </p:pic>
      <p:pic>
        <p:nvPicPr>
          <p:cNvPr id="84" name="Picture 83"/>
          <p:cNvPicPr>
            <a:picLocks noChangeAspect="1"/>
          </p:cNvPicPr>
          <p:nvPr/>
        </p:nvPicPr>
        <p:blipFill>
          <a:blip r:embed="rId15"/>
          <a:stretch>
            <a:fillRect/>
          </a:stretch>
        </p:blipFill>
        <p:spPr>
          <a:xfrm>
            <a:off x="7565776" y="1227353"/>
            <a:ext cx="1097280" cy="1097280"/>
          </a:xfrm>
          <a:prstGeom prst="rect">
            <a:avLst/>
          </a:prstGeom>
        </p:spPr>
      </p:pic>
      <p:pic>
        <p:nvPicPr>
          <p:cNvPr id="85" name="Picture 84"/>
          <p:cNvPicPr>
            <a:picLocks noChangeAspect="1"/>
          </p:cNvPicPr>
          <p:nvPr/>
        </p:nvPicPr>
        <p:blipFill>
          <a:blip r:embed="rId16"/>
          <a:stretch>
            <a:fillRect/>
          </a:stretch>
        </p:blipFill>
        <p:spPr>
          <a:xfrm>
            <a:off x="526535" y="2751255"/>
            <a:ext cx="1097280" cy="1075975"/>
          </a:xfrm>
          <a:prstGeom prst="rect">
            <a:avLst/>
          </a:prstGeom>
        </p:spPr>
      </p:pic>
      <p:pic>
        <p:nvPicPr>
          <p:cNvPr id="86" name="Picture 85"/>
          <p:cNvPicPr>
            <a:picLocks noChangeAspect="1"/>
          </p:cNvPicPr>
          <p:nvPr/>
        </p:nvPicPr>
        <p:blipFill>
          <a:blip r:embed="rId17"/>
          <a:stretch>
            <a:fillRect/>
          </a:stretch>
        </p:blipFill>
        <p:spPr>
          <a:xfrm>
            <a:off x="3430816" y="2766446"/>
            <a:ext cx="1097280" cy="1066373"/>
          </a:xfrm>
          <a:prstGeom prst="rect">
            <a:avLst/>
          </a:prstGeom>
        </p:spPr>
      </p:pic>
      <p:pic>
        <p:nvPicPr>
          <p:cNvPr id="87" name="Picture 86"/>
          <p:cNvPicPr>
            <a:picLocks noChangeAspect="1"/>
          </p:cNvPicPr>
          <p:nvPr/>
        </p:nvPicPr>
        <p:blipFill>
          <a:blip r:embed="rId18"/>
          <a:stretch>
            <a:fillRect/>
          </a:stretch>
        </p:blipFill>
        <p:spPr>
          <a:xfrm>
            <a:off x="4792791" y="1195064"/>
            <a:ext cx="1097280" cy="1029904"/>
          </a:xfrm>
          <a:prstGeom prst="rect">
            <a:avLst/>
          </a:prstGeom>
        </p:spPr>
      </p:pic>
      <p:pic>
        <p:nvPicPr>
          <p:cNvPr id="88" name="Picture 87"/>
          <p:cNvPicPr>
            <a:picLocks noChangeAspect="1"/>
          </p:cNvPicPr>
          <p:nvPr/>
        </p:nvPicPr>
        <p:blipFill>
          <a:blip r:embed="rId19"/>
          <a:stretch>
            <a:fillRect/>
          </a:stretch>
        </p:blipFill>
        <p:spPr>
          <a:xfrm>
            <a:off x="4792791" y="2817382"/>
            <a:ext cx="1097280" cy="1058232"/>
          </a:xfrm>
          <a:prstGeom prst="rect">
            <a:avLst/>
          </a:prstGeom>
        </p:spPr>
      </p:pic>
    </p:spTree>
    <p:extLst>
      <p:ext uri="{BB962C8B-B14F-4D97-AF65-F5344CB8AC3E}">
        <p14:creationId xmlns:p14="http://schemas.microsoft.com/office/powerpoint/2010/main" val="25937522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52800" y="2895600"/>
            <a:ext cx="2108269" cy="646331"/>
          </a:xfrm>
          <a:prstGeom prst="rect">
            <a:avLst/>
          </a:prstGeom>
          <a:noFill/>
        </p:spPr>
        <p:txBody>
          <a:bodyPr wrap="none" rtlCol="0">
            <a:spAutoFit/>
          </a:bodyPr>
          <a:lstStyle/>
          <a:p>
            <a:r>
              <a:rPr lang="en-US" sz="3600" b="1" dirty="0" smtClean="0"/>
              <a:t>Backups</a:t>
            </a:r>
            <a:endParaRPr lang="en-US" sz="3600" b="1" dirty="0"/>
          </a:p>
        </p:txBody>
      </p:sp>
    </p:spTree>
    <p:extLst>
      <p:ext uri="{BB962C8B-B14F-4D97-AF65-F5344CB8AC3E}">
        <p14:creationId xmlns:p14="http://schemas.microsoft.com/office/powerpoint/2010/main" val="417354072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effectLst/>
              </a:rPr>
              <a:t>ET-LDA: Generative Process</a:t>
            </a:r>
            <a:endParaRPr lang="en-US" dirty="0">
              <a:effectLst/>
            </a:endParaRPr>
          </a:p>
        </p:txBody>
      </p:sp>
      <p:sp>
        <p:nvSpPr>
          <p:cNvPr id="6" name="Content Placeholder 5"/>
          <p:cNvSpPr>
            <a:spLocks noGrp="1"/>
          </p:cNvSpPr>
          <p:nvPr>
            <p:ph idx="1"/>
          </p:nvPr>
        </p:nvSpPr>
        <p:spPr>
          <a:xfrm>
            <a:off x="1070999" y="1732450"/>
            <a:ext cx="7722019" cy="4546430"/>
          </a:xfrm>
          <a:effectLst>
            <a:outerShdw dir="17880000">
              <a:srgbClr val="000000">
                <a:alpha val="46000"/>
              </a:srgbClr>
            </a:outerShdw>
          </a:effectLst>
        </p:spPr>
        <p:txBody>
          <a:bodyPr>
            <a:noAutofit/>
          </a:bodyPr>
          <a:lstStyle/>
          <a:p>
            <a:pPr marL="36900" indent="0">
              <a:buNone/>
            </a:pPr>
            <a:r>
              <a:rPr lang="en-US" sz="2400" b="1" dirty="0" err="1" smtClean="0">
                <a:solidFill>
                  <a:schemeClr val="tx1"/>
                </a:solidFill>
                <a:effectLst/>
              </a:rPr>
              <a:t>Foreach</a:t>
            </a:r>
            <a:r>
              <a:rPr lang="en-US" sz="2400" dirty="0" smtClean="0">
                <a:solidFill>
                  <a:schemeClr val="tx1"/>
                </a:solidFill>
                <a:effectLst/>
              </a:rPr>
              <a:t> paragraph </a:t>
            </a:r>
            <a:r>
              <a:rPr lang="en-US" sz="2400" b="1" i="1" dirty="0" smtClean="0">
                <a:solidFill>
                  <a:schemeClr val="tx1"/>
                </a:solidFill>
                <a:effectLst/>
              </a:rPr>
              <a:t>s</a:t>
            </a:r>
            <a:r>
              <a:rPr lang="en-US" sz="2400" dirty="0" smtClean="0">
                <a:solidFill>
                  <a:schemeClr val="tx1"/>
                </a:solidFill>
                <a:effectLst/>
              </a:rPr>
              <a:t> in </a:t>
            </a:r>
            <a:r>
              <a:rPr lang="en-US" sz="2400" b="1" dirty="0" smtClean="0">
                <a:solidFill>
                  <a:schemeClr val="tx1"/>
                </a:solidFill>
                <a:effectLst/>
              </a:rPr>
              <a:t>S</a:t>
            </a:r>
          </a:p>
          <a:p>
            <a:pPr marL="450000" lvl="1" indent="0">
              <a:buNone/>
            </a:pPr>
            <a:r>
              <a:rPr lang="en-US" sz="2000" dirty="0">
                <a:solidFill>
                  <a:schemeClr val="tx1"/>
                </a:solidFill>
                <a:effectLst/>
              </a:rPr>
              <a:t>	</a:t>
            </a:r>
            <a:r>
              <a:rPr lang="en-US" sz="2000" dirty="0" smtClean="0">
                <a:solidFill>
                  <a:schemeClr val="tx1"/>
                </a:solidFill>
                <a:effectLst/>
              </a:rPr>
              <a:t>draw a segment choice indicate C</a:t>
            </a:r>
            <a:r>
              <a:rPr lang="en-US" sz="2000" baseline="30000" dirty="0" smtClean="0">
                <a:solidFill>
                  <a:schemeClr val="tx1"/>
                </a:solidFill>
                <a:effectLst/>
              </a:rPr>
              <a:t>s</a:t>
            </a:r>
          </a:p>
          <a:p>
            <a:pPr marL="450000" lvl="1" indent="0">
              <a:buNone/>
            </a:pPr>
            <a:r>
              <a:rPr lang="en-US" sz="2000" dirty="0">
                <a:solidFill>
                  <a:schemeClr val="tx1"/>
                </a:solidFill>
                <a:effectLst/>
              </a:rPr>
              <a:t>	</a:t>
            </a:r>
            <a:r>
              <a:rPr lang="en-US" sz="2000" dirty="0" smtClean="0">
                <a:solidFill>
                  <a:schemeClr val="tx1"/>
                </a:solidFill>
                <a:effectLst/>
              </a:rPr>
              <a:t>if C</a:t>
            </a:r>
            <a:r>
              <a:rPr lang="en-US" sz="2000" baseline="30000" dirty="0" smtClean="0">
                <a:solidFill>
                  <a:schemeClr val="tx1"/>
                </a:solidFill>
                <a:effectLst/>
              </a:rPr>
              <a:t>s</a:t>
            </a:r>
            <a:r>
              <a:rPr lang="en-US" sz="2000" dirty="0" smtClean="0">
                <a:solidFill>
                  <a:schemeClr val="tx1"/>
                </a:solidFill>
                <a:effectLst/>
              </a:rPr>
              <a:t> = 1 </a:t>
            </a:r>
            <a:r>
              <a:rPr lang="en-US" sz="2000" dirty="0" smtClean="0">
                <a:solidFill>
                  <a:schemeClr val="accent2">
                    <a:lumMod val="75000"/>
                  </a:schemeClr>
                </a:solidFill>
                <a:effectLst/>
              </a:rPr>
              <a:t>then draw a new topic mixture for </a:t>
            </a:r>
            <a:r>
              <a:rPr lang="en-US" sz="2000" b="1" dirty="0" smtClean="0">
                <a:solidFill>
                  <a:schemeClr val="accent2">
                    <a:lumMod val="75000"/>
                  </a:schemeClr>
                </a:solidFill>
                <a:effectLst/>
              </a:rPr>
              <a:t>s</a:t>
            </a:r>
          </a:p>
          <a:p>
            <a:pPr marL="450000" lvl="1" indent="0">
              <a:buNone/>
            </a:pPr>
            <a:r>
              <a:rPr lang="en-US" sz="2000" dirty="0">
                <a:solidFill>
                  <a:schemeClr val="tx1"/>
                </a:solidFill>
                <a:effectLst/>
              </a:rPr>
              <a:t>	</a:t>
            </a:r>
            <a:r>
              <a:rPr lang="en-US" sz="2000" dirty="0" smtClean="0">
                <a:solidFill>
                  <a:schemeClr val="tx1"/>
                </a:solidFill>
                <a:effectLst/>
              </a:rPr>
              <a:t>else then </a:t>
            </a:r>
            <a:r>
              <a:rPr lang="en-US" sz="2000" dirty="0" smtClean="0">
                <a:solidFill>
                  <a:schemeClr val="accent2">
                    <a:lumMod val="75000"/>
                  </a:schemeClr>
                </a:solidFill>
                <a:effectLst/>
              </a:rPr>
              <a:t>topic of </a:t>
            </a:r>
            <a:r>
              <a:rPr lang="en-US" sz="2000" b="1" dirty="0" smtClean="0">
                <a:solidFill>
                  <a:schemeClr val="accent2">
                    <a:lumMod val="75000"/>
                  </a:schemeClr>
                </a:solidFill>
                <a:effectLst/>
              </a:rPr>
              <a:t>s</a:t>
            </a:r>
            <a:r>
              <a:rPr lang="en-US" sz="2000" dirty="0" smtClean="0">
                <a:solidFill>
                  <a:schemeClr val="accent2">
                    <a:lumMod val="75000"/>
                  </a:schemeClr>
                </a:solidFill>
                <a:effectLst/>
              </a:rPr>
              <a:t> is as same as the topic of previous paragraph </a:t>
            </a:r>
            <a:r>
              <a:rPr lang="en-US" sz="2000" b="1" dirty="0" smtClean="0">
                <a:solidFill>
                  <a:schemeClr val="accent2">
                    <a:lumMod val="75000"/>
                  </a:schemeClr>
                </a:solidFill>
                <a:effectLst/>
              </a:rPr>
              <a:t>s-1</a:t>
            </a:r>
          </a:p>
          <a:p>
            <a:pPr marL="55563" lvl="1" indent="0">
              <a:buNone/>
            </a:pPr>
            <a:r>
              <a:rPr lang="en-US" sz="2000" b="1" dirty="0" err="1" smtClean="0">
                <a:solidFill>
                  <a:schemeClr val="tx1"/>
                </a:solidFill>
                <a:effectLst/>
              </a:rPr>
              <a:t>Foreach</a:t>
            </a:r>
            <a:r>
              <a:rPr lang="en-US" sz="2000" dirty="0" smtClean="0">
                <a:solidFill>
                  <a:schemeClr val="tx1"/>
                </a:solidFill>
                <a:effectLst/>
              </a:rPr>
              <a:t> tweet </a:t>
            </a:r>
            <a:r>
              <a:rPr lang="en-US" sz="2000" b="1" i="1" dirty="0" smtClean="0">
                <a:solidFill>
                  <a:schemeClr val="tx1"/>
                </a:solidFill>
                <a:effectLst/>
              </a:rPr>
              <a:t>t</a:t>
            </a:r>
            <a:r>
              <a:rPr lang="en-US" sz="2000" dirty="0" smtClean="0">
                <a:solidFill>
                  <a:schemeClr val="tx1"/>
                </a:solidFill>
                <a:effectLst/>
              </a:rPr>
              <a:t> in </a:t>
            </a:r>
            <a:r>
              <a:rPr lang="en-US" sz="2000" b="1" dirty="0" smtClean="0">
                <a:solidFill>
                  <a:schemeClr val="tx1"/>
                </a:solidFill>
                <a:effectLst/>
              </a:rPr>
              <a:t>T</a:t>
            </a:r>
          </a:p>
          <a:p>
            <a:pPr marL="55563" lvl="1" indent="0">
              <a:buNone/>
            </a:pPr>
            <a:r>
              <a:rPr lang="en-US" sz="2000" b="1" dirty="0">
                <a:solidFill>
                  <a:schemeClr val="tx1"/>
                </a:solidFill>
                <a:effectLst/>
              </a:rPr>
              <a:t>	</a:t>
            </a:r>
            <a:r>
              <a:rPr lang="en-US" sz="2000" dirty="0" smtClean="0">
                <a:solidFill>
                  <a:schemeClr val="tx1"/>
                </a:solidFill>
                <a:effectLst/>
              </a:rPr>
              <a:t>draw a topic changing indicate C</a:t>
            </a:r>
            <a:r>
              <a:rPr lang="en-US" sz="2000" baseline="30000" dirty="0" smtClean="0">
                <a:solidFill>
                  <a:schemeClr val="tx1"/>
                </a:solidFill>
                <a:effectLst/>
              </a:rPr>
              <a:t>t</a:t>
            </a:r>
            <a:r>
              <a:rPr lang="en-US" sz="2000" baseline="30000" dirty="0">
                <a:solidFill>
                  <a:schemeClr val="tx1"/>
                </a:solidFill>
                <a:effectLst/>
              </a:rPr>
              <a:t>	</a:t>
            </a:r>
            <a:r>
              <a:rPr lang="en-US" sz="2000" baseline="30000" dirty="0" smtClean="0">
                <a:solidFill>
                  <a:schemeClr val="tx1"/>
                </a:solidFill>
                <a:effectLst/>
              </a:rPr>
              <a:t> 	</a:t>
            </a:r>
          </a:p>
          <a:p>
            <a:pPr marL="55563" lvl="1" indent="0">
              <a:buNone/>
            </a:pPr>
            <a:r>
              <a:rPr lang="en-US" sz="2000" baseline="30000" dirty="0">
                <a:solidFill>
                  <a:schemeClr val="tx1"/>
                </a:solidFill>
                <a:effectLst/>
              </a:rPr>
              <a:t>	</a:t>
            </a:r>
            <a:r>
              <a:rPr lang="en-US" sz="2000" dirty="0" smtClean="0">
                <a:solidFill>
                  <a:schemeClr val="tx1"/>
                </a:solidFill>
                <a:effectLst/>
              </a:rPr>
              <a:t>if C</a:t>
            </a:r>
            <a:r>
              <a:rPr lang="en-US" sz="2000" baseline="30000" dirty="0" smtClean="0">
                <a:solidFill>
                  <a:schemeClr val="tx1"/>
                </a:solidFill>
                <a:effectLst/>
              </a:rPr>
              <a:t>t  </a:t>
            </a:r>
            <a:r>
              <a:rPr lang="en-US" sz="2000" dirty="0" smtClean="0">
                <a:solidFill>
                  <a:schemeClr val="tx1"/>
                </a:solidFill>
                <a:effectLst/>
              </a:rPr>
              <a:t>= 1 then </a:t>
            </a:r>
            <a:r>
              <a:rPr lang="en-US" sz="2000" dirty="0" smtClean="0">
                <a:solidFill>
                  <a:schemeClr val="accent2">
                    <a:lumMod val="75000"/>
                  </a:schemeClr>
                </a:solidFill>
                <a:effectLst/>
              </a:rPr>
              <a:t>draw a new topic for </a:t>
            </a:r>
            <a:r>
              <a:rPr lang="en-US" sz="2000" b="1" i="1" dirty="0" smtClean="0">
                <a:solidFill>
                  <a:schemeClr val="accent2">
                    <a:lumMod val="75000"/>
                  </a:schemeClr>
                </a:solidFill>
                <a:effectLst/>
              </a:rPr>
              <a:t>t</a:t>
            </a:r>
          </a:p>
          <a:p>
            <a:pPr marL="55563" lvl="1" indent="0">
              <a:buNone/>
            </a:pPr>
            <a:r>
              <a:rPr lang="en-US" sz="2000" b="1" i="1" baseline="30000" dirty="0">
                <a:solidFill>
                  <a:schemeClr val="tx1"/>
                </a:solidFill>
                <a:effectLst/>
              </a:rPr>
              <a:t> </a:t>
            </a:r>
            <a:r>
              <a:rPr lang="en-US" sz="2000" b="1" i="1" baseline="30000" dirty="0" smtClean="0">
                <a:solidFill>
                  <a:schemeClr val="tx1"/>
                </a:solidFill>
                <a:effectLst/>
              </a:rPr>
              <a:t>  	</a:t>
            </a:r>
            <a:r>
              <a:rPr lang="en-US" sz="2000" dirty="0" smtClean="0">
                <a:solidFill>
                  <a:schemeClr val="tx1"/>
                </a:solidFill>
                <a:effectLst/>
              </a:rPr>
              <a:t>else then </a:t>
            </a:r>
          </a:p>
          <a:p>
            <a:pPr marL="55563" lvl="1" indent="0">
              <a:buNone/>
            </a:pPr>
            <a:r>
              <a:rPr lang="en-US" sz="2000" dirty="0">
                <a:solidFill>
                  <a:schemeClr val="tx1"/>
                </a:solidFill>
                <a:effectLst/>
              </a:rPr>
              <a:t>	</a:t>
            </a:r>
            <a:r>
              <a:rPr lang="en-US" sz="2000" dirty="0" smtClean="0">
                <a:solidFill>
                  <a:schemeClr val="tx1"/>
                </a:solidFill>
                <a:effectLst/>
              </a:rPr>
              <a:t>	</a:t>
            </a:r>
            <a:r>
              <a:rPr lang="en-US" sz="2000" dirty="0" smtClean="0">
                <a:solidFill>
                  <a:schemeClr val="accent2">
                    <a:lumMod val="75000"/>
                  </a:schemeClr>
                </a:solidFill>
                <a:effectLst/>
              </a:rPr>
              <a:t>draw a paragraph s </a:t>
            </a:r>
          </a:p>
          <a:p>
            <a:pPr marL="55563" lvl="1" indent="0">
              <a:buNone/>
            </a:pPr>
            <a:r>
              <a:rPr lang="en-US" sz="2000" dirty="0">
                <a:solidFill>
                  <a:schemeClr val="accent2">
                    <a:lumMod val="75000"/>
                  </a:schemeClr>
                </a:solidFill>
                <a:effectLst/>
              </a:rPr>
              <a:t>	</a:t>
            </a:r>
            <a:r>
              <a:rPr lang="en-US" sz="2000" dirty="0" smtClean="0">
                <a:solidFill>
                  <a:schemeClr val="accent2">
                    <a:lumMod val="75000"/>
                  </a:schemeClr>
                </a:solidFill>
                <a:effectLst/>
              </a:rPr>
              <a:t>	assign topic mixture of </a:t>
            </a:r>
            <a:r>
              <a:rPr lang="en-US" sz="2000" b="1" i="1" dirty="0" smtClean="0">
                <a:solidFill>
                  <a:schemeClr val="accent2">
                    <a:lumMod val="75000"/>
                  </a:schemeClr>
                </a:solidFill>
                <a:effectLst/>
              </a:rPr>
              <a:t>s</a:t>
            </a:r>
            <a:r>
              <a:rPr lang="en-US" sz="2000" dirty="0" smtClean="0">
                <a:solidFill>
                  <a:schemeClr val="accent2">
                    <a:lumMod val="75000"/>
                  </a:schemeClr>
                </a:solidFill>
                <a:effectLst/>
              </a:rPr>
              <a:t> to </a:t>
            </a:r>
            <a:r>
              <a:rPr lang="en-US" sz="2000" b="1" i="1" dirty="0" smtClean="0">
                <a:solidFill>
                  <a:schemeClr val="accent2">
                    <a:lumMod val="75000"/>
                  </a:schemeClr>
                </a:solidFill>
                <a:effectLst/>
              </a:rPr>
              <a:t>t</a:t>
            </a:r>
            <a:endParaRPr lang="en-US" sz="2000" b="1" i="1" dirty="0">
              <a:solidFill>
                <a:schemeClr val="accent2">
                  <a:lumMod val="75000"/>
                </a:schemeClr>
              </a:solidFill>
              <a:effectLst/>
            </a:endParaRPr>
          </a:p>
        </p:txBody>
      </p:sp>
      <p:sp>
        <p:nvSpPr>
          <p:cNvPr id="2" name="Slide Number Placeholder 1"/>
          <p:cNvSpPr>
            <a:spLocks noGrp="1"/>
          </p:cNvSpPr>
          <p:nvPr>
            <p:ph type="sldNum" sz="quarter" idx="12"/>
          </p:nvPr>
        </p:nvSpPr>
        <p:spPr/>
        <p:txBody>
          <a:bodyPr/>
          <a:lstStyle/>
          <a:p>
            <a:fld id="{E0FF9B90-B352-45BD-84CC-4DD4FD95D171}" type="slidenum">
              <a:rPr lang="en-US" smtClean="0"/>
              <a:t>94</a:t>
            </a:fld>
            <a:endParaRPr lang="en-US"/>
          </a:p>
        </p:txBody>
      </p:sp>
    </p:spTree>
    <p:extLst>
      <p:ext uri="{BB962C8B-B14F-4D97-AF65-F5344CB8AC3E}">
        <p14:creationId xmlns:p14="http://schemas.microsoft.com/office/powerpoint/2010/main" val="4242637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effectLst/>
              </a:rPr>
              <a:t>Prior Knowledge in </a:t>
            </a:r>
            <a:r>
              <a:rPr lang="en-US" sz="4000" dirty="0" err="1" smtClean="0">
                <a:effectLst/>
              </a:rPr>
              <a:t>SocSent</a:t>
            </a:r>
            <a:endParaRPr lang="en-US" sz="4000" dirty="0">
              <a:effectLst/>
            </a:endParaRPr>
          </a:p>
        </p:txBody>
      </p:sp>
      <p:sp>
        <p:nvSpPr>
          <p:cNvPr id="8" name="Rectangle 7"/>
          <p:cNvSpPr/>
          <p:nvPr/>
        </p:nvSpPr>
        <p:spPr>
          <a:xfrm>
            <a:off x="4213987" y="3865104"/>
            <a:ext cx="4716651" cy="1015663"/>
          </a:xfrm>
          <a:prstGeom prst="rect">
            <a:avLst/>
          </a:prstGeom>
          <a:solidFill>
            <a:schemeClr val="tx2">
              <a:lumMod val="25000"/>
              <a:alpha val="55000"/>
            </a:schemeClr>
          </a:solidFill>
          <a:ln>
            <a:noFill/>
          </a:ln>
        </p:spPr>
        <p:txBody>
          <a:bodyPr wrap="square">
            <a:spAutoFit/>
          </a:bodyPr>
          <a:lstStyle/>
          <a:p>
            <a:r>
              <a:rPr lang="en-US" sz="2000" dirty="0">
                <a:solidFill>
                  <a:schemeClr val="bg1"/>
                </a:solidFill>
                <a:latin typeface="+mj-lt"/>
              </a:rPr>
              <a:t>Obtain </a:t>
            </a:r>
            <a:r>
              <a:rPr lang="en-US" altLang="zh-CN" sz="2000" dirty="0">
                <a:solidFill>
                  <a:schemeClr val="bg1"/>
                </a:solidFill>
                <a:latin typeface="+mj-lt"/>
              </a:rPr>
              <a:t>F</a:t>
            </a:r>
            <a:r>
              <a:rPr lang="en-US" altLang="zh-CN" sz="2000" baseline="-25000" dirty="0">
                <a:solidFill>
                  <a:schemeClr val="bg1"/>
                </a:solidFill>
                <a:latin typeface="+mj-lt"/>
              </a:rPr>
              <a:t>0  </a:t>
            </a:r>
            <a:r>
              <a:rPr lang="en-US" altLang="zh-CN" sz="2000" baseline="30000" dirty="0">
                <a:solidFill>
                  <a:schemeClr val="bg1"/>
                </a:solidFill>
                <a:latin typeface="+mj-lt"/>
              </a:rPr>
              <a:t> </a:t>
            </a:r>
            <a:r>
              <a:rPr lang="en-US" altLang="zh-CN" sz="2000" dirty="0">
                <a:solidFill>
                  <a:schemeClr val="bg1"/>
                </a:solidFill>
                <a:latin typeface="+mj-lt"/>
              </a:rPr>
              <a:t>sentiment </a:t>
            </a:r>
            <a:r>
              <a:rPr lang="en-US" sz="2000" dirty="0">
                <a:solidFill>
                  <a:schemeClr val="bg1"/>
                </a:solidFill>
                <a:latin typeface="+mj-lt"/>
              </a:rPr>
              <a:t>lexicon from MPQA corpus. F</a:t>
            </a:r>
            <a:r>
              <a:rPr lang="en-US" sz="2000" baseline="-25000" dirty="0">
                <a:solidFill>
                  <a:schemeClr val="bg1"/>
                </a:solidFill>
                <a:latin typeface="+mj-lt"/>
              </a:rPr>
              <a:t>0</a:t>
            </a:r>
            <a:r>
              <a:rPr lang="en-US" sz="2000" dirty="0">
                <a:solidFill>
                  <a:schemeClr val="bg1"/>
                </a:solidFill>
                <a:latin typeface="+mj-lt"/>
              </a:rPr>
              <a:t>(</a:t>
            </a:r>
            <a:r>
              <a:rPr lang="en-US" sz="2000" dirty="0" err="1">
                <a:solidFill>
                  <a:schemeClr val="bg1"/>
                </a:solidFill>
                <a:latin typeface="+mj-lt"/>
              </a:rPr>
              <a:t>i</a:t>
            </a:r>
            <a:r>
              <a:rPr lang="en-US" sz="2000" dirty="0">
                <a:solidFill>
                  <a:schemeClr val="bg1"/>
                </a:solidFill>
                <a:latin typeface="+mj-lt"/>
              </a:rPr>
              <a:t>, 1) = 1 if word </a:t>
            </a:r>
            <a:r>
              <a:rPr lang="en-US" sz="2000" i="1" dirty="0" err="1">
                <a:solidFill>
                  <a:schemeClr val="bg1"/>
                </a:solidFill>
                <a:latin typeface="+mj-lt"/>
              </a:rPr>
              <a:t>i</a:t>
            </a:r>
            <a:r>
              <a:rPr lang="en-US" sz="2000" dirty="0">
                <a:solidFill>
                  <a:schemeClr val="bg1"/>
                </a:solidFill>
                <a:latin typeface="+mj-lt"/>
              </a:rPr>
              <a:t> is possible, and F</a:t>
            </a:r>
            <a:r>
              <a:rPr lang="en-US" sz="2000" baseline="-25000" dirty="0">
                <a:solidFill>
                  <a:schemeClr val="bg1"/>
                </a:solidFill>
                <a:latin typeface="+mj-lt"/>
              </a:rPr>
              <a:t>0</a:t>
            </a:r>
            <a:r>
              <a:rPr lang="en-US" sz="2000" dirty="0">
                <a:solidFill>
                  <a:schemeClr val="bg1"/>
                </a:solidFill>
                <a:latin typeface="+mj-lt"/>
              </a:rPr>
              <a:t>(</a:t>
            </a:r>
            <a:r>
              <a:rPr lang="en-US" sz="2000" dirty="0" err="1">
                <a:solidFill>
                  <a:schemeClr val="bg1"/>
                </a:solidFill>
                <a:latin typeface="+mj-lt"/>
              </a:rPr>
              <a:t>i</a:t>
            </a:r>
            <a:r>
              <a:rPr lang="en-US" sz="2000" dirty="0">
                <a:solidFill>
                  <a:schemeClr val="bg1"/>
                </a:solidFill>
                <a:latin typeface="+mj-lt"/>
              </a:rPr>
              <a:t>, 2) = 1 for negative sentiment</a:t>
            </a:r>
            <a:endParaRPr lang="en-US" sz="2000" i="1" dirty="0">
              <a:solidFill>
                <a:schemeClr val="bg1"/>
              </a:solidFill>
              <a:latin typeface="+mj-lt"/>
            </a:endParaRPr>
          </a:p>
        </p:txBody>
      </p:sp>
      <p:sp>
        <p:nvSpPr>
          <p:cNvPr id="10" name="Rectangle 9"/>
          <p:cNvSpPr/>
          <p:nvPr/>
        </p:nvSpPr>
        <p:spPr>
          <a:xfrm>
            <a:off x="4122548" y="5397715"/>
            <a:ext cx="4716650" cy="1323439"/>
          </a:xfrm>
          <a:prstGeom prst="rect">
            <a:avLst/>
          </a:prstGeom>
          <a:solidFill>
            <a:schemeClr val="tx2">
              <a:lumMod val="25000"/>
              <a:alpha val="55000"/>
            </a:schemeClr>
          </a:solidFill>
          <a:ln>
            <a:noFill/>
          </a:ln>
        </p:spPr>
        <p:txBody>
          <a:bodyPr wrap="square">
            <a:spAutoFit/>
          </a:bodyPr>
          <a:lstStyle/>
          <a:p>
            <a:r>
              <a:rPr lang="en-US" sz="2000" dirty="0">
                <a:solidFill>
                  <a:schemeClr val="bg1"/>
                </a:solidFill>
                <a:latin typeface="+mj-lt"/>
              </a:rPr>
              <a:t>Ask people to label the sentiment for a few tweets (e.g., less than 1000) for the purposes of capturing some domain-speciﬁc connotations</a:t>
            </a:r>
            <a:endParaRPr lang="en-US" sz="2000" i="1" dirty="0">
              <a:solidFill>
                <a:schemeClr val="bg1"/>
              </a:solidFill>
              <a:latin typeface="+mj-lt"/>
            </a:endParaRPr>
          </a:p>
        </p:txBody>
      </p:sp>
      <p:graphicFrame>
        <p:nvGraphicFramePr>
          <p:cNvPr id="3" name="Table 2"/>
          <p:cNvGraphicFramePr>
            <a:graphicFrameLocks noGrp="1"/>
          </p:cNvGraphicFramePr>
          <p:nvPr>
            <p:extLst/>
          </p:nvPr>
        </p:nvGraphicFramePr>
        <p:xfrm>
          <a:off x="1948090" y="3663166"/>
          <a:ext cx="1957480" cy="1097280"/>
        </p:xfrm>
        <a:graphic>
          <a:graphicData uri="http://schemas.openxmlformats.org/drawingml/2006/table">
            <a:tbl>
              <a:tblPr bandRow="1">
                <a:tableStyleId>{5C22544A-7EE6-4342-B048-85BDC9FD1C3A}</a:tableStyleId>
              </a:tblPr>
              <a:tblGrid>
                <a:gridCol w="1023786"/>
                <a:gridCol w="933694"/>
              </a:tblGrid>
              <a:tr h="150732">
                <a:tc>
                  <a:txBody>
                    <a:bodyPr/>
                    <a:lstStyle/>
                    <a:p>
                      <a:r>
                        <a:rPr lang="en-US" sz="1200" dirty="0" smtClean="0"/>
                        <a:t>0</a:t>
                      </a:r>
                      <a:endParaRPr lang="en-US" sz="1200" dirty="0"/>
                    </a:p>
                  </a:txBody>
                  <a:tcPr/>
                </a:tc>
                <a:tc>
                  <a:txBody>
                    <a:bodyPr/>
                    <a:lstStyle/>
                    <a:p>
                      <a:r>
                        <a:rPr lang="en-US" sz="1200" dirty="0" smtClean="0"/>
                        <a:t>1</a:t>
                      </a:r>
                      <a:endParaRPr lang="en-US" sz="1200" dirty="0"/>
                    </a:p>
                  </a:txBody>
                  <a:tcPr/>
                </a:tc>
              </a:tr>
              <a:tr h="0">
                <a:tc>
                  <a:txBody>
                    <a:bodyPr/>
                    <a:lstStyle/>
                    <a:p>
                      <a:r>
                        <a:rPr lang="en-US" sz="1200" dirty="0" smtClean="0"/>
                        <a:t>1</a:t>
                      </a:r>
                      <a:endParaRPr lang="en-US" sz="1200" dirty="0"/>
                    </a:p>
                  </a:txBody>
                  <a:tcPr/>
                </a:tc>
                <a:tc>
                  <a:txBody>
                    <a:bodyPr/>
                    <a:lstStyle/>
                    <a:p>
                      <a:r>
                        <a:rPr lang="en-US" sz="1200" dirty="0" smtClean="0"/>
                        <a:t>0</a:t>
                      </a:r>
                      <a:endParaRPr lang="en-US" sz="1200" dirty="0"/>
                    </a:p>
                  </a:txBody>
                  <a:tcPr/>
                </a:tc>
              </a:tr>
              <a:tr h="129034">
                <a:tc>
                  <a:txBody>
                    <a:bodyPr/>
                    <a:lstStyle/>
                    <a:p>
                      <a:r>
                        <a:rPr lang="en-US" sz="1200" dirty="0" smtClean="0"/>
                        <a:t>0</a:t>
                      </a:r>
                      <a:endParaRPr lang="en-US" sz="1200" dirty="0"/>
                    </a:p>
                  </a:txBody>
                  <a:tcPr/>
                </a:tc>
                <a:tc>
                  <a:txBody>
                    <a:bodyPr/>
                    <a:lstStyle/>
                    <a:p>
                      <a:r>
                        <a:rPr lang="en-US" sz="1200" dirty="0" smtClean="0"/>
                        <a:t>1</a:t>
                      </a:r>
                      <a:endParaRPr lang="en-US" sz="1200" dirty="0"/>
                    </a:p>
                  </a:txBody>
                  <a:tcPr/>
                </a:tc>
              </a:tr>
              <a:tr h="230230">
                <a:tc>
                  <a:txBody>
                    <a:bodyPr/>
                    <a:lstStyle/>
                    <a:p>
                      <a:r>
                        <a:rPr lang="en-US" sz="1200" dirty="0" smtClean="0"/>
                        <a:t>0</a:t>
                      </a:r>
                      <a:endParaRPr lang="en-US" sz="1200" dirty="0"/>
                    </a:p>
                  </a:txBody>
                  <a:tcPr/>
                </a:tc>
                <a:tc>
                  <a:txBody>
                    <a:bodyPr/>
                    <a:lstStyle/>
                    <a:p>
                      <a:r>
                        <a:rPr lang="en-US" sz="1200" dirty="0" smtClean="0"/>
                        <a:t>1</a:t>
                      </a:r>
                      <a:endParaRPr lang="en-US" sz="1200" dirty="0"/>
                    </a:p>
                  </a:txBody>
                  <a:tcPr/>
                </a:tc>
              </a:tr>
            </a:tbl>
          </a:graphicData>
        </a:graphic>
      </p:graphicFrame>
      <p:sp>
        <p:nvSpPr>
          <p:cNvPr id="12" name="TextBox 11"/>
          <p:cNvSpPr txBox="1"/>
          <p:nvPr/>
        </p:nvSpPr>
        <p:spPr>
          <a:xfrm>
            <a:off x="2364765" y="3347729"/>
            <a:ext cx="1005403" cy="338554"/>
          </a:xfrm>
          <a:prstGeom prst="rect">
            <a:avLst/>
          </a:prstGeom>
          <a:noFill/>
        </p:spPr>
        <p:txBody>
          <a:bodyPr wrap="none" rtlCol="0">
            <a:spAutoFit/>
          </a:bodyPr>
          <a:lstStyle/>
          <a:p>
            <a:r>
              <a:rPr lang="en-US" sz="1600" dirty="0"/>
              <a:t>sentiment</a:t>
            </a:r>
          </a:p>
        </p:txBody>
      </p:sp>
      <p:sp>
        <p:nvSpPr>
          <p:cNvPr id="13" name="TextBox 12"/>
          <p:cNvSpPr txBox="1"/>
          <p:nvPr/>
        </p:nvSpPr>
        <p:spPr>
          <a:xfrm rot="16200000">
            <a:off x="1482899" y="4162787"/>
            <a:ext cx="591829" cy="338554"/>
          </a:xfrm>
          <a:prstGeom prst="rect">
            <a:avLst/>
          </a:prstGeom>
          <a:noFill/>
        </p:spPr>
        <p:txBody>
          <a:bodyPr wrap="none" rtlCol="0">
            <a:spAutoFit/>
          </a:bodyPr>
          <a:lstStyle/>
          <a:p>
            <a:r>
              <a:rPr lang="en-US" sz="1600" dirty="0"/>
              <a:t>term</a:t>
            </a:r>
          </a:p>
        </p:txBody>
      </p:sp>
      <p:graphicFrame>
        <p:nvGraphicFramePr>
          <p:cNvPr id="14" name="Table 13"/>
          <p:cNvGraphicFramePr>
            <a:graphicFrameLocks noGrp="1"/>
          </p:cNvGraphicFramePr>
          <p:nvPr>
            <p:extLst/>
          </p:nvPr>
        </p:nvGraphicFramePr>
        <p:xfrm>
          <a:off x="1968611" y="5239187"/>
          <a:ext cx="1952457" cy="1097280"/>
        </p:xfrm>
        <a:graphic>
          <a:graphicData uri="http://schemas.openxmlformats.org/drawingml/2006/table">
            <a:tbl>
              <a:tblPr bandRow="1">
                <a:tableStyleId>{5C22544A-7EE6-4342-B048-85BDC9FD1C3A}</a:tableStyleId>
              </a:tblPr>
              <a:tblGrid>
                <a:gridCol w="992496"/>
                <a:gridCol w="959961"/>
              </a:tblGrid>
              <a:tr h="151038">
                <a:tc>
                  <a:txBody>
                    <a:bodyPr/>
                    <a:lstStyle/>
                    <a:p>
                      <a:r>
                        <a:rPr lang="en-US" sz="1200" dirty="0" smtClean="0"/>
                        <a:t>1</a:t>
                      </a:r>
                      <a:endParaRPr lang="en-US" sz="1200" dirty="0"/>
                    </a:p>
                  </a:txBody>
                  <a:tcPr/>
                </a:tc>
                <a:tc>
                  <a:txBody>
                    <a:bodyPr/>
                    <a:lstStyle/>
                    <a:p>
                      <a:r>
                        <a:rPr lang="en-US" sz="1200" dirty="0" smtClean="0"/>
                        <a:t>0</a:t>
                      </a:r>
                      <a:endParaRPr lang="en-US" sz="1200" dirty="0"/>
                    </a:p>
                  </a:txBody>
                  <a:tcPr/>
                </a:tc>
              </a:tr>
              <a:tr h="151038">
                <a:tc>
                  <a:txBody>
                    <a:bodyPr/>
                    <a:lstStyle/>
                    <a:p>
                      <a:r>
                        <a:rPr lang="en-US" sz="1200" dirty="0" smtClean="0"/>
                        <a:t>1</a:t>
                      </a:r>
                      <a:endParaRPr lang="en-US" sz="1200" dirty="0"/>
                    </a:p>
                  </a:txBody>
                  <a:tcPr/>
                </a:tc>
                <a:tc>
                  <a:txBody>
                    <a:bodyPr/>
                    <a:lstStyle/>
                    <a:p>
                      <a:r>
                        <a:rPr lang="en-US" sz="1200" dirty="0" smtClean="0"/>
                        <a:t>0</a:t>
                      </a:r>
                      <a:endParaRPr lang="en-US" sz="1200" dirty="0"/>
                    </a:p>
                  </a:txBody>
                  <a:tcPr/>
                </a:tc>
              </a:tr>
              <a:tr h="151038">
                <a:tc>
                  <a:txBody>
                    <a:bodyPr/>
                    <a:lstStyle/>
                    <a:p>
                      <a:r>
                        <a:rPr lang="en-US" sz="1200" dirty="0" smtClean="0"/>
                        <a:t>0</a:t>
                      </a:r>
                      <a:endParaRPr lang="en-US" sz="1200" dirty="0"/>
                    </a:p>
                  </a:txBody>
                  <a:tcPr/>
                </a:tc>
                <a:tc>
                  <a:txBody>
                    <a:bodyPr/>
                    <a:lstStyle/>
                    <a:p>
                      <a:r>
                        <a:rPr lang="en-US" sz="1200" dirty="0" smtClean="0"/>
                        <a:t>1</a:t>
                      </a:r>
                      <a:endParaRPr lang="en-US" sz="1200" dirty="0"/>
                    </a:p>
                  </a:txBody>
                  <a:tcPr/>
                </a:tc>
              </a:tr>
              <a:tr h="151038">
                <a:tc>
                  <a:txBody>
                    <a:bodyPr/>
                    <a:lstStyle/>
                    <a:p>
                      <a:r>
                        <a:rPr lang="en-US" sz="1200" dirty="0" smtClean="0"/>
                        <a:t>0</a:t>
                      </a:r>
                      <a:endParaRPr lang="en-US" sz="1200" dirty="0"/>
                    </a:p>
                  </a:txBody>
                  <a:tcPr/>
                </a:tc>
                <a:tc>
                  <a:txBody>
                    <a:bodyPr/>
                    <a:lstStyle/>
                    <a:p>
                      <a:r>
                        <a:rPr lang="en-US" sz="1200" dirty="0" smtClean="0"/>
                        <a:t>1</a:t>
                      </a:r>
                      <a:endParaRPr lang="en-US" sz="1200" dirty="0"/>
                    </a:p>
                  </a:txBody>
                  <a:tcPr/>
                </a:tc>
              </a:tr>
            </a:tbl>
          </a:graphicData>
        </a:graphic>
      </p:graphicFrame>
      <p:sp>
        <p:nvSpPr>
          <p:cNvPr id="15" name="TextBox 14"/>
          <p:cNvSpPr txBox="1"/>
          <p:nvPr/>
        </p:nvSpPr>
        <p:spPr>
          <a:xfrm>
            <a:off x="929135" y="3634272"/>
            <a:ext cx="604349" cy="461665"/>
          </a:xfrm>
          <a:prstGeom prst="rect">
            <a:avLst/>
          </a:prstGeom>
          <a:solidFill>
            <a:schemeClr val="accent1">
              <a:alpha val="55000"/>
            </a:schemeClr>
          </a:solidFill>
        </p:spPr>
        <p:txBody>
          <a:bodyPr wrap="square" rtlCol="0">
            <a:spAutoFit/>
          </a:bodyPr>
          <a:lstStyle/>
          <a:p>
            <a:r>
              <a:rPr lang="en-US" sz="2400" b="1" dirty="0">
                <a:solidFill>
                  <a:schemeClr val="bg1"/>
                </a:solidFill>
              </a:rPr>
              <a:t>F</a:t>
            </a:r>
            <a:r>
              <a:rPr lang="en-US" sz="2400" b="1" baseline="-25000" dirty="0">
                <a:solidFill>
                  <a:schemeClr val="bg1"/>
                </a:solidFill>
              </a:rPr>
              <a:t>0</a:t>
            </a:r>
          </a:p>
        </p:txBody>
      </p:sp>
      <p:sp>
        <p:nvSpPr>
          <p:cNvPr id="16" name="TextBox 15"/>
          <p:cNvSpPr txBox="1"/>
          <p:nvPr/>
        </p:nvSpPr>
        <p:spPr>
          <a:xfrm>
            <a:off x="919525" y="5127365"/>
            <a:ext cx="604349" cy="461665"/>
          </a:xfrm>
          <a:prstGeom prst="rect">
            <a:avLst/>
          </a:prstGeom>
          <a:solidFill>
            <a:schemeClr val="accent1">
              <a:alpha val="55000"/>
            </a:schemeClr>
          </a:solidFill>
        </p:spPr>
        <p:txBody>
          <a:bodyPr wrap="square" rtlCol="0">
            <a:spAutoFit/>
          </a:bodyPr>
          <a:lstStyle/>
          <a:p>
            <a:r>
              <a:rPr lang="en-US" sz="2400" b="1" dirty="0">
                <a:solidFill>
                  <a:schemeClr val="bg1"/>
                </a:solidFill>
              </a:rPr>
              <a:t>R</a:t>
            </a:r>
            <a:r>
              <a:rPr lang="en-US" sz="2400" b="1" baseline="-25000" dirty="0">
                <a:solidFill>
                  <a:schemeClr val="bg1"/>
                </a:solidFill>
              </a:rPr>
              <a:t>0</a:t>
            </a:r>
          </a:p>
        </p:txBody>
      </p:sp>
      <p:sp>
        <p:nvSpPr>
          <p:cNvPr id="17" name="TextBox 16"/>
          <p:cNvSpPr txBox="1"/>
          <p:nvPr/>
        </p:nvSpPr>
        <p:spPr>
          <a:xfrm rot="16200000">
            <a:off x="1391576" y="5626299"/>
            <a:ext cx="740011" cy="338554"/>
          </a:xfrm>
          <a:prstGeom prst="rect">
            <a:avLst/>
          </a:prstGeom>
          <a:noFill/>
        </p:spPr>
        <p:txBody>
          <a:bodyPr wrap="none" rtlCol="0">
            <a:spAutoFit/>
          </a:bodyPr>
          <a:lstStyle/>
          <a:p>
            <a:r>
              <a:rPr lang="en-US" sz="1600" dirty="0"/>
              <a:t>tweets</a:t>
            </a:r>
          </a:p>
        </p:txBody>
      </p:sp>
      <p:sp>
        <p:nvSpPr>
          <p:cNvPr id="18" name="TextBox 17"/>
          <p:cNvSpPr txBox="1"/>
          <p:nvPr/>
        </p:nvSpPr>
        <p:spPr>
          <a:xfrm>
            <a:off x="2433559" y="4923204"/>
            <a:ext cx="1005403" cy="338554"/>
          </a:xfrm>
          <a:prstGeom prst="rect">
            <a:avLst/>
          </a:prstGeom>
          <a:noFill/>
        </p:spPr>
        <p:txBody>
          <a:bodyPr wrap="none" rtlCol="0">
            <a:spAutoFit/>
          </a:bodyPr>
          <a:lstStyle/>
          <a:p>
            <a:r>
              <a:rPr lang="en-US" sz="1600" dirty="0"/>
              <a:t>sentiment</a:t>
            </a:r>
          </a:p>
        </p:txBody>
      </p:sp>
      <p:graphicFrame>
        <p:nvGraphicFramePr>
          <p:cNvPr id="19" name="Table 18"/>
          <p:cNvGraphicFramePr>
            <a:graphicFrameLocks noGrp="1"/>
          </p:cNvGraphicFramePr>
          <p:nvPr>
            <p:extLst/>
          </p:nvPr>
        </p:nvGraphicFramePr>
        <p:xfrm>
          <a:off x="1930859" y="1910346"/>
          <a:ext cx="1925663" cy="1645920"/>
        </p:xfrm>
        <a:graphic>
          <a:graphicData uri="http://schemas.openxmlformats.org/drawingml/2006/table">
            <a:tbl>
              <a:tblPr bandRow="1">
                <a:tableStyleId>{5C22544A-7EE6-4342-B048-85BDC9FD1C3A}</a:tableStyleId>
              </a:tblPr>
              <a:tblGrid>
                <a:gridCol w="492070"/>
                <a:gridCol w="472698"/>
                <a:gridCol w="464949"/>
                <a:gridCol w="495946"/>
              </a:tblGrid>
              <a:tr h="166108">
                <a:tc>
                  <a:txBody>
                    <a:bodyPr/>
                    <a:lstStyle/>
                    <a:p>
                      <a:r>
                        <a:rPr lang="en-US" sz="1200" dirty="0" smtClean="0"/>
                        <a:t>0.53</a:t>
                      </a:r>
                      <a:endParaRPr lang="en-US" sz="1200" dirty="0"/>
                    </a:p>
                  </a:txBody>
                  <a:tcPr/>
                </a:tc>
                <a:tc>
                  <a:txBody>
                    <a:bodyPr/>
                    <a:lstStyle/>
                    <a:p>
                      <a:r>
                        <a:rPr lang="en-US" sz="1200" dirty="0" smtClean="0"/>
                        <a:t>0.2</a:t>
                      </a:r>
                      <a:endParaRPr lang="en-US" sz="1200" dirty="0"/>
                    </a:p>
                  </a:txBody>
                  <a:tcPr/>
                </a:tc>
                <a:tc>
                  <a:txBody>
                    <a:bodyPr/>
                    <a:lstStyle/>
                    <a:p>
                      <a:r>
                        <a:rPr lang="en-US" sz="1200" dirty="0" smtClean="0"/>
                        <a:t>0.01</a:t>
                      </a:r>
                      <a:endParaRPr lang="en-US" sz="1200" dirty="0"/>
                    </a:p>
                  </a:txBody>
                  <a:tcPr/>
                </a:tc>
                <a:tc>
                  <a:txBody>
                    <a:bodyPr/>
                    <a:lstStyle/>
                    <a:p>
                      <a:r>
                        <a:rPr lang="en-US" sz="1200" dirty="0" smtClean="0"/>
                        <a:t>…</a:t>
                      </a:r>
                      <a:endParaRPr lang="en-US" sz="1200" dirty="0"/>
                    </a:p>
                  </a:txBody>
                  <a:tcPr/>
                </a:tc>
              </a:tr>
              <a:tr h="124262">
                <a:tc>
                  <a:txBody>
                    <a:bodyPr/>
                    <a:lstStyle/>
                    <a:p>
                      <a:r>
                        <a:rPr lang="en-US" sz="1200" dirty="0" smtClean="0"/>
                        <a:t>0.05</a:t>
                      </a:r>
                      <a:endParaRPr lang="en-US" sz="1200" dirty="0"/>
                    </a:p>
                  </a:txBody>
                  <a:tcPr/>
                </a:tc>
                <a:tc>
                  <a:txBody>
                    <a:bodyPr/>
                    <a:lstStyle/>
                    <a:p>
                      <a:r>
                        <a:rPr lang="en-US" sz="1200" dirty="0" smtClean="0"/>
                        <a:t>0.5</a:t>
                      </a:r>
                      <a:endParaRPr lang="en-US" sz="1200" dirty="0"/>
                    </a:p>
                  </a:txBody>
                  <a:tcPr/>
                </a:tc>
                <a:tc>
                  <a:txBody>
                    <a:bodyPr/>
                    <a:lstStyle/>
                    <a:p>
                      <a:r>
                        <a:rPr lang="en-US" sz="1200" dirty="0" smtClean="0"/>
                        <a:t>0.3</a:t>
                      </a:r>
                      <a:endParaRPr lang="en-US" sz="1200" dirty="0"/>
                    </a:p>
                  </a:txBody>
                  <a:tcPr/>
                </a:tc>
                <a:tc>
                  <a:txBody>
                    <a:bodyPr/>
                    <a:lstStyle/>
                    <a:p>
                      <a:r>
                        <a:rPr lang="en-US" sz="1200" dirty="0" smtClean="0"/>
                        <a:t>…</a:t>
                      </a:r>
                      <a:endParaRPr lang="en-US" sz="1200" dirty="0"/>
                    </a:p>
                  </a:txBody>
                  <a:tcPr/>
                </a:tc>
              </a:tr>
              <a:tr h="0">
                <a:tc>
                  <a:txBody>
                    <a:bodyPr/>
                    <a:lstStyle/>
                    <a:p>
                      <a:r>
                        <a:rPr lang="en-US" sz="1200" dirty="0" smtClean="0"/>
                        <a:t>0.4</a:t>
                      </a:r>
                      <a:endParaRPr lang="en-US" sz="1200" dirty="0"/>
                    </a:p>
                  </a:txBody>
                  <a:tcPr/>
                </a:tc>
                <a:tc>
                  <a:txBody>
                    <a:bodyPr/>
                    <a:lstStyle/>
                    <a:p>
                      <a:r>
                        <a:rPr lang="en-US" sz="1200" dirty="0" smtClean="0"/>
                        <a:t>0.23</a:t>
                      </a:r>
                      <a:endParaRPr lang="en-US" sz="1200" dirty="0"/>
                    </a:p>
                  </a:txBody>
                  <a:tcPr/>
                </a:tc>
                <a:tc>
                  <a:txBody>
                    <a:bodyPr/>
                    <a:lstStyle/>
                    <a:p>
                      <a:r>
                        <a:rPr lang="en-US" sz="1200" dirty="0" smtClean="0"/>
                        <a:t>0.21</a:t>
                      </a:r>
                      <a:endParaRPr lang="en-US" sz="1200" dirty="0"/>
                    </a:p>
                  </a:txBody>
                  <a:tcPr/>
                </a:tc>
                <a:tc>
                  <a:txBody>
                    <a:bodyPr/>
                    <a:lstStyle/>
                    <a:p>
                      <a:r>
                        <a:rPr lang="en-US" sz="1200" dirty="0" smtClean="0"/>
                        <a:t>…</a:t>
                      </a:r>
                      <a:endParaRPr lang="en-US" sz="1200" dirty="0"/>
                    </a:p>
                  </a:txBody>
                  <a:tcPr/>
                </a:tc>
              </a:tr>
              <a:tr h="0">
                <a:tc>
                  <a:txBody>
                    <a:bodyPr/>
                    <a:lstStyle/>
                    <a:p>
                      <a:r>
                        <a:rPr lang="en-US" sz="1200" dirty="0" smtClean="0"/>
                        <a:t>0.06</a:t>
                      </a:r>
                      <a:endParaRPr lang="en-US" sz="1200" dirty="0"/>
                    </a:p>
                  </a:txBody>
                  <a:tcPr/>
                </a:tc>
                <a:tc>
                  <a:txBody>
                    <a:bodyPr/>
                    <a:lstStyle/>
                    <a:p>
                      <a:r>
                        <a:rPr lang="en-US" sz="1200" dirty="0" smtClean="0"/>
                        <a:t>0.2</a:t>
                      </a:r>
                      <a:endParaRPr lang="en-US" sz="1200" dirty="0"/>
                    </a:p>
                  </a:txBody>
                  <a:tcPr/>
                </a:tc>
                <a:tc>
                  <a:txBody>
                    <a:bodyPr/>
                    <a:lstStyle/>
                    <a:p>
                      <a:r>
                        <a:rPr lang="en-US" sz="1200" dirty="0" smtClean="0"/>
                        <a:t>0.12</a:t>
                      </a:r>
                      <a:endParaRPr lang="en-US" sz="1200" dirty="0"/>
                    </a:p>
                  </a:txBody>
                  <a:tcPr/>
                </a:tc>
                <a:tc>
                  <a:txBody>
                    <a:bodyPr/>
                    <a:lstStyle/>
                    <a:p>
                      <a:r>
                        <a:rPr lang="en-US" sz="1200" dirty="0" smtClean="0"/>
                        <a:t>…</a:t>
                      </a:r>
                      <a:endParaRPr lang="en-US" sz="1200" dirty="0"/>
                    </a:p>
                  </a:txBody>
                  <a:tcPr/>
                </a:tc>
              </a:tr>
            </a:tbl>
          </a:graphicData>
        </a:graphic>
      </p:graphicFrame>
      <p:sp>
        <p:nvSpPr>
          <p:cNvPr id="20" name="TextBox 19"/>
          <p:cNvSpPr txBox="1"/>
          <p:nvPr/>
        </p:nvSpPr>
        <p:spPr>
          <a:xfrm rot="10800000">
            <a:off x="1546137" y="2145689"/>
            <a:ext cx="430887" cy="569130"/>
          </a:xfrm>
          <a:prstGeom prst="rect">
            <a:avLst/>
          </a:prstGeom>
          <a:noFill/>
        </p:spPr>
        <p:txBody>
          <a:bodyPr vert="eaVert" wrap="none" rtlCol="0">
            <a:spAutoFit/>
          </a:bodyPr>
          <a:lstStyle/>
          <a:p>
            <a:r>
              <a:rPr lang="en-US" sz="1600" dirty="0"/>
              <a:t>tweet</a:t>
            </a:r>
          </a:p>
        </p:txBody>
      </p:sp>
      <p:sp>
        <p:nvSpPr>
          <p:cNvPr id="21" name="TextBox 20"/>
          <p:cNvSpPr txBox="1"/>
          <p:nvPr/>
        </p:nvSpPr>
        <p:spPr>
          <a:xfrm>
            <a:off x="2364765" y="1506875"/>
            <a:ext cx="877163" cy="338554"/>
          </a:xfrm>
          <a:prstGeom prst="rect">
            <a:avLst/>
          </a:prstGeom>
          <a:noFill/>
        </p:spPr>
        <p:txBody>
          <a:bodyPr wrap="none" rtlCol="0">
            <a:spAutoFit/>
          </a:bodyPr>
          <a:lstStyle/>
          <a:p>
            <a:r>
              <a:rPr lang="en-US" sz="1600" dirty="0"/>
              <a:t>segment</a:t>
            </a:r>
          </a:p>
        </p:txBody>
      </p:sp>
      <p:sp>
        <p:nvSpPr>
          <p:cNvPr id="22" name="TextBox 21"/>
          <p:cNvSpPr txBox="1"/>
          <p:nvPr/>
        </p:nvSpPr>
        <p:spPr>
          <a:xfrm>
            <a:off x="909917" y="1910346"/>
            <a:ext cx="623567" cy="461665"/>
          </a:xfrm>
          <a:prstGeom prst="rect">
            <a:avLst/>
          </a:prstGeom>
          <a:solidFill>
            <a:schemeClr val="accent1">
              <a:alpha val="55000"/>
            </a:schemeClr>
          </a:solidFill>
        </p:spPr>
        <p:txBody>
          <a:bodyPr wrap="square" rtlCol="0">
            <a:spAutoFit/>
          </a:bodyPr>
          <a:lstStyle/>
          <a:p>
            <a:r>
              <a:rPr lang="en-US" sz="2400" b="1" dirty="0">
                <a:solidFill>
                  <a:schemeClr val="bg1"/>
                </a:solidFill>
              </a:rPr>
              <a:t>G</a:t>
            </a:r>
            <a:r>
              <a:rPr lang="en-US" sz="2400" b="1" baseline="-25000" dirty="0" smtClean="0">
                <a:solidFill>
                  <a:schemeClr val="bg1"/>
                </a:solidFill>
              </a:rPr>
              <a:t>0</a:t>
            </a:r>
            <a:endParaRPr lang="en-US" sz="2400" b="1" baseline="-25000" dirty="0">
              <a:solidFill>
                <a:schemeClr val="bg1"/>
              </a:solidFill>
            </a:endParaRPr>
          </a:p>
        </p:txBody>
      </p:sp>
      <p:sp>
        <p:nvSpPr>
          <p:cNvPr id="23" name="Rectangle 22"/>
          <p:cNvSpPr/>
          <p:nvPr/>
        </p:nvSpPr>
        <p:spPr>
          <a:xfrm>
            <a:off x="4201447" y="1580050"/>
            <a:ext cx="4729191" cy="1938992"/>
          </a:xfrm>
          <a:prstGeom prst="rect">
            <a:avLst/>
          </a:prstGeom>
          <a:solidFill>
            <a:schemeClr val="tx2">
              <a:lumMod val="25000"/>
              <a:alpha val="55000"/>
            </a:schemeClr>
          </a:solidFill>
          <a:ln>
            <a:noFill/>
          </a:ln>
        </p:spPr>
        <p:txBody>
          <a:bodyPr wrap="square">
            <a:spAutoFit/>
          </a:bodyPr>
          <a:lstStyle/>
          <a:p>
            <a:r>
              <a:rPr lang="en-US" sz="2000" dirty="0">
                <a:solidFill>
                  <a:schemeClr val="bg1"/>
                </a:solidFill>
                <a:latin typeface="+mj-lt"/>
              </a:rPr>
              <a:t>Obtain G</a:t>
            </a:r>
            <a:r>
              <a:rPr lang="en-US" altLang="zh-CN" sz="2000" baseline="-25000" dirty="0" smtClean="0">
                <a:solidFill>
                  <a:schemeClr val="bg1"/>
                </a:solidFill>
                <a:latin typeface="+mj-lt"/>
              </a:rPr>
              <a:t>0  </a:t>
            </a:r>
            <a:r>
              <a:rPr lang="en-US" altLang="zh-CN" sz="2000" baseline="30000" dirty="0" smtClean="0">
                <a:solidFill>
                  <a:schemeClr val="bg1"/>
                </a:solidFill>
                <a:latin typeface="+mj-lt"/>
              </a:rPr>
              <a:t> </a:t>
            </a:r>
            <a:r>
              <a:rPr lang="en-US" altLang="zh-CN" sz="2000" dirty="0">
                <a:solidFill>
                  <a:schemeClr val="bg1"/>
                </a:solidFill>
                <a:latin typeface="+mj-lt"/>
              </a:rPr>
              <a:t>sentiment </a:t>
            </a:r>
            <a:r>
              <a:rPr lang="en-US" sz="2000" dirty="0">
                <a:solidFill>
                  <a:schemeClr val="bg1"/>
                </a:solidFill>
                <a:latin typeface="+mj-lt"/>
              </a:rPr>
              <a:t>lexicon </a:t>
            </a:r>
            <a:r>
              <a:rPr lang="en-US" sz="2000" dirty="0" smtClean="0">
                <a:solidFill>
                  <a:schemeClr val="bg1"/>
                </a:solidFill>
                <a:latin typeface="+mj-lt"/>
              </a:rPr>
              <a:t>from ET-LDA inference. </a:t>
            </a:r>
            <a:r>
              <a:rPr lang="en-US" sz="2000" dirty="0">
                <a:solidFill>
                  <a:schemeClr val="bg1"/>
                </a:solidFill>
              </a:rPr>
              <a:t>Each row represent </a:t>
            </a:r>
            <a:r>
              <a:rPr lang="en-US" sz="2000" i="1" dirty="0" err="1">
                <a:solidFill>
                  <a:schemeClr val="bg1"/>
                </a:solidFill>
              </a:rPr>
              <a:t>n</a:t>
            </a:r>
            <a:r>
              <a:rPr lang="en-US" sz="2000" i="1" baseline="-25000" dirty="0" err="1">
                <a:solidFill>
                  <a:schemeClr val="bg1"/>
                </a:solidFill>
              </a:rPr>
              <a:t>t</a:t>
            </a:r>
            <a:r>
              <a:rPr lang="en-US" sz="2000" dirty="0">
                <a:solidFill>
                  <a:schemeClr val="bg1"/>
                </a:solidFill>
              </a:rPr>
              <a:t> tweets and its columns represent </a:t>
            </a:r>
            <a:r>
              <a:rPr lang="en-US" sz="2000" i="1" dirty="0">
                <a:solidFill>
                  <a:schemeClr val="bg1"/>
                </a:solidFill>
              </a:rPr>
              <a:t>n</a:t>
            </a:r>
            <a:r>
              <a:rPr lang="en-US" sz="2000" i="1" baseline="-25000" dirty="0">
                <a:solidFill>
                  <a:schemeClr val="bg1"/>
                </a:solidFill>
              </a:rPr>
              <a:t>s</a:t>
            </a:r>
            <a:r>
              <a:rPr lang="en-US" sz="2000" dirty="0">
                <a:solidFill>
                  <a:schemeClr val="bg1"/>
                </a:solidFill>
              </a:rPr>
              <a:t> segments of the </a:t>
            </a:r>
            <a:r>
              <a:rPr lang="en-US" sz="2000" dirty="0" smtClean="0">
                <a:solidFill>
                  <a:schemeClr val="bg1"/>
                </a:solidFill>
              </a:rPr>
              <a:t>event. the </a:t>
            </a:r>
            <a:r>
              <a:rPr lang="en-US" sz="2000" dirty="0">
                <a:solidFill>
                  <a:schemeClr val="bg1"/>
                </a:solidFill>
              </a:rPr>
              <a:t>content is the posterior probability of a tweet referring to the segments. </a:t>
            </a:r>
          </a:p>
        </p:txBody>
      </p:sp>
      <p:sp>
        <p:nvSpPr>
          <p:cNvPr id="4" name="Slide Number Placeholder 3"/>
          <p:cNvSpPr>
            <a:spLocks noGrp="1"/>
          </p:cNvSpPr>
          <p:nvPr>
            <p:ph type="sldNum" sz="quarter" idx="12"/>
          </p:nvPr>
        </p:nvSpPr>
        <p:spPr/>
        <p:txBody>
          <a:bodyPr/>
          <a:lstStyle/>
          <a:p>
            <a:fld id="{E0FF9B90-B352-45BD-84CC-4DD4FD95D171}" type="slidenum">
              <a:rPr lang="en-US" smtClean="0"/>
              <a:t>95</a:t>
            </a:fld>
            <a:endParaRPr lang="en-US"/>
          </a:p>
        </p:txBody>
      </p:sp>
    </p:spTree>
    <p:extLst>
      <p:ext uri="{BB962C8B-B14F-4D97-AF65-F5344CB8AC3E}">
        <p14:creationId xmlns:p14="http://schemas.microsoft.com/office/powerpoint/2010/main" val="3890913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effectLst>
            <a:outerShdw dir="17880000">
              <a:srgbClr val="000000">
                <a:alpha val="46000"/>
              </a:srgbClr>
            </a:outerShdw>
          </a:effectLst>
        </p:spPr>
        <p:txBody>
          <a:bodyPr>
            <a:noAutofit/>
          </a:bodyPr>
          <a:lstStyle/>
          <a:p>
            <a:r>
              <a:rPr lang="en-US" sz="4000" dirty="0" smtClean="0">
                <a:effectLst/>
              </a:rPr>
              <a:t>Identify </a:t>
            </a:r>
            <a:r>
              <a:rPr lang="en-US" sz="4000" dirty="0">
                <a:effectLst/>
              </a:rPr>
              <a:t>Trending </a:t>
            </a:r>
            <a:r>
              <a:rPr lang="en-US" sz="4000" dirty="0" smtClean="0">
                <a:effectLst/>
              </a:rPr>
              <a:t>Feature:  </a:t>
            </a:r>
            <a:br>
              <a:rPr lang="en-US" sz="4000" dirty="0" smtClean="0">
                <a:effectLst/>
              </a:rPr>
            </a:br>
            <a:r>
              <a:rPr lang="en-US" sz="4000" dirty="0" smtClean="0">
                <a:effectLst/>
              </a:rPr>
              <a:t>An Example</a:t>
            </a:r>
            <a:endParaRPr lang="en-US" sz="4000" dirty="0">
              <a:effectLst/>
            </a:endParaRPr>
          </a:p>
        </p:txBody>
      </p:sp>
      <p:sp>
        <p:nvSpPr>
          <p:cNvPr id="6" name="Content Placeholder 5"/>
          <p:cNvSpPr>
            <a:spLocks noGrp="1"/>
          </p:cNvSpPr>
          <p:nvPr>
            <p:ph idx="1"/>
          </p:nvPr>
        </p:nvSpPr>
        <p:spPr>
          <a:xfrm>
            <a:off x="1158542" y="1918044"/>
            <a:ext cx="7299657" cy="858350"/>
          </a:xfrm>
          <a:effectLst>
            <a:outerShdw dir="17880000">
              <a:srgbClr val="000000">
                <a:alpha val="46000"/>
              </a:srgbClr>
            </a:outerShdw>
          </a:effectLst>
        </p:spPr>
        <p:txBody>
          <a:bodyPr>
            <a:noAutofit/>
          </a:bodyPr>
          <a:lstStyle/>
          <a:p>
            <a:pPr marL="36900" lvl="1" indent="0">
              <a:buNone/>
            </a:pPr>
            <a:r>
              <a:rPr lang="en-US" sz="3200" dirty="0">
                <a:solidFill>
                  <a:schemeClr val="tx1"/>
                </a:solidFill>
                <a:effectLst/>
              </a:rPr>
              <a:t>Given a feature </a:t>
            </a:r>
            <a:r>
              <a:rPr lang="en-US" sz="3200" i="1" dirty="0" smtClean="0">
                <a:solidFill>
                  <a:schemeClr val="tx1"/>
                </a:solidFill>
                <a:effectLst/>
              </a:rPr>
              <a:t>F (e.g., “fire”)</a:t>
            </a:r>
            <a:r>
              <a:rPr lang="en-US" sz="3200" dirty="0" smtClean="0">
                <a:solidFill>
                  <a:schemeClr val="tx1"/>
                </a:solidFill>
                <a:effectLst/>
              </a:rPr>
              <a:t> </a:t>
            </a:r>
            <a:r>
              <a:rPr lang="en-US" sz="3200" dirty="0">
                <a:solidFill>
                  <a:schemeClr val="tx1"/>
                </a:solidFill>
                <a:effectLst/>
              </a:rPr>
              <a:t>and its time series </a:t>
            </a:r>
            <a:r>
              <a:rPr lang="en-US" sz="3200" i="1" dirty="0" smtClean="0">
                <a:solidFill>
                  <a:schemeClr val="tx1"/>
                </a:solidFill>
                <a:effectLst/>
              </a:rPr>
              <a:t>S </a:t>
            </a:r>
            <a:r>
              <a:rPr lang="en-US" sz="3200" i="1" dirty="0">
                <a:solidFill>
                  <a:schemeClr val="tx1"/>
                </a:solidFill>
                <a:effectLst/>
              </a:rPr>
              <a:t>= S(F) = {f</a:t>
            </a:r>
            <a:r>
              <a:rPr lang="en-US" sz="3200" i="1" baseline="-25000" dirty="0">
                <a:solidFill>
                  <a:schemeClr val="tx1"/>
                </a:solidFill>
                <a:effectLst/>
              </a:rPr>
              <a:t>1</a:t>
            </a:r>
            <a:r>
              <a:rPr lang="en-US" sz="3200" i="1" dirty="0">
                <a:solidFill>
                  <a:schemeClr val="tx1"/>
                </a:solidFill>
                <a:effectLst/>
              </a:rPr>
              <a:t>, f</a:t>
            </a:r>
            <a:r>
              <a:rPr lang="en-US" sz="3200" i="1" baseline="-25000" dirty="0">
                <a:solidFill>
                  <a:schemeClr val="tx1"/>
                </a:solidFill>
                <a:effectLst/>
              </a:rPr>
              <a:t>2</a:t>
            </a:r>
            <a:r>
              <a:rPr lang="en-US" sz="3200" i="1" dirty="0">
                <a:solidFill>
                  <a:schemeClr val="tx1"/>
                </a:solidFill>
                <a:effectLst/>
              </a:rPr>
              <a:t>, … </a:t>
            </a:r>
            <a:r>
              <a:rPr lang="en-US" sz="3200" i="1" dirty="0" err="1">
                <a:solidFill>
                  <a:schemeClr val="tx1"/>
                </a:solidFill>
                <a:effectLst/>
              </a:rPr>
              <a:t>f</a:t>
            </a:r>
            <a:r>
              <a:rPr lang="en-US" sz="3200" i="1" baseline="-25000" dirty="0" err="1">
                <a:solidFill>
                  <a:schemeClr val="tx1"/>
                </a:solidFill>
                <a:effectLst/>
              </a:rPr>
              <a:t>m</a:t>
            </a:r>
            <a:r>
              <a:rPr lang="en-US" sz="3200" dirty="0" smtClean="0">
                <a:solidFill>
                  <a:schemeClr val="tx1"/>
                </a:solidFill>
                <a:effectLst/>
              </a:rPr>
              <a:t>}</a:t>
            </a:r>
            <a:endParaRPr lang="en-US" sz="3200" dirty="0">
              <a:solidFill>
                <a:schemeClr val="tx1"/>
              </a:solidFill>
              <a:effectLst/>
            </a:endParaRPr>
          </a:p>
        </p:txBody>
      </p:sp>
      <p:sp>
        <p:nvSpPr>
          <p:cNvPr id="26" name="TextBox 25"/>
          <p:cNvSpPr txBox="1"/>
          <p:nvPr/>
        </p:nvSpPr>
        <p:spPr>
          <a:xfrm>
            <a:off x="1557482" y="3516304"/>
            <a:ext cx="520655" cy="369332"/>
          </a:xfrm>
          <a:prstGeom prst="rect">
            <a:avLst/>
          </a:prstGeom>
          <a:noFill/>
        </p:spPr>
        <p:txBody>
          <a:bodyPr wrap="none" rtlCol="0">
            <a:spAutoFit/>
          </a:bodyPr>
          <a:lstStyle/>
          <a:p>
            <a:r>
              <a:rPr lang="en-US" b="1" i="1" dirty="0" smtClean="0"/>
              <a:t>fire</a:t>
            </a:r>
            <a:endParaRPr lang="en-US" b="1" i="1" dirty="0"/>
          </a:p>
        </p:txBody>
      </p:sp>
      <p:grpSp>
        <p:nvGrpSpPr>
          <p:cNvPr id="14" name="Group 13"/>
          <p:cNvGrpSpPr/>
          <p:nvPr/>
        </p:nvGrpSpPr>
        <p:grpSpPr>
          <a:xfrm>
            <a:off x="973877" y="3474146"/>
            <a:ext cx="6869771" cy="2860827"/>
            <a:chOff x="597389" y="2636108"/>
            <a:chExt cx="7553846" cy="3593720"/>
          </a:xfrm>
        </p:grpSpPr>
        <p:cxnSp>
          <p:nvCxnSpPr>
            <p:cNvPr id="8" name="Straight Connector 7"/>
            <p:cNvCxnSpPr/>
            <p:nvPr/>
          </p:nvCxnSpPr>
          <p:spPr>
            <a:xfrm>
              <a:off x="1112108" y="2636108"/>
              <a:ext cx="0" cy="32209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112108" y="5700584"/>
              <a:ext cx="7010400" cy="82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159510" y="3657395"/>
              <a:ext cx="1919907" cy="406109"/>
            </a:xfrm>
            <a:prstGeom prst="rect">
              <a:avLst/>
            </a:prstGeom>
            <a:noFill/>
          </p:spPr>
          <p:txBody>
            <a:bodyPr wrap="none" rtlCol="0">
              <a:spAutoFit/>
            </a:bodyPr>
            <a:lstStyle/>
            <a:p>
              <a:r>
                <a:rPr lang="en-US" dirty="0" smtClean="0"/>
                <a:t> tweet volume</a:t>
              </a:r>
              <a:endParaRPr lang="en-US" dirty="0"/>
            </a:p>
          </p:txBody>
        </p:sp>
        <p:sp>
          <p:nvSpPr>
            <p:cNvPr id="16" name="TextBox 15"/>
            <p:cNvSpPr txBox="1"/>
            <p:nvPr/>
          </p:nvSpPr>
          <p:spPr>
            <a:xfrm>
              <a:off x="4285326" y="5860496"/>
              <a:ext cx="663964" cy="369332"/>
            </a:xfrm>
            <a:prstGeom prst="rect">
              <a:avLst/>
            </a:prstGeom>
            <a:noFill/>
          </p:spPr>
          <p:txBody>
            <a:bodyPr wrap="none" rtlCol="0">
              <a:spAutoFit/>
            </a:bodyPr>
            <a:lstStyle/>
            <a:p>
              <a:r>
                <a:rPr lang="en-US" dirty="0" smtClean="0"/>
                <a:t>Time</a:t>
              </a:r>
              <a:endParaRPr lang="en-US" dirty="0"/>
            </a:p>
          </p:txBody>
        </p:sp>
        <p:sp>
          <p:nvSpPr>
            <p:cNvPr id="19" name="TextBox 18"/>
            <p:cNvSpPr txBox="1"/>
            <p:nvPr/>
          </p:nvSpPr>
          <p:spPr>
            <a:xfrm>
              <a:off x="1118723" y="5762153"/>
              <a:ext cx="840295" cy="276999"/>
            </a:xfrm>
            <a:prstGeom prst="rect">
              <a:avLst/>
            </a:prstGeom>
            <a:noFill/>
          </p:spPr>
          <p:txBody>
            <a:bodyPr wrap="none" rtlCol="0">
              <a:spAutoFit/>
            </a:bodyPr>
            <a:lstStyle/>
            <a:p>
              <a:r>
                <a:rPr lang="en-US" sz="1200" dirty="0" smtClean="0"/>
                <a:t>11/08 8am</a:t>
              </a:r>
              <a:endParaRPr lang="en-US" sz="1200" dirty="0"/>
            </a:p>
          </p:txBody>
        </p:sp>
        <p:cxnSp>
          <p:nvCxnSpPr>
            <p:cNvPr id="21" name="Straight Connector 20"/>
            <p:cNvCxnSpPr>
              <a:endCxn id="19" idx="0"/>
            </p:cNvCxnSpPr>
            <p:nvPr/>
          </p:nvCxnSpPr>
          <p:spPr>
            <a:xfrm>
              <a:off x="1538871" y="5600221"/>
              <a:ext cx="0" cy="161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16940" y="5600221"/>
              <a:ext cx="0" cy="161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931093" y="5781744"/>
              <a:ext cx="1020913" cy="347961"/>
            </a:xfrm>
            <a:prstGeom prst="rect">
              <a:avLst/>
            </a:prstGeom>
            <a:noFill/>
          </p:spPr>
          <p:txBody>
            <a:bodyPr wrap="none" rtlCol="0">
              <a:spAutoFit/>
            </a:bodyPr>
            <a:lstStyle/>
            <a:p>
              <a:r>
                <a:rPr lang="en-US" sz="1200" dirty="0" smtClean="0"/>
                <a:t>11/08 12pm</a:t>
              </a:r>
              <a:endParaRPr lang="en-US" sz="1200" dirty="0"/>
            </a:p>
          </p:txBody>
        </p:sp>
        <p:cxnSp>
          <p:nvCxnSpPr>
            <p:cNvPr id="24" name="Straight Connector 23"/>
            <p:cNvCxnSpPr/>
            <p:nvPr/>
          </p:nvCxnSpPr>
          <p:spPr>
            <a:xfrm>
              <a:off x="7655466" y="5600221"/>
              <a:ext cx="0" cy="161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130322" y="5743517"/>
              <a:ext cx="1020913" cy="347961"/>
            </a:xfrm>
            <a:prstGeom prst="rect">
              <a:avLst/>
            </a:prstGeom>
            <a:noFill/>
          </p:spPr>
          <p:txBody>
            <a:bodyPr wrap="none" rtlCol="0">
              <a:spAutoFit/>
            </a:bodyPr>
            <a:lstStyle/>
            <a:p>
              <a:r>
                <a:rPr lang="en-US" sz="1200" dirty="0" smtClean="0"/>
                <a:t>11/13 12pm</a:t>
              </a:r>
              <a:endParaRPr lang="en-US" sz="1200" dirty="0"/>
            </a:p>
          </p:txBody>
        </p:sp>
        <p:sp>
          <p:nvSpPr>
            <p:cNvPr id="27" name="Freeform 26"/>
            <p:cNvSpPr/>
            <p:nvPr/>
          </p:nvSpPr>
          <p:spPr>
            <a:xfrm>
              <a:off x="1227438" y="3072714"/>
              <a:ext cx="6697362" cy="2438400"/>
            </a:xfrm>
            <a:custGeom>
              <a:avLst/>
              <a:gdLst>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28584 w 6697362"/>
                <a:gd name="connsiteY33" fmla="*/ 197708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47567 w 6697362"/>
                <a:gd name="connsiteY47" fmla="*/ 1524000 h 2438400"/>
                <a:gd name="connsiteX48" fmla="*/ 1672281 w 6697362"/>
                <a:gd name="connsiteY48" fmla="*/ 1507524 h 2438400"/>
                <a:gd name="connsiteX49" fmla="*/ 1696994 w 6697362"/>
                <a:gd name="connsiteY49" fmla="*/ 151576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47567 w 6697362"/>
                <a:gd name="connsiteY47" fmla="*/ 1524000 h 2438400"/>
                <a:gd name="connsiteX48" fmla="*/ 1672281 w 6697362"/>
                <a:gd name="connsiteY48" fmla="*/ 1507524 h 2438400"/>
                <a:gd name="connsiteX49" fmla="*/ 1696994 w 6697362"/>
                <a:gd name="connsiteY49" fmla="*/ 151576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47567 w 6697362"/>
                <a:gd name="connsiteY47" fmla="*/ 1524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15762 w 6697362"/>
                <a:gd name="connsiteY44" fmla="*/ 1581664 h 2438400"/>
                <a:gd name="connsiteX45" fmla="*/ 1580429 w 6697362"/>
                <a:gd name="connsiteY45" fmla="*/ 166555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15762 w 6697362"/>
                <a:gd name="connsiteY44" fmla="*/ 158166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50863 w 6697362"/>
                <a:gd name="connsiteY46" fmla="*/ 1977355 h 2438400"/>
                <a:gd name="connsiteX47" fmla="*/ 1672967 w 6697362"/>
                <a:gd name="connsiteY47" fmla="*/ 1651000 h 2438400"/>
                <a:gd name="connsiteX48" fmla="*/ 1672281 w 6697362"/>
                <a:gd name="connsiteY48" fmla="*/ 150752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50863 w 6697362"/>
                <a:gd name="connsiteY46" fmla="*/ 1977355 h 2438400"/>
                <a:gd name="connsiteX47" fmla="*/ 1667887 w 6697362"/>
                <a:gd name="connsiteY47" fmla="*/ 1910080 h 2438400"/>
                <a:gd name="connsiteX48" fmla="*/ 1672281 w 6697362"/>
                <a:gd name="connsiteY48" fmla="*/ 150752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90219 w 6697362"/>
                <a:gd name="connsiteY51" fmla="*/ 17299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08886 w 6697362"/>
                <a:gd name="connsiteY61" fmla="*/ 133452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19976 w 6697362"/>
                <a:gd name="connsiteY38" fmla="*/ 1983122 h 2438400"/>
                <a:gd name="connsiteX39" fmla="*/ 1342767 w 6697362"/>
                <a:gd name="connsiteY39" fmla="*/ 181232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31124 w 6697362"/>
                <a:gd name="connsiteY33" fmla="*/ 208884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1330 w 6697362"/>
                <a:gd name="connsiteY32" fmla="*/ 2059528 h 2438400"/>
                <a:gd name="connsiteX33" fmla="*/ 1131124 w 6697362"/>
                <a:gd name="connsiteY33" fmla="*/ 208884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0141 w 6697362"/>
                <a:gd name="connsiteY30" fmla="*/ 2041198 h 2438400"/>
                <a:gd name="connsiteX31" fmla="*/ 1079157 w 6697362"/>
                <a:gd name="connsiteY31" fmla="*/ 2010032 h 2438400"/>
                <a:gd name="connsiteX32" fmla="*/ 1101330 w 6697362"/>
                <a:gd name="connsiteY32" fmla="*/ 2059528 h 2438400"/>
                <a:gd name="connsiteX33" fmla="*/ 1131124 w 6697362"/>
                <a:gd name="connsiteY33" fmla="*/ 208884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38242 w 6697362"/>
                <a:gd name="connsiteY30" fmla="*/ 2022526 h 2438400"/>
                <a:gd name="connsiteX31" fmla="*/ 1060141 w 6697362"/>
                <a:gd name="connsiteY31" fmla="*/ 2041198 h 2438400"/>
                <a:gd name="connsiteX32" fmla="*/ 1079157 w 6697362"/>
                <a:gd name="connsiteY32" fmla="*/ 201003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1960605 h 2438400"/>
                <a:gd name="connsiteX30" fmla="*/ 1038242 w 6697362"/>
                <a:gd name="connsiteY30" fmla="*/ 2022526 h 2438400"/>
                <a:gd name="connsiteX31" fmla="*/ 1060141 w 6697362"/>
                <a:gd name="connsiteY31" fmla="*/ 2041198 h 2438400"/>
                <a:gd name="connsiteX32" fmla="*/ 1079157 w 6697362"/>
                <a:gd name="connsiteY32" fmla="*/ 201003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1003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5199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50742 w 6697362"/>
                <a:gd name="connsiteY48" fmla="*/ 1748155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50742 w 6697362"/>
                <a:gd name="connsiteY48" fmla="*/ 1748155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50742 w 6697362"/>
                <a:gd name="connsiteY48" fmla="*/ 1748155 h 2438400"/>
                <a:gd name="connsiteX49" fmla="*/ 1682441 w 6697362"/>
                <a:gd name="connsiteY49" fmla="*/ 193170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45027 w 6697362"/>
                <a:gd name="connsiteY48" fmla="*/ 1896745 h 2438400"/>
                <a:gd name="connsiteX49" fmla="*/ 1682441 w 6697362"/>
                <a:gd name="connsiteY49" fmla="*/ 193170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82441 w 6697362"/>
                <a:gd name="connsiteY50" fmla="*/ 1931704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43957 w 6697362"/>
                <a:gd name="connsiteY30" fmla="*/ 206443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66917 w 6697362"/>
                <a:gd name="connsiteY54" fmla="*/ 199920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6704 w 6697362"/>
                <a:gd name="connsiteY56" fmla="*/ 17413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6704 w 6697362"/>
                <a:gd name="connsiteY56" fmla="*/ 17413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6704 w 6697362"/>
                <a:gd name="connsiteY56" fmla="*/ 17413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940611 h 2438400"/>
                <a:gd name="connsiteX59" fmla="*/ 2008110 w 6697362"/>
                <a:gd name="connsiteY59" fmla="*/ 164743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64743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85356 w 6697362"/>
                <a:gd name="connsiteY72" fmla="*/ 125894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85356 w 6697362"/>
                <a:gd name="connsiteY72" fmla="*/ 1258947 h 2438400"/>
                <a:gd name="connsiteX73" fmla="*/ 2522735 w 6697362"/>
                <a:gd name="connsiteY73" fmla="*/ 111684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55776 w 6697362"/>
                <a:gd name="connsiteY78" fmla="*/ 68662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55776 w 6697362"/>
                <a:gd name="connsiteY78" fmla="*/ 68662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77981 w 6697362"/>
                <a:gd name="connsiteY65" fmla="*/ 202856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55776 w 6697362"/>
                <a:gd name="connsiteY78" fmla="*/ 68662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072022 w 6697362"/>
                <a:gd name="connsiteY63" fmla="*/ 2021256 h 2438400"/>
                <a:gd name="connsiteX64" fmla="*/ 2110156 w 6697362"/>
                <a:gd name="connsiteY64" fmla="*/ 1798079 h 2438400"/>
                <a:gd name="connsiteX65" fmla="*/ 2125980 w 6697362"/>
                <a:gd name="connsiteY65" fmla="*/ 1882551 h 2438400"/>
                <a:gd name="connsiteX66" fmla="*/ 2177981 w 6697362"/>
                <a:gd name="connsiteY66" fmla="*/ 202856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072022 w 6697362"/>
                <a:gd name="connsiteY63" fmla="*/ 2021256 h 2438400"/>
                <a:gd name="connsiteX64" fmla="*/ 2110156 w 6697362"/>
                <a:gd name="connsiteY64" fmla="*/ 17980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19014 w 6697362"/>
                <a:gd name="connsiteY77" fmla="*/ 57551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7967 w 6697362"/>
                <a:gd name="connsiteY29" fmla="*/ 20190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7967 w 6697362"/>
                <a:gd name="connsiteY29" fmla="*/ 20190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23363 w 6697362"/>
                <a:gd name="connsiteY56" fmla="*/ 2006908 h 2438400"/>
                <a:gd name="connsiteX57" fmla="*/ 1942482 w 6697362"/>
                <a:gd name="connsiteY57" fmla="*/ 2040306 h 2438400"/>
                <a:gd name="connsiteX58" fmla="*/ 1977081 w 6697362"/>
                <a:gd name="connsiteY58" fmla="*/ 1943100 h 2438400"/>
                <a:gd name="connsiteX59" fmla="*/ 1997367 w 6697362"/>
                <a:gd name="connsiteY59" fmla="*/ 1940611 h 2438400"/>
                <a:gd name="connsiteX60" fmla="*/ 2008110 w 6697362"/>
                <a:gd name="connsiteY60" fmla="*/ 186460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97367 w 6697362"/>
                <a:gd name="connsiteY59" fmla="*/ 1940611 h 2438400"/>
                <a:gd name="connsiteX60" fmla="*/ 2008110 w 6697362"/>
                <a:gd name="connsiteY60" fmla="*/ 186460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1948231 h 2438400"/>
                <a:gd name="connsiteX60" fmla="*/ 2008110 w 6697362"/>
                <a:gd name="connsiteY60" fmla="*/ 186460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1948231 h 2438400"/>
                <a:gd name="connsiteX60" fmla="*/ 1992870 w 6697362"/>
                <a:gd name="connsiteY60" fmla="*/ 199795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084070 w 6697362"/>
                <a:gd name="connsiteY66" fmla="*/ 193970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084070 w 6697362"/>
                <a:gd name="connsiteY66" fmla="*/ 193970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29790 w 6697362"/>
                <a:gd name="connsiteY66" fmla="*/ 195113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03368 w 6697362"/>
                <a:gd name="connsiteY71" fmla="*/ 133205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03368 w 6697362"/>
                <a:gd name="connsiteY71" fmla="*/ 133205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55121 w 6697362"/>
                <a:gd name="connsiteY67" fmla="*/ 211238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087880 w 6697362"/>
                <a:gd name="connsiteY66" fmla="*/ 2111151 h 2438400"/>
                <a:gd name="connsiteX67" fmla="*/ 2155121 w 6697362"/>
                <a:gd name="connsiteY67" fmla="*/ 211238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111151 h 2438400"/>
                <a:gd name="connsiteX67" fmla="*/ 2155121 w 6697362"/>
                <a:gd name="connsiteY67" fmla="*/ 211238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11115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7767 w 6697362"/>
                <a:gd name="connsiteY30" fmla="*/ 211777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7767 w 6697362"/>
                <a:gd name="connsiteY30" fmla="*/ 211777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58591 w 6697362"/>
                <a:gd name="connsiteY41" fmla="*/ 209687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7767 w 6697362"/>
                <a:gd name="connsiteY30" fmla="*/ 211777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77754 h 2438400"/>
                <a:gd name="connsiteX41" fmla="*/ 1358591 w 6697362"/>
                <a:gd name="connsiteY41" fmla="*/ 209687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6697362" h="2438400">
                  <a:moveTo>
                    <a:pt x="0" y="2413686"/>
                  </a:moveTo>
                  <a:cubicBezTo>
                    <a:pt x="13730" y="2419178"/>
                    <a:pt x="27343" y="2424970"/>
                    <a:pt x="41189" y="2430162"/>
                  </a:cubicBezTo>
                  <a:cubicBezTo>
                    <a:pt x="49320" y="2433211"/>
                    <a:pt x="57219" y="2438400"/>
                    <a:pt x="65903" y="2438400"/>
                  </a:cubicBezTo>
                  <a:cubicBezTo>
                    <a:pt x="82606" y="2438400"/>
                    <a:pt x="98854" y="2432908"/>
                    <a:pt x="115330" y="2430162"/>
                  </a:cubicBezTo>
                  <a:cubicBezTo>
                    <a:pt x="126314" y="2424670"/>
                    <a:pt x="136783" y="2417998"/>
                    <a:pt x="148281" y="2413686"/>
                  </a:cubicBezTo>
                  <a:cubicBezTo>
                    <a:pt x="158882" y="2409711"/>
                    <a:pt x="170388" y="2408701"/>
                    <a:pt x="181232" y="2405448"/>
                  </a:cubicBezTo>
                  <a:cubicBezTo>
                    <a:pt x="197866" y="2400458"/>
                    <a:pt x="213810" y="2393184"/>
                    <a:pt x="230659" y="2388972"/>
                  </a:cubicBezTo>
                  <a:cubicBezTo>
                    <a:pt x="272035" y="2378629"/>
                    <a:pt x="252870" y="2384315"/>
                    <a:pt x="288324" y="2372497"/>
                  </a:cubicBezTo>
                  <a:cubicBezTo>
                    <a:pt x="296562" y="2375243"/>
                    <a:pt x="304354" y="2380735"/>
                    <a:pt x="313038" y="2380735"/>
                  </a:cubicBezTo>
                  <a:cubicBezTo>
                    <a:pt x="329741" y="2380735"/>
                    <a:pt x="346619" y="2377779"/>
                    <a:pt x="362465" y="2372497"/>
                  </a:cubicBezTo>
                  <a:cubicBezTo>
                    <a:pt x="371857" y="2369366"/>
                    <a:pt x="378323" y="2360449"/>
                    <a:pt x="387178" y="2356021"/>
                  </a:cubicBezTo>
                  <a:cubicBezTo>
                    <a:pt x="394945" y="2352138"/>
                    <a:pt x="403654" y="2350529"/>
                    <a:pt x="411892" y="2347783"/>
                  </a:cubicBezTo>
                  <a:cubicBezTo>
                    <a:pt x="422876" y="2339545"/>
                    <a:pt x="433671" y="2331050"/>
                    <a:pt x="444843" y="2323070"/>
                  </a:cubicBezTo>
                  <a:cubicBezTo>
                    <a:pt x="452900" y="2317315"/>
                    <a:pt x="459656" y="2306594"/>
                    <a:pt x="469557" y="2306594"/>
                  </a:cubicBezTo>
                  <a:cubicBezTo>
                    <a:pt x="479458" y="2306594"/>
                    <a:pt x="485415" y="2318642"/>
                    <a:pt x="494270" y="2323070"/>
                  </a:cubicBezTo>
                  <a:cubicBezTo>
                    <a:pt x="502037" y="2326953"/>
                    <a:pt x="510746" y="2328562"/>
                    <a:pt x="518984" y="2331308"/>
                  </a:cubicBezTo>
                  <a:cubicBezTo>
                    <a:pt x="532714" y="2328562"/>
                    <a:pt x="547173" y="2328270"/>
                    <a:pt x="560173" y="2323070"/>
                  </a:cubicBezTo>
                  <a:cubicBezTo>
                    <a:pt x="572585" y="2318105"/>
                    <a:pt x="611083" y="2291876"/>
                    <a:pt x="626076" y="2281881"/>
                  </a:cubicBezTo>
                  <a:cubicBezTo>
                    <a:pt x="641082" y="2261872"/>
                    <a:pt x="643388" y="2280696"/>
                    <a:pt x="671693" y="2280696"/>
                  </a:cubicBezTo>
                  <a:cubicBezTo>
                    <a:pt x="680376" y="2280696"/>
                    <a:pt x="691978" y="2246183"/>
                    <a:pt x="700216" y="2248929"/>
                  </a:cubicBezTo>
                  <a:cubicBezTo>
                    <a:pt x="708454" y="2257167"/>
                    <a:pt x="713878" y="2269959"/>
                    <a:pt x="724930" y="2273643"/>
                  </a:cubicBezTo>
                  <a:cubicBezTo>
                    <a:pt x="733168" y="2276389"/>
                    <a:pt x="742418" y="2270222"/>
                    <a:pt x="749643" y="2265405"/>
                  </a:cubicBezTo>
                  <a:cubicBezTo>
                    <a:pt x="759337" y="2258942"/>
                    <a:pt x="765407" y="2248149"/>
                    <a:pt x="774357" y="2240691"/>
                  </a:cubicBezTo>
                  <a:cubicBezTo>
                    <a:pt x="781963" y="2234353"/>
                    <a:pt x="790832" y="2229708"/>
                    <a:pt x="799070" y="2224216"/>
                  </a:cubicBezTo>
                  <a:cubicBezTo>
                    <a:pt x="827199" y="2179209"/>
                    <a:pt x="851534" y="2187146"/>
                    <a:pt x="870018" y="2181894"/>
                  </a:cubicBezTo>
                  <a:cubicBezTo>
                    <a:pt x="888502" y="2176642"/>
                    <a:pt x="901734" y="2195452"/>
                    <a:pt x="909972" y="2192706"/>
                  </a:cubicBezTo>
                  <a:cubicBezTo>
                    <a:pt x="918210" y="2184468"/>
                    <a:pt x="923256" y="2141957"/>
                    <a:pt x="930876" y="2145132"/>
                  </a:cubicBezTo>
                  <a:cubicBezTo>
                    <a:pt x="938496" y="2148307"/>
                    <a:pt x="943968" y="2208132"/>
                    <a:pt x="955692" y="2211756"/>
                  </a:cubicBezTo>
                  <a:cubicBezTo>
                    <a:pt x="967416" y="2215380"/>
                    <a:pt x="988781" y="2173599"/>
                    <a:pt x="1001223" y="2166877"/>
                  </a:cubicBezTo>
                  <a:cubicBezTo>
                    <a:pt x="1013666" y="2160155"/>
                    <a:pt x="1016617" y="2187901"/>
                    <a:pt x="1030347" y="2171425"/>
                  </a:cubicBezTo>
                  <a:cubicBezTo>
                    <a:pt x="1037258" y="2166311"/>
                    <a:pt x="1044071" y="2104344"/>
                    <a:pt x="1047767" y="2117776"/>
                  </a:cubicBezTo>
                  <a:cubicBezTo>
                    <a:pt x="1051463" y="2131208"/>
                    <a:pt x="1056179" y="2137684"/>
                    <a:pt x="1062046" y="2138353"/>
                  </a:cubicBezTo>
                  <a:cubicBezTo>
                    <a:pt x="1067913" y="2139022"/>
                    <a:pt x="1076420" y="2125404"/>
                    <a:pt x="1082967" y="2121792"/>
                  </a:cubicBezTo>
                  <a:cubicBezTo>
                    <a:pt x="1089514" y="2118180"/>
                    <a:pt x="1093092" y="2111186"/>
                    <a:pt x="1101330" y="2116678"/>
                  </a:cubicBezTo>
                  <a:cubicBezTo>
                    <a:pt x="1117436" y="2092519"/>
                    <a:pt x="1123939" y="2096535"/>
                    <a:pt x="1131124" y="2088841"/>
                  </a:cubicBezTo>
                  <a:cubicBezTo>
                    <a:pt x="1138309" y="2081147"/>
                    <a:pt x="1137891" y="2067737"/>
                    <a:pt x="1144441" y="2070511"/>
                  </a:cubicBezTo>
                  <a:cubicBezTo>
                    <a:pt x="1150991" y="2073285"/>
                    <a:pt x="1157542" y="2099224"/>
                    <a:pt x="1170425" y="2105488"/>
                  </a:cubicBezTo>
                  <a:cubicBezTo>
                    <a:pt x="1183308" y="2111752"/>
                    <a:pt x="1204824" y="2112611"/>
                    <a:pt x="1221740" y="2108097"/>
                  </a:cubicBezTo>
                  <a:cubicBezTo>
                    <a:pt x="1238656" y="2103583"/>
                    <a:pt x="1255232" y="2070978"/>
                    <a:pt x="1271922" y="2078406"/>
                  </a:cubicBezTo>
                  <a:cubicBezTo>
                    <a:pt x="1288612" y="2085834"/>
                    <a:pt x="1302671" y="2157470"/>
                    <a:pt x="1321881" y="2152667"/>
                  </a:cubicBezTo>
                  <a:lnTo>
                    <a:pt x="1332607" y="2077754"/>
                  </a:lnTo>
                  <a:cubicBezTo>
                    <a:pt x="1340845" y="2066770"/>
                    <a:pt x="1353465" y="2089143"/>
                    <a:pt x="1358591" y="2096872"/>
                  </a:cubicBezTo>
                  <a:cubicBezTo>
                    <a:pt x="1363717" y="2104601"/>
                    <a:pt x="1360090" y="2108983"/>
                    <a:pt x="1363362" y="2124126"/>
                  </a:cubicBezTo>
                  <a:cubicBezTo>
                    <a:pt x="1366634" y="2139269"/>
                    <a:pt x="1372057" y="2126517"/>
                    <a:pt x="1382034" y="2119149"/>
                  </a:cubicBezTo>
                  <a:cubicBezTo>
                    <a:pt x="1392011" y="2111781"/>
                    <a:pt x="1404906" y="2098234"/>
                    <a:pt x="1423224" y="2079916"/>
                  </a:cubicBezTo>
                  <a:lnTo>
                    <a:pt x="1480888" y="2140361"/>
                  </a:lnTo>
                  <a:cubicBezTo>
                    <a:pt x="1486764" y="2122733"/>
                    <a:pt x="1529652" y="2075665"/>
                    <a:pt x="1547512" y="2070614"/>
                  </a:cubicBezTo>
                  <a:cubicBezTo>
                    <a:pt x="1565372" y="2065563"/>
                    <a:pt x="1579714" y="2111626"/>
                    <a:pt x="1588049" y="2110053"/>
                  </a:cubicBezTo>
                  <a:cubicBezTo>
                    <a:pt x="1596384" y="2108480"/>
                    <a:pt x="1589568" y="2070259"/>
                    <a:pt x="1597523" y="2061175"/>
                  </a:cubicBezTo>
                  <a:cubicBezTo>
                    <a:pt x="1605478" y="2052091"/>
                    <a:pt x="1629130" y="2070251"/>
                    <a:pt x="1635777" y="2055546"/>
                  </a:cubicBezTo>
                  <a:cubicBezTo>
                    <a:pt x="1642424" y="2040841"/>
                    <a:pt x="1636615" y="2037083"/>
                    <a:pt x="1648837" y="2037715"/>
                  </a:cubicBezTo>
                  <a:cubicBezTo>
                    <a:pt x="1657075" y="2032223"/>
                    <a:pt x="1660445" y="2047271"/>
                    <a:pt x="1669106" y="2051719"/>
                  </a:cubicBezTo>
                  <a:cubicBezTo>
                    <a:pt x="1677767" y="2056167"/>
                    <a:pt x="1682197" y="2064805"/>
                    <a:pt x="1700804" y="2064402"/>
                  </a:cubicBezTo>
                  <a:cubicBezTo>
                    <a:pt x="1719411" y="2063999"/>
                    <a:pt x="1763379" y="2066666"/>
                    <a:pt x="1780746" y="2049299"/>
                  </a:cubicBezTo>
                  <a:lnTo>
                    <a:pt x="1813079" y="2032840"/>
                  </a:lnTo>
                  <a:cubicBezTo>
                    <a:pt x="1871898" y="2052447"/>
                    <a:pt x="1840172" y="2047084"/>
                    <a:pt x="1870092" y="2006016"/>
                  </a:cubicBezTo>
                  <a:cubicBezTo>
                    <a:pt x="1872123" y="1999923"/>
                    <a:pt x="1892248" y="2027863"/>
                    <a:pt x="1904313" y="2033578"/>
                  </a:cubicBezTo>
                  <a:cubicBezTo>
                    <a:pt x="1916378" y="2039293"/>
                    <a:pt x="1934164" y="2034431"/>
                    <a:pt x="1942482" y="2040306"/>
                  </a:cubicBezTo>
                  <a:cubicBezTo>
                    <a:pt x="1950800" y="2046181"/>
                    <a:pt x="1947453" y="1997718"/>
                    <a:pt x="1954221" y="2068830"/>
                  </a:cubicBezTo>
                  <a:cubicBezTo>
                    <a:pt x="1959713" y="2060592"/>
                    <a:pt x="1952826" y="2032434"/>
                    <a:pt x="1959267" y="2020621"/>
                  </a:cubicBezTo>
                  <a:cubicBezTo>
                    <a:pt x="1965708" y="2008808"/>
                    <a:pt x="1981981" y="2000547"/>
                    <a:pt x="1992870" y="1997950"/>
                  </a:cubicBezTo>
                  <a:cubicBezTo>
                    <a:pt x="2003759" y="1995353"/>
                    <a:pt x="2016257" y="1999300"/>
                    <a:pt x="2024603" y="2005038"/>
                  </a:cubicBezTo>
                  <a:cubicBezTo>
                    <a:pt x="2032950" y="2010776"/>
                    <a:pt x="2031965" y="2037869"/>
                    <a:pt x="2042949" y="2032377"/>
                  </a:cubicBezTo>
                  <a:cubicBezTo>
                    <a:pt x="2045695" y="2040615"/>
                    <a:pt x="2053962" y="2067834"/>
                    <a:pt x="2058807" y="2065981"/>
                  </a:cubicBezTo>
                  <a:cubicBezTo>
                    <a:pt x="2063652" y="2064128"/>
                    <a:pt x="2070449" y="2034791"/>
                    <a:pt x="2072022" y="2021256"/>
                  </a:cubicBezTo>
                  <a:cubicBezTo>
                    <a:pt x="2073595" y="2007721"/>
                    <a:pt x="2099893" y="2030111"/>
                    <a:pt x="2102536" y="2026679"/>
                  </a:cubicBezTo>
                  <a:cubicBezTo>
                    <a:pt x="2105179" y="2023247"/>
                    <a:pt x="2079642" y="2003407"/>
                    <a:pt x="2087880" y="2000661"/>
                  </a:cubicBezTo>
                  <a:cubicBezTo>
                    <a:pt x="2098864" y="2006153"/>
                    <a:pt x="2141912" y="2039476"/>
                    <a:pt x="2158931" y="2024757"/>
                  </a:cubicBezTo>
                  <a:cubicBezTo>
                    <a:pt x="2175950" y="2010038"/>
                    <a:pt x="2176471" y="2000089"/>
                    <a:pt x="2189995" y="1912345"/>
                  </a:cubicBezTo>
                  <a:cubicBezTo>
                    <a:pt x="2203519" y="1824601"/>
                    <a:pt x="2226344" y="1492799"/>
                    <a:pt x="2240074" y="1498291"/>
                  </a:cubicBezTo>
                  <a:cubicBezTo>
                    <a:pt x="2259296" y="1495545"/>
                    <a:pt x="2263060" y="1585703"/>
                    <a:pt x="2277419" y="1557363"/>
                  </a:cubicBezTo>
                  <a:cubicBezTo>
                    <a:pt x="2291778" y="1529023"/>
                    <a:pt x="2320558" y="1336752"/>
                    <a:pt x="2326228" y="1328248"/>
                  </a:cubicBezTo>
                  <a:cubicBezTo>
                    <a:pt x="2358199" y="1232337"/>
                    <a:pt x="2351691" y="1358316"/>
                    <a:pt x="2372394" y="1336280"/>
                  </a:cubicBezTo>
                  <a:cubicBezTo>
                    <a:pt x="2393097" y="1314244"/>
                    <a:pt x="2431621" y="1208920"/>
                    <a:pt x="2450448" y="1196031"/>
                  </a:cubicBezTo>
                  <a:cubicBezTo>
                    <a:pt x="2469275" y="1183142"/>
                    <a:pt x="2473308" y="1272145"/>
                    <a:pt x="2485356" y="1258947"/>
                  </a:cubicBezTo>
                  <a:cubicBezTo>
                    <a:pt x="2497404" y="1245749"/>
                    <a:pt x="2506362" y="1153193"/>
                    <a:pt x="2522735" y="1116844"/>
                  </a:cubicBezTo>
                  <a:cubicBezTo>
                    <a:pt x="2539108" y="1080495"/>
                    <a:pt x="2564638" y="1072441"/>
                    <a:pt x="2583592" y="1040850"/>
                  </a:cubicBezTo>
                  <a:lnTo>
                    <a:pt x="2594919" y="790832"/>
                  </a:lnTo>
                  <a:cubicBezTo>
                    <a:pt x="2600411" y="799070"/>
                    <a:pt x="2599346" y="570470"/>
                    <a:pt x="2603774" y="579325"/>
                  </a:cubicBezTo>
                  <a:cubicBezTo>
                    <a:pt x="2607657" y="587092"/>
                    <a:pt x="2610965" y="822376"/>
                    <a:pt x="2619632" y="840259"/>
                  </a:cubicBezTo>
                  <a:cubicBezTo>
                    <a:pt x="2628299" y="858142"/>
                    <a:pt x="2647538" y="692115"/>
                    <a:pt x="2655776" y="686623"/>
                  </a:cubicBezTo>
                  <a:lnTo>
                    <a:pt x="2660821" y="774356"/>
                  </a:lnTo>
                  <a:cubicBezTo>
                    <a:pt x="2663567" y="766118"/>
                    <a:pt x="2662919" y="755783"/>
                    <a:pt x="2669059" y="749643"/>
                  </a:cubicBezTo>
                  <a:cubicBezTo>
                    <a:pt x="2677297" y="741405"/>
                    <a:pt x="2686315" y="733879"/>
                    <a:pt x="2693773" y="724929"/>
                  </a:cubicBezTo>
                  <a:cubicBezTo>
                    <a:pt x="2708327" y="707465"/>
                    <a:pt x="2716653" y="687405"/>
                    <a:pt x="2726724" y="667264"/>
                  </a:cubicBezTo>
                  <a:cubicBezTo>
                    <a:pt x="2732216" y="675502"/>
                    <a:pt x="2737445" y="683921"/>
                    <a:pt x="2743200" y="691978"/>
                  </a:cubicBezTo>
                  <a:cubicBezTo>
                    <a:pt x="2755830" y="709660"/>
                    <a:pt x="2773295" y="730228"/>
                    <a:pt x="2784389" y="749643"/>
                  </a:cubicBezTo>
                  <a:cubicBezTo>
                    <a:pt x="2813304" y="800243"/>
                    <a:pt x="2785324" y="767053"/>
                    <a:pt x="2825578" y="807308"/>
                  </a:cubicBezTo>
                  <a:cubicBezTo>
                    <a:pt x="2837629" y="789231"/>
                    <a:pt x="2851563" y="770544"/>
                    <a:pt x="2858530" y="749643"/>
                  </a:cubicBezTo>
                  <a:cubicBezTo>
                    <a:pt x="2867931" y="721440"/>
                    <a:pt x="2862674" y="708402"/>
                    <a:pt x="2875005" y="683740"/>
                  </a:cubicBezTo>
                  <a:cubicBezTo>
                    <a:pt x="2879433" y="674885"/>
                    <a:pt x="2885989" y="667265"/>
                    <a:pt x="2891481" y="659027"/>
                  </a:cubicBezTo>
                  <a:cubicBezTo>
                    <a:pt x="2917591" y="698190"/>
                    <a:pt x="2904826" y="674347"/>
                    <a:pt x="2924432" y="733167"/>
                  </a:cubicBezTo>
                  <a:lnTo>
                    <a:pt x="2932670" y="757881"/>
                  </a:lnTo>
                  <a:cubicBezTo>
                    <a:pt x="2940908" y="755135"/>
                    <a:pt x="2950603" y="755068"/>
                    <a:pt x="2957384" y="749643"/>
                  </a:cubicBezTo>
                  <a:cubicBezTo>
                    <a:pt x="2965115" y="743458"/>
                    <a:pt x="2969051" y="733584"/>
                    <a:pt x="2973859" y="724929"/>
                  </a:cubicBezTo>
                  <a:cubicBezTo>
                    <a:pt x="2982805" y="708827"/>
                    <a:pt x="2990951" y="692271"/>
                    <a:pt x="2998573" y="675502"/>
                  </a:cubicBezTo>
                  <a:cubicBezTo>
                    <a:pt x="3004692" y="662040"/>
                    <a:pt x="3007867" y="647239"/>
                    <a:pt x="3015048" y="634313"/>
                  </a:cubicBezTo>
                  <a:cubicBezTo>
                    <a:pt x="3021716" y="622311"/>
                    <a:pt x="3032303" y="612889"/>
                    <a:pt x="3039762" y="601362"/>
                  </a:cubicBezTo>
                  <a:cubicBezTo>
                    <a:pt x="3062533" y="566171"/>
                    <a:pt x="3084413" y="530398"/>
                    <a:pt x="3105665" y="494270"/>
                  </a:cubicBezTo>
                  <a:cubicBezTo>
                    <a:pt x="3111891" y="483685"/>
                    <a:pt x="3117303" y="472605"/>
                    <a:pt x="3122140" y="461318"/>
                  </a:cubicBezTo>
                  <a:cubicBezTo>
                    <a:pt x="3125560" y="453337"/>
                    <a:pt x="3126070" y="444144"/>
                    <a:pt x="3130378" y="436605"/>
                  </a:cubicBezTo>
                  <a:cubicBezTo>
                    <a:pt x="3137190" y="424684"/>
                    <a:pt x="3147218" y="414902"/>
                    <a:pt x="3155092" y="403654"/>
                  </a:cubicBezTo>
                  <a:cubicBezTo>
                    <a:pt x="3166447" y="387432"/>
                    <a:pt x="3177059" y="370703"/>
                    <a:pt x="3188043" y="354227"/>
                  </a:cubicBezTo>
                  <a:cubicBezTo>
                    <a:pt x="3253947" y="398160"/>
                    <a:pt x="3174313" y="340497"/>
                    <a:pt x="3229232" y="395416"/>
                  </a:cubicBezTo>
                  <a:cubicBezTo>
                    <a:pt x="3236233" y="402417"/>
                    <a:pt x="3245708" y="406399"/>
                    <a:pt x="3253946" y="411891"/>
                  </a:cubicBezTo>
                  <a:cubicBezTo>
                    <a:pt x="3259438" y="422875"/>
                    <a:pt x="3258507" y="441864"/>
                    <a:pt x="3270421" y="444843"/>
                  </a:cubicBezTo>
                  <a:cubicBezTo>
                    <a:pt x="3280026" y="447244"/>
                    <a:pt x="3283089" y="429268"/>
                    <a:pt x="3286897" y="420129"/>
                  </a:cubicBezTo>
                  <a:cubicBezTo>
                    <a:pt x="3296916" y="396083"/>
                    <a:pt x="3303373" y="370702"/>
                    <a:pt x="3311611" y="345989"/>
                  </a:cubicBezTo>
                  <a:lnTo>
                    <a:pt x="3328086" y="296562"/>
                  </a:lnTo>
                  <a:cubicBezTo>
                    <a:pt x="3330832" y="288324"/>
                    <a:pt x="3334218" y="280272"/>
                    <a:pt x="3336324" y="271848"/>
                  </a:cubicBezTo>
                  <a:cubicBezTo>
                    <a:pt x="3340504" y="255127"/>
                    <a:pt x="3345709" y="230728"/>
                    <a:pt x="3352800" y="214183"/>
                  </a:cubicBezTo>
                  <a:cubicBezTo>
                    <a:pt x="3402344" y="98580"/>
                    <a:pt x="3384689" y="160765"/>
                    <a:pt x="3402227" y="90616"/>
                  </a:cubicBezTo>
                  <a:cubicBezTo>
                    <a:pt x="3413211" y="93362"/>
                    <a:pt x="3424292" y="95744"/>
                    <a:pt x="3435178" y="98854"/>
                  </a:cubicBezTo>
                  <a:cubicBezTo>
                    <a:pt x="3443527" y="101239"/>
                    <a:pt x="3451208" y="107091"/>
                    <a:pt x="3459892" y="107091"/>
                  </a:cubicBezTo>
                  <a:cubicBezTo>
                    <a:pt x="3471214" y="107091"/>
                    <a:pt x="3481859" y="101600"/>
                    <a:pt x="3492843" y="98854"/>
                  </a:cubicBezTo>
                  <a:lnTo>
                    <a:pt x="3542270" y="49427"/>
                  </a:lnTo>
                  <a:cubicBezTo>
                    <a:pt x="3550508" y="41189"/>
                    <a:pt x="3560522" y="34407"/>
                    <a:pt x="3566984" y="24713"/>
                  </a:cubicBezTo>
                  <a:lnTo>
                    <a:pt x="3583459" y="0"/>
                  </a:lnTo>
                  <a:cubicBezTo>
                    <a:pt x="3640236" y="42581"/>
                    <a:pt x="3600904" y="2261"/>
                    <a:pt x="3624648" y="57664"/>
                  </a:cubicBezTo>
                  <a:cubicBezTo>
                    <a:pt x="3628548" y="66764"/>
                    <a:pt x="3636316" y="73723"/>
                    <a:pt x="3641124" y="82378"/>
                  </a:cubicBezTo>
                  <a:cubicBezTo>
                    <a:pt x="3650070" y="98480"/>
                    <a:pt x="3656892" y="115703"/>
                    <a:pt x="3665838" y="131805"/>
                  </a:cubicBezTo>
                  <a:cubicBezTo>
                    <a:pt x="3670646" y="140459"/>
                    <a:pt x="3678164" y="147529"/>
                    <a:pt x="3682313" y="156518"/>
                  </a:cubicBezTo>
                  <a:cubicBezTo>
                    <a:pt x="3694707" y="183371"/>
                    <a:pt x="3704281" y="211437"/>
                    <a:pt x="3715265" y="238897"/>
                  </a:cubicBezTo>
                  <a:cubicBezTo>
                    <a:pt x="3734962" y="288139"/>
                    <a:pt x="3727066" y="266063"/>
                    <a:pt x="3739978" y="304800"/>
                  </a:cubicBezTo>
                  <a:cubicBezTo>
                    <a:pt x="3807956" y="259481"/>
                    <a:pt x="3702608" y="333933"/>
                    <a:pt x="3805881" y="230659"/>
                  </a:cubicBezTo>
                  <a:cubicBezTo>
                    <a:pt x="3812021" y="224519"/>
                    <a:pt x="3822356" y="225167"/>
                    <a:pt x="3830594" y="222421"/>
                  </a:cubicBezTo>
                  <a:cubicBezTo>
                    <a:pt x="3849487" y="279099"/>
                    <a:pt x="3825208" y="211649"/>
                    <a:pt x="3871784" y="304800"/>
                  </a:cubicBezTo>
                  <a:cubicBezTo>
                    <a:pt x="3886622" y="334476"/>
                    <a:pt x="3901161" y="364410"/>
                    <a:pt x="3912973" y="395416"/>
                  </a:cubicBezTo>
                  <a:cubicBezTo>
                    <a:pt x="3923179" y="422206"/>
                    <a:pt x="3924557" y="452309"/>
                    <a:pt x="3937686" y="477794"/>
                  </a:cubicBezTo>
                  <a:cubicBezTo>
                    <a:pt x="4091297" y="775981"/>
                    <a:pt x="4025669" y="585224"/>
                    <a:pt x="4061254" y="691978"/>
                  </a:cubicBezTo>
                  <a:cubicBezTo>
                    <a:pt x="4066746" y="680994"/>
                    <a:pt x="4071412" y="669557"/>
                    <a:pt x="4077730" y="659027"/>
                  </a:cubicBezTo>
                  <a:cubicBezTo>
                    <a:pt x="4103353" y="616322"/>
                    <a:pt x="4113479" y="606102"/>
                    <a:pt x="4143632" y="568410"/>
                  </a:cubicBezTo>
                  <a:cubicBezTo>
                    <a:pt x="4151870" y="582140"/>
                    <a:pt x="4162961" y="594521"/>
                    <a:pt x="4168346" y="609600"/>
                  </a:cubicBezTo>
                  <a:cubicBezTo>
                    <a:pt x="4190550" y="671771"/>
                    <a:pt x="4226011" y="799070"/>
                    <a:pt x="4226011" y="799070"/>
                  </a:cubicBezTo>
                  <a:cubicBezTo>
                    <a:pt x="4231169" y="835179"/>
                    <a:pt x="4237181" y="901834"/>
                    <a:pt x="4258962" y="930875"/>
                  </a:cubicBezTo>
                  <a:lnTo>
                    <a:pt x="4283676" y="963827"/>
                  </a:lnTo>
                  <a:cubicBezTo>
                    <a:pt x="4283858" y="964738"/>
                    <a:pt x="4296825" y="1032979"/>
                    <a:pt x="4300151" y="1037967"/>
                  </a:cubicBezTo>
                  <a:cubicBezTo>
                    <a:pt x="4305643" y="1046205"/>
                    <a:pt x="4316627" y="1048951"/>
                    <a:pt x="4324865" y="1054443"/>
                  </a:cubicBezTo>
                  <a:cubicBezTo>
                    <a:pt x="4366018" y="1116174"/>
                    <a:pt x="4350462" y="1085485"/>
                    <a:pt x="4374292" y="1145059"/>
                  </a:cubicBezTo>
                  <a:cubicBezTo>
                    <a:pt x="4382530" y="1142313"/>
                    <a:pt x="4392865" y="1142961"/>
                    <a:pt x="4399005" y="1136821"/>
                  </a:cubicBezTo>
                  <a:cubicBezTo>
                    <a:pt x="4424016" y="1111810"/>
                    <a:pt x="4384463" y="1096922"/>
                    <a:pt x="4431957" y="1128583"/>
                  </a:cubicBezTo>
                  <a:cubicBezTo>
                    <a:pt x="4496302" y="1220506"/>
                    <a:pt x="4465919" y="1187261"/>
                    <a:pt x="4514335" y="1235675"/>
                  </a:cubicBezTo>
                  <a:cubicBezTo>
                    <a:pt x="4525319" y="1257643"/>
                    <a:pt x="4539519" y="1278278"/>
                    <a:pt x="4547286" y="1301578"/>
                  </a:cubicBezTo>
                  <a:lnTo>
                    <a:pt x="4563762" y="1351005"/>
                  </a:lnTo>
                  <a:lnTo>
                    <a:pt x="4572000" y="1375718"/>
                  </a:lnTo>
                  <a:cubicBezTo>
                    <a:pt x="4591222" y="1372972"/>
                    <a:pt x="4610932" y="1372590"/>
                    <a:pt x="4629665" y="1367481"/>
                  </a:cubicBezTo>
                  <a:cubicBezTo>
                    <a:pt x="4641512" y="1364250"/>
                    <a:pt x="4651329" y="1355842"/>
                    <a:pt x="4662616" y="1351005"/>
                  </a:cubicBezTo>
                  <a:cubicBezTo>
                    <a:pt x="4670597" y="1347584"/>
                    <a:pt x="4679092" y="1345513"/>
                    <a:pt x="4687330" y="1342767"/>
                  </a:cubicBezTo>
                  <a:cubicBezTo>
                    <a:pt x="4692822" y="1356497"/>
                    <a:pt x="4697192" y="1370730"/>
                    <a:pt x="4703805" y="1383956"/>
                  </a:cubicBezTo>
                  <a:cubicBezTo>
                    <a:pt x="4710966" y="1398277"/>
                    <a:pt x="4722771" y="1410201"/>
                    <a:pt x="4728519" y="1425145"/>
                  </a:cubicBezTo>
                  <a:cubicBezTo>
                    <a:pt x="4736648" y="1446279"/>
                    <a:pt x="4744994" y="1491048"/>
                    <a:pt x="4744994" y="1491048"/>
                  </a:cubicBezTo>
                  <a:cubicBezTo>
                    <a:pt x="4753232" y="1485556"/>
                    <a:pt x="4759807" y="1474572"/>
                    <a:pt x="4769708" y="1474572"/>
                  </a:cubicBezTo>
                  <a:cubicBezTo>
                    <a:pt x="4781988" y="1474572"/>
                    <a:pt x="4793417" y="1482961"/>
                    <a:pt x="4802659" y="1491048"/>
                  </a:cubicBezTo>
                  <a:cubicBezTo>
                    <a:pt x="4818439" y="1504856"/>
                    <a:pt x="4868285" y="1579495"/>
                    <a:pt x="4876800" y="1589902"/>
                  </a:cubicBezTo>
                  <a:cubicBezTo>
                    <a:pt x="4898300" y="1616180"/>
                    <a:pt x="4924655" y="1634777"/>
                    <a:pt x="4950940" y="1655805"/>
                  </a:cubicBezTo>
                  <a:cubicBezTo>
                    <a:pt x="4956432" y="1647567"/>
                    <a:pt x="4957650" y="1632719"/>
                    <a:pt x="4967416" y="1631091"/>
                  </a:cubicBezTo>
                  <a:cubicBezTo>
                    <a:pt x="4975777" y="1629698"/>
                    <a:pt x="5017115" y="1658732"/>
                    <a:pt x="5025081" y="1664043"/>
                  </a:cubicBezTo>
                  <a:cubicBezTo>
                    <a:pt x="5078812" y="1646132"/>
                    <a:pt x="5064169" y="1638069"/>
                    <a:pt x="5107459" y="1664043"/>
                  </a:cubicBezTo>
                  <a:cubicBezTo>
                    <a:pt x="5124438" y="1674231"/>
                    <a:pt x="5156886" y="1696994"/>
                    <a:pt x="5156886" y="1696994"/>
                  </a:cubicBezTo>
                  <a:cubicBezTo>
                    <a:pt x="5207063" y="1646817"/>
                    <a:pt x="5193581" y="1627347"/>
                    <a:pt x="5231027" y="1672281"/>
                  </a:cubicBezTo>
                  <a:cubicBezTo>
                    <a:pt x="5237365" y="1679887"/>
                    <a:pt x="5242011" y="1688756"/>
                    <a:pt x="5247503" y="1696994"/>
                  </a:cubicBezTo>
                  <a:cubicBezTo>
                    <a:pt x="5255741" y="1691502"/>
                    <a:pt x="5266031" y="1688249"/>
                    <a:pt x="5272216" y="1680518"/>
                  </a:cubicBezTo>
                  <a:cubicBezTo>
                    <a:pt x="5277640" y="1673737"/>
                    <a:pt x="5276571" y="1663572"/>
                    <a:pt x="5280454" y="1655805"/>
                  </a:cubicBezTo>
                  <a:cubicBezTo>
                    <a:pt x="5284882" y="1646949"/>
                    <a:pt x="5291438" y="1639329"/>
                    <a:pt x="5296930" y="1631091"/>
                  </a:cubicBezTo>
                  <a:cubicBezTo>
                    <a:pt x="5305168" y="1642075"/>
                    <a:pt x="5313663" y="1652871"/>
                    <a:pt x="5321643" y="1664043"/>
                  </a:cubicBezTo>
                  <a:cubicBezTo>
                    <a:pt x="5327398" y="1672099"/>
                    <a:pt x="5328726" y="1685625"/>
                    <a:pt x="5338119" y="1688756"/>
                  </a:cubicBezTo>
                  <a:cubicBezTo>
                    <a:pt x="5348860" y="1692336"/>
                    <a:pt x="5360086" y="1683264"/>
                    <a:pt x="5371070" y="1680518"/>
                  </a:cubicBezTo>
                  <a:cubicBezTo>
                    <a:pt x="5373816" y="1669534"/>
                    <a:pt x="5376198" y="1658453"/>
                    <a:pt x="5379308" y="1647567"/>
                  </a:cubicBezTo>
                  <a:cubicBezTo>
                    <a:pt x="5381694" y="1639218"/>
                    <a:pt x="5379031" y="1624557"/>
                    <a:pt x="5387546" y="1622854"/>
                  </a:cubicBezTo>
                  <a:cubicBezTo>
                    <a:pt x="5399588" y="1620446"/>
                    <a:pt x="5409513" y="1633837"/>
                    <a:pt x="5420497" y="1639329"/>
                  </a:cubicBezTo>
                  <a:cubicBezTo>
                    <a:pt x="5476537" y="1695369"/>
                    <a:pt x="5564090" y="1785267"/>
                    <a:pt x="5618205" y="1812324"/>
                  </a:cubicBezTo>
                  <a:cubicBezTo>
                    <a:pt x="5710287" y="1858364"/>
                    <a:pt x="5695047" y="1846461"/>
                    <a:pt x="5799438" y="1927654"/>
                  </a:cubicBezTo>
                  <a:cubicBezTo>
                    <a:pt x="5880432" y="1990649"/>
                    <a:pt x="5843876" y="1975417"/>
                    <a:pt x="5898292" y="1993556"/>
                  </a:cubicBezTo>
                  <a:cubicBezTo>
                    <a:pt x="5904403" y="1978278"/>
                    <a:pt x="5911576" y="1928066"/>
                    <a:pt x="5947719" y="1944129"/>
                  </a:cubicBezTo>
                  <a:cubicBezTo>
                    <a:pt x="5965462" y="1952015"/>
                    <a:pt x="5973375" y="1973668"/>
                    <a:pt x="5988908" y="1985318"/>
                  </a:cubicBezTo>
                  <a:cubicBezTo>
                    <a:pt x="6006619" y="1998601"/>
                    <a:pt x="6028153" y="2005990"/>
                    <a:pt x="6046573" y="2018270"/>
                  </a:cubicBezTo>
                  <a:cubicBezTo>
                    <a:pt x="6061203" y="2028023"/>
                    <a:pt x="6072685" y="2042175"/>
                    <a:pt x="6087762" y="2051221"/>
                  </a:cubicBezTo>
                  <a:cubicBezTo>
                    <a:pt x="6100442" y="2058829"/>
                    <a:pt x="6115969" y="2060616"/>
                    <a:pt x="6128951" y="2067697"/>
                  </a:cubicBezTo>
                  <a:cubicBezTo>
                    <a:pt x="6217974" y="2116255"/>
                    <a:pt x="6145397" y="2089654"/>
                    <a:pt x="6203092" y="2108886"/>
                  </a:cubicBezTo>
                  <a:cubicBezTo>
                    <a:pt x="6211330" y="2114378"/>
                    <a:pt x="6219150" y="2120554"/>
                    <a:pt x="6227805" y="2125362"/>
                  </a:cubicBezTo>
                  <a:cubicBezTo>
                    <a:pt x="6243907" y="2134308"/>
                    <a:pt x="6261437" y="2140598"/>
                    <a:pt x="6277232" y="2150075"/>
                  </a:cubicBezTo>
                  <a:cubicBezTo>
                    <a:pt x="6339576" y="2187481"/>
                    <a:pt x="6282964" y="2165715"/>
                    <a:pt x="6334897" y="2183027"/>
                  </a:cubicBezTo>
                  <a:cubicBezTo>
                    <a:pt x="6371744" y="2238296"/>
                    <a:pt x="6328338" y="2184147"/>
                    <a:pt x="6376086" y="2215978"/>
                  </a:cubicBezTo>
                  <a:cubicBezTo>
                    <a:pt x="6385779" y="2222440"/>
                    <a:pt x="6391256" y="2234010"/>
                    <a:pt x="6400800" y="2240691"/>
                  </a:cubicBezTo>
                  <a:cubicBezTo>
                    <a:pt x="6418937" y="2253387"/>
                    <a:pt x="6439481" y="2262253"/>
                    <a:pt x="6458465" y="2273643"/>
                  </a:cubicBezTo>
                  <a:cubicBezTo>
                    <a:pt x="6499137" y="2298047"/>
                    <a:pt x="6473086" y="2287173"/>
                    <a:pt x="6524367" y="2323070"/>
                  </a:cubicBezTo>
                  <a:cubicBezTo>
                    <a:pt x="6537484" y="2332252"/>
                    <a:pt x="6551527" y="2340067"/>
                    <a:pt x="6565557" y="2347783"/>
                  </a:cubicBezTo>
                  <a:cubicBezTo>
                    <a:pt x="6697252" y="2420215"/>
                    <a:pt x="6655724" y="2380286"/>
                    <a:pt x="6697362" y="242192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Slide Number Placeholder 1"/>
          <p:cNvSpPr>
            <a:spLocks noGrp="1"/>
          </p:cNvSpPr>
          <p:nvPr>
            <p:ph type="sldNum" sz="quarter" idx="12"/>
          </p:nvPr>
        </p:nvSpPr>
        <p:spPr/>
        <p:txBody>
          <a:bodyPr/>
          <a:lstStyle/>
          <a:p>
            <a:fld id="{E0FF9B90-B352-45BD-84CC-4DD4FD95D171}" type="slidenum">
              <a:rPr lang="en-US" smtClean="0"/>
              <a:t>96</a:t>
            </a:fld>
            <a:endParaRPr lang="en-US"/>
          </a:p>
        </p:txBody>
      </p:sp>
    </p:spTree>
    <p:extLst>
      <p:ext uri="{BB962C8B-B14F-4D97-AF65-F5344CB8AC3E}">
        <p14:creationId xmlns:p14="http://schemas.microsoft.com/office/powerpoint/2010/main" val="2932870197"/>
      </p:ext>
    </p:extLst>
  </p:cSld>
  <p:clrMapOvr>
    <a:masterClrMapping/>
  </p:clrMapOvr>
  <mc:AlternateContent xmlns:mc="http://schemas.openxmlformats.org/markup-compatibility/2006" xmlns:p14="http://schemas.microsoft.com/office/powerpoint/2010/main">
    <mc:Choice Requires="p14">
      <p:transition p14:dur="0" advTm="29033"/>
    </mc:Choice>
    <mc:Fallback xmlns="">
      <p:transition advTm="29033"/>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effectLst>
            <a:outerShdw dir="17880000">
              <a:srgbClr val="000000">
                <a:alpha val="46000"/>
              </a:srgbClr>
            </a:outerShdw>
          </a:effectLst>
        </p:spPr>
        <p:txBody>
          <a:bodyPr>
            <a:noAutofit/>
          </a:bodyPr>
          <a:lstStyle/>
          <a:p>
            <a:r>
              <a:rPr lang="en-US" sz="4000" dirty="0" smtClean="0">
                <a:effectLst/>
              </a:rPr>
              <a:t>Identify Trending Feature:  </a:t>
            </a:r>
            <a:br>
              <a:rPr lang="en-US" sz="4000" dirty="0" smtClean="0">
                <a:effectLst/>
              </a:rPr>
            </a:br>
            <a:r>
              <a:rPr lang="en-US" sz="4000" dirty="0" smtClean="0">
                <a:effectLst/>
              </a:rPr>
              <a:t>An Example</a:t>
            </a:r>
            <a:endParaRPr lang="en-US" sz="4000" dirty="0">
              <a:effectLst/>
            </a:endParaRPr>
          </a:p>
        </p:txBody>
      </p:sp>
      <p:cxnSp>
        <p:nvCxnSpPr>
          <p:cNvPr id="20" name="Straight Arrow Connector 19"/>
          <p:cNvCxnSpPr/>
          <p:nvPr/>
        </p:nvCxnSpPr>
        <p:spPr>
          <a:xfrm flipH="1">
            <a:off x="5497578" y="3957848"/>
            <a:ext cx="1120819" cy="5080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697329" y="3850621"/>
            <a:ext cx="1332416" cy="369332"/>
          </a:xfrm>
          <a:prstGeom prst="rect">
            <a:avLst/>
          </a:prstGeom>
          <a:noFill/>
        </p:spPr>
        <p:txBody>
          <a:bodyPr wrap="none" rtlCol="0">
            <a:spAutoFit/>
          </a:bodyPr>
          <a:lstStyle/>
          <a:p>
            <a:r>
              <a:rPr lang="en-US" dirty="0" smtClean="0"/>
              <a:t>N</a:t>
            </a:r>
            <a:r>
              <a:rPr lang="en-US" baseline="-25000" dirty="0" smtClean="0"/>
              <a:t>1</a:t>
            </a:r>
            <a:r>
              <a:rPr lang="en-US" dirty="0" smtClean="0"/>
              <a:t> = 5 EMA</a:t>
            </a:r>
            <a:endParaRPr lang="en-US" dirty="0"/>
          </a:p>
        </p:txBody>
      </p:sp>
      <p:cxnSp>
        <p:nvCxnSpPr>
          <p:cNvPr id="29" name="Straight Arrow Connector 28"/>
          <p:cNvCxnSpPr/>
          <p:nvPr/>
        </p:nvCxnSpPr>
        <p:spPr>
          <a:xfrm flipH="1">
            <a:off x="6181574" y="4460221"/>
            <a:ext cx="1120819" cy="5080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324272" y="4248556"/>
            <a:ext cx="1383712" cy="369332"/>
          </a:xfrm>
          <a:prstGeom prst="rect">
            <a:avLst/>
          </a:prstGeom>
          <a:noFill/>
        </p:spPr>
        <p:txBody>
          <a:bodyPr wrap="none" rtlCol="0">
            <a:spAutoFit/>
          </a:bodyPr>
          <a:lstStyle/>
          <a:p>
            <a:r>
              <a:rPr lang="en-US" dirty="0" smtClean="0"/>
              <a:t>n</a:t>
            </a:r>
            <a:r>
              <a:rPr lang="en-US" baseline="-25000" dirty="0" smtClean="0"/>
              <a:t>2</a:t>
            </a:r>
            <a:r>
              <a:rPr lang="en-US" dirty="0" smtClean="0"/>
              <a:t> = 10 EMA</a:t>
            </a:r>
            <a:endParaRPr lang="en-US" dirty="0"/>
          </a:p>
        </p:txBody>
      </p:sp>
      <p:sp>
        <p:nvSpPr>
          <p:cNvPr id="32" name="TextBox 31"/>
          <p:cNvSpPr txBox="1"/>
          <p:nvPr/>
        </p:nvSpPr>
        <p:spPr>
          <a:xfrm>
            <a:off x="1557482" y="3516304"/>
            <a:ext cx="520655" cy="369332"/>
          </a:xfrm>
          <a:prstGeom prst="rect">
            <a:avLst/>
          </a:prstGeom>
          <a:noFill/>
        </p:spPr>
        <p:txBody>
          <a:bodyPr wrap="none" rtlCol="0">
            <a:spAutoFit/>
          </a:bodyPr>
          <a:lstStyle/>
          <a:p>
            <a:r>
              <a:rPr lang="en-US" b="1" i="1" dirty="0" smtClean="0"/>
              <a:t>fire</a:t>
            </a:r>
            <a:endParaRPr lang="en-US" b="1" i="1" dirty="0"/>
          </a:p>
        </p:txBody>
      </p:sp>
      <p:grpSp>
        <p:nvGrpSpPr>
          <p:cNvPr id="42" name="Group 41"/>
          <p:cNvGrpSpPr/>
          <p:nvPr/>
        </p:nvGrpSpPr>
        <p:grpSpPr>
          <a:xfrm>
            <a:off x="973878" y="3479805"/>
            <a:ext cx="6869770" cy="2860827"/>
            <a:chOff x="973878" y="3479805"/>
            <a:chExt cx="6869770" cy="2860827"/>
          </a:xfrm>
        </p:grpSpPr>
        <p:grpSp>
          <p:nvGrpSpPr>
            <p:cNvPr id="14" name="Group 13"/>
            <p:cNvGrpSpPr/>
            <p:nvPr/>
          </p:nvGrpSpPr>
          <p:grpSpPr>
            <a:xfrm>
              <a:off x="1441983" y="3479805"/>
              <a:ext cx="6401665" cy="2860827"/>
              <a:chOff x="1112108" y="2636108"/>
              <a:chExt cx="7039127" cy="3593720"/>
            </a:xfrm>
          </p:grpSpPr>
          <p:cxnSp>
            <p:nvCxnSpPr>
              <p:cNvPr id="8" name="Straight Connector 7"/>
              <p:cNvCxnSpPr/>
              <p:nvPr/>
            </p:nvCxnSpPr>
            <p:spPr>
              <a:xfrm>
                <a:off x="1112108" y="2636108"/>
                <a:ext cx="0" cy="32209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112108" y="5700584"/>
                <a:ext cx="7010400" cy="82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285326" y="5860496"/>
                <a:ext cx="663964" cy="369332"/>
              </a:xfrm>
              <a:prstGeom prst="rect">
                <a:avLst/>
              </a:prstGeom>
              <a:noFill/>
            </p:spPr>
            <p:txBody>
              <a:bodyPr wrap="none" rtlCol="0">
                <a:spAutoFit/>
              </a:bodyPr>
              <a:lstStyle/>
              <a:p>
                <a:r>
                  <a:rPr lang="en-US" dirty="0" smtClean="0"/>
                  <a:t>Time</a:t>
                </a:r>
                <a:endParaRPr lang="en-US" dirty="0"/>
              </a:p>
            </p:txBody>
          </p:sp>
          <p:sp>
            <p:nvSpPr>
              <p:cNvPr id="19" name="TextBox 18"/>
              <p:cNvSpPr txBox="1"/>
              <p:nvPr/>
            </p:nvSpPr>
            <p:spPr>
              <a:xfrm>
                <a:off x="1118723" y="5762153"/>
                <a:ext cx="840295" cy="276999"/>
              </a:xfrm>
              <a:prstGeom prst="rect">
                <a:avLst/>
              </a:prstGeom>
              <a:noFill/>
            </p:spPr>
            <p:txBody>
              <a:bodyPr wrap="none" rtlCol="0">
                <a:spAutoFit/>
              </a:bodyPr>
              <a:lstStyle/>
              <a:p>
                <a:r>
                  <a:rPr lang="en-US" sz="1200" dirty="0" smtClean="0"/>
                  <a:t>11/08 8am</a:t>
                </a:r>
                <a:endParaRPr lang="en-US" sz="1200" dirty="0"/>
              </a:p>
            </p:txBody>
          </p:sp>
          <p:cxnSp>
            <p:nvCxnSpPr>
              <p:cNvPr id="21" name="Straight Connector 20"/>
              <p:cNvCxnSpPr>
                <a:endCxn id="19" idx="0"/>
              </p:cNvCxnSpPr>
              <p:nvPr/>
            </p:nvCxnSpPr>
            <p:spPr>
              <a:xfrm>
                <a:off x="1538871" y="5600221"/>
                <a:ext cx="0" cy="161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16940" y="5600221"/>
                <a:ext cx="0" cy="161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931093" y="5781744"/>
                <a:ext cx="1020913" cy="347961"/>
              </a:xfrm>
              <a:prstGeom prst="rect">
                <a:avLst/>
              </a:prstGeom>
              <a:noFill/>
            </p:spPr>
            <p:txBody>
              <a:bodyPr wrap="none" rtlCol="0">
                <a:spAutoFit/>
              </a:bodyPr>
              <a:lstStyle/>
              <a:p>
                <a:r>
                  <a:rPr lang="en-US" sz="1200" dirty="0" smtClean="0"/>
                  <a:t>11/08 12pm</a:t>
                </a:r>
                <a:endParaRPr lang="en-US" sz="1200" dirty="0"/>
              </a:p>
            </p:txBody>
          </p:sp>
          <p:cxnSp>
            <p:nvCxnSpPr>
              <p:cNvPr id="24" name="Straight Connector 23"/>
              <p:cNvCxnSpPr/>
              <p:nvPr/>
            </p:nvCxnSpPr>
            <p:spPr>
              <a:xfrm>
                <a:off x="7655466" y="5600221"/>
                <a:ext cx="0" cy="161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130322" y="5743517"/>
                <a:ext cx="1020913" cy="347961"/>
              </a:xfrm>
              <a:prstGeom prst="rect">
                <a:avLst/>
              </a:prstGeom>
              <a:noFill/>
            </p:spPr>
            <p:txBody>
              <a:bodyPr wrap="none" rtlCol="0">
                <a:spAutoFit/>
              </a:bodyPr>
              <a:lstStyle/>
              <a:p>
                <a:r>
                  <a:rPr lang="en-US" sz="1200" dirty="0" smtClean="0"/>
                  <a:t>11/13 12pm</a:t>
                </a:r>
                <a:endParaRPr lang="en-US" sz="1200" dirty="0"/>
              </a:p>
            </p:txBody>
          </p:sp>
          <p:sp>
            <p:nvSpPr>
              <p:cNvPr id="27" name="Freeform 26"/>
              <p:cNvSpPr/>
              <p:nvPr/>
            </p:nvSpPr>
            <p:spPr>
              <a:xfrm>
                <a:off x="1227438" y="3072714"/>
                <a:ext cx="6697362" cy="2438400"/>
              </a:xfrm>
              <a:custGeom>
                <a:avLst/>
                <a:gdLst>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28584 w 6697362"/>
                  <a:gd name="connsiteY33" fmla="*/ 197708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47567 w 6697362"/>
                  <a:gd name="connsiteY47" fmla="*/ 1524000 h 2438400"/>
                  <a:gd name="connsiteX48" fmla="*/ 1672281 w 6697362"/>
                  <a:gd name="connsiteY48" fmla="*/ 1507524 h 2438400"/>
                  <a:gd name="connsiteX49" fmla="*/ 1696994 w 6697362"/>
                  <a:gd name="connsiteY49" fmla="*/ 151576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47567 w 6697362"/>
                  <a:gd name="connsiteY47" fmla="*/ 1524000 h 2438400"/>
                  <a:gd name="connsiteX48" fmla="*/ 1672281 w 6697362"/>
                  <a:gd name="connsiteY48" fmla="*/ 1507524 h 2438400"/>
                  <a:gd name="connsiteX49" fmla="*/ 1696994 w 6697362"/>
                  <a:gd name="connsiteY49" fmla="*/ 151576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47567 w 6697362"/>
                  <a:gd name="connsiteY47" fmla="*/ 1524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15762 w 6697362"/>
                  <a:gd name="connsiteY44" fmla="*/ 1581664 h 2438400"/>
                  <a:gd name="connsiteX45" fmla="*/ 1580429 w 6697362"/>
                  <a:gd name="connsiteY45" fmla="*/ 166555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15762 w 6697362"/>
                  <a:gd name="connsiteY44" fmla="*/ 158166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50863 w 6697362"/>
                  <a:gd name="connsiteY46" fmla="*/ 1977355 h 2438400"/>
                  <a:gd name="connsiteX47" fmla="*/ 1672967 w 6697362"/>
                  <a:gd name="connsiteY47" fmla="*/ 1651000 h 2438400"/>
                  <a:gd name="connsiteX48" fmla="*/ 1672281 w 6697362"/>
                  <a:gd name="connsiteY48" fmla="*/ 150752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50863 w 6697362"/>
                  <a:gd name="connsiteY46" fmla="*/ 1977355 h 2438400"/>
                  <a:gd name="connsiteX47" fmla="*/ 1667887 w 6697362"/>
                  <a:gd name="connsiteY47" fmla="*/ 1910080 h 2438400"/>
                  <a:gd name="connsiteX48" fmla="*/ 1672281 w 6697362"/>
                  <a:gd name="connsiteY48" fmla="*/ 150752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90219 w 6697362"/>
                  <a:gd name="connsiteY51" fmla="*/ 17299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08886 w 6697362"/>
                  <a:gd name="connsiteY61" fmla="*/ 133452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19976 w 6697362"/>
                  <a:gd name="connsiteY38" fmla="*/ 1983122 h 2438400"/>
                  <a:gd name="connsiteX39" fmla="*/ 1342767 w 6697362"/>
                  <a:gd name="connsiteY39" fmla="*/ 181232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31124 w 6697362"/>
                  <a:gd name="connsiteY33" fmla="*/ 208884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1330 w 6697362"/>
                  <a:gd name="connsiteY32" fmla="*/ 2059528 h 2438400"/>
                  <a:gd name="connsiteX33" fmla="*/ 1131124 w 6697362"/>
                  <a:gd name="connsiteY33" fmla="*/ 208884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0141 w 6697362"/>
                  <a:gd name="connsiteY30" fmla="*/ 2041198 h 2438400"/>
                  <a:gd name="connsiteX31" fmla="*/ 1079157 w 6697362"/>
                  <a:gd name="connsiteY31" fmla="*/ 2010032 h 2438400"/>
                  <a:gd name="connsiteX32" fmla="*/ 1101330 w 6697362"/>
                  <a:gd name="connsiteY32" fmla="*/ 2059528 h 2438400"/>
                  <a:gd name="connsiteX33" fmla="*/ 1131124 w 6697362"/>
                  <a:gd name="connsiteY33" fmla="*/ 208884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38242 w 6697362"/>
                  <a:gd name="connsiteY30" fmla="*/ 2022526 h 2438400"/>
                  <a:gd name="connsiteX31" fmla="*/ 1060141 w 6697362"/>
                  <a:gd name="connsiteY31" fmla="*/ 2041198 h 2438400"/>
                  <a:gd name="connsiteX32" fmla="*/ 1079157 w 6697362"/>
                  <a:gd name="connsiteY32" fmla="*/ 201003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1960605 h 2438400"/>
                  <a:gd name="connsiteX30" fmla="*/ 1038242 w 6697362"/>
                  <a:gd name="connsiteY30" fmla="*/ 2022526 h 2438400"/>
                  <a:gd name="connsiteX31" fmla="*/ 1060141 w 6697362"/>
                  <a:gd name="connsiteY31" fmla="*/ 2041198 h 2438400"/>
                  <a:gd name="connsiteX32" fmla="*/ 1079157 w 6697362"/>
                  <a:gd name="connsiteY32" fmla="*/ 201003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1003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5199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50742 w 6697362"/>
                  <a:gd name="connsiteY48" fmla="*/ 1748155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50742 w 6697362"/>
                  <a:gd name="connsiteY48" fmla="*/ 1748155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50742 w 6697362"/>
                  <a:gd name="connsiteY48" fmla="*/ 1748155 h 2438400"/>
                  <a:gd name="connsiteX49" fmla="*/ 1682441 w 6697362"/>
                  <a:gd name="connsiteY49" fmla="*/ 193170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45027 w 6697362"/>
                  <a:gd name="connsiteY48" fmla="*/ 1896745 h 2438400"/>
                  <a:gd name="connsiteX49" fmla="*/ 1682441 w 6697362"/>
                  <a:gd name="connsiteY49" fmla="*/ 193170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82441 w 6697362"/>
                  <a:gd name="connsiteY50" fmla="*/ 1931704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43957 w 6697362"/>
                  <a:gd name="connsiteY30" fmla="*/ 206443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66917 w 6697362"/>
                  <a:gd name="connsiteY54" fmla="*/ 199920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6704 w 6697362"/>
                  <a:gd name="connsiteY56" fmla="*/ 17413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6704 w 6697362"/>
                  <a:gd name="connsiteY56" fmla="*/ 17413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6704 w 6697362"/>
                  <a:gd name="connsiteY56" fmla="*/ 17413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940611 h 2438400"/>
                  <a:gd name="connsiteX59" fmla="*/ 2008110 w 6697362"/>
                  <a:gd name="connsiteY59" fmla="*/ 164743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64743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85356 w 6697362"/>
                  <a:gd name="connsiteY72" fmla="*/ 125894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85356 w 6697362"/>
                  <a:gd name="connsiteY72" fmla="*/ 1258947 h 2438400"/>
                  <a:gd name="connsiteX73" fmla="*/ 2522735 w 6697362"/>
                  <a:gd name="connsiteY73" fmla="*/ 111684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55776 w 6697362"/>
                  <a:gd name="connsiteY78" fmla="*/ 68662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55776 w 6697362"/>
                  <a:gd name="connsiteY78" fmla="*/ 68662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77981 w 6697362"/>
                  <a:gd name="connsiteY65" fmla="*/ 202856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55776 w 6697362"/>
                  <a:gd name="connsiteY78" fmla="*/ 68662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072022 w 6697362"/>
                  <a:gd name="connsiteY63" fmla="*/ 2021256 h 2438400"/>
                  <a:gd name="connsiteX64" fmla="*/ 2110156 w 6697362"/>
                  <a:gd name="connsiteY64" fmla="*/ 1798079 h 2438400"/>
                  <a:gd name="connsiteX65" fmla="*/ 2125980 w 6697362"/>
                  <a:gd name="connsiteY65" fmla="*/ 1882551 h 2438400"/>
                  <a:gd name="connsiteX66" fmla="*/ 2177981 w 6697362"/>
                  <a:gd name="connsiteY66" fmla="*/ 202856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072022 w 6697362"/>
                  <a:gd name="connsiteY63" fmla="*/ 2021256 h 2438400"/>
                  <a:gd name="connsiteX64" fmla="*/ 2110156 w 6697362"/>
                  <a:gd name="connsiteY64" fmla="*/ 17980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19014 w 6697362"/>
                  <a:gd name="connsiteY77" fmla="*/ 57551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7967 w 6697362"/>
                  <a:gd name="connsiteY29" fmla="*/ 20190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7967 w 6697362"/>
                  <a:gd name="connsiteY29" fmla="*/ 20190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23363 w 6697362"/>
                  <a:gd name="connsiteY56" fmla="*/ 2006908 h 2438400"/>
                  <a:gd name="connsiteX57" fmla="*/ 1942482 w 6697362"/>
                  <a:gd name="connsiteY57" fmla="*/ 2040306 h 2438400"/>
                  <a:gd name="connsiteX58" fmla="*/ 1977081 w 6697362"/>
                  <a:gd name="connsiteY58" fmla="*/ 1943100 h 2438400"/>
                  <a:gd name="connsiteX59" fmla="*/ 1997367 w 6697362"/>
                  <a:gd name="connsiteY59" fmla="*/ 1940611 h 2438400"/>
                  <a:gd name="connsiteX60" fmla="*/ 2008110 w 6697362"/>
                  <a:gd name="connsiteY60" fmla="*/ 186460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97367 w 6697362"/>
                  <a:gd name="connsiteY59" fmla="*/ 1940611 h 2438400"/>
                  <a:gd name="connsiteX60" fmla="*/ 2008110 w 6697362"/>
                  <a:gd name="connsiteY60" fmla="*/ 186460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1948231 h 2438400"/>
                  <a:gd name="connsiteX60" fmla="*/ 2008110 w 6697362"/>
                  <a:gd name="connsiteY60" fmla="*/ 186460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1948231 h 2438400"/>
                  <a:gd name="connsiteX60" fmla="*/ 1992870 w 6697362"/>
                  <a:gd name="connsiteY60" fmla="*/ 199795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084070 w 6697362"/>
                  <a:gd name="connsiteY66" fmla="*/ 193970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084070 w 6697362"/>
                  <a:gd name="connsiteY66" fmla="*/ 193970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29790 w 6697362"/>
                  <a:gd name="connsiteY66" fmla="*/ 195113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03368 w 6697362"/>
                  <a:gd name="connsiteY71" fmla="*/ 133205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03368 w 6697362"/>
                  <a:gd name="connsiteY71" fmla="*/ 133205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55121 w 6697362"/>
                  <a:gd name="connsiteY67" fmla="*/ 211238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087880 w 6697362"/>
                  <a:gd name="connsiteY66" fmla="*/ 2111151 h 2438400"/>
                  <a:gd name="connsiteX67" fmla="*/ 2155121 w 6697362"/>
                  <a:gd name="connsiteY67" fmla="*/ 211238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111151 h 2438400"/>
                  <a:gd name="connsiteX67" fmla="*/ 2155121 w 6697362"/>
                  <a:gd name="connsiteY67" fmla="*/ 211238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11115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7767 w 6697362"/>
                  <a:gd name="connsiteY30" fmla="*/ 211777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7767 w 6697362"/>
                  <a:gd name="connsiteY30" fmla="*/ 211777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58591 w 6697362"/>
                  <a:gd name="connsiteY41" fmla="*/ 209687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7767 w 6697362"/>
                  <a:gd name="connsiteY30" fmla="*/ 211777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77754 h 2438400"/>
                  <a:gd name="connsiteX41" fmla="*/ 1358591 w 6697362"/>
                  <a:gd name="connsiteY41" fmla="*/ 209687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6697362" h="2438400">
                    <a:moveTo>
                      <a:pt x="0" y="2413686"/>
                    </a:moveTo>
                    <a:cubicBezTo>
                      <a:pt x="13730" y="2419178"/>
                      <a:pt x="27343" y="2424970"/>
                      <a:pt x="41189" y="2430162"/>
                    </a:cubicBezTo>
                    <a:cubicBezTo>
                      <a:pt x="49320" y="2433211"/>
                      <a:pt x="57219" y="2438400"/>
                      <a:pt x="65903" y="2438400"/>
                    </a:cubicBezTo>
                    <a:cubicBezTo>
                      <a:pt x="82606" y="2438400"/>
                      <a:pt x="98854" y="2432908"/>
                      <a:pt x="115330" y="2430162"/>
                    </a:cubicBezTo>
                    <a:cubicBezTo>
                      <a:pt x="126314" y="2424670"/>
                      <a:pt x="136783" y="2417998"/>
                      <a:pt x="148281" y="2413686"/>
                    </a:cubicBezTo>
                    <a:cubicBezTo>
                      <a:pt x="158882" y="2409711"/>
                      <a:pt x="170388" y="2408701"/>
                      <a:pt x="181232" y="2405448"/>
                    </a:cubicBezTo>
                    <a:cubicBezTo>
                      <a:pt x="197866" y="2400458"/>
                      <a:pt x="213810" y="2393184"/>
                      <a:pt x="230659" y="2388972"/>
                    </a:cubicBezTo>
                    <a:cubicBezTo>
                      <a:pt x="272035" y="2378629"/>
                      <a:pt x="252870" y="2384315"/>
                      <a:pt x="288324" y="2372497"/>
                    </a:cubicBezTo>
                    <a:cubicBezTo>
                      <a:pt x="296562" y="2375243"/>
                      <a:pt x="304354" y="2380735"/>
                      <a:pt x="313038" y="2380735"/>
                    </a:cubicBezTo>
                    <a:cubicBezTo>
                      <a:pt x="329741" y="2380735"/>
                      <a:pt x="346619" y="2377779"/>
                      <a:pt x="362465" y="2372497"/>
                    </a:cubicBezTo>
                    <a:cubicBezTo>
                      <a:pt x="371857" y="2369366"/>
                      <a:pt x="378323" y="2360449"/>
                      <a:pt x="387178" y="2356021"/>
                    </a:cubicBezTo>
                    <a:cubicBezTo>
                      <a:pt x="394945" y="2352138"/>
                      <a:pt x="403654" y="2350529"/>
                      <a:pt x="411892" y="2347783"/>
                    </a:cubicBezTo>
                    <a:cubicBezTo>
                      <a:pt x="422876" y="2339545"/>
                      <a:pt x="433671" y="2331050"/>
                      <a:pt x="444843" y="2323070"/>
                    </a:cubicBezTo>
                    <a:cubicBezTo>
                      <a:pt x="452900" y="2317315"/>
                      <a:pt x="459656" y="2306594"/>
                      <a:pt x="469557" y="2306594"/>
                    </a:cubicBezTo>
                    <a:cubicBezTo>
                      <a:pt x="479458" y="2306594"/>
                      <a:pt x="485415" y="2318642"/>
                      <a:pt x="494270" y="2323070"/>
                    </a:cubicBezTo>
                    <a:cubicBezTo>
                      <a:pt x="502037" y="2326953"/>
                      <a:pt x="510746" y="2328562"/>
                      <a:pt x="518984" y="2331308"/>
                    </a:cubicBezTo>
                    <a:cubicBezTo>
                      <a:pt x="532714" y="2328562"/>
                      <a:pt x="547173" y="2328270"/>
                      <a:pt x="560173" y="2323070"/>
                    </a:cubicBezTo>
                    <a:cubicBezTo>
                      <a:pt x="572585" y="2318105"/>
                      <a:pt x="611083" y="2291876"/>
                      <a:pt x="626076" y="2281881"/>
                    </a:cubicBezTo>
                    <a:cubicBezTo>
                      <a:pt x="641082" y="2261872"/>
                      <a:pt x="643388" y="2280696"/>
                      <a:pt x="671693" y="2280696"/>
                    </a:cubicBezTo>
                    <a:cubicBezTo>
                      <a:pt x="680376" y="2280696"/>
                      <a:pt x="691978" y="2246183"/>
                      <a:pt x="700216" y="2248929"/>
                    </a:cubicBezTo>
                    <a:cubicBezTo>
                      <a:pt x="708454" y="2257167"/>
                      <a:pt x="713878" y="2269959"/>
                      <a:pt x="724930" y="2273643"/>
                    </a:cubicBezTo>
                    <a:cubicBezTo>
                      <a:pt x="733168" y="2276389"/>
                      <a:pt x="742418" y="2270222"/>
                      <a:pt x="749643" y="2265405"/>
                    </a:cubicBezTo>
                    <a:cubicBezTo>
                      <a:pt x="759337" y="2258942"/>
                      <a:pt x="765407" y="2248149"/>
                      <a:pt x="774357" y="2240691"/>
                    </a:cubicBezTo>
                    <a:cubicBezTo>
                      <a:pt x="781963" y="2234353"/>
                      <a:pt x="790832" y="2229708"/>
                      <a:pt x="799070" y="2224216"/>
                    </a:cubicBezTo>
                    <a:cubicBezTo>
                      <a:pt x="827199" y="2179209"/>
                      <a:pt x="851534" y="2187146"/>
                      <a:pt x="870018" y="2181894"/>
                    </a:cubicBezTo>
                    <a:cubicBezTo>
                      <a:pt x="888502" y="2176642"/>
                      <a:pt x="901734" y="2195452"/>
                      <a:pt x="909972" y="2192706"/>
                    </a:cubicBezTo>
                    <a:cubicBezTo>
                      <a:pt x="918210" y="2184468"/>
                      <a:pt x="923256" y="2141957"/>
                      <a:pt x="930876" y="2145132"/>
                    </a:cubicBezTo>
                    <a:cubicBezTo>
                      <a:pt x="938496" y="2148307"/>
                      <a:pt x="943968" y="2208132"/>
                      <a:pt x="955692" y="2211756"/>
                    </a:cubicBezTo>
                    <a:cubicBezTo>
                      <a:pt x="967416" y="2215380"/>
                      <a:pt x="988781" y="2173599"/>
                      <a:pt x="1001223" y="2166877"/>
                    </a:cubicBezTo>
                    <a:cubicBezTo>
                      <a:pt x="1013666" y="2160155"/>
                      <a:pt x="1016617" y="2187901"/>
                      <a:pt x="1030347" y="2171425"/>
                    </a:cubicBezTo>
                    <a:cubicBezTo>
                      <a:pt x="1037258" y="2166311"/>
                      <a:pt x="1044071" y="2104344"/>
                      <a:pt x="1047767" y="2117776"/>
                    </a:cubicBezTo>
                    <a:cubicBezTo>
                      <a:pt x="1051463" y="2131208"/>
                      <a:pt x="1056179" y="2137684"/>
                      <a:pt x="1062046" y="2138353"/>
                    </a:cubicBezTo>
                    <a:cubicBezTo>
                      <a:pt x="1067913" y="2139022"/>
                      <a:pt x="1076420" y="2125404"/>
                      <a:pt x="1082967" y="2121792"/>
                    </a:cubicBezTo>
                    <a:cubicBezTo>
                      <a:pt x="1089514" y="2118180"/>
                      <a:pt x="1093092" y="2111186"/>
                      <a:pt x="1101330" y="2116678"/>
                    </a:cubicBezTo>
                    <a:cubicBezTo>
                      <a:pt x="1117436" y="2092519"/>
                      <a:pt x="1123939" y="2096535"/>
                      <a:pt x="1131124" y="2088841"/>
                    </a:cubicBezTo>
                    <a:cubicBezTo>
                      <a:pt x="1138309" y="2081147"/>
                      <a:pt x="1137891" y="2067737"/>
                      <a:pt x="1144441" y="2070511"/>
                    </a:cubicBezTo>
                    <a:cubicBezTo>
                      <a:pt x="1150991" y="2073285"/>
                      <a:pt x="1157542" y="2099224"/>
                      <a:pt x="1170425" y="2105488"/>
                    </a:cubicBezTo>
                    <a:cubicBezTo>
                      <a:pt x="1183308" y="2111752"/>
                      <a:pt x="1204824" y="2112611"/>
                      <a:pt x="1221740" y="2108097"/>
                    </a:cubicBezTo>
                    <a:cubicBezTo>
                      <a:pt x="1238656" y="2103583"/>
                      <a:pt x="1255232" y="2070978"/>
                      <a:pt x="1271922" y="2078406"/>
                    </a:cubicBezTo>
                    <a:cubicBezTo>
                      <a:pt x="1288612" y="2085834"/>
                      <a:pt x="1302671" y="2157470"/>
                      <a:pt x="1321881" y="2152667"/>
                    </a:cubicBezTo>
                    <a:lnTo>
                      <a:pt x="1332607" y="2077754"/>
                    </a:lnTo>
                    <a:cubicBezTo>
                      <a:pt x="1340845" y="2066770"/>
                      <a:pt x="1353465" y="2089143"/>
                      <a:pt x="1358591" y="2096872"/>
                    </a:cubicBezTo>
                    <a:cubicBezTo>
                      <a:pt x="1363717" y="2104601"/>
                      <a:pt x="1360090" y="2108983"/>
                      <a:pt x="1363362" y="2124126"/>
                    </a:cubicBezTo>
                    <a:cubicBezTo>
                      <a:pt x="1366634" y="2139269"/>
                      <a:pt x="1372057" y="2126517"/>
                      <a:pt x="1382034" y="2119149"/>
                    </a:cubicBezTo>
                    <a:cubicBezTo>
                      <a:pt x="1392011" y="2111781"/>
                      <a:pt x="1404906" y="2098234"/>
                      <a:pt x="1423224" y="2079916"/>
                    </a:cubicBezTo>
                    <a:lnTo>
                      <a:pt x="1480888" y="2140361"/>
                    </a:lnTo>
                    <a:cubicBezTo>
                      <a:pt x="1486764" y="2122733"/>
                      <a:pt x="1529652" y="2075665"/>
                      <a:pt x="1547512" y="2070614"/>
                    </a:cubicBezTo>
                    <a:cubicBezTo>
                      <a:pt x="1565372" y="2065563"/>
                      <a:pt x="1579714" y="2111626"/>
                      <a:pt x="1588049" y="2110053"/>
                    </a:cubicBezTo>
                    <a:cubicBezTo>
                      <a:pt x="1596384" y="2108480"/>
                      <a:pt x="1589568" y="2070259"/>
                      <a:pt x="1597523" y="2061175"/>
                    </a:cubicBezTo>
                    <a:cubicBezTo>
                      <a:pt x="1605478" y="2052091"/>
                      <a:pt x="1629130" y="2070251"/>
                      <a:pt x="1635777" y="2055546"/>
                    </a:cubicBezTo>
                    <a:cubicBezTo>
                      <a:pt x="1642424" y="2040841"/>
                      <a:pt x="1636615" y="2037083"/>
                      <a:pt x="1648837" y="2037715"/>
                    </a:cubicBezTo>
                    <a:cubicBezTo>
                      <a:pt x="1657075" y="2032223"/>
                      <a:pt x="1660445" y="2047271"/>
                      <a:pt x="1669106" y="2051719"/>
                    </a:cubicBezTo>
                    <a:cubicBezTo>
                      <a:pt x="1677767" y="2056167"/>
                      <a:pt x="1682197" y="2064805"/>
                      <a:pt x="1700804" y="2064402"/>
                    </a:cubicBezTo>
                    <a:cubicBezTo>
                      <a:pt x="1719411" y="2063999"/>
                      <a:pt x="1763379" y="2066666"/>
                      <a:pt x="1780746" y="2049299"/>
                    </a:cubicBezTo>
                    <a:lnTo>
                      <a:pt x="1813079" y="2032840"/>
                    </a:lnTo>
                    <a:cubicBezTo>
                      <a:pt x="1871898" y="2052447"/>
                      <a:pt x="1840172" y="2047084"/>
                      <a:pt x="1870092" y="2006016"/>
                    </a:cubicBezTo>
                    <a:cubicBezTo>
                      <a:pt x="1872123" y="1999923"/>
                      <a:pt x="1892248" y="2027863"/>
                      <a:pt x="1904313" y="2033578"/>
                    </a:cubicBezTo>
                    <a:cubicBezTo>
                      <a:pt x="1916378" y="2039293"/>
                      <a:pt x="1934164" y="2034431"/>
                      <a:pt x="1942482" y="2040306"/>
                    </a:cubicBezTo>
                    <a:cubicBezTo>
                      <a:pt x="1950800" y="2046181"/>
                      <a:pt x="1947453" y="1997718"/>
                      <a:pt x="1954221" y="2068830"/>
                    </a:cubicBezTo>
                    <a:cubicBezTo>
                      <a:pt x="1959713" y="2060592"/>
                      <a:pt x="1952826" y="2032434"/>
                      <a:pt x="1959267" y="2020621"/>
                    </a:cubicBezTo>
                    <a:cubicBezTo>
                      <a:pt x="1965708" y="2008808"/>
                      <a:pt x="1981981" y="2000547"/>
                      <a:pt x="1992870" y="1997950"/>
                    </a:cubicBezTo>
                    <a:cubicBezTo>
                      <a:pt x="2003759" y="1995353"/>
                      <a:pt x="2016257" y="1999300"/>
                      <a:pt x="2024603" y="2005038"/>
                    </a:cubicBezTo>
                    <a:cubicBezTo>
                      <a:pt x="2032950" y="2010776"/>
                      <a:pt x="2031965" y="2037869"/>
                      <a:pt x="2042949" y="2032377"/>
                    </a:cubicBezTo>
                    <a:cubicBezTo>
                      <a:pt x="2045695" y="2040615"/>
                      <a:pt x="2053962" y="2067834"/>
                      <a:pt x="2058807" y="2065981"/>
                    </a:cubicBezTo>
                    <a:cubicBezTo>
                      <a:pt x="2063652" y="2064128"/>
                      <a:pt x="2070449" y="2034791"/>
                      <a:pt x="2072022" y="2021256"/>
                    </a:cubicBezTo>
                    <a:cubicBezTo>
                      <a:pt x="2073595" y="2007721"/>
                      <a:pt x="2099893" y="2030111"/>
                      <a:pt x="2102536" y="2026679"/>
                    </a:cubicBezTo>
                    <a:cubicBezTo>
                      <a:pt x="2105179" y="2023247"/>
                      <a:pt x="2079642" y="2003407"/>
                      <a:pt x="2087880" y="2000661"/>
                    </a:cubicBezTo>
                    <a:cubicBezTo>
                      <a:pt x="2098864" y="2006153"/>
                      <a:pt x="2141912" y="2039476"/>
                      <a:pt x="2158931" y="2024757"/>
                    </a:cubicBezTo>
                    <a:cubicBezTo>
                      <a:pt x="2175950" y="2010038"/>
                      <a:pt x="2176471" y="2000089"/>
                      <a:pt x="2189995" y="1912345"/>
                    </a:cubicBezTo>
                    <a:cubicBezTo>
                      <a:pt x="2203519" y="1824601"/>
                      <a:pt x="2226344" y="1492799"/>
                      <a:pt x="2240074" y="1498291"/>
                    </a:cubicBezTo>
                    <a:cubicBezTo>
                      <a:pt x="2259296" y="1495545"/>
                      <a:pt x="2263060" y="1585703"/>
                      <a:pt x="2277419" y="1557363"/>
                    </a:cubicBezTo>
                    <a:cubicBezTo>
                      <a:pt x="2291778" y="1529023"/>
                      <a:pt x="2320558" y="1336752"/>
                      <a:pt x="2326228" y="1328248"/>
                    </a:cubicBezTo>
                    <a:cubicBezTo>
                      <a:pt x="2358199" y="1232337"/>
                      <a:pt x="2351691" y="1358316"/>
                      <a:pt x="2372394" y="1336280"/>
                    </a:cubicBezTo>
                    <a:cubicBezTo>
                      <a:pt x="2393097" y="1314244"/>
                      <a:pt x="2431621" y="1208920"/>
                      <a:pt x="2450448" y="1196031"/>
                    </a:cubicBezTo>
                    <a:cubicBezTo>
                      <a:pt x="2469275" y="1183142"/>
                      <a:pt x="2473308" y="1272145"/>
                      <a:pt x="2485356" y="1258947"/>
                    </a:cubicBezTo>
                    <a:cubicBezTo>
                      <a:pt x="2497404" y="1245749"/>
                      <a:pt x="2506362" y="1153193"/>
                      <a:pt x="2522735" y="1116844"/>
                    </a:cubicBezTo>
                    <a:cubicBezTo>
                      <a:pt x="2539108" y="1080495"/>
                      <a:pt x="2564638" y="1072441"/>
                      <a:pt x="2583592" y="1040850"/>
                    </a:cubicBezTo>
                    <a:lnTo>
                      <a:pt x="2594919" y="790832"/>
                    </a:lnTo>
                    <a:cubicBezTo>
                      <a:pt x="2600411" y="799070"/>
                      <a:pt x="2599346" y="570470"/>
                      <a:pt x="2603774" y="579325"/>
                    </a:cubicBezTo>
                    <a:cubicBezTo>
                      <a:pt x="2607657" y="587092"/>
                      <a:pt x="2610965" y="822376"/>
                      <a:pt x="2619632" y="840259"/>
                    </a:cubicBezTo>
                    <a:cubicBezTo>
                      <a:pt x="2628299" y="858142"/>
                      <a:pt x="2647538" y="692115"/>
                      <a:pt x="2655776" y="686623"/>
                    </a:cubicBezTo>
                    <a:lnTo>
                      <a:pt x="2660821" y="774356"/>
                    </a:lnTo>
                    <a:cubicBezTo>
                      <a:pt x="2663567" y="766118"/>
                      <a:pt x="2662919" y="755783"/>
                      <a:pt x="2669059" y="749643"/>
                    </a:cubicBezTo>
                    <a:cubicBezTo>
                      <a:pt x="2677297" y="741405"/>
                      <a:pt x="2686315" y="733879"/>
                      <a:pt x="2693773" y="724929"/>
                    </a:cubicBezTo>
                    <a:cubicBezTo>
                      <a:pt x="2708327" y="707465"/>
                      <a:pt x="2716653" y="687405"/>
                      <a:pt x="2726724" y="667264"/>
                    </a:cubicBezTo>
                    <a:cubicBezTo>
                      <a:pt x="2732216" y="675502"/>
                      <a:pt x="2737445" y="683921"/>
                      <a:pt x="2743200" y="691978"/>
                    </a:cubicBezTo>
                    <a:cubicBezTo>
                      <a:pt x="2755830" y="709660"/>
                      <a:pt x="2773295" y="730228"/>
                      <a:pt x="2784389" y="749643"/>
                    </a:cubicBezTo>
                    <a:cubicBezTo>
                      <a:pt x="2813304" y="800243"/>
                      <a:pt x="2785324" y="767053"/>
                      <a:pt x="2825578" y="807308"/>
                    </a:cubicBezTo>
                    <a:cubicBezTo>
                      <a:pt x="2837629" y="789231"/>
                      <a:pt x="2851563" y="770544"/>
                      <a:pt x="2858530" y="749643"/>
                    </a:cubicBezTo>
                    <a:cubicBezTo>
                      <a:pt x="2867931" y="721440"/>
                      <a:pt x="2862674" y="708402"/>
                      <a:pt x="2875005" y="683740"/>
                    </a:cubicBezTo>
                    <a:cubicBezTo>
                      <a:pt x="2879433" y="674885"/>
                      <a:pt x="2885989" y="667265"/>
                      <a:pt x="2891481" y="659027"/>
                    </a:cubicBezTo>
                    <a:cubicBezTo>
                      <a:pt x="2917591" y="698190"/>
                      <a:pt x="2904826" y="674347"/>
                      <a:pt x="2924432" y="733167"/>
                    </a:cubicBezTo>
                    <a:lnTo>
                      <a:pt x="2932670" y="757881"/>
                    </a:lnTo>
                    <a:cubicBezTo>
                      <a:pt x="2940908" y="755135"/>
                      <a:pt x="2950603" y="755068"/>
                      <a:pt x="2957384" y="749643"/>
                    </a:cubicBezTo>
                    <a:cubicBezTo>
                      <a:pt x="2965115" y="743458"/>
                      <a:pt x="2969051" y="733584"/>
                      <a:pt x="2973859" y="724929"/>
                    </a:cubicBezTo>
                    <a:cubicBezTo>
                      <a:pt x="2982805" y="708827"/>
                      <a:pt x="2990951" y="692271"/>
                      <a:pt x="2998573" y="675502"/>
                    </a:cubicBezTo>
                    <a:cubicBezTo>
                      <a:pt x="3004692" y="662040"/>
                      <a:pt x="3007867" y="647239"/>
                      <a:pt x="3015048" y="634313"/>
                    </a:cubicBezTo>
                    <a:cubicBezTo>
                      <a:pt x="3021716" y="622311"/>
                      <a:pt x="3032303" y="612889"/>
                      <a:pt x="3039762" y="601362"/>
                    </a:cubicBezTo>
                    <a:cubicBezTo>
                      <a:pt x="3062533" y="566171"/>
                      <a:pt x="3084413" y="530398"/>
                      <a:pt x="3105665" y="494270"/>
                    </a:cubicBezTo>
                    <a:cubicBezTo>
                      <a:pt x="3111891" y="483685"/>
                      <a:pt x="3117303" y="472605"/>
                      <a:pt x="3122140" y="461318"/>
                    </a:cubicBezTo>
                    <a:cubicBezTo>
                      <a:pt x="3125560" y="453337"/>
                      <a:pt x="3126070" y="444144"/>
                      <a:pt x="3130378" y="436605"/>
                    </a:cubicBezTo>
                    <a:cubicBezTo>
                      <a:pt x="3137190" y="424684"/>
                      <a:pt x="3147218" y="414902"/>
                      <a:pt x="3155092" y="403654"/>
                    </a:cubicBezTo>
                    <a:cubicBezTo>
                      <a:pt x="3166447" y="387432"/>
                      <a:pt x="3177059" y="370703"/>
                      <a:pt x="3188043" y="354227"/>
                    </a:cubicBezTo>
                    <a:cubicBezTo>
                      <a:pt x="3253947" y="398160"/>
                      <a:pt x="3174313" y="340497"/>
                      <a:pt x="3229232" y="395416"/>
                    </a:cubicBezTo>
                    <a:cubicBezTo>
                      <a:pt x="3236233" y="402417"/>
                      <a:pt x="3245708" y="406399"/>
                      <a:pt x="3253946" y="411891"/>
                    </a:cubicBezTo>
                    <a:cubicBezTo>
                      <a:pt x="3259438" y="422875"/>
                      <a:pt x="3258507" y="441864"/>
                      <a:pt x="3270421" y="444843"/>
                    </a:cubicBezTo>
                    <a:cubicBezTo>
                      <a:pt x="3280026" y="447244"/>
                      <a:pt x="3283089" y="429268"/>
                      <a:pt x="3286897" y="420129"/>
                    </a:cubicBezTo>
                    <a:cubicBezTo>
                      <a:pt x="3296916" y="396083"/>
                      <a:pt x="3303373" y="370702"/>
                      <a:pt x="3311611" y="345989"/>
                    </a:cubicBezTo>
                    <a:lnTo>
                      <a:pt x="3328086" y="296562"/>
                    </a:lnTo>
                    <a:cubicBezTo>
                      <a:pt x="3330832" y="288324"/>
                      <a:pt x="3334218" y="280272"/>
                      <a:pt x="3336324" y="271848"/>
                    </a:cubicBezTo>
                    <a:cubicBezTo>
                      <a:pt x="3340504" y="255127"/>
                      <a:pt x="3345709" y="230728"/>
                      <a:pt x="3352800" y="214183"/>
                    </a:cubicBezTo>
                    <a:cubicBezTo>
                      <a:pt x="3402344" y="98580"/>
                      <a:pt x="3384689" y="160765"/>
                      <a:pt x="3402227" y="90616"/>
                    </a:cubicBezTo>
                    <a:cubicBezTo>
                      <a:pt x="3413211" y="93362"/>
                      <a:pt x="3424292" y="95744"/>
                      <a:pt x="3435178" y="98854"/>
                    </a:cubicBezTo>
                    <a:cubicBezTo>
                      <a:pt x="3443527" y="101239"/>
                      <a:pt x="3451208" y="107091"/>
                      <a:pt x="3459892" y="107091"/>
                    </a:cubicBezTo>
                    <a:cubicBezTo>
                      <a:pt x="3471214" y="107091"/>
                      <a:pt x="3481859" y="101600"/>
                      <a:pt x="3492843" y="98854"/>
                    </a:cubicBezTo>
                    <a:lnTo>
                      <a:pt x="3542270" y="49427"/>
                    </a:lnTo>
                    <a:cubicBezTo>
                      <a:pt x="3550508" y="41189"/>
                      <a:pt x="3560522" y="34407"/>
                      <a:pt x="3566984" y="24713"/>
                    </a:cubicBezTo>
                    <a:lnTo>
                      <a:pt x="3583459" y="0"/>
                    </a:lnTo>
                    <a:cubicBezTo>
                      <a:pt x="3640236" y="42581"/>
                      <a:pt x="3600904" y="2261"/>
                      <a:pt x="3624648" y="57664"/>
                    </a:cubicBezTo>
                    <a:cubicBezTo>
                      <a:pt x="3628548" y="66764"/>
                      <a:pt x="3636316" y="73723"/>
                      <a:pt x="3641124" y="82378"/>
                    </a:cubicBezTo>
                    <a:cubicBezTo>
                      <a:pt x="3650070" y="98480"/>
                      <a:pt x="3656892" y="115703"/>
                      <a:pt x="3665838" y="131805"/>
                    </a:cubicBezTo>
                    <a:cubicBezTo>
                      <a:pt x="3670646" y="140459"/>
                      <a:pt x="3678164" y="147529"/>
                      <a:pt x="3682313" y="156518"/>
                    </a:cubicBezTo>
                    <a:cubicBezTo>
                      <a:pt x="3694707" y="183371"/>
                      <a:pt x="3704281" y="211437"/>
                      <a:pt x="3715265" y="238897"/>
                    </a:cubicBezTo>
                    <a:cubicBezTo>
                      <a:pt x="3734962" y="288139"/>
                      <a:pt x="3727066" y="266063"/>
                      <a:pt x="3739978" y="304800"/>
                    </a:cubicBezTo>
                    <a:cubicBezTo>
                      <a:pt x="3807956" y="259481"/>
                      <a:pt x="3702608" y="333933"/>
                      <a:pt x="3805881" y="230659"/>
                    </a:cubicBezTo>
                    <a:cubicBezTo>
                      <a:pt x="3812021" y="224519"/>
                      <a:pt x="3822356" y="225167"/>
                      <a:pt x="3830594" y="222421"/>
                    </a:cubicBezTo>
                    <a:cubicBezTo>
                      <a:pt x="3849487" y="279099"/>
                      <a:pt x="3825208" y="211649"/>
                      <a:pt x="3871784" y="304800"/>
                    </a:cubicBezTo>
                    <a:cubicBezTo>
                      <a:pt x="3886622" y="334476"/>
                      <a:pt x="3901161" y="364410"/>
                      <a:pt x="3912973" y="395416"/>
                    </a:cubicBezTo>
                    <a:cubicBezTo>
                      <a:pt x="3923179" y="422206"/>
                      <a:pt x="3924557" y="452309"/>
                      <a:pt x="3937686" y="477794"/>
                    </a:cubicBezTo>
                    <a:cubicBezTo>
                      <a:pt x="4091297" y="775981"/>
                      <a:pt x="4025669" y="585224"/>
                      <a:pt x="4061254" y="691978"/>
                    </a:cubicBezTo>
                    <a:cubicBezTo>
                      <a:pt x="4066746" y="680994"/>
                      <a:pt x="4071412" y="669557"/>
                      <a:pt x="4077730" y="659027"/>
                    </a:cubicBezTo>
                    <a:cubicBezTo>
                      <a:pt x="4103353" y="616322"/>
                      <a:pt x="4113479" y="606102"/>
                      <a:pt x="4143632" y="568410"/>
                    </a:cubicBezTo>
                    <a:cubicBezTo>
                      <a:pt x="4151870" y="582140"/>
                      <a:pt x="4162961" y="594521"/>
                      <a:pt x="4168346" y="609600"/>
                    </a:cubicBezTo>
                    <a:cubicBezTo>
                      <a:pt x="4190550" y="671771"/>
                      <a:pt x="4226011" y="799070"/>
                      <a:pt x="4226011" y="799070"/>
                    </a:cubicBezTo>
                    <a:cubicBezTo>
                      <a:pt x="4231169" y="835179"/>
                      <a:pt x="4237181" y="901834"/>
                      <a:pt x="4258962" y="930875"/>
                    </a:cubicBezTo>
                    <a:lnTo>
                      <a:pt x="4283676" y="963827"/>
                    </a:lnTo>
                    <a:cubicBezTo>
                      <a:pt x="4283858" y="964738"/>
                      <a:pt x="4296825" y="1032979"/>
                      <a:pt x="4300151" y="1037967"/>
                    </a:cubicBezTo>
                    <a:cubicBezTo>
                      <a:pt x="4305643" y="1046205"/>
                      <a:pt x="4316627" y="1048951"/>
                      <a:pt x="4324865" y="1054443"/>
                    </a:cubicBezTo>
                    <a:cubicBezTo>
                      <a:pt x="4366018" y="1116174"/>
                      <a:pt x="4350462" y="1085485"/>
                      <a:pt x="4374292" y="1145059"/>
                    </a:cubicBezTo>
                    <a:cubicBezTo>
                      <a:pt x="4382530" y="1142313"/>
                      <a:pt x="4392865" y="1142961"/>
                      <a:pt x="4399005" y="1136821"/>
                    </a:cubicBezTo>
                    <a:cubicBezTo>
                      <a:pt x="4424016" y="1111810"/>
                      <a:pt x="4384463" y="1096922"/>
                      <a:pt x="4431957" y="1128583"/>
                    </a:cubicBezTo>
                    <a:cubicBezTo>
                      <a:pt x="4496302" y="1220506"/>
                      <a:pt x="4465919" y="1187261"/>
                      <a:pt x="4514335" y="1235675"/>
                    </a:cubicBezTo>
                    <a:cubicBezTo>
                      <a:pt x="4525319" y="1257643"/>
                      <a:pt x="4539519" y="1278278"/>
                      <a:pt x="4547286" y="1301578"/>
                    </a:cubicBezTo>
                    <a:lnTo>
                      <a:pt x="4563762" y="1351005"/>
                    </a:lnTo>
                    <a:lnTo>
                      <a:pt x="4572000" y="1375718"/>
                    </a:lnTo>
                    <a:cubicBezTo>
                      <a:pt x="4591222" y="1372972"/>
                      <a:pt x="4610932" y="1372590"/>
                      <a:pt x="4629665" y="1367481"/>
                    </a:cubicBezTo>
                    <a:cubicBezTo>
                      <a:pt x="4641512" y="1364250"/>
                      <a:pt x="4651329" y="1355842"/>
                      <a:pt x="4662616" y="1351005"/>
                    </a:cubicBezTo>
                    <a:cubicBezTo>
                      <a:pt x="4670597" y="1347584"/>
                      <a:pt x="4679092" y="1345513"/>
                      <a:pt x="4687330" y="1342767"/>
                    </a:cubicBezTo>
                    <a:cubicBezTo>
                      <a:pt x="4692822" y="1356497"/>
                      <a:pt x="4697192" y="1370730"/>
                      <a:pt x="4703805" y="1383956"/>
                    </a:cubicBezTo>
                    <a:cubicBezTo>
                      <a:pt x="4710966" y="1398277"/>
                      <a:pt x="4722771" y="1410201"/>
                      <a:pt x="4728519" y="1425145"/>
                    </a:cubicBezTo>
                    <a:cubicBezTo>
                      <a:pt x="4736648" y="1446279"/>
                      <a:pt x="4744994" y="1491048"/>
                      <a:pt x="4744994" y="1491048"/>
                    </a:cubicBezTo>
                    <a:cubicBezTo>
                      <a:pt x="4753232" y="1485556"/>
                      <a:pt x="4759807" y="1474572"/>
                      <a:pt x="4769708" y="1474572"/>
                    </a:cubicBezTo>
                    <a:cubicBezTo>
                      <a:pt x="4781988" y="1474572"/>
                      <a:pt x="4793417" y="1482961"/>
                      <a:pt x="4802659" y="1491048"/>
                    </a:cubicBezTo>
                    <a:cubicBezTo>
                      <a:pt x="4818439" y="1504856"/>
                      <a:pt x="4868285" y="1579495"/>
                      <a:pt x="4876800" y="1589902"/>
                    </a:cubicBezTo>
                    <a:cubicBezTo>
                      <a:pt x="4898300" y="1616180"/>
                      <a:pt x="4924655" y="1634777"/>
                      <a:pt x="4950940" y="1655805"/>
                    </a:cubicBezTo>
                    <a:cubicBezTo>
                      <a:pt x="4956432" y="1647567"/>
                      <a:pt x="4957650" y="1632719"/>
                      <a:pt x="4967416" y="1631091"/>
                    </a:cubicBezTo>
                    <a:cubicBezTo>
                      <a:pt x="4975777" y="1629698"/>
                      <a:pt x="5017115" y="1658732"/>
                      <a:pt x="5025081" y="1664043"/>
                    </a:cubicBezTo>
                    <a:cubicBezTo>
                      <a:pt x="5078812" y="1646132"/>
                      <a:pt x="5064169" y="1638069"/>
                      <a:pt x="5107459" y="1664043"/>
                    </a:cubicBezTo>
                    <a:cubicBezTo>
                      <a:pt x="5124438" y="1674231"/>
                      <a:pt x="5156886" y="1696994"/>
                      <a:pt x="5156886" y="1696994"/>
                    </a:cubicBezTo>
                    <a:cubicBezTo>
                      <a:pt x="5207063" y="1646817"/>
                      <a:pt x="5193581" y="1627347"/>
                      <a:pt x="5231027" y="1672281"/>
                    </a:cubicBezTo>
                    <a:cubicBezTo>
                      <a:pt x="5237365" y="1679887"/>
                      <a:pt x="5242011" y="1688756"/>
                      <a:pt x="5247503" y="1696994"/>
                    </a:cubicBezTo>
                    <a:cubicBezTo>
                      <a:pt x="5255741" y="1691502"/>
                      <a:pt x="5266031" y="1688249"/>
                      <a:pt x="5272216" y="1680518"/>
                    </a:cubicBezTo>
                    <a:cubicBezTo>
                      <a:pt x="5277640" y="1673737"/>
                      <a:pt x="5276571" y="1663572"/>
                      <a:pt x="5280454" y="1655805"/>
                    </a:cubicBezTo>
                    <a:cubicBezTo>
                      <a:pt x="5284882" y="1646949"/>
                      <a:pt x="5291438" y="1639329"/>
                      <a:pt x="5296930" y="1631091"/>
                    </a:cubicBezTo>
                    <a:cubicBezTo>
                      <a:pt x="5305168" y="1642075"/>
                      <a:pt x="5313663" y="1652871"/>
                      <a:pt x="5321643" y="1664043"/>
                    </a:cubicBezTo>
                    <a:cubicBezTo>
                      <a:pt x="5327398" y="1672099"/>
                      <a:pt x="5328726" y="1685625"/>
                      <a:pt x="5338119" y="1688756"/>
                    </a:cubicBezTo>
                    <a:cubicBezTo>
                      <a:pt x="5348860" y="1692336"/>
                      <a:pt x="5360086" y="1683264"/>
                      <a:pt x="5371070" y="1680518"/>
                    </a:cubicBezTo>
                    <a:cubicBezTo>
                      <a:pt x="5373816" y="1669534"/>
                      <a:pt x="5376198" y="1658453"/>
                      <a:pt x="5379308" y="1647567"/>
                    </a:cubicBezTo>
                    <a:cubicBezTo>
                      <a:pt x="5381694" y="1639218"/>
                      <a:pt x="5379031" y="1624557"/>
                      <a:pt x="5387546" y="1622854"/>
                    </a:cubicBezTo>
                    <a:cubicBezTo>
                      <a:pt x="5399588" y="1620446"/>
                      <a:pt x="5409513" y="1633837"/>
                      <a:pt x="5420497" y="1639329"/>
                    </a:cubicBezTo>
                    <a:cubicBezTo>
                      <a:pt x="5476537" y="1695369"/>
                      <a:pt x="5564090" y="1785267"/>
                      <a:pt x="5618205" y="1812324"/>
                    </a:cubicBezTo>
                    <a:cubicBezTo>
                      <a:pt x="5710287" y="1858364"/>
                      <a:pt x="5695047" y="1846461"/>
                      <a:pt x="5799438" y="1927654"/>
                    </a:cubicBezTo>
                    <a:cubicBezTo>
                      <a:pt x="5880432" y="1990649"/>
                      <a:pt x="5843876" y="1975417"/>
                      <a:pt x="5898292" y="1993556"/>
                    </a:cubicBezTo>
                    <a:cubicBezTo>
                      <a:pt x="5904403" y="1978278"/>
                      <a:pt x="5911576" y="1928066"/>
                      <a:pt x="5947719" y="1944129"/>
                    </a:cubicBezTo>
                    <a:cubicBezTo>
                      <a:pt x="5965462" y="1952015"/>
                      <a:pt x="5973375" y="1973668"/>
                      <a:pt x="5988908" y="1985318"/>
                    </a:cubicBezTo>
                    <a:cubicBezTo>
                      <a:pt x="6006619" y="1998601"/>
                      <a:pt x="6028153" y="2005990"/>
                      <a:pt x="6046573" y="2018270"/>
                    </a:cubicBezTo>
                    <a:cubicBezTo>
                      <a:pt x="6061203" y="2028023"/>
                      <a:pt x="6072685" y="2042175"/>
                      <a:pt x="6087762" y="2051221"/>
                    </a:cubicBezTo>
                    <a:cubicBezTo>
                      <a:pt x="6100442" y="2058829"/>
                      <a:pt x="6115969" y="2060616"/>
                      <a:pt x="6128951" y="2067697"/>
                    </a:cubicBezTo>
                    <a:cubicBezTo>
                      <a:pt x="6217974" y="2116255"/>
                      <a:pt x="6145397" y="2089654"/>
                      <a:pt x="6203092" y="2108886"/>
                    </a:cubicBezTo>
                    <a:cubicBezTo>
                      <a:pt x="6211330" y="2114378"/>
                      <a:pt x="6219150" y="2120554"/>
                      <a:pt x="6227805" y="2125362"/>
                    </a:cubicBezTo>
                    <a:cubicBezTo>
                      <a:pt x="6243907" y="2134308"/>
                      <a:pt x="6261437" y="2140598"/>
                      <a:pt x="6277232" y="2150075"/>
                    </a:cubicBezTo>
                    <a:cubicBezTo>
                      <a:pt x="6339576" y="2187481"/>
                      <a:pt x="6282964" y="2165715"/>
                      <a:pt x="6334897" y="2183027"/>
                    </a:cubicBezTo>
                    <a:cubicBezTo>
                      <a:pt x="6371744" y="2238296"/>
                      <a:pt x="6328338" y="2184147"/>
                      <a:pt x="6376086" y="2215978"/>
                    </a:cubicBezTo>
                    <a:cubicBezTo>
                      <a:pt x="6385779" y="2222440"/>
                      <a:pt x="6391256" y="2234010"/>
                      <a:pt x="6400800" y="2240691"/>
                    </a:cubicBezTo>
                    <a:cubicBezTo>
                      <a:pt x="6418937" y="2253387"/>
                      <a:pt x="6439481" y="2262253"/>
                      <a:pt x="6458465" y="2273643"/>
                    </a:cubicBezTo>
                    <a:cubicBezTo>
                      <a:pt x="6499137" y="2298047"/>
                      <a:pt x="6473086" y="2287173"/>
                      <a:pt x="6524367" y="2323070"/>
                    </a:cubicBezTo>
                    <a:cubicBezTo>
                      <a:pt x="6537484" y="2332252"/>
                      <a:pt x="6551527" y="2340067"/>
                      <a:pt x="6565557" y="2347783"/>
                    </a:cubicBezTo>
                    <a:cubicBezTo>
                      <a:pt x="6697252" y="2420215"/>
                      <a:pt x="6655724" y="2380286"/>
                      <a:pt x="6697362" y="24219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1"/>
            <p:cNvSpPr/>
            <p:nvPr/>
          </p:nvSpPr>
          <p:spPr>
            <a:xfrm>
              <a:off x="1653540" y="4225306"/>
              <a:ext cx="5996940" cy="1587105"/>
            </a:xfrm>
            <a:custGeom>
              <a:avLst/>
              <a:gdLst>
                <a:gd name="connsiteX0" fmla="*/ 0 w 5996940"/>
                <a:gd name="connsiteY0" fmla="*/ 1587105 h 1587105"/>
                <a:gd name="connsiteX1" fmla="*/ 266700 w 5996940"/>
                <a:gd name="connsiteY1" fmla="*/ 1579485 h 1587105"/>
                <a:gd name="connsiteX2" fmla="*/ 373380 w 5996940"/>
                <a:gd name="connsiteY2" fmla="*/ 1564245 h 1587105"/>
                <a:gd name="connsiteX3" fmla="*/ 403860 w 5996940"/>
                <a:gd name="connsiteY3" fmla="*/ 1556625 h 1587105"/>
                <a:gd name="connsiteX4" fmla="*/ 563880 w 5996940"/>
                <a:gd name="connsiteY4" fmla="*/ 1549005 h 1587105"/>
                <a:gd name="connsiteX5" fmla="*/ 594360 w 5996940"/>
                <a:gd name="connsiteY5" fmla="*/ 1541385 h 1587105"/>
                <a:gd name="connsiteX6" fmla="*/ 640080 w 5996940"/>
                <a:gd name="connsiteY6" fmla="*/ 1526145 h 1587105"/>
                <a:gd name="connsiteX7" fmla="*/ 739140 w 5996940"/>
                <a:gd name="connsiteY7" fmla="*/ 1503285 h 1587105"/>
                <a:gd name="connsiteX8" fmla="*/ 792480 w 5996940"/>
                <a:gd name="connsiteY8" fmla="*/ 1495665 h 1587105"/>
                <a:gd name="connsiteX9" fmla="*/ 1150620 w 5996940"/>
                <a:gd name="connsiteY9" fmla="*/ 1488045 h 1587105"/>
                <a:gd name="connsiteX10" fmla="*/ 1173480 w 5996940"/>
                <a:gd name="connsiteY10" fmla="*/ 1465185 h 1587105"/>
                <a:gd name="connsiteX11" fmla="*/ 1303020 w 5996940"/>
                <a:gd name="connsiteY11" fmla="*/ 1442325 h 1587105"/>
                <a:gd name="connsiteX12" fmla="*/ 1524000 w 5996940"/>
                <a:gd name="connsiteY12" fmla="*/ 1434705 h 1587105"/>
                <a:gd name="connsiteX13" fmla="*/ 1562100 w 5996940"/>
                <a:gd name="connsiteY13" fmla="*/ 1427085 h 1587105"/>
                <a:gd name="connsiteX14" fmla="*/ 1638300 w 5996940"/>
                <a:gd name="connsiteY14" fmla="*/ 1411845 h 1587105"/>
                <a:gd name="connsiteX15" fmla="*/ 1684020 w 5996940"/>
                <a:gd name="connsiteY15" fmla="*/ 1396605 h 1587105"/>
                <a:gd name="connsiteX16" fmla="*/ 1714500 w 5996940"/>
                <a:gd name="connsiteY16" fmla="*/ 1388985 h 1587105"/>
                <a:gd name="connsiteX17" fmla="*/ 1737360 w 5996940"/>
                <a:gd name="connsiteY17" fmla="*/ 1381365 h 1587105"/>
                <a:gd name="connsiteX18" fmla="*/ 1798320 w 5996940"/>
                <a:gd name="connsiteY18" fmla="*/ 1366125 h 1587105"/>
                <a:gd name="connsiteX19" fmla="*/ 1836420 w 5996940"/>
                <a:gd name="connsiteY19" fmla="*/ 1335645 h 1587105"/>
                <a:gd name="connsiteX20" fmla="*/ 1859280 w 5996940"/>
                <a:gd name="connsiteY20" fmla="*/ 1312785 h 1587105"/>
                <a:gd name="connsiteX21" fmla="*/ 1882140 w 5996940"/>
                <a:gd name="connsiteY21" fmla="*/ 1305165 h 1587105"/>
                <a:gd name="connsiteX22" fmla="*/ 1905000 w 5996940"/>
                <a:gd name="connsiteY22" fmla="*/ 1289925 h 1587105"/>
                <a:gd name="connsiteX23" fmla="*/ 1943100 w 5996940"/>
                <a:gd name="connsiteY23" fmla="*/ 1236585 h 1587105"/>
                <a:gd name="connsiteX24" fmla="*/ 1965960 w 5996940"/>
                <a:gd name="connsiteY24" fmla="*/ 1221345 h 1587105"/>
                <a:gd name="connsiteX25" fmla="*/ 1988820 w 5996940"/>
                <a:gd name="connsiteY25" fmla="*/ 1198485 h 1587105"/>
                <a:gd name="connsiteX26" fmla="*/ 1996440 w 5996940"/>
                <a:gd name="connsiteY26" fmla="*/ 1175625 h 1587105"/>
                <a:gd name="connsiteX27" fmla="*/ 2034540 w 5996940"/>
                <a:gd name="connsiteY27" fmla="*/ 1122285 h 1587105"/>
                <a:gd name="connsiteX28" fmla="*/ 2057400 w 5996940"/>
                <a:gd name="connsiteY28" fmla="*/ 1107045 h 1587105"/>
                <a:gd name="connsiteX29" fmla="*/ 2095500 w 5996940"/>
                <a:gd name="connsiteY29" fmla="*/ 1068945 h 1587105"/>
                <a:gd name="connsiteX30" fmla="*/ 2133600 w 5996940"/>
                <a:gd name="connsiteY30" fmla="*/ 1023225 h 1587105"/>
                <a:gd name="connsiteX31" fmla="*/ 2156460 w 5996940"/>
                <a:gd name="connsiteY31" fmla="*/ 1000365 h 1587105"/>
                <a:gd name="connsiteX32" fmla="*/ 2171700 w 5996940"/>
                <a:gd name="connsiteY32" fmla="*/ 969885 h 1587105"/>
                <a:gd name="connsiteX33" fmla="*/ 2194560 w 5996940"/>
                <a:gd name="connsiteY33" fmla="*/ 947025 h 1587105"/>
                <a:gd name="connsiteX34" fmla="*/ 2225040 w 5996940"/>
                <a:gd name="connsiteY34" fmla="*/ 901305 h 1587105"/>
                <a:gd name="connsiteX35" fmla="*/ 2263140 w 5996940"/>
                <a:gd name="connsiteY35" fmla="*/ 855585 h 1587105"/>
                <a:gd name="connsiteX36" fmla="*/ 2286000 w 5996940"/>
                <a:gd name="connsiteY36" fmla="*/ 832725 h 1587105"/>
                <a:gd name="connsiteX37" fmla="*/ 2324100 w 5996940"/>
                <a:gd name="connsiteY37" fmla="*/ 787005 h 1587105"/>
                <a:gd name="connsiteX38" fmla="*/ 2346960 w 5996940"/>
                <a:gd name="connsiteY38" fmla="*/ 718425 h 1587105"/>
                <a:gd name="connsiteX39" fmla="*/ 2354580 w 5996940"/>
                <a:gd name="connsiteY39" fmla="*/ 695565 h 1587105"/>
                <a:gd name="connsiteX40" fmla="*/ 2385060 w 5996940"/>
                <a:gd name="connsiteY40" fmla="*/ 672705 h 1587105"/>
                <a:gd name="connsiteX41" fmla="*/ 2407920 w 5996940"/>
                <a:gd name="connsiteY41" fmla="*/ 657465 h 1587105"/>
                <a:gd name="connsiteX42" fmla="*/ 2430780 w 5996940"/>
                <a:gd name="connsiteY42" fmla="*/ 634605 h 1587105"/>
                <a:gd name="connsiteX43" fmla="*/ 2506980 w 5996940"/>
                <a:gd name="connsiteY43" fmla="*/ 573645 h 1587105"/>
                <a:gd name="connsiteX44" fmla="*/ 2529840 w 5996940"/>
                <a:gd name="connsiteY44" fmla="*/ 543165 h 1587105"/>
                <a:gd name="connsiteX45" fmla="*/ 2552700 w 5996940"/>
                <a:gd name="connsiteY45" fmla="*/ 520305 h 1587105"/>
                <a:gd name="connsiteX46" fmla="*/ 2567940 w 5996940"/>
                <a:gd name="connsiteY46" fmla="*/ 497445 h 1587105"/>
                <a:gd name="connsiteX47" fmla="*/ 2644140 w 5996940"/>
                <a:gd name="connsiteY47" fmla="*/ 428865 h 1587105"/>
                <a:gd name="connsiteX48" fmla="*/ 2705100 w 5996940"/>
                <a:gd name="connsiteY48" fmla="*/ 360285 h 1587105"/>
                <a:gd name="connsiteX49" fmla="*/ 2727960 w 5996940"/>
                <a:gd name="connsiteY49" fmla="*/ 337425 h 1587105"/>
                <a:gd name="connsiteX50" fmla="*/ 2766060 w 5996940"/>
                <a:gd name="connsiteY50" fmla="*/ 299325 h 1587105"/>
                <a:gd name="connsiteX51" fmla="*/ 2781300 w 5996940"/>
                <a:gd name="connsiteY51" fmla="*/ 276465 h 1587105"/>
                <a:gd name="connsiteX52" fmla="*/ 2804160 w 5996940"/>
                <a:gd name="connsiteY52" fmla="*/ 261225 h 1587105"/>
                <a:gd name="connsiteX53" fmla="*/ 2834640 w 5996940"/>
                <a:gd name="connsiteY53" fmla="*/ 238365 h 1587105"/>
                <a:gd name="connsiteX54" fmla="*/ 2872740 w 5996940"/>
                <a:gd name="connsiteY54" fmla="*/ 200265 h 1587105"/>
                <a:gd name="connsiteX55" fmla="*/ 2926080 w 5996940"/>
                <a:gd name="connsiteY55" fmla="*/ 146925 h 1587105"/>
                <a:gd name="connsiteX56" fmla="*/ 2979420 w 5996940"/>
                <a:gd name="connsiteY56" fmla="*/ 101205 h 1587105"/>
                <a:gd name="connsiteX57" fmla="*/ 3086100 w 5996940"/>
                <a:gd name="connsiteY57" fmla="*/ 70725 h 1587105"/>
                <a:gd name="connsiteX58" fmla="*/ 3139440 w 5996940"/>
                <a:gd name="connsiteY58" fmla="*/ 47865 h 1587105"/>
                <a:gd name="connsiteX59" fmla="*/ 3162300 w 5996940"/>
                <a:gd name="connsiteY59" fmla="*/ 32625 h 1587105"/>
                <a:gd name="connsiteX60" fmla="*/ 3253740 w 5996940"/>
                <a:gd name="connsiteY60" fmla="*/ 17385 h 1587105"/>
                <a:gd name="connsiteX61" fmla="*/ 3329940 w 5996940"/>
                <a:gd name="connsiteY61" fmla="*/ 9765 h 1587105"/>
                <a:gd name="connsiteX62" fmla="*/ 3436620 w 5996940"/>
                <a:gd name="connsiteY62" fmla="*/ 9765 h 1587105"/>
                <a:gd name="connsiteX63" fmla="*/ 3459480 w 5996940"/>
                <a:gd name="connsiteY63" fmla="*/ 25005 h 1587105"/>
                <a:gd name="connsiteX64" fmla="*/ 3642360 w 5996940"/>
                <a:gd name="connsiteY64" fmla="*/ 55485 h 1587105"/>
                <a:gd name="connsiteX65" fmla="*/ 3665220 w 5996940"/>
                <a:gd name="connsiteY65" fmla="*/ 78345 h 1587105"/>
                <a:gd name="connsiteX66" fmla="*/ 3688080 w 5996940"/>
                <a:gd name="connsiteY66" fmla="*/ 93585 h 1587105"/>
                <a:gd name="connsiteX67" fmla="*/ 3726180 w 5996940"/>
                <a:gd name="connsiteY67" fmla="*/ 124065 h 1587105"/>
                <a:gd name="connsiteX68" fmla="*/ 3749040 w 5996940"/>
                <a:gd name="connsiteY68" fmla="*/ 146925 h 1587105"/>
                <a:gd name="connsiteX69" fmla="*/ 3794760 w 5996940"/>
                <a:gd name="connsiteY69" fmla="*/ 177405 h 1587105"/>
                <a:gd name="connsiteX70" fmla="*/ 3832860 w 5996940"/>
                <a:gd name="connsiteY70" fmla="*/ 215505 h 1587105"/>
                <a:gd name="connsiteX71" fmla="*/ 3870960 w 5996940"/>
                <a:gd name="connsiteY71" fmla="*/ 245985 h 1587105"/>
                <a:gd name="connsiteX72" fmla="*/ 3901440 w 5996940"/>
                <a:gd name="connsiteY72" fmla="*/ 299325 h 1587105"/>
                <a:gd name="connsiteX73" fmla="*/ 3931920 w 5996940"/>
                <a:gd name="connsiteY73" fmla="*/ 322185 h 1587105"/>
                <a:gd name="connsiteX74" fmla="*/ 3954780 w 5996940"/>
                <a:gd name="connsiteY74" fmla="*/ 345045 h 1587105"/>
                <a:gd name="connsiteX75" fmla="*/ 3992880 w 5996940"/>
                <a:gd name="connsiteY75" fmla="*/ 413625 h 1587105"/>
                <a:gd name="connsiteX76" fmla="*/ 4023360 w 5996940"/>
                <a:gd name="connsiteY76" fmla="*/ 428865 h 1587105"/>
                <a:gd name="connsiteX77" fmla="*/ 4069080 w 5996940"/>
                <a:gd name="connsiteY77" fmla="*/ 497445 h 1587105"/>
                <a:gd name="connsiteX78" fmla="*/ 4084320 w 5996940"/>
                <a:gd name="connsiteY78" fmla="*/ 520305 h 1587105"/>
                <a:gd name="connsiteX79" fmla="*/ 4091940 w 5996940"/>
                <a:gd name="connsiteY79" fmla="*/ 543165 h 1587105"/>
                <a:gd name="connsiteX80" fmla="*/ 4114800 w 5996940"/>
                <a:gd name="connsiteY80" fmla="*/ 566025 h 1587105"/>
                <a:gd name="connsiteX81" fmla="*/ 4130040 w 5996940"/>
                <a:gd name="connsiteY81" fmla="*/ 588885 h 1587105"/>
                <a:gd name="connsiteX82" fmla="*/ 4160520 w 5996940"/>
                <a:gd name="connsiteY82" fmla="*/ 634605 h 1587105"/>
                <a:gd name="connsiteX83" fmla="*/ 4183380 w 5996940"/>
                <a:gd name="connsiteY83" fmla="*/ 680325 h 1587105"/>
                <a:gd name="connsiteX84" fmla="*/ 4229100 w 5996940"/>
                <a:gd name="connsiteY84" fmla="*/ 726045 h 1587105"/>
                <a:gd name="connsiteX85" fmla="*/ 4274820 w 5996940"/>
                <a:gd name="connsiteY85" fmla="*/ 756525 h 1587105"/>
                <a:gd name="connsiteX86" fmla="*/ 4290060 w 5996940"/>
                <a:gd name="connsiteY86" fmla="*/ 779385 h 1587105"/>
                <a:gd name="connsiteX87" fmla="*/ 4335780 w 5996940"/>
                <a:gd name="connsiteY87" fmla="*/ 825105 h 1587105"/>
                <a:gd name="connsiteX88" fmla="*/ 4389120 w 5996940"/>
                <a:gd name="connsiteY88" fmla="*/ 893685 h 1587105"/>
                <a:gd name="connsiteX89" fmla="*/ 4411980 w 5996940"/>
                <a:gd name="connsiteY89" fmla="*/ 908925 h 1587105"/>
                <a:gd name="connsiteX90" fmla="*/ 4434840 w 5996940"/>
                <a:gd name="connsiteY90" fmla="*/ 931785 h 1587105"/>
                <a:gd name="connsiteX91" fmla="*/ 4457700 w 5996940"/>
                <a:gd name="connsiteY91" fmla="*/ 939405 h 1587105"/>
                <a:gd name="connsiteX92" fmla="*/ 4503420 w 5996940"/>
                <a:gd name="connsiteY92" fmla="*/ 977505 h 1587105"/>
                <a:gd name="connsiteX93" fmla="*/ 4556760 w 5996940"/>
                <a:gd name="connsiteY93" fmla="*/ 1000365 h 1587105"/>
                <a:gd name="connsiteX94" fmla="*/ 4587240 w 5996940"/>
                <a:gd name="connsiteY94" fmla="*/ 1023225 h 1587105"/>
                <a:gd name="connsiteX95" fmla="*/ 4648200 w 5996940"/>
                <a:gd name="connsiteY95" fmla="*/ 1046085 h 1587105"/>
                <a:gd name="connsiteX96" fmla="*/ 4678680 w 5996940"/>
                <a:gd name="connsiteY96" fmla="*/ 1061325 h 1587105"/>
                <a:gd name="connsiteX97" fmla="*/ 4724400 w 5996940"/>
                <a:gd name="connsiteY97" fmla="*/ 1076565 h 1587105"/>
                <a:gd name="connsiteX98" fmla="*/ 4747260 w 5996940"/>
                <a:gd name="connsiteY98" fmla="*/ 1084185 h 1587105"/>
                <a:gd name="connsiteX99" fmla="*/ 4823460 w 5996940"/>
                <a:gd name="connsiteY99" fmla="*/ 1107045 h 1587105"/>
                <a:gd name="connsiteX100" fmla="*/ 4846320 w 5996940"/>
                <a:gd name="connsiteY100" fmla="*/ 1114665 h 1587105"/>
                <a:gd name="connsiteX101" fmla="*/ 4869180 w 5996940"/>
                <a:gd name="connsiteY101" fmla="*/ 1137525 h 1587105"/>
                <a:gd name="connsiteX102" fmla="*/ 4892040 w 5996940"/>
                <a:gd name="connsiteY102" fmla="*/ 1145145 h 1587105"/>
                <a:gd name="connsiteX103" fmla="*/ 4922520 w 5996940"/>
                <a:gd name="connsiteY103" fmla="*/ 1160385 h 1587105"/>
                <a:gd name="connsiteX104" fmla="*/ 4945380 w 5996940"/>
                <a:gd name="connsiteY104" fmla="*/ 1183245 h 1587105"/>
                <a:gd name="connsiteX105" fmla="*/ 4975860 w 5996940"/>
                <a:gd name="connsiteY105" fmla="*/ 1228965 h 1587105"/>
                <a:gd name="connsiteX106" fmla="*/ 5006340 w 5996940"/>
                <a:gd name="connsiteY106" fmla="*/ 1251825 h 1587105"/>
                <a:gd name="connsiteX107" fmla="*/ 5029200 w 5996940"/>
                <a:gd name="connsiteY107" fmla="*/ 1259445 h 1587105"/>
                <a:gd name="connsiteX108" fmla="*/ 5265420 w 5996940"/>
                <a:gd name="connsiteY108" fmla="*/ 1274685 h 1587105"/>
                <a:gd name="connsiteX109" fmla="*/ 5303520 w 5996940"/>
                <a:gd name="connsiteY109" fmla="*/ 1282305 h 1587105"/>
                <a:gd name="connsiteX110" fmla="*/ 5356860 w 5996940"/>
                <a:gd name="connsiteY110" fmla="*/ 1289925 h 1587105"/>
                <a:gd name="connsiteX111" fmla="*/ 5379720 w 5996940"/>
                <a:gd name="connsiteY111" fmla="*/ 1297545 h 1587105"/>
                <a:gd name="connsiteX112" fmla="*/ 5440680 w 5996940"/>
                <a:gd name="connsiteY112" fmla="*/ 1312785 h 1587105"/>
                <a:gd name="connsiteX113" fmla="*/ 5501640 w 5996940"/>
                <a:gd name="connsiteY113" fmla="*/ 1328025 h 1587105"/>
                <a:gd name="connsiteX114" fmla="*/ 5554980 w 5996940"/>
                <a:gd name="connsiteY114" fmla="*/ 1343265 h 1587105"/>
                <a:gd name="connsiteX115" fmla="*/ 5676900 w 5996940"/>
                <a:gd name="connsiteY115" fmla="*/ 1350885 h 1587105"/>
                <a:gd name="connsiteX116" fmla="*/ 5737860 w 5996940"/>
                <a:gd name="connsiteY116" fmla="*/ 1373745 h 1587105"/>
                <a:gd name="connsiteX117" fmla="*/ 5791200 w 5996940"/>
                <a:gd name="connsiteY117" fmla="*/ 1381365 h 1587105"/>
                <a:gd name="connsiteX118" fmla="*/ 5852160 w 5996940"/>
                <a:gd name="connsiteY118" fmla="*/ 1396605 h 1587105"/>
                <a:gd name="connsiteX119" fmla="*/ 5905500 w 5996940"/>
                <a:gd name="connsiteY119" fmla="*/ 1404225 h 1587105"/>
                <a:gd name="connsiteX120" fmla="*/ 5943600 w 5996940"/>
                <a:gd name="connsiteY120" fmla="*/ 1411845 h 1587105"/>
                <a:gd name="connsiteX121" fmla="*/ 5974080 w 5996940"/>
                <a:gd name="connsiteY121" fmla="*/ 1419465 h 1587105"/>
                <a:gd name="connsiteX122" fmla="*/ 5996940 w 5996940"/>
                <a:gd name="connsiteY122" fmla="*/ 1419465 h 158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996940" h="1587105">
                  <a:moveTo>
                    <a:pt x="0" y="1587105"/>
                  </a:moveTo>
                  <a:lnTo>
                    <a:pt x="266700" y="1579485"/>
                  </a:lnTo>
                  <a:cubicBezTo>
                    <a:pt x="285004" y="1578634"/>
                    <a:pt x="351210" y="1568679"/>
                    <a:pt x="373380" y="1564245"/>
                  </a:cubicBezTo>
                  <a:cubicBezTo>
                    <a:pt x="383649" y="1562191"/>
                    <a:pt x="393421" y="1557460"/>
                    <a:pt x="403860" y="1556625"/>
                  </a:cubicBezTo>
                  <a:cubicBezTo>
                    <a:pt x="457090" y="1552367"/>
                    <a:pt x="510540" y="1551545"/>
                    <a:pt x="563880" y="1549005"/>
                  </a:cubicBezTo>
                  <a:cubicBezTo>
                    <a:pt x="574040" y="1546465"/>
                    <a:pt x="584329" y="1544394"/>
                    <a:pt x="594360" y="1541385"/>
                  </a:cubicBezTo>
                  <a:cubicBezTo>
                    <a:pt x="609747" y="1536769"/>
                    <a:pt x="624495" y="1530041"/>
                    <a:pt x="640080" y="1526145"/>
                  </a:cubicBezTo>
                  <a:cubicBezTo>
                    <a:pt x="675672" y="1517247"/>
                    <a:pt x="703957" y="1509149"/>
                    <a:pt x="739140" y="1503285"/>
                  </a:cubicBezTo>
                  <a:cubicBezTo>
                    <a:pt x="756856" y="1500332"/>
                    <a:pt x="774532" y="1496330"/>
                    <a:pt x="792480" y="1495665"/>
                  </a:cubicBezTo>
                  <a:cubicBezTo>
                    <a:pt x="911805" y="1491246"/>
                    <a:pt x="1031240" y="1490585"/>
                    <a:pt x="1150620" y="1488045"/>
                  </a:cubicBezTo>
                  <a:cubicBezTo>
                    <a:pt x="1158240" y="1480425"/>
                    <a:pt x="1164060" y="1470418"/>
                    <a:pt x="1173480" y="1465185"/>
                  </a:cubicBezTo>
                  <a:cubicBezTo>
                    <a:pt x="1209395" y="1445232"/>
                    <a:pt x="1266808" y="1444136"/>
                    <a:pt x="1303020" y="1442325"/>
                  </a:cubicBezTo>
                  <a:cubicBezTo>
                    <a:pt x="1376632" y="1438644"/>
                    <a:pt x="1450340" y="1437245"/>
                    <a:pt x="1524000" y="1434705"/>
                  </a:cubicBezTo>
                  <a:lnTo>
                    <a:pt x="1562100" y="1427085"/>
                  </a:lnTo>
                  <a:cubicBezTo>
                    <a:pt x="1596956" y="1420747"/>
                    <a:pt x="1607197" y="1421176"/>
                    <a:pt x="1638300" y="1411845"/>
                  </a:cubicBezTo>
                  <a:cubicBezTo>
                    <a:pt x="1653687" y="1407229"/>
                    <a:pt x="1668435" y="1400501"/>
                    <a:pt x="1684020" y="1396605"/>
                  </a:cubicBezTo>
                  <a:cubicBezTo>
                    <a:pt x="1694180" y="1394065"/>
                    <a:pt x="1704430" y="1391862"/>
                    <a:pt x="1714500" y="1388985"/>
                  </a:cubicBezTo>
                  <a:cubicBezTo>
                    <a:pt x="1722223" y="1386778"/>
                    <a:pt x="1729568" y="1383313"/>
                    <a:pt x="1737360" y="1381365"/>
                  </a:cubicBezTo>
                  <a:lnTo>
                    <a:pt x="1798320" y="1366125"/>
                  </a:lnTo>
                  <a:cubicBezTo>
                    <a:pt x="1832404" y="1315000"/>
                    <a:pt x="1792253" y="1365090"/>
                    <a:pt x="1836420" y="1335645"/>
                  </a:cubicBezTo>
                  <a:cubicBezTo>
                    <a:pt x="1845386" y="1329667"/>
                    <a:pt x="1850314" y="1318763"/>
                    <a:pt x="1859280" y="1312785"/>
                  </a:cubicBezTo>
                  <a:cubicBezTo>
                    <a:pt x="1865963" y="1308330"/>
                    <a:pt x="1874956" y="1308757"/>
                    <a:pt x="1882140" y="1305165"/>
                  </a:cubicBezTo>
                  <a:cubicBezTo>
                    <a:pt x="1890331" y="1301069"/>
                    <a:pt x="1897380" y="1295005"/>
                    <a:pt x="1905000" y="1289925"/>
                  </a:cubicBezTo>
                  <a:cubicBezTo>
                    <a:pt x="1913653" y="1276945"/>
                    <a:pt x="1933648" y="1246037"/>
                    <a:pt x="1943100" y="1236585"/>
                  </a:cubicBezTo>
                  <a:cubicBezTo>
                    <a:pt x="1949576" y="1230109"/>
                    <a:pt x="1958925" y="1227208"/>
                    <a:pt x="1965960" y="1221345"/>
                  </a:cubicBezTo>
                  <a:cubicBezTo>
                    <a:pt x="1974239" y="1214446"/>
                    <a:pt x="1981200" y="1206105"/>
                    <a:pt x="1988820" y="1198485"/>
                  </a:cubicBezTo>
                  <a:cubicBezTo>
                    <a:pt x="1991360" y="1190865"/>
                    <a:pt x="1992848" y="1182809"/>
                    <a:pt x="1996440" y="1175625"/>
                  </a:cubicBezTo>
                  <a:cubicBezTo>
                    <a:pt x="2000767" y="1166972"/>
                    <a:pt x="2031088" y="1125737"/>
                    <a:pt x="2034540" y="1122285"/>
                  </a:cubicBezTo>
                  <a:cubicBezTo>
                    <a:pt x="2041016" y="1115809"/>
                    <a:pt x="2049780" y="1112125"/>
                    <a:pt x="2057400" y="1107045"/>
                  </a:cubicBezTo>
                  <a:cubicBezTo>
                    <a:pt x="2085340" y="1065135"/>
                    <a:pt x="2057400" y="1100695"/>
                    <a:pt x="2095500" y="1068945"/>
                  </a:cubicBezTo>
                  <a:cubicBezTo>
                    <a:pt x="2131929" y="1038588"/>
                    <a:pt x="2106355" y="1055919"/>
                    <a:pt x="2133600" y="1023225"/>
                  </a:cubicBezTo>
                  <a:cubicBezTo>
                    <a:pt x="2140499" y="1014946"/>
                    <a:pt x="2150196" y="1009134"/>
                    <a:pt x="2156460" y="1000365"/>
                  </a:cubicBezTo>
                  <a:cubicBezTo>
                    <a:pt x="2163062" y="991122"/>
                    <a:pt x="2165098" y="979128"/>
                    <a:pt x="2171700" y="969885"/>
                  </a:cubicBezTo>
                  <a:cubicBezTo>
                    <a:pt x="2177964" y="961116"/>
                    <a:pt x="2187944" y="955531"/>
                    <a:pt x="2194560" y="947025"/>
                  </a:cubicBezTo>
                  <a:cubicBezTo>
                    <a:pt x="2205805" y="932567"/>
                    <a:pt x="2212088" y="914257"/>
                    <a:pt x="2225040" y="901305"/>
                  </a:cubicBezTo>
                  <a:cubicBezTo>
                    <a:pt x="2291826" y="834519"/>
                    <a:pt x="2210096" y="919238"/>
                    <a:pt x="2263140" y="855585"/>
                  </a:cubicBezTo>
                  <a:cubicBezTo>
                    <a:pt x="2270039" y="847306"/>
                    <a:pt x="2279736" y="841494"/>
                    <a:pt x="2286000" y="832725"/>
                  </a:cubicBezTo>
                  <a:cubicBezTo>
                    <a:pt x="2321156" y="783507"/>
                    <a:pt x="2279034" y="817049"/>
                    <a:pt x="2324100" y="787005"/>
                  </a:cubicBezTo>
                  <a:lnTo>
                    <a:pt x="2346960" y="718425"/>
                  </a:lnTo>
                  <a:cubicBezTo>
                    <a:pt x="2349500" y="710805"/>
                    <a:pt x="2348154" y="700384"/>
                    <a:pt x="2354580" y="695565"/>
                  </a:cubicBezTo>
                  <a:cubicBezTo>
                    <a:pt x="2364740" y="687945"/>
                    <a:pt x="2374726" y="680087"/>
                    <a:pt x="2385060" y="672705"/>
                  </a:cubicBezTo>
                  <a:cubicBezTo>
                    <a:pt x="2392512" y="667382"/>
                    <a:pt x="2400885" y="663328"/>
                    <a:pt x="2407920" y="657465"/>
                  </a:cubicBezTo>
                  <a:cubicBezTo>
                    <a:pt x="2416199" y="650566"/>
                    <a:pt x="2422011" y="640869"/>
                    <a:pt x="2430780" y="634605"/>
                  </a:cubicBezTo>
                  <a:cubicBezTo>
                    <a:pt x="2482506" y="597658"/>
                    <a:pt x="2449492" y="650296"/>
                    <a:pt x="2506980" y="573645"/>
                  </a:cubicBezTo>
                  <a:cubicBezTo>
                    <a:pt x="2514600" y="563485"/>
                    <a:pt x="2521575" y="552808"/>
                    <a:pt x="2529840" y="543165"/>
                  </a:cubicBezTo>
                  <a:cubicBezTo>
                    <a:pt x="2536853" y="534983"/>
                    <a:pt x="2545801" y="528584"/>
                    <a:pt x="2552700" y="520305"/>
                  </a:cubicBezTo>
                  <a:cubicBezTo>
                    <a:pt x="2558563" y="513270"/>
                    <a:pt x="2561464" y="503921"/>
                    <a:pt x="2567940" y="497445"/>
                  </a:cubicBezTo>
                  <a:cubicBezTo>
                    <a:pt x="2619124" y="446261"/>
                    <a:pt x="2564001" y="549073"/>
                    <a:pt x="2644140" y="428865"/>
                  </a:cubicBezTo>
                  <a:cubicBezTo>
                    <a:pt x="2671335" y="388072"/>
                    <a:pt x="2652904" y="412481"/>
                    <a:pt x="2705100" y="360285"/>
                  </a:cubicBezTo>
                  <a:cubicBezTo>
                    <a:pt x="2712720" y="352665"/>
                    <a:pt x="2721982" y="346391"/>
                    <a:pt x="2727960" y="337425"/>
                  </a:cubicBezTo>
                  <a:cubicBezTo>
                    <a:pt x="2748280" y="306945"/>
                    <a:pt x="2735580" y="319645"/>
                    <a:pt x="2766060" y="299325"/>
                  </a:cubicBezTo>
                  <a:cubicBezTo>
                    <a:pt x="2771140" y="291705"/>
                    <a:pt x="2774824" y="282941"/>
                    <a:pt x="2781300" y="276465"/>
                  </a:cubicBezTo>
                  <a:cubicBezTo>
                    <a:pt x="2787776" y="269989"/>
                    <a:pt x="2796708" y="266548"/>
                    <a:pt x="2804160" y="261225"/>
                  </a:cubicBezTo>
                  <a:cubicBezTo>
                    <a:pt x="2814494" y="253843"/>
                    <a:pt x="2825660" y="247345"/>
                    <a:pt x="2834640" y="238365"/>
                  </a:cubicBezTo>
                  <a:cubicBezTo>
                    <a:pt x="2885440" y="187565"/>
                    <a:pt x="2811780" y="240905"/>
                    <a:pt x="2872740" y="200265"/>
                  </a:cubicBezTo>
                  <a:cubicBezTo>
                    <a:pt x="2889982" y="148539"/>
                    <a:pt x="2864943" y="208062"/>
                    <a:pt x="2926080" y="146925"/>
                  </a:cubicBezTo>
                  <a:cubicBezTo>
                    <a:pt x="2941187" y="131818"/>
                    <a:pt x="2958531" y="110489"/>
                    <a:pt x="2979420" y="101205"/>
                  </a:cubicBezTo>
                  <a:cubicBezTo>
                    <a:pt x="3023450" y="81636"/>
                    <a:pt x="3037666" y="86870"/>
                    <a:pt x="3086100" y="70725"/>
                  </a:cubicBezTo>
                  <a:cubicBezTo>
                    <a:pt x="3111747" y="62176"/>
                    <a:pt x="3113075" y="62931"/>
                    <a:pt x="3139440" y="47865"/>
                  </a:cubicBezTo>
                  <a:cubicBezTo>
                    <a:pt x="3147391" y="43321"/>
                    <a:pt x="3153882" y="36233"/>
                    <a:pt x="3162300" y="32625"/>
                  </a:cubicBezTo>
                  <a:cubicBezTo>
                    <a:pt x="3182730" y="23869"/>
                    <a:pt x="3240886" y="18813"/>
                    <a:pt x="3253740" y="17385"/>
                  </a:cubicBezTo>
                  <a:cubicBezTo>
                    <a:pt x="3279111" y="14566"/>
                    <a:pt x="3304540" y="12305"/>
                    <a:pt x="3329940" y="9765"/>
                  </a:cubicBezTo>
                  <a:cubicBezTo>
                    <a:pt x="3375518" y="-1630"/>
                    <a:pt x="3373560" y="-4787"/>
                    <a:pt x="3436620" y="9765"/>
                  </a:cubicBezTo>
                  <a:cubicBezTo>
                    <a:pt x="3445544" y="11824"/>
                    <a:pt x="3451860" y="19925"/>
                    <a:pt x="3459480" y="25005"/>
                  </a:cubicBezTo>
                  <a:cubicBezTo>
                    <a:pt x="3508223" y="98119"/>
                    <a:pt x="3450459" y="24781"/>
                    <a:pt x="3642360" y="55485"/>
                  </a:cubicBezTo>
                  <a:cubicBezTo>
                    <a:pt x="3653001" y="57188"/>
                    <a:pt x="3656941" y="71446"/>
                    <a:pt x="3665220" y="78345"/>
                  </a:cubicBezTo>
                  <a:cubicBezTo>
                    <a:pt x="3672255" y="84208"/>
                    <a:pt x="3680460" y="88505"/>
                    <a:pt x="3688080" y="93585"/>
                  </a:cubicBezTo>
                  <a:cubicBezTo>
                    <a:pt x="3722164" y="144710"/>
                    <a:pt x="3682013" y="94620"/>
                    <a:pt x="3726180" y="124065"/>
                  </a:cubicBezTo>
                  <a:cubicBezTo>
                    <a:pt x="3735146" y="130043"/>
                    <a:pt x="3740534" y="140309"/>
                    <a:pt x="3749040" y="146925"/>
                  </a:cubicBezTo>
                  <a:cubicBezTo>
                    <a:pt x="3763498" y="158170"/>
                    <a:pt x="3794760" y="177405"/>
                    <a:pt x="3794760" y="177405"/>
                  </a:cubicBezTo>
                  <a:cubicBezTo>
                    <a:pt x="3835400" y="238365"/>
                    <a:pt x="3782060" y="164705"/>
                    <a:pt x="3832860" y="215505"/>
                  </a:cubicBezTo>
                  <a:cubicBezTo>
                    <a:pt x="3867327" y="249972"/>
                    <a:pt x="3826456" y="231150"/>
                    <a:pt x="3870960" y="245985"/>
                  </a:cubicBezTo>
                  <a:cubicBezTo>
                    <a:pt x="3876936" y="257938"/>
                    <a:pt x="3890670" y="288555"/>
                    <a:pt x="3901440" y="299325"/>
                  </a:cubicBezTo>
                  <a:cubicBezTo>
                    <a:pt x="3910420" y="308305"/>
                    <a:pt x="3922277" y="313920"/>
                    <a:pt x="3931920" y="322185"/>
                  </a:cubicBezTo>
                  <a:cubicBezTo>
                    <a:pt x="3940102" y="329198"/>
                    <a:pt x="3947160" y="337425"/>
                    <a:pt x="3954780" y="345045"/>
                  </a:cubicBezTo>
                  <a:cubicBezTo>
                    <a:pt x="3962064" y="366897"/>
                    <a:pt x="3971919" y="403144"/>
                    <a:pt x="3992880" y="413625"/>
                  </a:cubicBezTo>
                  <a:lnTo>
                    <a:pt x="4023360" y="428865"/>
                  </a:lnTo>
                  <a:lnTo>
                    <a:pt x="4069080" y="497445"/>
                  </a:lnTo>
                  <a:cubicBezTo>
                    <a:pt x="4074160" y="505065"/>
                    <a:pt x="4081424" y="511617"/>
                    <a:pt x="4084320" y="520305"/>
                  </a:cubicBezTo>
                  <a:cubicBezTo>
                    <a:pt x="4086860" y="527925"/>
                    <a:pt x="4087485" y="536482"/>
                    <a:pt x="4091940" y="543165"/>
                  </a:cubicBezTo>
                  <a:cubicBezTo>
                    <a:pt x="4097918" y="552131"/>
                    <a:pt x="4107901" y="557746"/>
                    <a:pt x="4114800" y="566025"/>
                  </a:cubicBezTo>
                  <a:cubicBezTo>
                    <a:pt x="4120663" y="573060"/>
                    <a:pt x="4124960" y="581265"/>
                    <a:pt x="4130040" y="588885"/>
                  </a:cubicBezTo>
                  <a:cubicBezTo>
                    <a:pt x="4143893" y="644297"/>
                    <a:pt x="4125438" y="599523"/>
                    <a:pt x="4160520" y="634605"/>
                  </a:cubicBezTo>
                  <a:cubicBezTo>
                    <a:pt x="4217689" y="691774"/>
                    <a:pt x="4139997" y="624547"/>
                    <a:pt x="4183380" y="680325"/>
                  </a:cubicBezTo>
                  <a:cubicBezTo>
                    <a:pt x="4196612" y="697338"/>
                    <a:pt x="4211167" y="714090"/>
                    <a:pt x="4229100" y="726045"/>
                  </a:cubicBezTo>
                  <a:lnTo>
                    <a:pt x="4274820" y="756525"/>
                  </a:lnTo>
                  <a:cubicBezTo>
                    <a:pt x="4279900" y="764145"/>
                    <a:pt x="4283976" y="772540"/>
                    <a:pt x="4290060" y="779385"/>
                  </a:cubicBezTo>
                  <a:cubicBezTo>
                    <a:pt x="4304379" y="795494"/>
                    <a:pt x="4323825" y="807172"/>
                    <a:pt x="4335780" y="825105"/>
                  </a:cubicBezTo>
                  <a:cubicBezTo>
                    <a:pt x="4357021" y="856966"/>
                    <a:pt x="4362261" y="871303"/>
                    <a:pt x="4389120" y="893685"/>
                  </a:cubicBezTo>
                  <a:cubicBezTo>
                    <a:pt x="4396155" y="899548"/>
                    <a:pt x="4404945" y="903062"/>
                    <a:pt x="4411980" y="908925"/>
                  </a:cubicBezTo>
                  <a:cubicBezTo>
                    <a:pt x="4420259" y="915824"/>
                    <a:pt x="4425874" y="925807"/>
                    <a:pt x="4434840" y="931785"/>
                  </a:cubicBezTo>
                  <a:cubicBezTo>
                    <a:pt x="4441523" y="936240"/>
                    <a:pt x="4450516" y="935813"/>
                    <a:pt x="4457700" y="939405"/>
                  </a:cubicBezTo>
                  <a:cubicBezTo>
                    <a:pt x="4498013" y="959562"/>
                    <a:pt x="4464098" y="949418"/>
                    <a:pt x="4503420" y="977505"/>
                  </a:cubicBezTo>
                  <a:cubicBezTo>
                    <a:pt x="4519898" y="989275"/>
                    <a:pt x="4538105" y="994147"/>
                    <a:pt x="4556760" y="1000365"/>
                  </a:cubicBezTo>
                  <a:cubicBezTo>
                    <a:pt x="4566920" y="1007985"/>
                    <a:pt x="4576138" y="1017057"/>
                    <a:pt x="4587240" y="1023225"/>
                  </a:cubicBezTo>
                  <a:cubicBezTo>
                    <a:pt x="4622760" y="1042958"/>
                    <a:pt x="4618258" y="1033253"/>
                    <a:pt x="4648200" y="1046085"/>
                  </a:cubicBezTo>
                  <a:cubicBezTo>
                    <a:pt x="4658641" y="1050560"/>
                    <a:pt x="4668133" y="1057106"/>
                    <a:pt x="4678680" y="1061325"/>
                  </a:cubicBezTo>
                  <a:cubicBezTo>
                    <a:pt x="4693595" y="1067291"/>
                    <a:pt x="4709160" y="1071485"/>
                    <a:pt x="4724400" y="1076565"/>
                  </a:cubicBezTo>
                  <a:cubicBezTo>
                    <a:pt x="4732020" y="1079105"/>
                    <a:pt x="4739468" y="1082237"/>
                    <a:pt x="4747260" y="1084185"/>
                  </a:cubicBezTo>
                  <a:cubicBezTo>
                    <a:pt x="4793325" y="1095701"/>
                    <a:pt x="4767805" y="1088493"/>
                    <a:pt x="4823460" y="1107045"/>
                  </a:cubicBezTo>
                  <a:lnTo>
                    <a:pt x="4846320" y="1114665"/>
                  </a:lnTo>
                  <a:cubicBezTo>
                    <a:pt x="4853940" y="1122285"/>
                    <a:pt x="4860214" y="1131547"/>
                    <a:pt x="4869180" y="1137525"/>
                  </a:cubicBezTo>
                  <a:cubicBezTo>
                    <a:pt x="4875863" y="1141980"/>
                    <a:pt x="4884657" y="1141981"/>
                    <a:pt x="4892040" y="1145145"/>
                  </a:cubicBezTo>
                  <a:cubicBezTo>
                    <a:pt x="4902481" y="1149620"/>
                    <a:pt x="4913277" y="1153783"/>
                    <a:pt x="4922520" y="1160385"/>
                  </a:cubicBezTo>
                  <a:cubicBezTo>
                    <a:pt x="4931289" y="1166649"/>
                    <a:pt x="4938764" y="1174739"/>
                    <a:pt x="4945380" y="1183245"/>
                  </a:cubicBezTo>
                  <a:cubicBezTo>
                    <a:pt x="4956625" y="1197703"/>
                    <a:pt x="4961207" y="1217975"/>
                    <a:pt x="4975860" y="1228965"/>
                  </a:cubicBezTo>
                  <a:cubicBezTo>
                    <a:pt x="4986020" y="1236585"/>
                    <a:pt x="4995313" y="1245524"/>
                    <a:pt x="5006340" y="1251825"/>
                  </a:cubicBezTo>
                  <a:cubicBezTo>
                    <a:pt x="5013314" y="1255810"/>
                    <a:pt x="5021324" y="1257870"/>
                    <a:pt x="5029200" y="1259445"/>
                  </a:cubicBezTo>
                  <a:cubicBezTo>
                    <a:pt x="5101891" y="1273983"/>
                    <a:pt x="5204041" y="1272128"/>
                    <a:pt x="5265420" y="1274685"/>
                  </a:cubicBezTo>
                  <a:cubicBezTo>
                    <a:pt x="5278120" y="1277225"/>
                    <a:pt x="5290745" y="1280176"/>
                    <a:pt x="5303520" y="1282305"/>
                  </a:cubicBezTo>
                  <a:cubicBezTo>
                    <a:pt x="5321236" y="1285258"/>
                    <a:pt x="5339248" y="1286403"/>
                    <a:pt x="5356860" y="1289925"/>
                  </a:cubicBezTo>
                  <a:cubicBezTo>
                    <a:pt x="5364736" y="1291500"/>
                    <a:pt x="5371971" y="1295432"/>
                    <a:pt x="5379720" y="1297545"/>
                  </a:cubicBezTo>
                  <a:cubicBezTo>
                    <a:pt x="5399927" y="1303056"/>
                    <a:pt x="5420809" y="1306161"/>
                    <a:pt x="5440680" y="1312785"/>
                  </a:cubicBezTo>
                  <a:cubicBezTo>
                    <a:pt x="5492935" y="1330203"/>
                    <a:pt x="5428078" y="1309635"/>
                    <a:pt x="5501640" y="1328025"/>
                  </a:cubicBezTo>
                  <a:cubicBezTo>
                    <a:pt x="5523301" y="1333440"/>
                    <a:pt x="5531225" y="1340889"/>
                    <a:pt x="5554980" y="1343265"/>
                  </a:cubicBezTo>
                  <a:cubicBezTo>
                    <a:pt x="5595497" y="1347317"/>
                    <a:pt x="5636260" y="1348345"/>
                    <a:pt x="5676900" y="1350885"/>
                  </a:cubicBezTo>
                  <a:cubicBezTo>
                    <a:pt x="5681773" y="1352834"/>
                    <a:pt x="5725915" y="1371356"/>
                    <a:pt x="5737860" y="1373745"/>
                  </a:cubicBezTo>
                  <a:cubicBezTo>
                    <a:pt x="5755472" y="1377267"/>
                    <a:pt x="5773588" y="1377843"/>
                    <a:pt x="5791200" y="1381365"/>
                  </a:cubicBezTo>
                  <a:cubicBezTo>
                    <a:pt x="5811739" y="1385473"/>
                    <a:pt x="5831425" y="1393643"/>
                    <a:pt x="5852160" y="1396605"/>
                  </a:cubicBezTo>
                  <a:cubicBezTo>
                    <a:pt x="5869940" y="1399145"/>
                    <a:pt x="5887784" y="1401272"/>
                    <a:pt x="5905500" y="1404225"/>
                  </a:cubicBezTo>
                  <a:cubicBezTo>
                    <a:pt x="5918275" y="1406354"/>
                    <a:pt x="5930957" y="1409035"/>
                    <a:pt x="5943600" y="1411845"/>
                  </a:cubicBezTo>
                  <a:cubicBezTo>
                    <a:pt x="5953823" y="1414117"/>
                    <a:pt x="5963713" y="1417984"/>
                    <a:pt x="5974080" y="1419465"/>
                  </a:cubicBezTo>
                  <a:cubicBezTo>
                    <a:pt x="5981623" y="1420543"/>
                    <a:pt x="5989320" y="1419465"/>
                    <a:pt x="5996940" y="141946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1684020" y="4546088"/>
              <a:ext cx="5730240" cy="1296803"/>
            </a:xfrm>
            <a:custGeom>
              <a:avLst/>
              <a:gdLst>
                <a:gd name="connsiteX0" fmla="*/ 0 w 5730240"/>
                <a:gd name="connsiteY0" fmla="*/ 1289183 h 1296803"/>
                <a:gd name="connsiteX1" fmla="*/ 45720 w 5730240"/>
                <a:gd name="connsiteY1" fmla="*/ 1296803 h 1296803"/>
                <a:gd name="connsiteX2" fmla="*/ 266700 w 5730240"/>
                <a:gd name="connsiteY2" fmla="*/ 1289183 h 1296803"/>
                <a:gd name="connsiteX3" fmla="*/ 381000 w 5730240"/>
                <a:gd name="connsiteY3" fmla="*/ 1273943 h 1296803"/>
                <a:gd name="connsiteX4" fmla="*/ 403860 w 5730240"/>
                <a:gd name="connsiteY4" fmla="*/ 1266323 h 1296803"/>
                <a:gd name="connsiteX5" fmla="*/ 434340 w 5730240"/>
                <a:gd name="connsiteY5" fmla="*/ 1251083 h 1296803"/>
                <a:gd name="connsiteX6" fmla="*/ 495300 w 5730240"/>
                <a:gd name="connsiteY6" fmla="*/ 1235843 h 1296803"/>
                <a:gd name="connsiteX7" fmla="*/ 548640 w 5730240"/>
                <a:gd name="connsiteY7" fmla="*/ 1220603 h 1296803"/>
                <a:gd name="connsiteX8" fmla="*/ 586740 w 5730240"/>
                <a:gd name="connsiteY8" fmla="*/ 1212983 h 1296803"/>
                <a:gd name="connsiteX9" fmla="*/ 914400 w 5730240"/>
                <a:gd name="connsiteY9" fmla="*/ 1205363 h 1296803"/>
                <a:gd name="connsiteX10" fmla="*/ 1005840 w 5730240"/>
                <a:gd name="connsiteY10" fmla="*/ 1190123 h 1296803"/>
                <a:gd name="connsiteX11" fmla="*/ 1051560 w 5730240"/>
                <a:gd name="connsiteY11" fmla="*/ 1182503 h 1296803"/>
                <a:gd name="connsiteX12" fmla="*/ 1143000 w 5730240"/>
                <a:gd name="connsiteY12" fmla="*/ 1174883 h 1296803"/>
                <a:gd name="connsiteX13" fmla="*/ 1181100 w 5730240"/>
                <a:gd name="connsiteY13" fmla="*/ 1167263 h 1296803"/>
                <a:gd name="connsiteX14" fmla="*/ 1234440 w 5730240"/>
                <a:gd name="connsiteY14" fmla="*/ 1159643 h 1296803"/>
                <a:gd name="connsiteX15" fmla="*/ 1257300 w 5730240"/>
                <a:gd name="connsiteY15" fmla="*/ 1152023 h 1296803"/>
                <a:gd name="connsiteX16" fmla="*/ 1295400 w 5730240"/>
                <a:gd name="connsiteY16" fmla="*/ 1144403 h 1296803"/>
                <a:gd name="connsiteX17" fmla="*/ 1356360 w 5730240"/>
                <a:gd name="connsiteY17" fmla="*/ 1136783 h 1296803"/>
                <a:gd name="connsiteX18" fmla="*/ 1409700 w 5730240"/>
                <a:gd name="connsiteY18" fmla="*/ 1121543 h 1296803"/>
                <a:gd name="connsiteX19" fmla="*/ 1470660 w 5730240"/>
                <a:gd name="connsiteY19" fmla="*/ 1106303 h 1296803"/>
                <a:gd name="connsiteX20" fmla="*/ 1493520 w 5730240"/>
                <a:gd name="connsiteY20" fmla="*/ 1091063 h 1296803"/>
                <a:gd name="connsiteX21" fmla="*/ 1524000 w 5730240"/>
                <a:gd name="connsiteY21" fmla="*/ 1083443 h 1296803"/>
                <a:gd name="connsiteX22" fmla="*/ 1577340 w 5730240"/>
                <a:gd name="connsiteY22" fmla="*/ 1068203 h 1296803"/>
                <a:gd name="connsiteX23" fmla="*/ 1645920 w 5730240"/>
                <a:gd name="connsiteY23" fmla="*/ 1037723 h 1296803"/>
                <a:gd name="connsiteX24" fmla="*/ 1668780 w 5730240"/>
                <a:gd name="connsiteY24" fmla="*/ 1030103 h 1296803"/>
                <a:gd name="connsiteX25" fmla="*/ 1714500 w 5730240"/>
                <a:gd name="connsiteY25" fmla="*/ 1007243 h 1296803"/>
                <a:gd name="connsiteX26" fmla="*/ 1790700 w 5730240"/>
                <a:gd name="connsiteY26" fmla="*/ 984383 h 1296803"/>
                <a:gd name="connsiteX27" fmla="*/ 1813560 w 5730240"/>
                <a:gd name="connsiteY27" fmla="*/ 976763 h 1296803"/>
                <a:gd name="connsiteX28" fmla="*/ 1836420 w 5730240"/>
                <a:gd name="connsiteY28" fmla="*/ 961523 h 1296803"/>
                <a:gd name="connsiteX29" fmla="*/ 1866900 w 5730240"/>
                <a:gd name="connsiteY29" fmla="*/ 946283 h 1296803"/>
                <a:gd name="connsiteX30" fmla="*/ 1897380 w 5730240"/>
                <a:gd name="connsiteY30" fmla="*/ 923423 h 1296803"/>
                <a:gd name="connsiteX31" fmla="*/ 1943100 w 5730240"/>
                <a:gd name="connsiteY31" fmla="*/ 892943 h 1296803"/>
                <a:gd name="connsiteX32" fmla="*/ 1958340 w 5730240"/>
                <a:gd name="connsiteY32" fmla="*/ 870083 h 1296803"/>
                <a:gd name="connsiteX33" fmla="*/ 2011680 w 5730240"/>
                <a:gd name="connsiteY33" fmla="*/ 824363 h 1296803"/>
                <a:gd name="connsiteX34" fmla="*/ 2065020 w 5730240"/>
                <a:gd name="connsiteY34" fmla="*/ 763403 h 1296803"/>
                <a:gd name="connsiteX35" fmla="*/ 2103120 w 5730240"/>
                <a:gd name="connsiteY35" fmla="*/ 717683 h 1296803"/>
                <a:gd name="connsiteX36" fmla="*/ 2179320 w 5730240"/>
                <a:gd name="connsiteY36" fmla="*/ 671963 h 1296803"/>
                <a:gd name="connsiteX37" fmla="*/ 2225040 w 5730240"/>
                <a:gd name="connsiteY37" fmla="*/ 641483 h 1296803"/>
                <a:gd name="connsiteX38" fmla="*/ 2247900 w 5730240"/>
                <a:gd name="connsiteY38" fmla="*/ 626243 h 1296803"/>
                <a:gd name="connsiteX39" fmla="*/ 2270760 w 5730240"/>
                <a:gd name="connsiteY39" fmla="*/ 611003 h 1296803"/>
                <a:gd name="connsiteX40" fmla="*/ 2293620 w 5730240"/>
                <a:gd name="connsiteY40" fmla="*/ 595763 h 1296803"/>
                <a:gd name="connsiteX41" fmla="*/ 2339340 w 5730240"/>
                <a:gd name="connsiteY41" fmla="*/ 580523 h 1296803"/>
                <a:gd name="connsiteX42" fmla="*/ 2362200 w 5730240"/>
                <a:gd name="connsiteY42" fmla="*/ 572903 h 1296803"/>
                <a:gd name="connsiteX43" fmla="*/ 2453640 w 5730240"/>
                <a:gd name="connsiteY43" fmla="*/ 519563 h 1296803"/>
                <a:gd name="connsiteX44" fmla="*/ 2484120 w 5730240"/>
                <a:gd name="connsiteY44" fmla="*/ 504323 h 1296803"/>
                <a:gd name="connsiteX45" fmla="*/ 2552700 w 5730240"/>
                <a:gd name="connsiteY45" fmla="*/ 473843 h 1296803"/>
                <a:gd name="connsiteX46" fmla="*/ 2583180 w 5730240"/>
                <a:gd name="connsiteY46" fmla="*/ 450983 h 1296803"/>
                <a:gd name="connsiteX47" fmla="*/ 2598420 w 5730240"/>
                <a:gd name="connsiteY47" fmla="*/ 428123 h 1296803"/>
                <a:gd name="connsiteX48" fmla="*/ 2628900 w 5730240"/>
                <a:gd name="connsiteY48" fmla="*/ 412883 h 1296803"/>
                <a:gd name="connsiteX49" fmla="*/ 2651760 w 5730240"/>
                <a:gd name="connsiteY49" fmla="*/ 397643 h 1296803"/>
                <a:gd name="connsiteX50" fmla="*/ 2697480 w 5730240"/>
                <a:gd name="connsiteY50" fmla="*/ 351923 h 1296803"/>
                <a:gd name="connsiteX51" fmla="*/ 2727960 w 5730240"/>
                <a:gd name="connsiteY51" fmla="*/ 336683 h 1296803"/>
                <a:gd name="connsiteX52" fmla="*/ 2750820 w 5730240"/>
                <a:gd name="connsiteY52" fmla="*/ 321443 h 1296803"/>
                <a:gd name="connsiteX53" fmla="*/ 2773680 w 5730240"/>
                <a:gd name="connsiteY53" fmla="*/ 313823 h 1296803"/>
                <a:gd name="connsiteX54" fmla="*/ 2819400 w 5730240"/>
                <a:gd name="connsiteY54" fmla="*/ 283343 h 1296803"/>
                <a:gd name="connsiteX55" fmla="*/ 2865120 w 5730240"/>
                <a:gd name="connsiteY55" fmla="*/ 260483 h 1296803"/>
                <a:gd name="connsiteX56" fmla="*/ 2887980 w 5730240"/>
                <a:gd name="connsiteY56" fmla="*/ 252863 h 1296803"/>
                <a:gd name="connsiteX57" fmla="*/ 2910840 w 5730240"/>
                <a:gd name="connsiteY57" fmla="*/ 237623 h 1296803"/>
                <a:gd name="connsiteX58" fmla="*/ 2941320 w 5730240"/>
                <a:gd name="connsiteY58" fmla="*/ 230003 h 1296803"/>
                <a:gd name="connsiteX59" fmla="*/ 2994660 w 5730240"/>
                <a:gd name="connsiteY59" fmla="*/ 199523 h 1296803"/>
                <a:gd name="connsiteX60" fmla="*/ 3017520 w 5730240"/>
                <a:gd name="connsiteY60" fmla="*/ 191903 h 1296803"/>
                <a:gd name="connsiteX61" fmla="*/ 3063240 w 5730240"/>
                <a:gd name="connsiteY61" fmla="*/ 161423 h 1296803"/>
                <a:gd name="connsiteX62" fmla="*/ 3116580 w 5730240"/>
                <a:gd name="connsiteY62" fmla="*/ 146183 h 1296803"/>
                <a:gd name="connsiteX63" fmla="*/ 3169920 w 5730240"/>
                <a:gd name="connsiteY63" fmla="*/ 130943 h 1296803"/>
                <a:gd name="connsiteX64" fmla="*/ 3215640 w 5730240"/>
                <a:gd name="connsiteY64" fmla="*/ 123323 h 1296803"/>
                <a:gd name="connsiteX65" fmla="*/ 3268980 w 5730240"/>
                <a:gd name="connsiteY65" fmla="*/ 92843 h 1296803"/>
                <a:gd name="connsiteX66" fmla="*/ 3322320 w 5730240"/>
                <a:gd name="connsiteY66" fmla="*/ 54743 h 1296803"/>
                <a:gd name="connsiteX67" fmla="*/ 3345180 w 5730240"/>
                <a:gd name="connsiteY67" fmla="*/ 47123 h 1296803"/>
                <a:gd name="connsiteX68" fmla="*/ 3390900 w 5730240"/>
                <a:gd name="connsiteY68" fmla="*/ 24263 h 1296803"/>
                <a:gd name="connsiteX69" fmla="*/ 3421380 w 5730240"/>
                <a:gd name="connsiteY69" fmla="*/ 1403 h 1296803"/>
                <a:gd name="connsiteX70" fmla="*/ 3718560 w 5730240"/>
                <a:gd name="connsiteY70" fmla="*/ 9023 h 1296803"/>
                <a:gd name="connsiteX71" fmla="*/ 3794760 w 5730240"/>
                <a:gd name="connsiteY71" fmla="*/ 24263 h 1296803"/>
                <a:gd name="connsiteX72" fmla="*/ 3848100 w 5730240"/>
                <a:gd name="connsiteY72" fmla="*/ 31883 h 1296803"/>
                <a:gd name="connsiteX73" fmla="*/ 3878580 w 5730240"/>
                <a:gd name="connsiteY73" fmla="*/ 47123 h 1296803"/>
                <a:gd name="connsiteX74" fmla="*/ 3947160 w 5730240"/>
                <a:gd name="connsiteY74" fmla="*/ 92843 h 1296803"/>
                <a:gd name="connsiteX75" fmla="*/ 3970020 w 5730240"/>
                <a:gd name="connsiteY75" fmla="*/ 108083 h 1296803"/>
                <a:gd name="connsiteX76" fmla="*/ 3992880 w 5730240"/>
                <a:gd name="connsiteY76" fmla="*/ 123323 h 1296803"/>
                <a:gd name="connsiteX77" fmla="*/ 4015740 w 5730240"/>
                <a:gd name="connsiteY77" fmla="*/ 130943 h 1296803"/>
                <a:gd name="connsiteX78" fmla="*/ 4091940 w 5730240"/>
                <a:gd name="connsiteY78" fmla="*/ 184283 h 1296803"/>
                <a:gd name="connsiteX79" fmla="*/ 4122420 w 5730240"/>
                <a:gd name="connsiteY79" fmla="*/ 199523 h 1296803"/>
                <a:gd name="connsiteX80" fmla="*/ 4160520 w 5730240"/>
                <a:gd name="connsiteY80" fmla="*/ 237623 h 1296803"/>
                <a:gd name="connsiteX81" fmla="*/ 4183380 w 5730240"/>
                <a:gd name="connsiteY81" fmla="*/ 260483 h 1296803"/>
                <a:gd name="connsiteX82" fmla="*/ 4229100 w 5730240"/>
                <a:gd name="connsiteY82" fmla="*/ 290963 h 1296803"/>
                <a:gd name="connsiteX83" fmla="*/ 4274820 w 5730240"/>
                <a:gd name="connsiteY83" fmla="*/ 321443 h 1296803"/>
                <a:gd name="connsiteX84" fmla="*/ 4320540 w 5730240"/>
                <a:gd name="connsiteY84" fmla="*/ 351923 h 1296803"/>
                <a:gd name="connsiteX85" fmla="*/ 4343400 w 5730240"/>
                <a:gd name="connsiteY85" fmla="*/ 367163 h 1296803"/>
                <a:gd name="connsiteX86" fmla="*/ 4373880 w 5730240"/>
                <a:gd name="connsiteY86" fmla="*/ 382403 h 1296803"/>
                <a:gd name="connsiteX87" fmla="*/ 4396740 w 5730240"/>
                <a:gd name="connsiteY87" fmla="*/ 397643 h 1296803"/>
                <a:gd name="connsiteX88" fmla="*/ 4427220 w 5730240"/>
                <a:gd name="connsiteY88" fmla="*/ 412883 h 1296803"/>
                <a:gd name="connsiteX89" fmla="*/ 4450080 w 5730240"/>
                <a:gd name="connsiteY89" fmla="*/ 435743 h 1296803"/>
                <a:gd name="connsiteX90" fmla="*/ 4472940 w 5730240"/>
                <a:gd name="connsiteY90" fmla="*/ 443363 h 1296803"/>
                <a:gd name="connsiteX91" fmla="*/ 4495800 w 5730240"/>
                <a:gd name="connsiteY91" fmla="*/ 458603 h 1296803"/>
                <a:gd name="connsiteX92" fmla="*/ 4518660 w 5730240"/>
                <a:gd name="connsiteY92" fmla="*/ 466223 h 1296803"/>
                <a:gd name="connsiteX93" fmla="*/ 4549140 w 5730240"/>
                <a:gd name="connsiteY93" fmla="*/ 481463 h 1296803"/>
                <a:gd name="connsiteX94" fmla="*/ 4594860 w 5730240"/>
                <a:gd name="connsiteY94" fmla="*/ 496703 h 1296803"/>
                <a:gd name="connsiteX95" fmla="*/ 4640580 w 5730240"/>
                <a:gd name="connsiteY95" fmla="*/ 534803 h 1296803"/>
                <a:gd name="connsiteX96" fmla="*/ 4686300 w 5730240"/>
                <a:gd name="connsiteY96" fmla="*/ 565283 h 1296803"/>
                <a:gd name="connsiteX97" fmla="*/ 4709160 w 5730240"/>
                <a:gd name="connsiteY97" fmla="*/ 580523 h 1296803"/>
                <a:gd name="connsiteX98" fmla="*/ 4732020 w 5730240"/>
                <a:gd name="connsiteY98" fmla="*/ 595763 h 1296803"/>
                <a:gd name="connsiteX99" fmla="*/ 4762500 w 5730240"/>
                <a:gd name="connsiteY99" fmla="*/ 618623 h 1296803"/>
                <a:gd name="connsiteX100" fmla="*/ 4785360 w 5730240"/>
                <a:gd name="connsiteY100" fmla="*/ 626243 h 1296803"/>
                <a:gd name="connsiteX101" fmla="*/ 4815840 w 5730240"/>
                <a:gd name="connsiteY101" fmla="*/ 641483 h 1296803"/>
                <a:gd name="connsiteX102" fmla="*/ 4861560 w 5730240"/>
                <a:gd name="connsiteY102" fmla="*/ 656723 h 1296803"/>
                <a:gd name="connsiteX103" fmla="*/ 4892040 w 5730240"/>
                <a:gd name="connsiteY103" fmla="*/ 664343 h 1296803"/>
                <a:gd name="connsiteX104" fmla="*/ 4922520 w 5730240"/>
                <a:gd name="connsiteY104" fmla="*/ 679583 h 1296803"/>
                <a:gd name="connsiteX105" fmla="*/ 4968240 w 5730240"/>
                <a:gd name="connsiteY105" fmla="*/ 694823 h 1296803"/>
                <a:gd name="connsiteX106" fmla="*/ 5013960 w 5730240"/>
                <a:gd name="connsiteY106" fmla="*/ 725303 h 1296803"/>
                <a:gd name="connsiteX107" fmla="*/ 5036820 w 5730240"/>
                <a:gd name="connsiteY107" fmla="*/ 740543 h 1296803"/>
                <a:gd name="connsiteX108" fmla="*/ 5082540 w 5730240"/>
                <a:gd name="connsiteY108" fmla="*/ 763403 h 1296803"/>
                <a:gd name="connsiteX109" fmla="*/ 5105400 w 5730240"/>
                <a:gd name="connsiteY109" fmla="*/ 786263 h 1296803"/>
                <a:gd name="connsiteX110" fmla="*/ 5151120 w 5730240"/>
                <a:gd name="connsiteY110" fmla="*/ 809123 h 1296803"/>
                <a:gd name="connsiteX111" fmla="*/ 5173980 w 5730240"/>
                <a:gd name="connsiteY111" fmla="*/ 831983 h 1296803"/>
                <a:gd name="connsiteX112" fmla="*/ 5196840 w 5730240"/>
                <a:gd name="connsiteY112" fmla="*/ 847223 h 1296803"/>
                <a:gd name="connsiteX113" fmla="*/ 5212080 w 5730240"/>
                <a:gd name="connsiteY113" fmla="*/ 870083 h 1296803"/>
                <a:gd name="connsiteX114" fmla="*/ 5288280 w 5730240"/>
                <a:gd name="connsiteY114" fmla="*/ 938663 h 1296803"/>
                <a:gd name="connsiteX115" fmla="*/ 5303520 w 5730240"/>
                <a:gd name="connsiteY115" fmla="*/ 961523 h 1296803"/>
                <a:gd name="connsiteX116" fmla="*/ 5349240 w 5730240"/>
                <a:gd name="connsiteY116" fmla="*/ 999623 h 1296803"/>
                <a:gd name="connsiteX117" fmla="*/ 5394960 w 5730240"/>
                <a:gd name="connsiteY117" fmla="*/ 1037723 h 1296803"/>
                <a:gd name="connsiteX118" fmla="*/ 5440680 w 5730240"/>
                <a:gd name="connsiteY118" fmla="*/ 1068203 h 1296803"/>
                <a:gd name="connsiteX119" fmla="*/ 5463540 w 5730240"/>
                <a:gd name="connsiteY119" fmla="*/ 1083443 h 1296803"/>
                <a:gd name="connsiteX120" fmla="*/ 5509260 w 5730240"/>
                <a:gd name="connsiteY120" fmla="*/ 1106303 h 1296803"/>
                <a:gd name="connsiteX121" fmla="*/ 5532120 w 5730240"/>
                <a:gd name="connsiteY121" fmla="*/ 1113923 h 1296803"/>
                <a:gd name="connsiteX122" fmla="*/ 5577840 w 5730240"/>
                <a:gd name="connsiteY122" fmla="*/ 1144403 h 1296803"/>
                <a:gd name="connsiteX123" fmla="*/ 5600700 w 5730240"/>
                <a:gd name="connsiteY123" fmla="*/ 1159643 h 1296803"/>
                <a:gd name="connsiteX124" fmla="*/ 5623560 w 5730240"/>
                <a:gd name="connsiteY124" fmla="*/ 1174883 h 1296803"/>
                <a:gd name="connsiteX125" fmla="*/ 5676900 w 5730240"/>
                <a:gd name="connsiteY125" fmla="*/ 1197743 h 1296803"/>
                <a:gd name="connsiteX126" fmla="*/ 5730240 w 5730240"/>
                <a:gd name="connsiteY126" fmla="*/ 1197743 h 129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730240" h="1296803">
                  <a:moveTo>
                    <a:pt x="0" y="1289183"/>
                  </a:moveTo>
                  <a:cubicBezTo>
                    <a:pt x="15240" y="1291723"/>
                    <a:pt x="30270" y="1296803"/>
                    <a:pt x="45720" y="1296803"/>
                  </a:cubicBezTo>
                  <a:cubicBezTo>
                    <a:pt x="119424" y="1296803"/>
                    <a:pt x="193104" y="1293161"/>
                    <a:pt x="266700" y="1289183"/>
                  </a:cubicBezTo>
                  <a:cubicBezTo>
                    <a:pt x="282542" y="1288327"/>
                    <a:pt x="362590" y="1276573"/>
                    <a:pt x="381000" y="1273943"/>
                  </a:cubicBezTo>
                  <a:cubicBezTo>
                    <a:pt x="388620" y="1271403"/>
                    <a:pt x="396477" y="1269487"/>
                    <a:pt x="403860" y="1266323"/>
                  </a:cubicBezTo>
                  <a:cubicBezTo>
                    <a:pt x="414301" y="1261848"/>
                    <a:pt x="423564" y="1254675"/>
                    <a:pt x="434340" y="1251083"/>
                  </a:cubicBezTo>
                  <a:cubicBezTo>
                    <a:pt x="454211" y="1244459"/>
                    <a:pt x="475429" y="1242467"/>
                    <a:pt x="495300" y="1235843"/>
                  </a:cubicBezTo>
                  <a:cubicBezTo>
                    <a:pt x="520757" y="1227357"/>
                    <a:pt x="519936" y="1226982"/>
                    <a:pt x="548640" y="1220603"/>
                  </a:cubicBezTo>
                  <a:cubicBezTo>
                    <a:pt x="561283" y="1217793"/>
                    <a:pt x="573800" y="1213522"/>
                    <a:pt x="586740" y="1212983"/>
                  </a:cubicBezTo>
                  <a:cubicBezTo>
                    <a:pt x="695895" y="1208435"/>
                    <a:pt x="805180" y="1207903"/>
                    <a:pt x="914400" y="1205363"/>
                  </a:cubicBezTo>
                  <a:lnTo>
                    <a:pt x="1005840" y="1190123"/>
                  </a:lnTo>
                  <a:cubicBezTo>
                    <a:pt x="1021080" y="1187583"/>
                    <a:pt x="1036163" y="1183786"/>
                    <a:pt x="1051560" y="1182503"/>
                  </a:cubicBezTo>
                  <a:lnTo>
                    <a:pt x="1143000" y="1174883"/>
                  </a:lnTo>
                  <a:cubicBezTo>
                    <a:pt x="1155700" y="1172343"/>
                    <a:pt x="1168325" y="1169392"/>
                    <a:pt x="1181100" y="1167263"/>
                  </a:cubicBezTo>
                  <a:cubicBezTo>
                    <a:pt x="1198816" y="1164310"/>
                    <a:pt x="1216828" y="1163165"/>
                    <a:pt x="1234440" y="1159643"/>
                  </a:cubicBezTo>
                  <a:cubicBezTo>
                    <a:pt x="1242316" y="1158068"/>
                    <a:pt x="1249508" y="1153971"/>
                    <a:pt x="1257300" y="1152023"/>
                  </a:cubicBezTo>
                  <a:cubicBezTo>
                    <a:pt x="1269865" y="1148882"/>
                    <a:pt x="1282599" y="1146372"/>
                    <a:pt x="1295400" y="1144403"/>
                  </a:cubicBezTo>
                  <a:cubicBezTo>
                    <a:pt x="1315640" y="1141289"/>
                    <a:pt x="1336160" y="1140150"/>
                    <a:pt x="1356360" y="1136783"/>
                  </a:cubicBezTo>
                  <a:cubicBezTo>
                    <a:pt x="1388995" y="1131344"/>
                    <a:pt x="1381228" y="1129308"/>
                    <a:pt x="1409700" y="1121543"/>
                  </a:cubicBezTo>
                  <a:cubicBezTo>
                    <a:pt x="1429907" y="1116032"/>
                    <a:pt x="1470660" y="1106303"/>
                    <a:pt x="1470660" y="1106303"/>
                  </a:cubicBezTo>
                  <a:cubicBezTo>
                    <a:pt x="1478280" y="1101223"/>
                    <a:pt x="1485102" y="1094671"/>
                    <a:pt x="1493520" y="1091063"/>
                  </a:cubicBezTo>
                  <a:cubicBezTo>
                    <a:pt x="1503146" y="1086938"/>
                    <a:pt x="1513930" y="1086320"/>
                    <a:pt x="1524000" y="1083443"/>
                  </a:cubicBezTo>
                  <a:cubicBezTo>
                    <a:pt x="1600522" y="1061579"/>
                    <a:pt x="1482055" y="1092024"/>
                    <a:pt x="1577340" y="1068203"/>
                  </a:cubicBezTo>
                  <a:cubicBezTo>
                    <a:pt x="1613566" y="1044052"/>
                    <a:pt x="1591512" y="1055859"/>
                    <a:pt x="1645920" y="1037723"/>
                  </a:cubicBezTo>
                  <a:cubicBezTo>
                    <a:pt x="1653540" y="1035183"/>
                    <a:pt x="1662097" y="1034558"/>
                    <a:pt x="1668780" y="1030103"/>
                  </a:cubicBezTo>
                  <a:cubicBezTo>
                    <a:pt x="1693827" y="1013405"/>
                    <a:pt x="1686895" y="1015130"/>
                    <a:pt x="1714500" y="1007243"/>
                  </a:cubicBezTo>
                  <a:cubicBezTo>
                    <a:pt x="1795113" y="984211"/>
                    <a:pt x="1682050" y="1020600"/>
                    <a:pt x="1790700" y="984383"/>
                  </a:cubicBezTo>
                  <a:cubicBezTo>
                    <a:pt x="1798320" y="981843"/>
                    <a:pt x="1806877" y="981218"/>
                    <a:pt x="1813560" y="976763"/>
                  </a:cubicBezTo>
                  <a:cubicBezTo>
                    <a:pt x="1821180" y="971683"/>
                    <a:pt x="1828469" y="966067"/>
                    <a:pt x="1836420" y="961523"/>
                  </a:cubicBezTo>
                  <a:cubicBezTo>
                    <a:pt x="1846283" y="955887"/>
                    <a:pt x="1857267" y="952303"/>
                    <a:pt x="1866900" y="946283"/>
                  </a:cubicBezTo>
                  <a:cubicBezTo>
                    <a:pt x="1877670" y="939552"/>
                    <a:pt x="1886976" y="930706"/>
                    <a:pt x="1897380" y="923423"/>
                  </a:cubicBezTo>
                  <a:cubicBezTo>
                    <a:pt x="1912385" y="912919"/>
                    <a:pt x="1943100" y="892943"/>
                    <a:pt x="1943100" y="892943"/>
                  </a:cubicBezTo>
                  <a:cubicBezTo>
                    <a:pt x="1948180" y="885323"/>
                    <a:pt x="1951864" y="876559"/>
                    <a:pt x="1958340" y="870083"/>
                  </a:cubicBezTo>
                  <a:cubicBezTo>
                    <a:pt x="1994130" y="834293"/>
                    <a:pt x="1982649" y="861689"/>
                    <a:pt x="2011680" y="824363"/>
                  </a:cubicBezTo>
                  <a:cubicBezTo>
                    <a:pt x="2059549" y="762817"/>
                    <a:pt x="2020765" y="792906"/>
                    <a:pt x="2065020" y="763403"/>
                  </a:cubicBezTo>
                  <a:cubicBezTo>
                    <a:pt x="2078567" y="743083"/>
                    <a:pt x="2082811" y="733479"/>
                    <a:pt x="2103120" y="717683"/>
                  </a:cubicBezTo>
                  <a:cubicBezTo>
                    <a:pt x="2166314" y="668532"/>
                    <a:pt x="2127482" y="703066"/>
                    <a:pt x="2179320" y="671963"/>
                  </a:cubicBezTo>
                  <a:cubicBezTo>
                    <a:pt x="2195026" y="662539"/>
                    <a:pt x="2209800" y="651643"/>
                    <a:pt x="2225040" y="641483"/>
                  </a:cubicBezTo>
                  <a:lnTo>
                    <a:pt x="2247900" y="626243"/>
                  </a:lnTo>
                  <a:lnTo>
                    <a:pt x="2270760" y="611003"/>
                  </a:lnTo>
                  <a:cubicBezTo>
                    <a:pt x="2278380" y="605923"/>
                    <a:pt x="2284932" y="598659"/>
                    <a:pt x="2293620" y="595763"/>
                  </a:cubicBezTo>
                  <a:lnTo>
                    <a:pt x="2339340" y="580523"/>
                  </a:lnTo>
                  <a:lnTo>
                    <a:pt x="2362200" y="572903"/>
                  </a:lnTo>
                  <a:cubicBezTo>
                    <a:pt x="2410855" y="536412"/>
                    <a:pt x="2381321" y="555723"/>
                    <a:pt x="2453640" y="519563"/>
                  </a:cubicBezTo>
                  <a:cubicBezTo>
                    <a:pt x="2463800" y="514483"/>
                    <a:pt x="2473344" y="507915"/>
                    <a:pt x="2484120" y="504323"/>
                  </a:cubicBezTo>
                  <a:cubicBezTo>
                    <a:pt x="2530585" y="488835"/>
                    <a:pt x="2521002" y="496484"/>
                    <a:pt x="2552700" y="473843"/>
                  </a:cubicBezTo>
                  <a:cubicBezTo>
                    <a:pt x="2563034" y="466461"/>
                    <a:pt x="2574200" y="459963"/>
                    <a:pt x="2583180" y="450983"/>
                  </a:cubicBezTo>
                  <a:cubicBezTo>
                    <a:pt x="2589656" y="444507"/>
                    <a:pt x="2591385" y="433986"/>
                    <a:pt x="2598420" y="428123"/>
                  </a:cubicBezTo>
                  <a:cubicBezTo>
                    <a:pt x="2607146" y="420851"/>
                    <a:pt x="2619037" y="418519"/>
                    <a:pt x="2628900" y="412883"/>
                  </a:cubicBezTo>
                  <a:cubicBezTo>
                    <a:pt x="2636851" y="408339"/>
                    <a:pt x="2644915" y="403727"/>
                    <a:pt x="2651760" y="397643"/>
                  </a:cubicBezTo>
                  <a:cubicBezTo>
                    <a:pt x="2667869" y="383324"/>
                    <a:pt x="2678203" y="361562"/>
                    <a:pt x="2697480" y="351923"/>
                  </a:cubicBezTo>
                  <a:cubicBezTo>
                    <a:pt x="2707640" y="346843"/>
                    <a:pt x="2718097" y="342319"/>
                    <a:pt x="2727960" y="336683"/>
                  </a:cubicBezTo>
                  <a:cubicBezTo>
                    <a:pt x="2735911" y="332139"/>
                    <a:pt x="2742629" y="325539"/>
                    <a:pt x="2750820" y="321443"/>
                  </a:cubicBezTo>
                  <a:cubicBezTo>
                    <a:pt x="2758004" y="317851"/>
                    <a:pt x="2766659" y="317724"/>
                    <a:pt x="2773680" y="313823"/>
                  </a:cubicBezTo>
                  <a:cubicBezTo>
                    <a:pt x="2789691" y="304928"/>
                    <a:pt x="2802024" y="289135"/>
                    <a:pt x="2819400" y="283343"/>
                  </a:cubicBezTo>
                  <a:cubicBezTo>
                    <a:pt x="2876859" y="264190"/>
                    <a:pt x="2806034" y="290026"/>
                    <a:pt x="2865120" y="260483"/>
                  </a:cubicBezTo>
                  <a:cubicBezTo>
                    <a:pt x="2872304" y="256891"/>
                    <a:pt x="2880796" y="256455"/>
                    <a:pt x="2887980" y="252863"/>
                  </a:cubicBezTo>
                  <a:cubicBezTo>
                    <a:pt x="2896171" y="248767"/>
                    <a:pt x="2902422" y="241231"/>
                    <a:pt x="2910840" y="237623"/>
                  </a:cubicBezTo>
                  <a:cubicBezTo>
                    <a:pt x="2920466" y="233498"/>
                    <a:pt x="2931514" y="233680"/>
                    <a:pt x="2941320" y="230003"/>
                  </a:cubicBezTo>
                  <a:cubicBezTo>
                    <a:pt x="2994757" y="209964"/>
                    <a:pt x="2950444" y="221631"/>
                    <a:pt x="2994660" y="199523"/>
                  </a:cubicBezTo>
                  <a:cubicBezTo>
                    <a:pt x="3001844" y="195931"/>
                    <a:pt x="3010499" y="195804"/>
                    <a:pt x="3017520" y="191903"/>
                  </a:cubicBezTo>
                  <a:cubicBezTo>
                    <a:pt x="3033531" y="183008"/>
                    <a:pt x="3045864" y="167215"/>
                    <a:pt x="3063240" y="161423"/>
                  </a:cubicBezTo>
                  <a:cubicBezTo>
                    <a:pt x="3118050" y="143153"/>
                    <a:pt x="3049603" y="165319"/>
                    <a:pt x="3116580" y="146183"/>
                  </a:cubicBezTo>
                  <a:cubicBezTo>
                    <a:pt x="3150472" y="136500"/>
                    <a:pt x="3130218" y="138883"/>
                    <a:pt x="3169920" y="130943"/>
                  </a:cubicBezTo>
                  <a:cubicBezTo>
                    <a:pt x="3185070" y="127913"/>
                    <a:pt x="3200400" y="125863"/>
                    <a:pt x="3215640" y="123323"/>
                  </a:cubicBezTo>
                  <a:cubicBezTo>
                    <a:pt x="3289342" y="68046"/>
                    <a:pt x="3210800" y="121933"/>
                    <a:pt x="3268980" y="92843"/>
                  </a:cubicBezTo>
                  <a:cubicBezTo>
                    <a:pt x="3292567" y="81049"/>
                    <a:pt x="3298159" y="68549"/>
                    <a:pt x="3322320" y="54743"/>
                  </a:cubicBezTo>
                  <a:cubicBezTo>
                    <a:pt x="3329294" y="50758"/>
                    <a:pt x="3337996" y="50715"/>
                    <a:pt x="3345180" y="47123"/>
                  </a:cubicBezTo>
                  <a:cubicBezTo>
                    <a:pt x="3404266" y="17580"/>
                    <a:pt x="3333441" y="43416"/>
                    <a:pt x="3390900" y="24263"/>
                  </a:cubicBezTo>
                  <a:cubicBezTo>
                    <a:pt x="3401060" y="16643"/>
                    <a:pt x="3408694" y="1993"/>
                    <a:pt x="3421380" y="1403"/>
                  </a:cubicBezTo>
                  <a:cubicBezTo>
                    <a:pt x="3520366" y="-3201"/>
                    <a:pt x="3619565" y="4623"/>
                    <a:pt x="3718560" y="9023"/>
                  </a:cubicBezTo>
                  <a:cubicBezTo>
                    <a:pt x="3758035" y="10777"/>
                    <a:pt x="3760526" y="18039"/>
                    <a:pt x="3794760" y="24263"/>
                  </a:cubicBezTo>
                  <a:cubicBezTo>
                    <a:pt x="3812431" y="27476"/>
                    <a:pt x="3830320" y="29343"/>
                    <a:pt x="3848100" y="31883"/>
                  </a:cubicBezTo>
                  <a:cubicBezTo>
                    <a:pt x="3858260" y="36963"/>
                    <a:pt x="3868840" y="41279"/>
                    <a:pt x="3878580" y="47123"/>
                  </a:cubicBezTo>
                  <a:lnTo>
                    <a:pt x="3947160" y="92843"/>
                  </a:lnTo>
                  <a:lnTo>
                    <a:pt x="3970020" y="108083"/>
                  </a:lnTo>
                  <a:cubicBezTo>
                    <a:pt x="3977640" y="113163"/>
                    <a:pt x="3984192" y="120427"/>
                    <a:pt x="3992880" y="123323"/>
                  </a:cubicBezTo>
                  <a:cubicBezTo>
                    <a:pt x="4000500" y="125863"/>
                    <a:pt x="4008719" y="127042"/>
                    <a:pt x="4015740" y="130943"/>
                  </a:cubicBezTo>
                  <a:cubicBezTo>
                    <a:pt x="4099133" y="177272"/>
                    <a:pt x="4028013" y="144328"/>
                    <a:pt x="4091940" y="184283"/>
                  </a:cubicBezTo>
                  <a:cubicBezTo>
                    <a:pt x="4101573" y="190303"/>
                    <a:pt x="4112260" y="194443"/>
                    <a:pt x="4122420" y="199523"/>
                  </a:cubicBezTo>
                  <a:cubicBezTo>
                    <a:pt x="4150360" y="241433"/>
                    <a:pt x="4122420" y="205873"/>
                    <a:pt x="4160520" y="237623"/>
                  </a:cubicBezTo>
                  <a:cubicBezTo>
                    <a:pt x="4168799" y="244522"/>
                    <a:pt x="4174874" y="253867"/>
                    <a:pt x="4183380" y="260483"/>
                  </a:cubicBezTo>
                  <a:cubicBezTo>
                    <a:pt x="4197838" y="271728"/>
                    <a:pt x="4216148" y="278011"/>
                    <a:pt x="4229100" y="290963"/>
                  </a:cubicBezTo>
                  <a:cubicBezTo>
                    <a:pt x="4279833" y="341696"/>
                    <a:pt x="4225195" y="293874"/>
                    <a:pt x="4274820" y="321443"/>
                  </a:cubicBezTo>
                  <a:cubicBezTo>
                    <a:pt x="4290831" y="330338"/>
                    <a:pt x="4305300" y="341763"/>
                    <a:pt x="4320540" y="351923"/>
                  </a:cubicBezTo>
                  <a:cubicBezTo>
                    <a:pt x="4328160" y="357003"/>
                    <a:pt x="4335209" y="363067"/>
                    <a:pt x="4343400" y="367163"/>
                  </a:cubicBezTo>
                  <a:cubicBezTo>
                    <a:pt x="4353560" y="372243"/>
                    <a:pt x="4364017" y="376767"/>
                    <a:pt x="4373880" y="382403"/>
                  </a:cubicBezTo>
                  <a:cubicBezTo>
                    <a:pt x="4381831" y="386947"/>
                    <a:pt x="4388789" y="393099"/>
                    <a:pt x="4396740" y="397643"/>
                  </a:cubicBezTo>
                  <a:cubicBezTo>
                    <a:pt x="4406603" y="403279"/>
                    <a:pt x="4417977" y="406281"/>
                    <a:pt x="4427220" y="412883"/>
                  </a:cubicBezTo>
                  <a:cubicBezTo>
                    <a:pt x="4435989" y="419147"/>
                    <a:pt x="4441114" y="429765"/>
                    <a:pt x="4450080" y="435743"/>
                  </a:cubicBezTo>
                  <a:cubicBezTo>
                    <a:pt x="4456763" y="440198"/>
                    <a:pt x="4465756" y="439771"/>
                    <a:pt x="4472940" y="443363"/>
                  </a:cubicBezTo>
                  <a:cubicBezTo>
                    <a:pt x="4481131" y="447459"/>
                    <a:pt x="4487609" y="454507"/>
                    <a:pt x="4495800" y="458603"/>
                  </a:cubicBezTo>
                  <a:cubicBezTo>
                    <a:pt x="4502984" y="462195"/>
                    <a:pt x="4511277" y="463059"/>
                    <a:pt x="4518660" y="466223"/>
                  </a:cubicBezTo>
                  <a:cubicBezTo>
                    <a:pt x="4529101" y="470698"/>
                    <a:pt x="4538593" y="477244"/>
                    <a:pt x="4549140" y="481463"/>
                  </a:cubicBezTo>
                  <a:cubicBezTo>
                    <a:pt x="4564055" y="487429"/>
                    <a:pt x="4581494" y="487792"/>
                    <a:pt x="4594860" y="496703"/>
                  </a:cubicBezTo>
                  <a:cubicBezTo>
                    <a:pt x="4676548" y="551161"/>
                    <a:pt x="4552573" y="466353"/>
                    <a:pt x="4640580" y="534803"/>
                  </a:cubicBezTo>
                  <a:cubicBezTo>
                    <a:pt x="4655038" y="546048"/>
                    <a:pt x="4671060" y="555123"/>
                    <a:pt x="4686300" y="565283"/>
                  </a:cubicBezTo>
                  <a:lnTo>
                    <a:pt x="4709160" y="580523"/>
                  </a:lnTo>
                  <a:cubicBezTo>
                    <a:pt x="4716780" y="585603"/>
                    <a:pt x="4724694" y="590268"/>
                    <a:pt x="4732020" y="595763"/>
                  </a:cubicBezTo>
                  <a:cubicBezTo>
                    <a:pt x="4742180" y="603383"/>
                    <a:pt x="4751473" y="612322"/>
                    <a:pt x="4762500" y="618623"/>
                  </a:cubicBezTo>
                  <a:cubicBezTo>
                    <a:pt x="4769474" y="622608"/>
                    <a:pt x="4777977" y="623079"/>
                    <a:pt x="4785360" y="626243"/>
                  </a:cubicBezTo>
                  <a:cubicBezTo>
                    <a:pt x="4795801" y="630718"/>
                    <a:pt x="4805293" y="637264"/>
                    <a:pt x="4815840" y="641483"/>
                  </a:cubicBezTo>
                  <a:cubicBezTo>
                    <a:pt x="4830755" y="647449"/>
                    <a:pt x="4845975" y="652827"/>
                    <a:pt x="4861560" y="656723"/>
                  </a:cubicBezTo>
                  <a:cubicBezTo>
                    <a:pt x="4871720" y="659263"/>
                    <a:pt x="4882234" y="660666"/>
                    <a:pt x="4892040" y="664343"/>
                  </a:cubicBezTo>
                  <a:cubicBezTo>
                    <a:pt x="4902676" y="668331"/>
                    <a:pt x="4911973" y="675364"/>
                    <a:pt x="4922520" y="679583"/>
                  </a:cubicBezTo>
                  <a:cubicBezTo>
                    <a:pt x="4937435" y="685549"/>
                    <a:pt x="4954874" y="685912"/>
                    <a:pt x="4968240" y="694823"/>
                  </a:cubicBezTo>
                  <a:lnTo>
                    <a:pt x="5013960" y="725303"/>
                  </a:lnTo>
                  <a:cubicBezTo>
                    <a:pt x="5021580" y="730383"/>
                    <a:pt x="5028132" y="737647"/>
                    <a:pt x="5036820" y="740543"/>
                  </a:cubicBezTo>
                  <a:cubicBezTo>
                    <a:pt x="5059731" y="748180"/>
                    <a:pt x="5062845" y="746990"/>
                    <a:pt x="5082540" y="763403"/>
                  </a:cubicBezTo>
                  <a:cubicBezTo>
                    <a:pt x="5090819" y="770302"/>
                    <a:pt x="5097121" y="779364"/>
                    <a:pt x="5105400" y="786263"/>
                  </a:cubicBezTo>
                  <a:cubicBezTo>
                    <a:pt x="5125095" y="802676"/>
                    <a:pt x="5128209" y="801486"/>
                    <a:pt x="5151120" y="809123"/>
                  </a:cubicBezTo>
                  <a:cubicBezTo>
                    <a:pt x="5158740" y="816743"/>
                    <a:pt x="5165701" y="825084"/>
                    <a:pt x="5173980" y="831983"/>
                  </a:cubicBezTo>
                  <a:cubicBezTo>
                    <a:pt x="5181015" y="837846"/>
                    <a:pt x="5190364" y="840747"/>
                    <a:pt x="5196840" y="847223"/>
                  </a:cubicBezTo>
                  <a:cubicBezTo>
                    <a:pt x="5203316" y="853699"/>
                    <a:pt x="5205604" y="863607"/>
                    <a:pt x="5212080" y="870083"/>
                  </a:cubicBezTo>
                  <a:cubicBezTo>
                    <a:pt x="5251431" y="909434"/>
                    <a:pt x="5247786" y="877923"/>
                    <a:pt x="5288280" y="938663"/>
                  </a:cubicBezTo>
                  <a:cubicBezTo>
                    <a:pt x="5293360" y="946283"/>
                    <a:pt x="5297657" y="954488"/>
                    <a:pt x="5303520" y="961523"/>
                  </a:cubicBezTo>
                  <a:cubicBezTo>
                    <a:pt x="5321855" y="983525"/>
                    <a:pt x="5326763" y="984638"/>
                    <a:pt x="5349240" y="999623"/>
                  </a:cubicBezTo>
                  <a:cubicBezTo>
                    <a:pt x="5374245" y="1037131"/>
                    <a:pt x="5351992" y="1011942"/>
                    <a:pt x="5394960" y="1037723"/>
                  </a:cubicBezTo>
                  <a:cubicBezTo>
                    <a:pt x="5410666" y="1047147"/>
                    <a:pt x="5425440" y="1058043"/>
                    <a:pt x="5440680" y="1068203"/>
                  </a:cubicBezTo>
                  <a:cubicBezTo>
                    <a:pt x="5448300" y="1073283"/>
                    <a:pt x="5454852" y="1080547"/>
                    <a:pt x="5463540" y="1083443"/>
                  </a:cubicBezTo>
                  <a:cubicBezTo>
                    <a:pt x="5520999" y="1102596"/>
                    <a:pt x="5450174" y="1076760"/>
                    <a:pt x="5509260" y="1106303"/>
                  </a:cubicBezTo>
                  <a:cubicBezTo>
                    <a:pt x="5516444" y="1109895"/>
                    <a:pt x="5525099" y="1110022"/>
                    <a:pt x="5532120" y="1113923"/>
                  </a:cubicBezTo>
                  <a:cubicBezTo>
                    <a:pt x="5548131" y="1122818"/>
                    <a:pt x="5562600" y="1134243"/>
                    <a:pt x="5577840" y="1144403"/>
                  </a:cubicBezTo>
                  <a:lnTo>
                    <a:pt x="5600700" y="1159643"/>
                  </a:lnTo>
                  <a:cubicBezTo>
                    <a:pt x="5608320" y="1164723"/>
                    <a:pt x="5615369" y="1170787"/>
                    <a:pt x="5623560" y="1174883"/>
                  </a:cubicBezTo>
                  <a:cubicBezTo>
                    <a:pt x="5633476" y="1179841"/>
                    <a:pt x="5662885" y="1196341"/>
                    <a:pt x="5676900" y="1197743"/>
                  </a:cubicBezTo>
                  <a:cubicBezTo>
                    <a:pt x="5694592" y="1199512"/>
                    <a:pt x="5712460" y="1197743"/>
                    <a:pt x="5730240" y="1197743"/>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rot="16200000">
              <a:off x="394360" y="4264133"/>
              <a:ext cx="1528367" cy="369332"/>
            </a:xfrm>
            <a:prstGeom prst="rect">
              <a:avLst/>
            </a:prstGeom>
            <a:noFill/>
          </p:spPr>
          <p:txBody>
            <a:bodyPr wrap="none" rtlCol="0">
              <a:spAutoFit/>
            </a:bodyPr>
            <a:lstStyle/>
            <a:p>
              <a:r>
                <a:rPr lang="en-US" dirty="0" smtClean="0"/>
                <a:t> tweet volume</a:t>
              </a:r>
              <a:endParaRPr lang="en-US" dirty="0"/>
            </a:p>
          </p:txBody>
        </p:sp>
      </p:grpSp>
      <p:pic>
        <p:nvPicPr>
          <p:cNvPr id="7" name="Picture 6"/>
          <p:cNvPicPr>
            <a:picLocks noChangeAspect="1"/>
          </p:cNvPicPr>
          <p:nvPr/>
        </p:nvPicPr>
        <p:blipFill>
          <a:blip r:embed="rId3"/>
          <a:stretch>
            <a:fillRect/>
          </a:stretch>
        </p:blipFill>
        <p:spPr>
          <a:xfrm>
            <a:off x="1441983" y="1959024"/>
            <a:ext cx="6576422" cy="1477848"/>
          </a:xfrm>
          <a:prstGeom prst="rect">
            <a:avLst/>
          </a:prstGeom>
        </p:spPr>
      </p:pic>
      <p:grpSp>
        <p:nvGrpSpPr>
          <p:cNvPr id="40" name="Group 39"/>
          <p:cNvGrpSpPr/>
          <p:nvPr/>
        </p:nvGrpSpPr>
        <p:grpSpPr>
          <a:xfrm>
            <a:off x="973878" y="1941927"/>
            <a:ext cx="3140922" cy="1419311"/>
            <a:chOff x="973878" y="1941927"/>
            <a:chExt cx="3140922" cy="1419311"/>
          </a:xfrm>
        </p:grpSpPr>
        <p:sp>
          <p:nvSpPr>
            <p:cNvPr id="11" name="Rectangle 10"/>
            <p:cNvSpPr/>
            <p:nvPr/>
          </p:nvSpPr>
          <p:spPr>
            <a:xfrm>
              <a:off x="3276600" y="1941927"/>
              <a:ext cx="838200" cy="47937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973878" y="2340310"/>
              <a:ext cx="2233818" cy="1020928"/>
            </a:xfrm>
            <a:custGeom>
              <a:avLst/>
              <a:gdLst>
                <a:gd name="connsiteX0" fmla="*/ 1554155 w 1554155"/>
                <a:gd name="connsiteY0" fmla="*/ 0 h 1020928"/>
                <a:gd name="connsiteX1" fmla="*/ 942745 w 1554155"/>
                <a:gd name="connsiteY1" fmla="*/ 459580 h 1020928"/>
                <a:gd name="connsiteX2" fmla="*/ 1131356 w 1554155"/>
                <a:gd name="connsiteY2" fmla="*/ 459580 h 1020928"/>
                <a:gd name="connsiteX3" fmla="*/ 1131356 w 1554155"/>
                <a:gd name="connsiteY3" fmla="*/ 1020928 h 1020928"/>
                <a:gd name="connsiteX4" fmla="*/ 0 w 1554155"/>
                <a:gd name="connsiteY4" fmla="*/ 1020928 h 1020928"/>
                <a:gd name="connsiteX5" fmla="*/ 0 w 1554155"/>
                <a:gd name="connsiteY5" fmla="*/ 459580 h 1020928"/>
                <a:gd name="connsiteX6" fmla="*/ 402273 w 1554155"/>
                <a:gd name="connsiteY6" fmla="*/ 459580 h 1020928"/>
                <a:gd name="connsiteX0" fmla="*/ 1554155 w 1554155"/>
                <a:gd name="connsiteY0" fmla="*/ 0 h 1020928"/>
                <a:gd name="connsiteX1" fmla="*/ 942745 w 1554155"/>
                <a:gd name="connsiteY1" fmla="*/ 459580 h 1020928"/>
                <a:gd name="connsiteX2" fmla="*/ 1131356 w 1554155"/>
                <a:gd name="connsiteY2" fmla="*/ 459580 h 1020928"/>
                <a:gd name="connsiteX3" fmla="*/ 1131356 w 1554155"/>
                <a:gd name="connsiteY3" fmla="*/ 1020928 h 1020928"/>
                <a:gd name="connsiteX4" fmla="*/ 0 w 1554155"/>
                <a:gd name="connsiteY4" fmla="*/ 1020928 h 1020928"/>
                <a:gd name="connsiteX5" fmla="*/ 0 w 1554155"/>
                <a:gd name="connsiteY5" fmla="*/ 459580 h 1020928"/>
                <a:gd name="connsiteX6" fmla="*/ 609033 w 1554155"/>
                <a:gd name="connsiteY6" fmla="*/ 436720 h 1020928"/>
                <a:gd name="connsiteX7" fmla="*/ 1554155 w 1554155"/>
                <a:gd name="connsiteY7" fmla="*/ 0 h 102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155" h="1020928">
                  <a:moveTo>
                    <a:pt x="1554155" y="0"/>
                  </a:moveTo>
                  <a:lnTo>
                    <a:pt x="942745" y="459580"/>
                  </a:lnTo>
                  <a:lnTo>
                    <a:pt x="1131356" y="459580"/>
                  </a:lnTo>
                  <a:lnTo>
                    <a:pt x="1131356" y="1020928"/>
                  </a:lnTo>
                  <a:lnTo>
                    <a:pt x="0" y="1020928"/>
                  </a:lnTo>
                  <a:lnTo>
                    <a:pt x="0" y="459580"/>
                  </a:lnTo>
                  <a:lnTo>
                    <a:pt x="609033" y="436720"/>
                  </a:lnTo>
                  <a:cubicBezTo>
                    <a:pt x="992994" y="283527"/>
                    <a:pt x="1170194" y="153193"/>
                    <a:pt x="1554155" y="0"/>
                  </a:cubicBezTo>
                  <a:close/>
                </a:path>
              </a:pathLst>
            </a:cu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1158543" y="2846876"/>
              <a:ext cx="1294200" cy="461665"/>
            </a:xfrm>
            <a:prstGeom prst="rect">
              <a:avLst/>
            </a:prstGeom>
            <a:noFill/>
          </p:spPr>
          <p:txBody>
            <a:bodyPr wrap="none" rtlCol="0">
              <a:spAutoFit/>
            </a:bodyPr>
            <a:lstStyle/>
            <a:p>
              <a:r>
                <a:rPr lang="en-US" sz="2400" b="1" dirty="0" smtClean="0"/>
                <a:t>Present</a:t>
              </a:r>
              <a:endParaRPr lang="en-US" sz="2400" b="1" dirty="0"/>
            </a:p>
          </p:txBody>
        </p:sp>
      </p:grpSp>
      <p:grpSp>
        <p:nvGrpSpPr>
          <p:cNvPr id="41" name="Group 40"/>
          <p:cNvGrpSpPr/>
          <p:nvPr/>
        </p:nvGrpSpPr>
        <p:grpSpPr>
          <a:xfrm>
            <a:off x="4385024" y="1941927"/>
            <a:ext cx="3968372" cy="1537878"/>
            <a:chOff x="4385024" y="1941927"/>
            <a:chExt cx="3968372" cy="1537878"/>
          </a:xfrm>
        </p:grpSpPr>
        <p:sp>
          <p:nvSpPr>
            <p:cNvPr id="34" name="Rectangle 33"/>
            <p:cNvSpPr/>
            <p:nvPr/>
          </p:nvSpPr>
          <p:spPr>
            <a:xfrm>
              <a:off x="4385024" y="1941927"/>
              <a:ext cx="3749365" cy="47937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flipH="1">
              <a:off x="6029672" y="2458877"/>
              <a:ext cx="2323724" cy="1020928"/>
            </a:xfrm>
            <a:custGeom>
              <a:avLst/>
              <a:gdLst>
                <a:gd name="connsiteX0" fmla="*/ 1554155 w 1554155"/>
                <a:gd name="connsiteY0" fmla="*/ 0 h 1020928"/>
                <a:gd name="connsiteX1" fmla="*/ 942745 w 1554155"/>
                <a:gd name="connsiteY1" fmla="*/ 459580 h 1020928"/>
                <a:gd name="connsiteX2" fmla="*/ 1131356 w 1554155"/>
                <a:gd name="connsiteY2" fmla="*/ 459580 h 1020928"/>
                <a:gd name="connsiteX3" fmla="*/ 1131356 w 1554155"/>
                <a:gd name="connsiteY3" fmla="*/ 1020928 h 1020928"/>
                <a:gd name="connsiteX4" fmla="*/ 0 w 1554155"/>
                <a:gd name="connsiteY4" fmla="*/ 1020928 h 1020928"/>
                <a:gd name="connsiteX5" fmla="*/ 0 w 1554155"/>
                <a:gd name="connsiteY5" fmla="*/ 459580 h 1020928"/>
                <a:gd name="connsiteX6" fmla="*/ 402273 w 1554155"/>
                <a:gd name="connsiteY6" fmla="*/ 459580 h 102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4155" h="1020928">
                  <a:moveTo>
                    <a:pt x="1554155" y="0"/>
                  </a:moveTo>
                  <a:lnTo>
                    <a:pt x="942745" y="459580"/>
                  </a:lnTo>
                  <a:lnTo>
                    <a:pt x="1131356" y="459580"/>
                  </a:lnTo>
                  <a:lnTo>
                    <a:pt x="1131356" y="1020928"/>
                  </a:lnTo>
                  <a:lnTo>
                    <a:pt x="0" y="1020928"/>
                  </a:lnTo>
                  <a:lnTo>
                    <a:pt x="0" y="459580"/>
                  </a:lnTo>
                  <a:lnTo>
                    <a:pt x="402273" y="459580"/>
                  </a:lnTo>
                  <a:close/>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142322" y="2943225"/>
              <a:ext cx="797462" cy="461665"/>
            </a:xfrm>
            <a:prstGeom prst="rect">
              <a:avLst/>
            </a:prstGeom>
            <a:noFill/>
          </p:spPr>
          <p:txBody>
            <a:bodyPr wrap="none" rtlCol="0">
              <a:spAutoFit/>
            </a:bodyPr>
            <a:lstStyle/>
            <a:p>
              <a:r>
                <a:rPr lang="en-US" sz="2400" b="1" dirty="0"/>
                <a:t>P</a:t>
              </a:r>
              <a:r>
                <a:rPr lang="en-US" sz="2400" b="1" dirty="0" smtClean="0"/>
                <a:t>ast</a:t>
              </a:r>
              <a:endParaRPr lang="en-US" sz="2400" b="1" dirty="0"/>
            </a:p>
          </p:txBody>
        </p:sp>
      </p:grpSp>
      <p:sp>
        <p:nvSpPr>
          <p:cNvPr id="4" name="Slide Number Placeholder 3"/>
          <p:cNvSpPr>
            <a:spLocks noGrp="1"/>
          </p:cNvSpPr>
          <p:nvPr>
            <p:ph type="sldNum" sz="quarter" idx="12"/>
          </p:nvPr>
        </p:nvSpPr>
        <p:spPr/>
        <p:txBody>
          <a:bodyPr/>
          <a:lstStyle/>
          <a:p>
            <a:fld id="{E0FF9B90-B352-45BD-84CC-4DD4FD95D171}" type="slidenum">
              <a:rPr lang="en-US" smtClean="0"/>
              <a:t>97</a:t>
            </a:fld>
            <a:endParaRPr lang="en-US"/>
          </a:p>
        </p:txBody>
      </p:sp>
    </p:spTree>
    <p:custDataLst>
      <p:tags r:id="rId1"/>
    </p:custDataLst>
    <p:extLst>
      <p:ext uri="{BB962C8B-B14F-4D97-AF65-F5344CB8AC3E}">
        <p14:creationId xmlns:p14="http://schemas.microsoft.com/office/powerpoint/2010/main" val="4007734129"/>
      </p:ext>
    </p:extLst>
  </p:cSld>
  <p:clrMapOvr>
    <a:masterClrMapping/>
  </p:clrMapOvr>
  <mc:AlternateContent xmlns:mc="http://schemas.openxmlformats.org/markup-compatibility/2006" xmlns:p14="http://schemas.microsoft.com/office/powerpoint/2010/main">
    <mc:Choice Requires="p14">
      <p:transition p14:dur="0" advTm="89223"/>
    </mc:Choice>
    <mc:Fallback xmlns="">
      <p:transition advTm="892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a:t>Identify Trending </a:t>
            </a:r>
            <a:r>
              <a:rPr lang="en-US" sz="4000" dirty="0" smtClean="0"/>
              <a:t>Feature</a:t>
            </a:r>
            <a:endParaRPr lang="en-US" sz="4000" dirty="0"/>
          </a:p>
        </p:txBody>
      </p:sp>
      <p:sp>
        <p:nvSpPr>
          <p:cNvPr id="72" name="TextBox 71"/>
          <p:cNvSpPr txBox="1"/>
          <p:nvPr/>
        </p:nvSpPr>
        <p:spPr>
          <a:xfrm>
            <a:off x="1746834" y="4811991"/>
            <a:ext cx="1096775" cy="369332"/>
          </a:xfrm>
          <a:prstGeom prst="rect">
            <a:avLst/>
          </a:prstGeom>
          <a:noFill/>
        </p:spPr>
        <p:txBody>
          <a:bodyPr wrap="none" rtlCol="0">
            <a:spAutoFit/>
          </a:bodyPr>
          <a:lstStyle/>
          <a:p>
            <a:r>
              <a:rPr lang="en-US" dirty="0" smtClean="0"/>
              <a:t>Signal line</a:t>
            </a:r>
            <a:endParaRPr lang="en-US" dirty="0"/>
          </a:p>
        </p:txBody>
      </p:sp>
      <p:sp>
        <p:nvSpPr>
          <p:cNvPr id="3" name="Rectangle 2"/>
          <p:cNvSpPr/>
          <p:nvPr/>
        </p:nvSpPr>
        <p:spPr>
          <a:xfrm>
            <a:off x="3944811" y="1649419"/>
            <a:ext cx="4396194" cy="830997"/>
          </a:xfrm>
          <a:prstGeom prst="rect">
            <a:avLst/>
          </a:prstGeom>
        </p:spPr>
        <p:txBody>
          <a:bodyPr wrap="square">
            <a:spAutoFit/>
          </a:bodyPr>
          <a:lstStyle/>
          <a:p>
            <a:r>
              <a:rPr lang="en-US" sz="2400" b="1" dirty="0">
                <a:solidFill>
                  <a:schemeClr val="accent2">
                    <a:lumMod val="75000"/>
                  </a:schemeClr>
                </a:solidFill>
              </a:rPr>
              <a:t>MACD</a:t>
            </a:r>
            <a:r>
              <a:rPr lang="en-US" sz="2400" dirty="0"/>
              <a:t> – Difference between the n</a:t>
            </a:r>
            <a:r>
              <a:rPr lang="en-US" sz="2400" baseline="-25000" dirty="0"/>
              <a:t>1</a:t>
            </a:r>
            <a:r>
              <a:rPr lang="en-US" sz="2400" dirty="0"/>
              <a:t>- and n</a:t>
            </a:r>
            <a:r>
              <a:rPr lang="en-US" sz="2400" baseline="-25000" dirty="0"/>
              <a:t>2</a:t>
            </a:r>
            <a:r>
              <a:rPr lang="en-US" sz="2400" dirty="0"/>
              <a:t>- hour EMA for S(F)</a:t>
            </a:r>
          </a:p>
        </p:txBody>
      </p:sp>
      <p:sp>
        <p:nvSpPr>
          <p:cNvPr id="11" name="Rectangle 10"/>
          <p:cNvSpPr/>
          <p:nvPr/>
        </p:nvSpPr>
        <p:spPr>
          <a:xfrm>
            <a:off x="3970244" y="3067526"/>
            <a:ext cx="4778775" cy="830997"/>
          </a:xfrm>
          <a:prstGeom prst="rect">
            <a:avLst/>
          </a:prstGeom>
        </p:spPr>
        <p:txBody>
          <a:bodyPr wrap="square">
            <a:spAutoFit/>
          </a:bodyPr>
          <a:lstStyle/>
          <a:p>
            <a:r>
              <a:rPr lang="en-US" sz="2400" b="1" dirty="0">
                <a:solidFill>
                  <a:schemeClr val="accent2">
                    <a:lumMod val="75000"/>
                  </a:schemeClr>
                </a:solidFill>
              </a:rPr>
              <a:t>MACD histogram </a:t>
            </a:r>
            <a:r>
              <a:rPr lang="en-US" sz="2400" dirty="0"/>
              <a:t>– </a:t>
            </a:r>
            <a:r>
              <a:rPr lang="en-US" sz="2400" dirty="0" smtClean="0"/>
              <a:t>Difference </a:t>
            </a:r>
            <a:r>
              <a:rPr lang="en-US" sz="2400" dirty="0"/>
              <a:t>between </a:t>
            </a:r>
            <a:r>
              <a:rPr lang="en-US" sz="2400" i="1" dirty="0"/>
              <a:t>F</a:t>
            </a:r>
            <a:r>
              <a:rPr lang="en-US" sz="2400" dirty="0"/>
              <a:t>’s MACD and its signal </a:t>
            </a:r>
            <a:r>
              <a:rPr lang="en-US" sz="2400" dirty="0" smtClean="0"/>
              <a:t>line</a:t>
            </a:r>
            <a:endParaRPr lang="en-US" sz="2400" dirty="0"/>
          </a:p>
        </p:txBody>
      </p:sp>
      <p:grpSp>
        <p:nvGrpSpPr>
          <p:cNvPr id="12" name="Group 11"/>
          <p:cNvGrpSpPr/>
          <p:nvPr/>
        </p:nvGrpSpPr>
        <p:grpSpPr>
          <a:xfrm>
            <a:off x="990600" y="5029200"/>
            <a:ext cx="7042759" cy="1702235"/>
            <a:chOff x="1186531" y="4721716"/>
            <a:chExt cx="7042759" cy="1702235"/>
          </a:xfrm>
        </p:grpSpPr>
        <p:cxnSp>
          <p:nvCxnSpPr>
            <p:cNvPr id="9" name="Straight Connector 8"/>
            <p:cNvCxnSpPr/>
            <p:nvPr/>
          </p:nvCxnSpPr>
          <p:spPr>
            <a:xfrm flipV="1">
              <a:off x="1881944" y="5577016"/>
              <a:ext cx="4774530" cy="32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391760" y="5596905"/>
              <a:ext cx="59169" cy="193507"/>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874062" y="5006052"/>
              <a:ext cx="45719" cy="555025"/>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954071" y="4942873"/>
              <a:ext cx="55643" cy="619578"/>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058950" y="4999852"/>
              <a:ext cx="45719" cy="562575"/>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153303" y="5099685"/>
              <a:ext cx="45719" cy="460753"/>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254381" y="5135627"/>
              <a:ext cx="45719" cy="425450"/>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462930" y="5167404"/>
              <a:ext cx="45719" cy="388845"/>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667430" y="5593100"/>
              <a:ext cx="54418" cy="212725"/>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772639" y="5598917"/>
              <a:ext cx="45719" cy="302711"/>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856009" y="5620989"/>
              <a:ext cx="45719" cy="368716"/>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059660" y="5615048"/>
              <a:ext cx="50817" cy="476189"/>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954279" y="5609968"/>
              <a:ext cx="45719" cy="425450"/>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172785" y="5624901"/>
              <a:ext cx="45719" cy="425450"/>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849051" y="5276947"/>
              <a:ext cx="45719" cy="297718"/>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H="1">
              <a:off x="5927270" y="5292464"/>
              <a:ext cx="45719" cy="258789"/>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033030" y="5251579"/>
              <a:ext cx="45719" cy="321054"/>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295251" y="5594350"/>
              <a:ext cx="45719" cy="425450"/>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10508" y="5582252"/>
              <a:ext cx="64623" cy="293152"/>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767764" y="5063936"/>
              <a:ext cx="45719" cy="496502"/>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626447" y="5136633"/>
              <a:ext cx="51384" cy="444062"/>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481749" y="5209616"/>
              <a:ext cx="54014" cy="375165"/>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3358745" y="5346761"/>
              <a:ext cx="51461" cy="240915"/>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3238748" y="5427533"/>
              <a:ext cx="55831" cy="160143"/>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740663" y="5467218"/>
              <a:ext cx="45719" cy="115954"/>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041460" y="5418261"/>
              <a:ext cx="45719" cy="157249"/>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933989" y="5427532"/>
              <a:ext cx="45719" cy="141514"/>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831347" y="5427532"/>
              <a:ext cx="49140" cy="147133"/>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523209" y="5606809"/>
              <a:ext cx="63641" cy="112957"/>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640652" y="5498870"/>
              <a:ext cx="72944" cy="85468"/>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171993" y="5604378"/>
              <a:ext cx="54242" cy="304738"/>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277507" y="5587676"/>
              <a:ext cx="48920" cy="260674"/>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4355459" y="5135627"/>
              <a:ext cx="45719" cy="425450"/>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558813" y="5204769"/>
              <a:ext cx="51997" cy="376014"/>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150025" y="5411000"/>
              <a:ext cx="45719" cy="157249"/>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529907" y="5595552"/>
              <a:ext cx="57463" cy="210273"/>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635582" y="5591710"/>
              <a:ext cx="57463" cy="210273"/>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5758973" y="5602481"/>
              <a:ext cx="45719" cy="123442"/>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6142908" y="5156802"/>
              <a:ext cx="45719" cy="425450"/>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1833642" y="4793751"/>
              <a:ext cx="4730759" cy="939800"/>
            </a:xfrm>
            <a:custGeom>
              <a:avLst/>
              <a:gdLst>
                <a:gd name="connsiteX0" fmla="*/ 0 w 4730759"/>
                <a:gd name="connsiteY0" fmla="*/ 857250 h 939800"/>
                <a:gd name="connsiteX1" fmla="*/ 190500 w 4730759"/>
                <a:gd name="connsiteY1" fmla="*/ 914400 h 939800"/>
                <a:gd name="connsiteX2" fmla="*/ 266700 w 4730759"/>
                <a:gd name="connsiteY2" fmla="*/ 939800 h 939800"/>
                <a:gd name="connsiteX3" fmla="*/ 336550 w 4730759"/>
                <a:gd name="connsiteY3" fmla="*/ 933450 h 939800"/>
                <a:gd name="connsiteX4" fmla="*/ 438150 w 4730759"/>
                <a:gd name="connsiteY4" fmla="*/ 863600 h 939800"/>
                <a:gd name="connsiteX5" fmla="*/ 495300 w 4730759"/>
                <a:gd name="connsiteY5" fmla="*/ 819150 h 939800"/>
                <a:gd name="connsiteX6" fmla="*/ 533400 w 4730759"/>
                <a:gd name="connsiteY6" fmla="*/ 774700 h 939800"/>
                <a:gd name="connsiteX7" fmla="*/ 565150 w 4730759"/>
                <a:gd name="connsiteY7" fmla="*/ 749300 h 939800"/>
                <a:gd name="connsiteX8" fmla="*/ 622300 w 4730759"/>
                <a:gd name="connsiteY8" fmla="*/ 679450 h 939800"/>
                <a:gd name="connsiteX9" fmla="*/ 641350 w 4730759"/>
                <a:gd name="connsiteY9" fmla="*/ 641350 h 939800"/>
                <a:gd name="connsiteX10" fmla="*/ 660400 w 4730759"/>
                <a:gd name="connsiteY10" fmla="*/ 628650 h 939800"/>
                <a:gd name="connsiteX11" fmla="*/ 673100 w 4730759"/>
                <a:gd name="connsiteY11" fmla="*/ 609600 h 939800"/>
                <a:gd name="connsiteX12" fmla="*/ 742950 w 4730759"/>
                <a:gd name="connsiteY12" fmla="*/ 590550 h 939800"/>
                <a:gd name="connsiteX13" fmla="*/ 812800 w 4730759"/>
                <a:gd name="connsiteY13" fmla="*/ 584200 h 939800"/>
                <a:gd name="connsiteX14" fmla="*/ 939800 w 4730759"/>
                <a:gd name="connsiteY14" fmla="*/ 577850 h 939800"/>
                <a:gd name="connsiteX15" fmla="*/ 965200 w 4730759"/>
                <a:gd name="connsiteY15" fmla="*/ 571500 h 939800"/>
                <a:gd name="connsiteX16" fmla="*/ 984250 w 4730759"/>
                <a:gd name="connsiteY16" fmla="*/ 565150 h 939800"/>
                <a:gd name="connsiteX17" fmla="*/ 1117600 w 4730759"/>
                <a:gd name="connsiteY17" fmla="*/ 533400 h 939800"/>
                <a:gd name="connsiteX18" fmla="*/ 1143000 w 4730759"/>
                <a:gd name="connsiteY18" fmla="*/ 527050 h 939800"/>
                <a:gd name="connsiteX19" fmla="*/ 1187450 w 4730759"/>
                <a:gd name="connsiteY19" fmla="*/ 520700 h 939800"/>
                <a:gd name="connsiteX20" fmla="*/ 1225550 w 4730759"/>
                <a:gd name="connsiteY20" fmla="*/ 501650 h 939800"/>
                <a:gd name="connsiteX21" fmla="*/ 1244600 w 4730759"/>
                <a:gd name="connsiteY21" fmla="*/ 495300 h 939800"/>
                <a:gd name="connsiteX22" fmla="*/ 1295400 w 4730759"/>
                <a:gd name="connsiteY22" fmla="*/ 463550 h 939800"/>
                <a:gd name="connsiteX23" fmla="*/ 1339850 w 4730759"/>
                <a:gd name="connsiteY23" fmla="*/ 438150 h 939800"/>
                <a:gd name="connsiteX24" fmla="*/ 1358900 w 4730759"/>
                <a:gd name="connsiteY24" fmla="*/ 419100 h 939800"/>
                <a:gd name="connsiteX25" fmla="*/ 1384300 w 4730759"/>
                <a:gd name="connsiteY25" fmla="*/ 381000 h 939800"/>
                <a:gd name="connsiteX26" fmla="*/ 1504950 w 4730759"/>
                <a:gd name="connsiteY26" fmla="*/ 374650 h 939800"/>
                <a:gd name="connsiteX27" fmla="*/ 1549400 w 4730759"/>
                <a:gd name="connsiteY27" fmla="*/ 361950 h 939800"/>
                <a:gd name="connsiteX28" fmla="*/ 1593850 w 4730759"/>
                <a:gd name="connsiteY28" fmla="*/ 349250 h 939800"/>
                <a:gd name="connsiteX29" fmla="*/ 1612900 w 4730759"/>
                <a:gd name="connsiteY29" fmla="*/ 336550 h 939800"/>
                <a:gd name="connsiteX30" fmla="*/ 1657350 w 4730759"/>
                <a:gd name="connsiteY30" fmla="*/ 304800 h 939800"/>
                <a:gd name="connsiteX31" fmla="*/ 1670050 w 4730759"/>
                <a:gd name="connsiteY31" fmla="*/ 285750 h 939800"/>
                <a:gd name="connsiteX32" fmla="*/ 1689100 w 4730759"/>
                <a:gd name="connsiteY32" fmla="*/ 279400 h 939800"/>
                <a:gd name="connsiteX33" fmla="*/ 1771650 w 4730759"/>
                <a:gd name="connsiteY33" fmla="*/ 260350 h 939800"/>
                <a:gd name="connsiteX34" fmla="*/ 1790700 w 4730759"/>
                <a:gd name="connsiteY34" fmla="*/ 254000 h 939800"/>
                <a:gd name="connsiteX35" fmla="*/ 1828800 w 4730759"/>
                <a:gd name="connsiteY35" fmla="*/ 228600 h 939800"/>
                <a:gd name="connsiteX36" fmla="*/ 1873250 w 4730759"/>
                <a:gd name="connsiteY36" fmla="*/ 171450 h 939800"/>
                <a:gd name="connsiteX37" fmla="*/ 1905000 w 4730759"/>
                <a:gd name="connsiteY37" fmla="*/ 152400 h 939800"/>
                <a:gd name="connsiteX38" fmla="*/ 1924050 w 4730759"/>
                <a:gd name="connsiteY38" fmla="*/ 146050 h 939800"/>
                <a:gd name="connsiteX39" fmla="*/ 1955800 w 4730759"/>
                <a:gd name="connsiteY39" fmla="*/ 120650 h 939800"/>
                <a:gd name="connsiteX40" fmla="*/ 1968500 w 4730759"/>
                <a:gd name="connsiteY40" fmla="*/ 101600 h 939800"/>
                <a:gd name="connsiteX41" fmla="*/ 1987550 w 4730759"/>
                <a:gd name="connsiteY41" fmla="*/ 95250 h 939800"/>
                <a:gd name="connsiteX42" fmla="*/ 2006600 w 4730759"/>
                <a:gd name="connsiteY42" fmla="*/ 82550 h 939800"/>
                <a:gd name="connsiteX43" fmla="*/ 2032000 w 4730759"/>
                <a:gd name="connsiteY43" fmla="*/ 69850 h 939800"/>
                <a:gd name="connsiteX44" fmla="*/ 2070100 w 4730759"/>
                <a:gd name="connsiteY44" fmla="*/ 44450 h 939800"/>
                <a:gd name="connsiteX45" fmla="*/ 2127250 w 4730759"/>
                <a:gd name="connsiteY45" fmla="*/ 63500 h 939800"/>
                <a:gd name="connsiteX46" fmla="*/ 2146300 w 4730759"/>
                <a:gd name="connsiteY46" fmla="*/ 82550 h 939800"/>
                <a:gd name="connsiteX47" fmla="*/ 2184400 w 4730759"/>
                <a:gd name="connsiteY47" fmla="*/ 63500 h 939800"/>
                <a:gd name="connsiteX48" fmla="*/ 2235200 w 4730759"/>
                <a:gd name="connsiteY48" fmla="*/ 19050 h 939800"/>
                <a:gd name="connsiteX49" fmla="*/ 2292350 w 4730759"/>
                <a:gd name="connsiteY49" fmla="*/ 12700 h 939800"/>
                <a:gd name="connsiteX50" fmla="*/ 2343150 w 4730759"/>
                <a:gd name="connsiteY50" fmla="*/ 0 h 939800"/>
                <a:gd name="connsiteX51" fmla="*/ 2362200 w 4730759"/>
                <a:gd name="connsiteY51" fmla="*/ 6350 h 939800"/>
                <a:gd name="connsiteX52" fmla="*/ 2368550 w 4730759"/>
                <a:gd name="connsiteY52" fmla="*/ 25400 h 939800"/>
                <a:gd name="connsiteX53" fmla="*/ 2400300 w 4730759"/>
                <a:gd name="connsiteY53" fmla="*/ 57150 h 939800"/>
                <a:gd name="connsiteX54" fmla="*/ 2470150 w 4730759"/>
                <a:gd name="connsiteY54" fmla="*/ 63500 h 939800"/>
                <a:gd name="connsiteX55" fmla="*/ 2501900 w 4730759"/>
                <a:gd name="connsiteY55" fmla="*/ 152400 h 939800"/>
                <a:gd name="connsiteX56" fmla="*/ 2508250 w 4730759"/>
                <a:gd name="connsiteY56" fmla="*/ 177800 h 939800"/>
                <a:gd name="connsiteX57" fmla="*/ 2527300 w 4730759"/>
                <a:gd name="connsiteY57" fmla="*/ 209550 h 939800"/>
                <a:gd name="connsiteX58" fmla="*/ 2559050 w 4730759"/>
                <a:gd name="connsiteY58" fmla="*/ 273050 h 939800"/>
                <a:gd name="connsiteX59" fmla="*/ 2565400 w 4730759"/>
                <a:gd name="connsiteY59" fmla="*/ 292100 h 939800"/>
                <a:gd name="connsiteX60" fmla="*/ 2584450 w 4730759"/>
                <a:gd name="connsiteY60" fmla="*/ 317500 h 939800"/>
                <a:gd name="connsiteX61" fmla="*/ 2628900 w 4730759"/>
                <a:gd name="connsiteY61" fmla="*/ 342900 h 939800"/>
                <a:gd name="connsiteX62" fmla="*/ 2667000 w 4730759"/>
                <a:gd name="connsiteY62" fmla="*/ 368300 h 939800"/>
                <a:gd name="connsiteX63" fmla="*/ 2679700 w 4730759"/>
                <a:gd name="connsiteY63" fmla="*/ 387350 h 939800"/>
                <a:gd name="connsiteX64" fmla="*/ 2692400 w 4730759"/>
                <a:gd name="connsiteY64" fmla="*/ 412750 h 939800"/>
                <a:gd name="connsiteX65" fmla="*/ 2743200 w 4730759"/>
                <a:gd name="connsiteY65" fmla="*/ 463550 h 939800"/>
                <a:gd name="connsiteX66" fmla="*/ 2755900 w 4730759"/>
                <a:gd name="connsiteY66" fmla="*/ 482600 h 939800"/>
                <a:gd name="connsiteX67" fmla="*/ 2838450 w 4730759"/>
                <a:gd name="connsiteY67" fmla="*/ 501650 h 939800"/>
                <a:gd name="connsiteX68" fmla="*/ 2895600 w 4730759"/>
                <a:gd name="connsiteY68" fmla="*/ 495300 h 939800"/>
                <a:gd name="connsiteX69" fmla="*/ 2908300 w 4730759"/>
                <a:gd name="connsiteY69" fmla="*/ 476250 h 939800"/>
                <a:gd name="connsiteX70" fmla="*/ 2933700 w 4730759"/>
                <a:gd name="connsiteY70" fmla="*/ 495300 h 939800"/>
                <a:gd name="connsiteX71" fmla="*/ 2952750 w 4730759"/>
                <a:gd name="connsiteY71" fmla="*/ 508000 h 939800"/>
                <a:gd name="connsiteX72" fmla="*/ 2990850 w 4730759"/>
                <a:gd name="connsiteY72" fmla="*/ 539750 h 939800"/>
                <a:gd name="connsiteX73" fmla="*/ 2997200 w 4730759"/>
                <a:gd name="connsiteY73" fmla="*/ 558800 h 939800"/>
                <a:gd name="connsiteX74" fmla="*/ 3041650 w 4730759"/>
                <a:gd name="connsiteY74" fmla="*/ 552450 h 939800"/>
                <a:gd name="connsiteX75" fmla="*/ 3098800 w 4730759"/>
                <a:gd name="connsiteY75" fmla="*/ 539750 h 939800"/>
                <a:gd name="connsiteX76" fmla="*/ 3130550 w 4730759"/>
                <a:gd name="connsiteY76" fmla="*/ 571500 h 939800"/>
                <a:gd name="connsiteX77" fmla="*/ 3149600 w 4730759"/>
                <a:gd name="connsiteY77" fmla="*/ 584200 h 939800"/>
                <a:gd name="connsiteX78" fmla="*/ 3162300 w 4730759"/>
                <a:gd name="connsiteY78" fmla="*/ 603250 h 939800"/>
                <a:gd name="connsiteX79" fmla="*/ 3181350 w 4730759"/>
                <a:gd name="connsiteY79" fmla="*/ 609600 h 939800"/>
                <a:gd name="connsiteX80" fmla="*/ 3282950 w 4730759"/>
                <a:gd name="connsiteY80" fmla="*/ 628650 h 939800"/>
                <a:gd name="connsiteX81" fmla="*/ 3333750 w 4730759"/>
                <a:gd name="connsiteY81" fmla="*/ 647700 h 939800"/>
                <a:gd name="connsiteX82" fmla="*/ 3390900 w 4730759"/>
                <a:gd name="connsiteY82" fmla="*/ 692150 h 939800"/>
                <a:gd name="connsiteX83" fmla="*/ 3448050 w 4730759"/>
                <a:gd name="connsiteY83" fmla="*/ 723900 h 939800"/>
                <a:gd name="connsiteX84" fmla="*/ 3486150 w 4730759"/>
                <a:gd name="connsiteY84" fmla="*/ 742950 h 939800"/>
                <a:gd name="connsiteX85" fmla="*/ 3517900 w 4730759"/>
                <a:gd name="connsiteY85" fmla="*/ 768350 h 939800"/>
                <a:gd name="connsiteX86" fmla="*/ 3606800 w 4730759"/>
                <a:gd name="connsiteY86" fmla="*/ 806450 h 939800"/>
                <a:gd name="connsiteX87" fmla="*/ 3683000 w 4730759"/>
                <a:gd name="connsiteY87" fmla="*/ 819150 h 939800"/>
                <a:gd name="connsiteX88" fmla="*/ 3721100 w 4730759"/>
                <a:gd name="connsiteY88" fmla="*/ 831850 h 939800"/>
                <a:gd name="connsiteX89" fmla="*/ 3740150 w 4730759"/>
                <a:gd name="connsiteY89" fmla="*/ 844550 h 939800"/>
                <a:gd name="connsiteX90" fmla="*/ 3778250 w 4730759"/>
                <a:gd name="connsiteY90" fmla="*/ 850900 h 939800"/>
                <a:gd name="connsiteX91" fmla="*/ 4032250 w 4730759"/>
                <a:gd name="connsiteY91" fmla="*/ 844550 h 939800"/>
                <a:gd name="connsiteX92" fmla="*/ 4070350 w 4730759"/>
                <a:gd name="connsiteY92" fmla="*/ 838200 h 939800"/>
                <a:gd name="connsiteX93" fmla="*/ 4178300 w 4730759"/>
                <a:gd name="connsiteY93" fmla="*/ 825500 h 939800"/>
                <a:gd name="connsiteX94" fmla="*/ 4318000 w 4730759"/>
                <a:gd name="connsiteY94" fmla="*/ 831850 h 939800"/>
                <a:gd name="connsiteX95" fmla="*/ 4394200 w 4730759"/>
                <a:gd name="connsiteY95" fmla="*/ 844550 h 939800"/>
                <a:gd name="connsiteX96" fmla="*/ 4432300 w 4730759"/>
                <a:gd name="connsiteY96" fmla="*/ 857250 h 939800"/>
                <a:gd name="connsiteX97" fmla="*/ 4584700 w 4730759"/>
                <a:gd name="connsiteY97" fmla="*/ 869950 h 939800"/>
                <a:gd name="connsiteX98" fmla="*/ 4635500 w 4730759"/>
                <a:gd name="connsiteY98" fmla="*/ 876300 h 939800"/>
                <a:gd name="connsiteX99" fmla="*/ 4673600 w 4730759"/>
                <a:gd name="connsiteY99" fmla="*/ 882650 h 939800"/>
                <a:gd name="connsiteX100" fmla="*/ 4730750 w 4730759"/>
                <a:gd name="connsiteY100" fmla="*/ 895350 h 9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730759" h="939800">
                  <a:moveTo>
                    <a:pt x="0" y="857250"/>
                  </a:moveTo>
                  <a:cubicBezTo>
                    <a:pt x="63500" y="876300"/>
                    <a:pt x="127438" y="893947"/>
                    <a:pt x="190500" y="914400"/>
                  </a:cubicBezTo>
                  <a:cubicBezTo>
                    <a:pt x="290460" y="946820"/>
                    <a:pt x="188619" y="924184"/>
                    <a:pt x="266700" y="939800"/>
                  </a:cubicBezTo>
                  <a:cubicBezTo>
                    <a:pt x="289983" y="937683"/>
                    <a:pt x="314256" y="940490"/>
                    <a:pt x="336550" y="933450"/>
                  </a:cubicBezTo>
                  <a:cubicBezTo>
                    <a:pt x="351212" y="928820"/>
                    <a:pt x="428707" y="873043"/>
                    <a:pt x="438150" y="863600"/>
                  </a:cubicBezTo>
                  <a:cubicBezTo>
                    <a:pt x="480983" y="820767"/>
                    <a:pt x="459211" y="831180"/>
                    <a:pt x="495300" y="819150"/>
                  </a:cubicBezTo>
                  <a:cubicBezTo>
                    <a:pt x="508000" y="804333"/>
                    <a:pt x="519601" y="788499"/>
                    <a:pt x="533400" y="774700"/>
                  </a:cubicBezTo>
                  <a:cubicBezTo>
                    <a:pt x="542984" y="765116"/>
                    <a:pt x="555902" y="759208"/>
                    <a:pt x="565150" y="749300"/>
                  </a:cubicBezTo>
                  <a:cubicBezTo>
                    <a:pt x="585677" y="727307"/>
                    <a:pt x="622300" y="679450"/>
                    <a:pt x="622300" y="679450"/>
                  </a:cubicBezTo>
                  <a:cubicBezTo>
                    <a:pt x="627465" y="663956"/>
                    <a:pt x="629040" y="653660"/>
                    <a:pt x="641350" y="641350"/>
                  </a:cubicBezTo>
                  <a:cubicBezTo>
                    <a:pt x="646746" y="635954"/>
                    <a:pt x="654050" y="632883"/>
                    <a:pt x="660400" y="628650"/>
                  </a:cubicBezTo>
                  <a:cubicBezTo>
                    <a:pt x="664633" y="622300"/>
                    <a:pt x="667704" y="614996"/>
                    <a:pt x="673100" y="609600"/>
                  </a:cubicBezTo>
                  <a:cubicBezTo>
                    <a:pt x="693386" y="589314"/>
                    <a:pt x="713563" y="593643"/>
                    <a:pt x="742950" y="590550"/>
                  </a:cubicBezTo>
                  <a:cubicBezTo>
                    <a:pt x="766201" y="588103"/>
                    <a:pt x="789469" y="585705"/>
                    <a:pt x="812800" y="584200"/>
                  </a:cubicBezTo>
                  <a:cubicBezTo>
                    <a:pt x="855098" y="581471"/>
                    <a:pt x="897467" y="579967"/>
                    <a:pt x="939800" y="577850"/>
                  </a:cubicBezTo>
                  <a:cubicBezTo>
                    <a:pt x="948267" y="575733"/>
                    <a:pt x="956809" y="573898"/>
                    <a:pt x="965200" y="571500"/>
                  </a:cubicBezTo>
                  <a:cubicBezTo>
                    <a:pt x="971636" y="569661"/>
                    <a:pt x="977756" y="566773"/>
                    <a:pt x="984250" y="565150"/>
                  </a:cubicBezTo>
                  <a:cubicBezTo>
                    <a:pt x="1028578" y="554068"/>
                    <a:pt x="1073169" y="544063"/>
                    <a:pt x="1117600" y="533400"/>
                  </a:cubicBezTo>
                  <a:cubicBezTo>
                    <a:pt x="1126086" y="531363"/>
                    <a:pt x="1134360" y="528284"/>
                    <a:pt x="1143000" y="527050"/>
                  </a:cubicBezTo>
                  <a:lnTo>
                    <a:pt x="1187450" y="520700"/>
                  </a:lnTo>
                  <a:cubicBezTo>
                    <a:pt x="1235333" y="504739"/>
                    <a:pt x="1176311" y="526269"/>
                    <a:pt x="1225550" y="501650"/>
                  </a:cubicBezTo>
                  <a:cubicBezTo>
                    <a:pt x="1231537" y="498657"/>
                    <a:pt x="1238613" y="498293"/>
                    <a:pt x="1244600" y="495300"/>
                  </a:cubicBezTo>
                  <a:cubicBezTo>
                    <a:pt x="1276210" y="479495"/>
                    <a:pt x="1270214" y="478662"/>
                    <a:pt x="1295400" y="463550"/>
                  </a:cubicBezTo>
                  <a:cubicBezTo>
                    <a:pt x="1310033" y="454770"/>
                    <a:pt x="1325870" y="447936"/>
                    <a:pt x="1339850" y="438150"/>
                  </a:cubicBezTo>
                  <a:cubicBezTo>
                    <a:pt x="1347207" y="433000"/>
                    <a:pt x="1353387" y="426189"/>
                    <a:pt x="1358900" y="419100"/>
                  </a:cubicBezTo>
                  <a:cubicBezTo>
                    <a:pt x="1368271" y="407052"/>
                    <a:pt x="1369058" y="381802"/>
                    <a:pt x="1384300" y="381000"/>
                  </a:cubicBezTo>
                  <a:lnTo>
                    <a:pt x="1504950" y="374650"/>
                  </a:lnTo>
                  <a:cubicBezTo>
                    <a:pt x="1584355" y="354799"/>
                    <a:pt x="1485631" y="380170"/>
                    <a:pt x="1549400" y="361950"/>
                  </a:cubicBezTo>
                  <a:cubicBezTo>
                    <a:pt x="1558895" y="359237"/>
                    <a:pt x="1583700" y="354325"/>
                    <a:pt x="1593850" y="349250"/>
                  </a:cubicBezTo>
                  <a:cubicBezTo>
                    <a:pt x="1600676" y="345837"/>
                    <a:pt x="1606690" y="340986"/>
                    <a:pt x="1612900" y="336550"/>
                  </a:cubicBezTo>
                  <a:cubicBezTo>
                    <a:pt x="1668034" y="297168"/>
                    <a:pt x="1612455" y="334730"/>
                    <a:pt x="1657350" y="304800"/>
                  </a:cubicBezTo>
                  <a:cubicBezTo>
                    <a:pt x="1661583" y="298450"/>
                    <a:pt x="1664091" y="290518"/>
                    <a:pt x="1670050" y="285750"/>
                  </a:cubicBezTo>
                  <a:cubicBezTo>
                    <a:pt x="1675277" y="281569"/>
                    <a:pt x="1683113" y="282393"/>
                    <a:pt x="1689100" y="279400"/>
                  </a:cubicBezTo>
                  <a:cubicBezTo>
                    <a:pt x="1741162" y="253369"/>
                    <a:pt x="1657876" y="271727"/>
                    <a:pt x="1771650" y="260350"/>
                  </a:cubicBezTo>
                  <a:cubicBezTo>
                    <a:pt x="1778000" y="258233"/>
                    <a:pt x="1784849" y="257251"/>
                    <a:pt x="1790700" y="254000"/>
                  </a:cubicBezTo>
                  <a:cubicBezTo>
                    <a:pt x="1804043" y="246587"/>
                    <a:pt x="1828800" y="228600"/>
                    <a:pt x="1828800" y="228600"/>
                  </a:cubicBezTo>
                  <a:cubicBezTo>
                    <a:pt x="1842274" y="208390"/>
                    <a:pt x="1853355" y="186371"/>
                    <a:pt x="1873250" y="171450"/>
                  </a:cubicBezTo>
                  <a:cubicBezTo>
                    <a:pt x="1883124" y="164045"/>
                    <a:pt x="1893961" y="157920"/>
                    <a:pt x="1905000" y="152400"/>
                  </a:cubicBezTo>
                  <a:cubicBezTo>
                    <a:pt x="1910987" y="149407"/>
                    <a:pt x="1917700" y="148167"/>
                    <a:pt x="1924050" y="146050"/>
                  </a:cubicBezTo>
                  <a:cubicBezTo>
                    <a:pt x="1934633" y="137583"/>
                    <a:pt x="1946216" y="130234"/>
                    <a:pt x="1955800" y="120650"/>
                  </a:cubicBezTo>
                  <a:cubicBezTo>
                    <a:pt x="1961196" y="115254"/>
                    <a:pt x="1962541" y="106368"/>
                    <a:pt x="1968500" y="101600"/>
                  </a:cubicBezTo>
                  <a:cubicBezTo>
                    <a:pt x="1973727" y="97419"/>
                    <a:pt x="1981563" y="98243"/>
                    <a:pt x="1987550" y="95250"/>
                  </a:cubicBezTo>
                  <a:cubicBezTo>
                    <a:pt x="1994376" y="91837"/>
                    <a:pt x="1999974" y="86336"/>
                    <a:pt x="2006600" y="82550"/>
                  </a:cubicBezTo>
                  <a:cubicBezTo>
                    <a:pt x="2014819" y="77854"/>
                    <a:pt x="2024297" y="75352"/>
                    <a:pt x="2032000" y="69850"/>
                  </a:cubicBezTo>
                  <a:cubicBezTo>
                    <a:pt x="2073620" y="40121"/>
                    <a:pt x="2029235" y="58072"/>
                    <a:pt x="2070100" y="44450"/>
                  </a:cubicBezTo>
                  <a:cubicBezTo>
                    <a:pt x="2088250" y="48988"/>
                    <a:pt x="2111309" y="53537"/>
                    <a:pt x="2127250" y="63500"/>
                  </a:cubicBezTo>
                  <a:cubicBezTo>
                    <a:pt x="2134865" y="68260"/>
                    <a:pt x="2139950" y="76200"/>
                    <a:pt x="2146300" y="82550"/>
                  </a:cubicBezTo>
                  <a:cubicBezTo>
                    <a:pt x="2159889" y="78020"/>
                    <a:pt x="2174263" y="75086"/>
                    <a:pt x="2184400" y="63500"/>
                  </a:cubicBezTo>
                  <a:cubicBezTo>
                    <a:pt x="2226737" y="15114"/>
                    <a:pt x="2188076" y="30831"/>
                    <a:pt x="2235200" y="19050"/>
                  </a:cubicBezTo>
                  <a:cubicBezTo>
                    <a:pt x="2271724" y="-5300"/>
                    <a:pt x="2235315" y="12700"/>
                    <a:pt x="2292350" y="12700"/>
                  </a:cubicBezTo>
                  <a:cubicBezTo>
                    <a:pt x="2307675" y="12700"/>
                    <a:pt x="2328118" y="5011"/>
                    <a:pt x="2343150" y="0"/>
                  </a:cubicBezTo>
                  <a:cubicBezTo>
                    <a:pt x="2349500" y="2117"/>
                    <a:pt x="2357467" y="1617"/>
                    <a:pt x="2362200" y="6350"/>
                  </a:cubicBezTo>
                  <a:cubicBezTo>
                    <a:pt x="2366933" y="11083"/>
                    <a:pt x="2365557" y="19413"/>
                    <a:pt x="2368550" y="25400"/>
                  </a:cubicBezTo>
                  <a:cubicBezTo>
                    <a:pt x="2374307" y="36915"/>
                    <a:pt x="2386076" y="54102"/>
                    <a:pt x="2400300" y="57150"/>
                  </a:cubicBezTo>
                  <a:cubicBezTo>
                    <a:pt x="2423160" y="62049"/>
                    <a:pt x="2446867" y="61383"/>
                    <a:pt x="2470150" y="63500"/>
                  </a:cubicBezTo>
                  <a:cubicBezTo>
                    <a:pt x="2484770" y="121981"/>
                    <a:pt x="2466098" y="52156"/>
                    <a:pt x="2501900" y="152400"/>
                  </a:cubicBezTo>
                  <a:cubicBezTo>
                    <a:pt x="2504835" y="160619"/>
                    <a:pt x="2504706" y="169825"/>
                    <a:pt x="2508250" y="177800"/>
                  </a:cubicBezTo>
                  <a:cubicBezTo>
                    <a:pt x="2513263" y="189078"/>
                    <a:pt x="2521492" y="198660"/>
                    <a:pt x="2527300" y="209550"/>
                  </a:cubicBezTo>
                  <a:cubicBezTo>
                    <a:pt x="2538436" y="230431"/>
                    <a:pt x="2551566" y="250599"/>
                    <a:pt x="2559050" y="273050"/>
                  </a:cubicBezTo>
                  <a:cubicBezTo>
                    <a:pt x="2561167" y="279400"/>
                    <a:pt x="2562079" y="286288"/>
                    <a:pt x="2565400" y="292100"/>
                  </a:cubicBezTo>
                  <a:cubicBezTo>
                    <a:pt x="2570651" y="301289"/>
                    <a:pt x="2576966" y="310016"/>
                    <a:pt x="2584450" y="317500"/>
                  </a:cubicBezTo>
                  <a:cubicBezTo>
                    <a:pt x="2595433" y="328483"/>
                    <a:pt x="2616449" y="335429"/>
                    <a:pt x="2628900" y="342900"/>
                  </a:cubicBezTo>
                  <a:cubicBezTo>
                    <a:pt x="2641988" y="350753"/>
                    <a:pt x="2667000" y="368300"/>
                    <a:pt x="2667000" y="368300"/>
                  </a:cubicBezTo>
                  <a:cubicBezTo>
                    <a:pt x="2671233" y="374650"/>
                    <a:pt x="2675914" y="380724"/>
                    <a:pt x="2679700" y="387350"/>
                  </a:cubicBezTo>
                  <a:cubicBezTo>
                    <a:pt x="2684396" y="395569"/>
                    <a:pt x="2686340" y="405478"/>
                    <a:pt x="2692400" y="412750"/>
                  </a:cubicBezTo>
                  <a:cubicBezTo>
                    <a:pt x="2707731" y="431147"/>
                    <a:pt x="2729916" y="443625"/>
                    <a:pt x="2743200" y="463550"/>
                  </a:cubicBezTo>
                  <a:cubicBezTo>
                    <a:pt x="2747433" y="469900"/>
                    <a:pt x="2749428" y="478555"/>
                    <a:pt x="2755900" y="482600"/>
                  </a:cubicBezTo>
                  <a:cubicBezTo>
                    <a:pt x="2776561" y="495513"/>
                    <a:pt x="2816120" y="498460"/>
                    <a:pt x="2838450" y="501650"/>
                  </a:cubicBezTo>
                  <a:cubicBezTo>
                    <a:pt x="2857500" y="499533"/>
                    <a:pt x="2877587" y="501850"/>
                    <a:pt x="2895600" y="495300"/>
                  </a:cubicBezTo>
                  <a:cubicBezTo>
                    <a:pt x="2902772" y="492692"/>
                    <a:pt x="2900668" y="476250"/>
                    <a:pt x="2908300" y="476250"/>
                  </a:cubicBezTo>
                  <a:cubicBezTo>
                    <a:pt x="2918883" y="476250"/>
                    <a:pt x="2925088" y="489149"/>
                    <a:pt x="2933700" y="495300"/>
                  </a:cubicBezTo>
                  <a:cubicBezTo>
                    <a:pt x="2939910" y="499736"/>
                    <a:pt x="2946887" y="503114"/>
                    <a:pt x="2952750" y="508000"/>
                  </a:cubicBezTo>
                  <a:cubicBezTo>
                    <a:pt x="3001643" y="548744"/>
                    <a:pt x="2943552" y="508218"/>
                    <a:pt x="2990850" y="539750"/>
                  </a:cubicBezTo>
                  <a:cubicBezTo>
                    <a:pt x="2992967" y="546100"/>
                    <a:pt x="2990706" y="557177"/>
                    <a:pt x="2997200" y="558800"/>
                  </a:cubicBezTo>
                  <a:cubicBezTo>
                    <a:pt x="3011720" y="562430"/>
                    <a:pt x="3026857" y="554726"/>
                    <a:pt x="3041650" y="552450"/>
                  </a:cubicBezTo>
                  <a:cubicBezTo>
                    <a:pt x="3083159" y="546064"/>
                    <a:pt x="3069196" y="549618"/>
                    <a:pt x="3098800" y="539750"/>
                  </a:cubicBezTo>
                  <a:cubicBezTo>
                    <a:pt x="3149600" y="573617"/>
                    <a:pt x="3088217" y="529167"/>
                    <a:pt x="3130550" y="571500"/>
                  </a:cubicBezTo>
                  <a:cubicBezTo>
                    <a:pt x="3135946" y="576896"/>
                    <a:pt x="3143250" y="579967"/>
                    <a:pt x="3149600" y="584200"/>
                  </a:cubicBezTo>
                  <a:cubicBezTo>
                    <a:pt x="3153833" y="590550"/>
                    <a:pt x="3156341" y="598482"/>
                    <a:pt x="3162300" y="603250"/>
                  </a:cubicBezTo>
                  <a:cubicBezTo>
                    <a:pt x="3167527" y="607431"/>
                    <a:pt x="3175363" y="606607"/>
                    <a:pt x="3181350" y="609600"/>
                  </a:cubicBezTo>
                  <a:cubicBezTo>
                    <a:pt x="3239913" y="638882"/>
                    <a:pt x="3132941" y="617111"/>
                    <a:pt x="3282950" y="628650"/>
                  </a:cubicBezTo>
                  <a:cubicBezTo>
                    <a:pt x="3299883" y="635000"/>
                    <a:pt x="3317574" y="639612"/>
                    <a:pt x="3333750" y="647700"/>
                  </a:cubicBezTo>
                  <a:cubicBezTo>
                    <a:pt x="3392557" y="677104"/>
                    <a:pt x="3353270" y="662882"/>
                    <a:pt x="3390900" y="692150"/>
                  </a:cubicBezTo>
                  <a:cubicBezTo>
                    <a:pt x="3462978" y="748211"/>
                    <a:pt x="3402062" y="700906"/>
                    <a:pt x="3448050" y="723900"/>
                  </a:cubicBezTo>
                  <a:cubicBezTo>
                    <a:pt x="3497289" y="748519"/>
                    <a:pt x="3438267" y="726989"/>
                    <a:pt x="3486150" y="742950"/>
                  </a:cubicBezTo>
                  <a:cubicBezTo>
                    <a:pt x="3506038" y="772782"/>
                    <a:pt x="3488562" y="755014"/>
                    <a:pt x="3517900" y="768350"/>
                  </a:cubicBezTo>
                  <a:cubicBezTo>
                    <a:pt x="3544685" y="780525"/>
                    <a:pt x="3576187" y="801348"/>
                    <a:pt x="3606800" y="806450"/>
                  </a:cubicBezTo>
                  <a:cubicBezTo>
                    <a:pt x="3632200" y="810683"/>
                    <a:pt x="3658571" y="811007"/>
                    <a:pt x="3683000" y="819150"/>
                  </a:cubicBezTo>
                  <a:cubicBezTo>
                    <a:pt x="3695700" y="823383"/>
                    <a:pt x="3709961" y="824424"/>
                    <a:pt x="3721100" y="831850"/>
                  </a:cubicBezTo>
                  <a:cubicBezTo>
                    <a:pt x="3727450" y="836083"/>
                    <a:pt x="3732910" y="842137"/>
                    <a:pt x="3740150" y="844550"/>
                  </a:cubicBezTo>
                  <a:cubicBezTo>
                    <a:pt x="3752364" y="848621"/>
                    <a:pt x="3765550" y="848783"/>
                    <a:pt x="3778250" y="850900"/>
                  </a:cubicBezTo>
                  <a:lnTo>
                    <a:pt x="4032250" y="844550"/>
                  </a:lnTo>
                  <a:cubicBezTo>
                    <a:pt x="4045113" y="843991"/>
                    <a:pt x="4057625" y="840158"/>
                    <a:pt x="4070350" y="838200"/>
                  </a:cubicBezTo>
                  <a:cubicBezTo>
                    <a:pt x="4122489" y="830179"/>
                    <a:pt x="4118908" y="831439"/>
                    <a:pt x="4178300" y="825500"/>
                  </a:cubicBezTo>
                  <a:cubicBezTo>
                    <a:pt x="4224867" y="827617"/>
                    <a:pt x="4271496" y="828643"/>
                    <a:pt x="4318000" y="831850"/>
                  </a:cubicBezTo>
                  <a:cubicBezTo>
                    <a:pt x="4330161" y="832689"/>
                    <a:pt x="4378762" y="840340"/>
                    <a:pt x="4394200" y="844550"/>
                  </a:cubicBezTo>
                  <a:cubicBezTo>
                    <a:pt x="4407115" y="848072"/>
                    <a:pt x="4419048" y="855357"/>
                    <a:pt x="4432300" y="857250"/>
                  </a:cubicBezTo>
                  <a:cubicBezTo>
                    <a:pt x="4512433" y="868698"/>
                    <a:pt x="4461809" y="862721"/>
                    <a:pt x="4584700" y="869950"/>
                  </a:cubicBezTo>
                  <a:lnTo>
                    <a:pt x="4635500" y="876300"/>
                  </a:lnTo>
                  <a:cubicBezTo>
                    <a:pt x="4648246" y="878121"/>
                    <a:pt x="4660838" y="880948"/>
                    <a:pt x="4673600" y="882650"/>
                  </a:cubicBezTo>
                  <a:cubicBezTo>
                    <a:pt x="4732854" y="890550"/>
                    <a:pt x="4730750" y="869687"/>
                    <a:pt x="4730750" y="895350"/>
                  </a:cubicBez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958334" y="4938145"/>
              <a:ext cx="4794250" cy="787400"/>
            </a:xfrm>
            <a:custGeom>
              <a:avLst/>
              <a:gdLst>
                <a:gd name="connsiteX0" fmla="*/ 0 w 4794250"/>
                <a:gd name="connsiteY0" fmla="*/ 730250 h 787400"/>
                <a:gd name="connsiteX1" fmla="*/ 57150 w 4794250"/>
                <a:gd name="connsiteY1" fmla="*/ 749300 h 787400"/>
                <a:gd name="connsiteX2" fmla="*/ 101600 w 4794250"/>
                <a:gd name="connsiteY2" fmla="*/ 762000 h 787400"/>
                <a:gd name="connsiteX3" fmla="*/ 152400 w 4794250"/>
                <a:gd name="connsiteY3" fmla="*/ 768350 h 787400"/>
                <a:gd name="connsiteX4" fmla="*/ 196850 w 4794250"/>
                <a:gd name="connsiteY4" fmla="*/ 762000 h 787400"/>
                <a:gd name="connsiteX5" fmla="*/ 215900 w 4794250"/>
                <a:gd name="connsiteY5" fmla="*/ 698500 h 787400"/>
                <a:gd name="connsiteX6" fmla="*/ 260350 w 4794250"/>
                <a:gd name="connsiteY6" fmla="*/ 641350 h 787400"/>
                <a:gd name="connsiteX7" fmla="*/ 304800 w 4794250"/>
                <a:gd name="connsiteY7" fmla="*/ 596900 h 787400"/>
                <a:gd name="connsiteX8" fmla="*/ 323850 w 4794250"/>
                <a:gd name="connsiteY8" fmla="*/ 584200 h 787400"/>
                <a:gd name="connsiteX9" fmla="*/ 342900 w 4794250"/>
                <a:gd name="connsiteY9" fmla="*/ 571500 h 787400"/>
                <a:gd name="connsiteX10" fmla="*/ 349250 w 4794250"/>
                <a:gd name="connsiteY10" fmla="*/ 552450 h 787400"/>
                <a:gd name="connsiteX11" fmla="*/ 368300 w 4794250"/>
                <a:gd name="connsiteY11" fmla="*/ 565150 h 787400"/>
                <a:gd name="connsiteX12" fmla="*/ 387350 w 4794250"/>
                <a:gd name="connsiteY12" fmla="*/ 590550 h 787400"/>
                <a:gd name="connsiteX13" fmla="*/ 425450 w 4794250"/>
                <a:gd name="connsiteY13" fmla="*/ 609600 h 787400"/>
                <a:gd name="connsiteX14" fmla="*/ 482600 w 4794250"/>
                <a:gd name="connsiteY14" fmla="*/ 577850 h 787400"/>
                <a:gd name="connsiteX15" fmla="*/ 533400 w 4794250"/>
                <a:gd name="connsiteY15" fmla="*/ 546100 h 787400"/>
                <a:gd name="connsiteX16" fmla="*/ 552450 w 4794250"/>
                <a:gd name="connsiteY16" fmla="*/ 508000 h 787400"/>
                <a:gd name="connsiteX17" fmla="*/ 577850 w 4794250"/>
                <a:gd name="connsiteY17" fmla="*/ 469900 h 787400"/>
                <a:gd name="connsiteX18" fmla="*/ 596900 w 4794250"/>
                <a:gd name="connsiteY18" fmla="*/ 463550 h 787400"/>
                <a:gd name="connsiteX19" fmla="*/ 615950 w 4794250"/>
                <a:gd name="connsiteY19" fmla="*/ 476250 h 787400"/>
                <a:gd name="connsiteX20" fmla="*/ 698500 w 4794250"/>
                <a:gd name="connsiteY20" fmla="*/ 501650 h 787400"/>
                <a:gd name="connsiteX21" fmla="*/ 914400 w 4794250"/>
                <a:gd name="connsiteY21" fmla="*/ 527050 h 787400"/>
                <a:gd name="connsiteX22" fmla="*/ 965200 w 4794250"/>
                <a:gd name="connsiteY22" fmla="*/ 514350 h 787400"/>
                <a:gd name="connsiteX23" fmla="*/ 1003300 w 4794250"/>
                <a:gd name="connsiteY23" fmla="*/ 501650 h 787400"/>
                <a:gd name="connsiteX24" fmla="*/ 1136650 w 4794250"/>
                <a:gd name="connsiteY24" fmla="*/ 488950 h 787400"/>
                <a:gd name="connsiteX25" fmla="*/ 1231900 w 4794250"/>
                <a:gd name="connsiteY25" fmla="*/ 476250 h 787400"/>
                <a:gd name="connsiteX26" fmla="*/ 1301750 w 4794250"/>
                <a:gd name="connsiteY26" fmla="*/ 482600 h 787400"/>
                <a:gd name="connsiteX27" fmla="*/ 1352550 w 4794250"/>
                <a:gd name="connsiteY27" fmla="*/ 488950 h 787400"/>
                <a:gd name="connsiteX28" fmla="*/ 1631950 w 4794250"/>
                <a:gd name="connsiteY28" fmla="*/ 482600 h 787400"/>
                <a:gd name="connsiteX29" fmla="*/ 1917700 w 4794250"/>
                <a:gd name="connsiteY29" fmla="*/ 438150 h 787400"/>
                <a:gd name="connsiteX30" fmla="*/ 2032000 w 4794250"/>
                <a:gd name="connsiteY30" fmla="*/ 412750 h 787400"/>
                <a:gd name="connsiteX31" fmla="*/ 2051050 w 4794250"/>
                <a:gd name="connsiteY31" fmla="*/ 400050 h 787400"/>
                <a:gd name="connsiteX32" fmla="*/ 2076450 w 4794250"/>
                <a:gd name="connsiteY32" fmla="*/ 387350 h 787400"/>
                <a:gd name="connsiteX33" fmla="*/ 2108200 w 4794250"/>
                <a:gd name="connsiteY33" fmla="*/ 349250 h 787400"/>
                <a:gd name="connsiteX34" fmla="*/ 2152650 w 4794250"/>
                <a:gd name="connsiteY34" fmla="*/ 304800 h 787400"/>
                <a:gd name="connsiteX35" fmla="*/ 2190750 w 4794250"/>
                <a:gd name="connsiteY35" fmla="*/ 273050 h 787400"/>
                <a:gd name="connsiteX36" fmla="*/ 2216150 w 4794250"/>
                <a:gd name="connsiteY36" fmla="*/ 266700 h 787400"/>
                <a:gd name="connsiteX37" fmla="*/ 2273300 w 4794250"/>
                <a:gd name="connsiteY37" fmla="*/ 254000 h 787400"/>
                <a:gd name="connsiteX38" fmla="*/ 2292350 w 4794250"/>
                <a:gd name="connsiteY38" fmla="*/ 247650 h 787400"/>
                <a:gd name="connsiteX39" fmla="*/ 2330450 w 4794250"/>
                <a:gd name="connsiteY39" fmla="*/ 222250 h 787400"/>
                <a:gd name="connsiteX40" fmla="*/ 2349500 w 4794250"/>
                <a:gd name="connsiteY40" fmla="*/ 203200 h 787400"/>
                <a:gd name="connsiteX41" fmla="*/ 2368550 w 4794250"/>
                <a:gd name="connsiteY41" fmla="*/ 196850 h 787400"/>
                <a:gd name="connsiteX42" fmla="*/ 2406650 w 4794250"/>
                <a:gd name="connsiteY42" fmla="*/ 171450 h 787400"/>
                <a:gd name="connsiteX43" fmla="*/ 2438400 w 4794250"/>
                <a:gd name="connsiteY43" fmla="*/ 146050 h 787400"/>
                <a:gd name="connsiteX44" fmla="*/ 2476500 w 4794250"/>
                <a:gd name="connsiteY44" fmla="*/ 107950 h 787400"/>
                <a:gd name="connsiteX45" fmla="*/ 2540000 w 4794250"/>
                <a:gd name="connsiteY45" fmla="*/ 69850 h 787400"/>
                <a:gd name="connsiteX46" fmla="*/ 2559050 w 4794250"/>
                <a:gd name="connsiteY46" fmla="*/ 50800 h 787400"/>
                <a:gd name="connsiteX47" fmla="*/ 2578100 w 4794250"/>
                <a:gd name="connsiteY47" fmla="*/ 44450 h 787400"/>
                <a:gd name="connsiteX48" fmla="*/ 2603500 w 4794250"/>
                <a:gd name="connsiteY48" fmla="*/ 31750 h 787400"/>
                <a:gd name="connsiteX49" fmla="*/ 2673350 w 4794250"/>
                <a:gd name="connsiteY49" fmla="*/ 0 h 787400"/>
                <a:gd name="connsiteX50" fmla="*/ 2698750 w 4794250"/>
                <a:gd name="connsiteY50" fmla="*/ 31750 h 787400"/>
                <a:gd name="connsiteX51" fmla="*/ 2717800 w 4794250"/>
                <a:gd name="connsiteY51" fmla="*/ 44450 h 787400"/>
                <a:gd name="connsiteX52" fmla="*/ 2781300 w 4794250"/>
                <a:gd name="connsiteY52" fmla="*/ 69850 h 787400"/>
                <a:gd name="connsiteX53" fmla="*/ 2806700 w 4794250"/>
                <a:gd name="connsiteY53" fmla="*/ 88900 h 787400"/>
                <a:gd name="connsiteX54" fmla="*/ 2857500 w 4794250"/>
                <a:gd name="connsiteY54" fmla="*/ 120650 h 787400"/>
                <a:gd name="connsiteX55" fmla="*/ 2952750 w 4794250"/>
                <a:gd name="connsiteY55" fmla="*/ 152400 h 787400"/>
                <a:gd name="connsiteX56" fmla="*/ 2984500 w 4794250"/>
                <a:gd name="connsiteY56" fmla="*/ 222250 h 787400"/>
                <a:gd name="connsiteX57" fmla="*/ 2997200 w 4794250"/>
                <a:gd name="connsiteY57" fmla="*/ 247650 h 787400"/>
                <a:gd name="connsiteX58" fmla="*/ 3022600 w 4794250"/>
                <a:gd name="connsiteY58" fmla="*/ 254000 h 787400"/>
                <a:gd name="connsiteX59" fmla="*/ 3105150 w 4794250"/>
                <a:gd name="connsiteY59" fmla="*/ 260350 h 787400"/>
                <a:gd name="connsiteX60" fmla="*/ 3200400 w 4794250"/>
                <a:gd name="connsiteY60" fmla="*/ 330200 h 787400"/>
                <a:gd name="connsiteX61" fmla="*/ 3200400 w 4794250"/>
                <a:gd name="connsiteY61" fmla="*/ 330200 h 787400"/>
                <a:gd name="connsiteX62" fmla="*/ 3232150 w 4794250"/>
                <a:gd name="connsiteY62" fmla="*/ 349250 h 787400"/>
                <a:gd name="connsiteX63" fmla="*/ 3263900 w 4794250"/>
                <a:gd name="connsiteY63" fmla="*/ 387350 h 787400"/>
                <a:gd name="connsiteX64" fmla="*/ 3282950 w 4794250"/>
                <a:gd name="connsiteY64" fmla="*/ 400050 h 787400"/>
                <a:gd name="connsiteX65" fmla="*/ 3308350 w 4794250"/>
                <a:gd name="connsiteY65" fmla="*/ 438150 h 787400"/>
                <a:gd name="connsiteX66" fmla="*/ 3321050 w 4794250"/>
                <a:gd name="connsiteY66" fmla="*/ 457200 h 787400"/>
                <a:gd name="connsiteX67" fmla="*/ 3422650 w 4794250"/>
                <a:gd name="connsiteY67" fmla="*/ 463550 h 787400"/>
                <a:gd name="connsiteX68" fmla="*/ 3492500 w 4794250"/>
                <a:gd name="connsiteY68" fmla="*/ 501650 h 787400"/>
                <a:gd name="connsiteX69" fmla="*/ 3587750 w 4794250"/>
                <a:gd name="connsiteY69" fmla="*/ 539750 h 787400"/>
                <a:gd name="connsiteX70" fmla="*/ 3657600 w 4794250"/>
                <a:gd name="connsiteY70" fmla="*/ 552450 h 787400"/>
                <a:gd name="connsiteX71" fmla="*/ 3733800 w 4794250"/>
                <a:gd name="connsiteY71" fmla="*/ 571500 h 787400"/>
                <a:gd name="connsiteX72" fmla="*/ 3752850 w 4794250"/>
                <a:gd name="connsiteY72" fmla="*/ 577850 h 787400"/>
                <a:gd name="connsiteX73" fmla="*/ 3829050 w 4794250"/>
                <a:gd name="connsiteY73" fmla="*/ 596900 h 787400"/>
                <a:gd name="connsiteX74" fmla="*/ 4070350 w 4794250"/>
                <a:gd name="connsiteY74" fmla="*/ 673100 h 787400"/>
                <a:gd name="connsiteX75" fmla="*/ 4152900 w 4794250"/>
                <a:gd name="connsiteY75" fmla="*/ 704850 h 787400"/>
                <a:gd name="connsiteX76" fmla="*/ 4191000 w 4794250"/>
                <a:gd name="connsiteY76" fmla="*/ 723900 h 787400"/>
                <a:gd name="connsiteX77" fmla="*/ 4229100 w 4794250"/>
                <a:gd name="connsiteY77" fmla="*/ 736600 h 787400"/>
                <a:gd name="connsiteX78" fmla="*/ 4292600 w 4794250"/>
                <a:gd name="connsiteY78" fmla="*/ 768350 h 787400"/>
                <a:gd name="connsiteX79" fmla="*/ 4381500 w 4794250"/>
                <a:gd name="connsiteY79" fmla="*/ 787400 h 787400"/>
                <a:gd name="connsiteX80" fmla="*/ 4527550 w 4794250"/>
                <a:gd name="connsiteY80" fmla="*/ 781050 h 787400"/>
                <a:gd name="connsiteX81" fmla="*/ 4667250 w 4794250"/>
                <a:gd name="connsiteY81" fmla="*/ 768350 h 787400"/>
                <a:gd name="connsiteX82" fmla="*/ 4775200 w 4794250"/>
                <a:gd name="connsiteY82" fmla="*/ 774700 h 787400"/>
                <a:gd name="connsiteX83" fmla="*/ 4794250 w 4794250"/>
                <a:gd name="connsiteY83" fmla="*/ 78105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94250" h="787400">
                  <a:moveTo>
                    <a:pt x="0" y="730250"/>
                  </a:moveTo>
                  <a:cubicBezTo>
                    <a:pt x="54734" y="752143"/>
                    <a:pt x="9299" y="735628"/>
                    <a:pt x="57150" y="749300"/>
                  </a:cubicBezTo>
                  <a:cubicBezTo>
                    <a:pt x="78288" y="755339"/>
                    <a:pt x="77779" y="758030"/>
                    <a:pt x="101600" y="762000"/>
                  </a:cubicBezTo>
                  <a:cubicBezTo>
                    <a:pt x="118433" y="764805"/>
                    <a:pt x="135467" y="766233"/>
                    <a:pt x="152400" y="768350"/>
                  </a:cubicBezTo>
                  <a:cubicBezTo>
                    <a:pt x="167217" y="766233"/>
                    <a:pt x="185036" y="771189"/>
                    <a:pt x="196850" y="762000"/>
                  </a:cubicBezTo>
                  <a:cubicBezTo>
                    <a:pt x="208290" y="753102"/>
                    <a:pt x="208924" y="712452"/>
                    <a:pt x="215900" y="698500"/>
                  </a:cubicBezTo>
                  <a:cubicBezTo>
                    <a:pt x="231091" y="668119"/>
                    <a:pt x="239444" y="662256"/>
                    <a:pt x="260350" y="641350"/>
                  </a:cubicBezTo>
                  <a:cubicBezTo>
                    <a:pt x="271527" y="607820"/>
                    <a:pt x="261131" y="626013"/>
                    <a:pt x="304800" y="596900"/>
                  </a:cubicBezTo>
                  <a:lnTo>
                    <a:pt x="323850" y="584200"/>
                  </a:lnTo>
                  <a:lnTo>
                    <a:pt x="342900" y="571500"/>
                  </a:lnTo>
                  <a:cubicBezTo>
                    <a:pt x="345017" y="565150"/>
                    <a:pt x="342756" y="554073"/>
                    <a:pt x="349250" y="552450"/>
                  </a:cubicBezTo>
                  <a:cubicBezTo>
                    <a:pt x="356654" y="550599"/>
                    <a:pt x="362904" y="559754"/>
                    <a:pt x="368300" y="565150"/>
                  </a:cubicBezTo>
                  <a:cubicBezTo>
                    <a:pt x="375784" y="572634"/>
                    <a:pt x="379866" y="583066"/>
                    <a:pt x="387350" y="590550"/>
                  </a:cubicBezTo>
                  <a:cubicBezTo>
                    <a:pt x="399660" y="602860"/>
                    <a:pt x="409956" y="604435"/>
                    <a:pt x="425450" y="609600"/>
                  </a:cubicBezTo>
                  <a:cubicBezTo>
                    <a:pt x="478130" y="592040"/>
                    <a:pt x="395261" y="621519"/>
                    <a:pt x="482600" y="577850"/>
                  </a:cubicBezTo>
                  <a:cubicBezTo>
                    <a:pt x="502720" y="567790"/>
                    <a:pt x="516914" y="562586"/>
                    <a:pt x="533400" y="546100"/>
                  </a:cubicBezTo>
                  <a:cubicBezTo>
                    <a:pt x="554543" y="524957"/>
                    <a:pt x="539538" y="531241"/>
                    <a:pt x="552450" y="508000"/>
                  </a:cubicBezTo>
                  <a:cubicBezTo>
                    <a:pt x="559863" y="494657"/>
                    <a:pt x="563370" y="474727"/>
                    <a:pt x="577850" y="469900"/>
                  </a:cubicBezTo>
                  <a:lnTo>
                    <a:pt x="596900" y="463550"/>
                  </a:lnTo>
                  <a:cubicBezTo>
                    <a:pt x="603250" y="467783"/>
                    <a:pt x="608976" y="473150"/>
                    <a:pt x="615950" y="476250"/>
                  </a:cubicBezTo>
                  <a:cubicBezTo>
                    <a:pt x="626099" y="480761"/>
                    <a:pt x="690179" y="500308"/>
                    <a:pt x="698500" y="501650"/>
                  </a:cubicBezTo>
                  <a:cubicBezTo>
                    <a:pt x="769273" y="513065"/>
                    <a:pt x="842646" y="519875"/>
                    <a:pt x="914400" y="527050"/>
                  </a:cubicBezTo>
                  <a:cubicBezTo>
                    <a:pt x="931333" y="522817"/>
                    <a:pt x="948641" y="519870"/>
                    <a:pt x="965200" y="514350"/>
                  </a:cubicBezTo>
                  <a:cubicBezTo>
                    <a:pt x="977900" y="510117"/>
                    <a:pt x="990048" y="503543"/>
                    <a:pt x="1003300" y="501650"/>
                  </a:cubicBezTo>
                  <a:cubicBezTo>
                    <a:pt x="1096776" y="488296"/>
                    <a:pt x="993885" y="501929"/>
                    <a:pt x="1136650" y="488950"/>
                  </a:cubicBezTo>
                  <a:cubicBezTo>
                    <a:pt x="1159218" y="486898"/>
                    <a:pt x="1208343" y="479615"/>
                    <a:pt x="1231900" y="476250"/>
                  </a:cubicBezTo>
                  <a:lnTo>
                    <a:pt x="1301750" y="482600"/>
                  </a:lnTo>
                  <a:cubicBezTo>
                    <a:pt x="1318721" y="484386"/>
                    <a:pt x="1335485" y="488950"/>
                    <a:pt x="1352550" y="488950"/>
                  </a:cubicBezTo>
                  <a:cubicBezTo>
                    <a:pt x="1445707" y="488950"/>
                    <a:pt x="1538817" y="484717"/>
                    <a:pt x="1631950" y="482600"/>
                  </a:cubicBezTo>
                  <a:cubicBezTo>
                    <a:pt x="1849329" y="437625"/>
                    <a:pt x="1753539" y="448410"/>
                    <a:pt x="1917700" y="438150"/>
                  </a:cubicBezTo>
                  <a:cubicBezTo>
                    <a:pt x="1948649" y="432523"/>
                    <a:pt x="1999998" y="425551"/>
                    <a:pt x="2032000" y="412750"/>
                  </a:cubicBezTo>
                  <a:cubicBezTo>
                    <a:pt x="2039086" y="409916"/>
                    <a:pt x="2044424" y="403836"/>
                    <a:pt x="2051050" y="400050"/>
                  </a:cubicBezTo>
                  <a:cubicBezTo>
                    <a:pt x="2059269" y="395354"/>
                    <a:pt x="2068747" y="392852"/>
                    <a:pt x="2076450" y="387350"/>
                  </a:cubicBezTo>
                  <a:cubicBezTo>
                    <a:pt x="2103684" y="367897"/>
                    <a:pt x="2088149" y="371529"/>
                    <a:pt x="2108200" y="349250"/>
                  </a:cubicBezTo>
                  <a:cubicBezTo>
                    <a:pt x="2122217" y="333675"/>
                    <a:pt x="2137833" y="319617"/>
                    <a:pt x="2152650" y="304800"/>
                  </a:cubicBezTo>
                  <a:cubicBezTo>
                    <a:pt x="2164093" y="293357"/>
                    <a:pt x="2175279" y="279681"/>
                    <a:pt x="2190750" y="273050"/>
                  </a:cubicBezTo>
                  <a:cubicBezTo>
                    <a:pt x="2198772" y="269612"/>
                    <a:pt x="2207631" y="268593"/>
                    <a:pt x="2216150" y="266700"/>
                  </a:cubicBezTo>
                  <a:cubicBezTo>
                    <a:pt x="2245612" y="260153"/>
                    <a:pt x="2246199" y="261743"/>
                    <a:pt x="2273300" y="254000"/>
                  </a:cubicBezTo>
                  <a:cubicBezTo>
                    <a:pt x="2279736" y="252161"/>
                    <a:pt x="2286499" y="250901"/>
                    <a:pt x="2292350" y="247650"/>
                  </a:cubicBezTo>
                  <a:cubicBezTo>
                    <a:pt x="2305693" y="240237"/>
                    <a:pt x="2319657" y="233043"/>
                    <a:pt x="2330450" y="222250"/>
                  </a:cubicBezTo>
                  <a:cubicBezTo>
                    <a:pt x="2336800" y="215900"/>
                    <a:pt x="2342028" y="208181"/>
                    <a:pt x="2349500" y="203200"/>
                  </a:cubicBezTo>
                  <a:cubicBezTo>
                    <a:pt x="2355069" y="199487"/>
                    <a:pt x="2362699" y="200101"/>
                    <a:pt x="2368550" y="196850"/>
                  </a:cubicBezTo>
                  <a:cubicBezTo>
                    <a:pt x="2381893" y="189437"/>
                    <a:pt x="2406650" y="171450"/>
                    <a:pt x="2406650" y="171450"/>
                  </a:cubicBezTo>
                  <a:cubicBezTo>
                    <a:pt x="2441509" y="119161"/>
                    <a:pt x="2395931" y="179081"/>
                    <a:pt x="2438400" y="146050"/>
                  </a:cubicBezTo>
                  <a:cubicBezTo>
                    <a:pt x="2452577" y="135023"/>
                    <a:pt x="2460436" y="115982"/>
                    <a:pt x="2476500" y="107950"/>
                  </a:cubicBezTo>
                  <a:cubicBezTo>
                    <a:pt x="2496543" y="97928"/>
                    <a:pt x="2524675" y="85175"/>
                    <a:pt x="2540000" y="69850"/>
                  </a:cubicBezTo>
                  <a:cubicBezTo>
                    <a:pt x="2546350" y="63500"/>
                    <a:pt x="2551578" y="55781"/>
                    <a:pt x="2559050" y="50800"/>
                  </a:cubicBezTo>
                  <a:cubicBezTo>
                    <a:pt x="2564619" y="47087"/>
                    <a:pt x="2571948" y="47087"/>
                    <a:pt x="2578100" y="44450"/>
                  </a:cubicBezTo>
                  <a:cubicBezTo>
                    <a:pt x="2586801" y="40721"/>
                    <a:pt x="2594882" y="35667"/>
                    <a:pt x="2603500" y="31750"/>
                  </a:cubicBezTo>
                  <a:cubicBezTo>
                    <a:pt x="2687022" y="-6215"/>
                    <a:pt x="2615697" y="28827"/>
                    <a:pt x="2673350" y="0"/>
                  </a:cubicBezTo>
                  <a:cubicBezTo>
                    <a:pt x="2727945" y="36396"/>
                    <a:pt x="2663697" y="-12067"/>
                    <a:pt x="2698750" y="31750"/>
                  </a:cubicBezTo>
                  <a:cubicBezTo>
                    <a:pt x="2703518" y="37709"/>
                    <a:pt x="2711450" y="40217"/>
                    <a:pt x="2717800" y="44450"/>
                  </a:cubicBezTo>
                  <a:cubicBezTo>
                    <a:pt x="2731838" y="86564"/>
                    <a:pt x="2712839" y="48785"/>
                    <a:pt x="2781300" y="69850"/>
                  </a:cubicBezTo>
                  <a:cubicBezTo>
                    <a:pt x="2791415" y="72962"/>
                    <a:pt x="2797894" y="83029"/>
                    <a:pt x="2806700" y="88900"/>
                  </a:cubicBezTo>
                  <a:cubicBezTo>
                    <a:pt x="2823315" y="99977"/>
                    <a:pt x="2839454" y="112102"/>
                    <a:pt x="2857500" y="120650"/>
                  </a:cubicBezTo>
                  <a:cubicBezTo>
                    <a:pt x="2897152" y="139433"/>
                    <a:pt x="2916842" y="143423"/>
                    <a:pt x="2952750" y="152400"/>
                  </a:cubicBezTo>
                  <a:cubicBezTo>
                    <a:pt x="2972479" y="211587"/>
                    <a:pt x="2955681" y="170375"/>
                    <a:pt x="2984500" y="222250"/>
                  </a:cubicBezTo>
                  <a:cubicBezTo>
                    <a:pt x="2989097" y="230525"/>
                    <a:pt x="2989928" y="241590"/>
                    <a:pt x="2997200" y="247650"/>
                  </a:cubicBezTo>
                  <a:cubicBezTo>
                    <a:pt x="3003904" y="253237"/>
                    <a:pt x="3013933" y="252980"/>
                    <a:pt x="3022600" y="254000"/>
                  </a:cubicBezTo>
                  <a:cubicBezTo>
                    <a:pt x="3050009" y="257225"/>
                    <a:pt x="3077633" y="258233"/>
                    <a:pt x="3105150" y="260350"/>
                  </a:cubicBezTo>
                  <a:cubicBezTo>
                    <a:pt x="3157457" y="286504"/>
                    <a:pt x="3123224" y="267056"/>
                    <a:pt x="3200400" y="330200"/>
                  </a:cubicBezTo>
                  <a:lnTo>
                    <a:pt x="3200400" y="330200"/>
                  </a:lnTo>
                  <a:cubicBezTo>
                    <a:pt x="3210983" y="336550"/>
                    <a:pt x="3222276" y="341845"/>
                    <a:pt x="3232150" y="349250"/>
                  </a:cubicBezTo>
                  <a:cubicBezTo>
                    <a:pt x="3273761" y="380458"/>
                    <a:pt x="3231631" y="355081"/>
                    <a:pt x="3263900" y="387350"/>
                  </a:cubicBezTo>
                  <a:cubicBezTo>
                    <a:pt x="3269296" y="392746"/>
                    <a:pt x="3276600" y="395817"/>
                    <a:pt x="3282950" y="400050"/>
                  </a:cubicBezTo>
                  <a:cubicBezTo>
                    <a:pt x="3294109" y="433528"/>
                    <a:pt x="3281924" y="406439"/>
                    <a:pt x="3308350" y="438150"/>
                  </a:cubicBezTo>
                  <a:cubicBezTo>
                    <a:pt x="3313236" y="444013"/>
                    <a:pt x="3313600" y="455544"/>
                    <a:pt x="3321050" y="457200"/>
                  </a:cubicBezTo>
                  <a:cubicBezTo>
                    <a:pt x="3354175" y="464561"/>
                    <a:pt x="3388783" y="461433"/>
                    <a:pt x="3422650" y="463550"/>
                  </a:cubicBezTo>
                  <a:cubicBezTo>
                    <a:pt x="3479811" y="482604"/>
                    <a:pt x="3378842" y="447292"/>
                    <a:pt x="3492500" y="501650"/>
                  </a:cubicBezTo>
                  <a:cubicBezTo>
                    <a:pt x="3523349" y="516404"/>
                    <a:pt x="3555066" y="529694"/>
                    <a:pt x="3587750" y="539750"/>
                  </a:cubicBezTo>
                  <a:cubicBezTo>
                    <a:pt x="3610369" y="546710"/>
                    <a:pt x="3634475" y="547423"/>
                    <a:pt x="3657600" y="552450"/>
                  </a:cubicBezTo>
                  <a:cubicBezTo>
                    <a:pt x="3683184" y="558012"/>
                    <a:pt x="3708502" y="564754"/>
                    <a:pt x="3733800" y="571500"/>
                  </a:cubicBezTo>
                  <a:cubicBezTo>
                    <a:pt x="3740267" y="573225"/>
                    <a:pt x="3746383" y="576125"/>
                    <a:pt x="3752850" y="577850"/>
                  </a:cubicBezTo>
                  <a:cubicBezTo>
                    <a:pt x="3778148" y="584596"/>
                    <a:pt x="3803876" y="589707"/>
                    <a:pt x="3829050" y="596900"/>
                  </a:cubicBezTo>
                  <a:cubicBezTo>
                    <a:pt x="3887920" y="613720"/>
                    <a:pt x="4005216" y="649838"/>
                    <a:pt x="4070350" y="673100"/>
                  </a:cubicBezTo>
                  <a:cubicBezTo>
                    <a:pt x="4098114" y="683016"/>
                    <a:pt x="4125729" y="693409"/>
                    <a:pt x="4152900" y="704850"/>
                  </a:cubicBezTo>
                  <a:cubicBezTo>
                    <a:pt x="4165986" y="710360"/>
                    <a:pt x="4177893" y="718439"/>
                    <a:pt x="4191000" y="723900"/>
                  </a:cubicBezTo>
                  <a:cubicBezTo>
                    <a:pt x="4203357" y="729049"/>
                    <a:pt x="4216835" y="731234"/>
                    <a:pt x="4229100" y="736600"/>
                  </a:cubicBezTo>
                  <a:cubicBezTo>
                    <a:pt x="4250781" y="746085"/>
                    <a:pt x="4269257" y="764459"/>
                    <a:pt x="4292600" y="768350"/>
                  </a:cubicBezTo>
                  <a:cubicBezTo>
                    <a:pt x="4347917" y="777569"/>
                    <a:pt x="4318209" y="771577"/>
                    <a:pt x="4381500" y="787400"/>
                  </a:cubicBezTo>
                  <a:cubicBezTo>
                    <a:pt x="4430183" y="785283"/>
                    <a:pt x="4478929" y="784291"/>
                    <a:pt x="4527550" y="781050"/>
                  </a:cubicBezTo>
                  <a:cubicBezTo>
                    <a:pt x="4574205" y="777940"/>
                    <a:pt x="4667250" y="768350"/>
                    <a:pt x="4667250" y="768350"/>
                  </a:cubicBezTo>
                  <a:cubicBezTo>
                    <a:pt x="4703233" y="770467"/>
                    <a:pt x="4739333" y="771113"/>
                    <a:pt x="4775200" y="774700"/>
                  </a:cubicBezTo>
                  <a:cubicBezTo>
                    <a:pt x="4781860" y="775366"/>
                    <a:pt x="4794250" y="781050"/>
                    <a:pt x="4794250" y="781050"/>
                  </a:cubicBezTo>
                </a:path>
              </a:pathLst>
            </a:custGeom>
            <a:noFill/>
            <a:ln w="190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p:nvPr/>
          </p:nvCxnSpPr>
          <p:spPr>
            <a:xfrm>
              <a:off x="2665116" y="4875345"/>
              <a:ext cx="302950" cy="3955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716782" y="5068269"/>
              <a:ext cx="683642" cy="3474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186531" y="4721716"/>
              <a:ext cx="845488" cy="369332"/>
            </a:xfrm>
            <a:prstGeom prst="rect">
              <a:avLst/>
            </a:prstGeom>
            <a:noFill/>
          </p:spPr>
          <p:txBody>
            <a:bodyPr wrap="none" rtlCol="0">
              <a:spAutoFit/>
            </a:bodyPr>
            <a:lstStyle/>
            <a:p>
              <a:r>
                <a:rPr lang="en-US" dirty="0" smtClean="0"/>
                <a:t>MACD</a:t>
              </a:r>
              <a:endParaRPr lang="en-US" dirty="0"/>
            </a:p>
          </p:txBody>
        </p:sp>
        <p:cxnSp>
          <p:nvCxnSpPr>
            <p:cNvPr id="73" name="Straight Arrow Connector 72"/>
            <p:cNvCxnSpPr/>
            <p:nvPr/>
          </p:nvCxnSpPr>
          <p:spPr>
            <a:xfrm flipH="1" flipV="1">
              <a:off x="5767681" y="5835959"/>
              <a:ext cx="688896" cy="3337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396352" y="5962471"/>
              <a:ext cx="1832938" cy="369332"/>
            </a:xfrm>
            <a:prstGeom prst="rect">
              <a:avLst/>
            </a:prstGeom>
            <a:noFill/>
          </p:spPr>
          <p:txBody>
            <a:bodyPr wrap="none" rtlCol="0">
              <a:spAutoFit/>
            </a:bodyPr>
            <a:lstStyle/>
            <a:p>
              <a:r>
                <a:rPr lang="en-US" dirty="0" smtClean="0"/>
                <a:t>MACD histogram</a:t>
              </a:r>
              <a:endParaRPr lang="en-US" dirty="0"/>
            </a:p>
          </p:txBody>
        </p:sp>
        <p:sp>
          <p:nvSpPr>
            <p:cNvPr id="23" name="Right Arrow 22"/>
            <p:cNvSpPr/>
            <p:nvPr/>
          </p:nvSpPr>
          <p:spPr>
            <a:xfrm rot="15052955">
              <a:off x="2490997" y="5744436"/>
              <a:ext cx="426017" cy="186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Arrow 86"/>
            <p:cNvSpPr/>
            <p:nvPr/>
          </p:nvSpPr>
          <p:spPr>
            <a:xfrm rot="17276989">
              <a:off x="4316815" y="5731839"/>
              <a:ext cx="404783" cy="1925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1791954" y="6025502"/>
              <a:ext cx="1633781" cy="369332"/>
            </a:xfrm>
            <a:prstGeom prst="rect">
              <a:avLst/>
            </a:prstGeom>
            <a:noFill/>
          </p:spPr>
          <p:txBody>
            <a:bodyPr wrap="none" rtlCol="0">
              <a:spAutoFit/>
            </a:bodyPr>
            <a:lstStyle/>
            <a:p>
              <a:r>
                <a:rPr lang="en-US" dirty="0" smtClean="0"/>
                <a:t>Up-trends start</a:t>
              </a:r>
              <a:endParaRPr lang="en-US" dirty="0"/>
            </a:p>
          </p:txBody>
        </p:sp>
        <p:sp>
          <p:nvSpPr>
            <p:cNvPr id="89" name="TextBox 88"/>
            <p:cNvSpPr txBox="1"/>
            <p:nvPr/>
          </p:nvSpPr>
          <p:spPr>
            <a:xfrm>
              <a:off x="3715452" y="6054619"/>
              <a:ext cx="1934504" cy="369332"/>
            </a:xfrm>
            <a:prstGeom prst="rect">
              <a:avLst/>
            </a:prstGeom>
            <a:noFill/>
          </p:spPr>
          <p:txBody>
            <a:bodyPr wrap="none" rtlCol="0">
              <a:spAutoFit/>
            </a:bodyPr>
            <a:lstStyle/>
            <a:p>
              <a:r>
                <a:rPr lang="en-US" dirty="0" smtClean="0"/>
                <a:t>Down-trends start</a:t>
              </a:r>
              <a:endParaRPr lang="en-US" dirty="0"/>
            </a:p>
          </p:txBody>
        </p:sp>
      </p:grpSp>
      <p:pic>
        <p:nvPicPr>
          <p:cNvPr id="4" name="Picture 3"/>
          <p:cNvPicPr>
            <a:picLocks noChangeAspect="1"/>
          </p:cNvPicPr>
          <p:nvPr/>
        </p:nvPicPr>
        <p:blipFill>
          <a:blip r:embed="rId2"/>
          <a:stretch>
            <a:fillRect/>
          </a:stretch>
        </p:blipFill>
        <p:spPr>
          <a:xfrm>
            <a:off x="219882" y="1763638"/>
            <a:ext cx="2932261" cy="1291437"/>
          </a:xfrm>
          <a:prstGeom prst="rect">
            <a:avLst/>
          </a:prstGeom>
        </p:spPr>
      </p:pic>
      <p:pic>
        <p:nvPicPr>
          <p:cNvPr id="7" name="Picture 6"/>
          <p:cNvPicPr>
            <a:picLocks noChangeAspect="1"/>
          </p:cNvPicPr>
          <p:nvPr/>
        </p:nvPicPr>
        <p:blipFill>
          <a:blip r:embed="rId3"/>
          <a:stretch>
            <a:fillRect/>
          </a:stretch>
        </p:blipFill>
        <p:spPr>
          <a:xfrm>
            <a:off x="4028260" y="2556896"/>
            <a:ext cx="4298230" cy="384118"/>
          </a:xfrm>
          <a:prstGeom prst="rect">
            <a:avLst/>
          </a:prstGeom>
        </p:spPr>
      </p:pic>
      <p:pic>
        <p:nvPicPr>
          <p:cNvPr id="8" name="Picture 7"/>
          <p:cNvPicPr>
            <a:picLocks noChangeAspect="1"/>
          </p:cNvPicPr>
          <p:nvPr/>
        </p:nvPicPr>
        <p:blipFill>
          <a:blip r:embed="rId4"/>
          <a:stretch>
            <a:fillRect/>
          </a:stretch>
        </p:blipFill>
        <p:spPr>
          <a:xfrm>
            <a:off x="3452547" y="3869930"/>
            <a:ext cx="5296472" cy="395641"/>
          </a:xfrm>
          <a:prstGeom prst="rect">
            <a:avLst/>
          </a:prstGeom>
        </p:spPr>
      </p:pic>
      <p:pic>
        <p:nvPicPr>
          <p:cNvPr id="10" name="Picture 9"/>
          <p:cNvPicPr>
            <a:picLocks noChangeAspect="1"/>
          </p:cNvPicPr>
          <p:nvPr/>
        </p:nvPicPr>
        <p:blipFill>
          <a:blip r:embed="rId5"/>
          <a:stretch>
            <a:fillRect/>
          </a:stretch>
        </p:blipFill>
        <p:spPr>
          <a:xfrm>
            <a:off x="2081576" y="4247769"/>
            <a:ext cx="6681541" cy="409389"/>
          </a:xfrm>
          <a:prstGeom prst="rect">
            <a:avLst/>
          </a:prstGeom>
        </p:spPr>
      </p:pic>
      <p:sp>
        <p:nvSpPr>
          <p:cNvPr id="2" name="Slide Number Placeholder 1"/>
          <p:cNvSpPr>
            <a:spLocks noGrp="1"/>
          </p:cNvSpPr>
          <p:nvPr>
            <p:ph type="sldNum" sz="quarter" idx="12"/>
          </p:nvPr>
        </p:nvSpPr>
        <p:spPr/>
        <p:txBody>
          <a:bodyPr/>
          <a:lstStyle/>
          <a:p>
            <a:fld id="{E0FF9B90-B352-45BD-84CC-4DD4FD95D171}" type="slidenum">
              <a:rPr lang="en-US" smtClean="0"/>
              <a:t>98</a:t>
            </a:fld>
            <a:endParaRPr lang="en-US"/>
          </a:p>
        </p:txBody>
      </p:sp>
    </p:spTree>
    <p:extLst>
      <p:ext uri="{BB962C8B-B14F-4D97-AF65-F5344CB8AC3E}">
        <p14:creationId xmlns:p14="http://schemas.microsoft.com/office/powerpoint/2010/main" val="4062018294"/>
      </p:ext>
    </p:extLst>
  </p:cSld>
  <p:clrMapOvr>
    <a:masterClrMapping/>
  </p:clrMapOvr>
  <mc:AlternateContent xmlns:mc="http://schemas.openxmlformats.org/markup-compatibility/2006" xmlns:p14="http://schemas.microsoft.com/office/powerpoint/2010/main">
    <mc:Choice Requires="p14">
      <p:transition p14:dur="0" advTm="3606"/>
    </mc:Choice>
    <mc:Fallback xmlns="">
      <p:transition advTm="3606"/>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effectLst/>
              </a:rPr>
              <a:t>Design Process of Whoo.ly</a:t>
            </a:r>
            <a:endParaRPr lang="en-US" sz="4000" dirty="0">
              <a:effectLst/>
            </a:endParaRPr>
          </a:p>
        </p:txBody>
      </p:sp>
      <p:sp>
        <p:nvSpPr>
          <p:cNvPr id="7" name="Content Placeholder 6"/>
          <p:cNvSpPr>
            <a:spLocks noGrp="1"/>
          </p:cNvSpPr>
          <p:nvPr>
            <p:ph idx="1"/>
          </p:nvPr>
        </p:nvSpPr>
        <p:spPr>
          <a:xfrm>
            <a:off x="533400" y="1600200"/>
            <a:ext cx="7620000" cy="4896950"/>
          </a:xfrm>
        </p:spPr>
        <p:txBody>
          <a:bodyPr>
            <a:normAutofit fontScale="92500" lnSpcReduction="20000"/>
          </a:bodyPr>
          <a:lstStyle/>
          <a:p>
            <a:pPr marL="36900" indent="0">
              <a:buNone/>
            </a:pPr>
            <a:r>
              <a:rPr lang="en-US" sz="2400" b="1" dirty="0" smtClean="0">
                <a:solidFill>
                  <a:schemeClr val="tx1"/>
                </a:solidFill>
                <a:effectLst/>
              </a:rPr>
              <a:t>Two rounds design:</a:t>
            </a:r>
          </a:p>
          <a:p>
            <a:pPr>
              <a:buClrTx/>
            </a:pPr>
            <a:r>
              <a:rPr lang="en-US" sz="1800" dirty="0" smtClean="0">
                <a:solidFill>
                  <a:schemeClr val="tx1"/>
                </a:solidFill>
                <a:effectLst/>
              </a:rPr>
              <a:t>Examined local news paper, community blogs, existing hyperlocal sites (e.g. </a:t>
            </a:r>
            <a:r>
              <a:rPr lang="en-US" sz="1800" dirty="0" err="1" smtClean="0">
                <a:solidFill>
                  <a:schemeClr val="tx1"/>
                </a:solidFill>
                <a:effectLst/>
              </a:rPr>
              <a:t>nextdoor</a:t>
            </a:r>
            <a:r>
              <a:rPr lang="en-US" sz="1800" dirty="0" smtClean="0">
                <a:solidFill>
                  <a:schemeClr val="tx1"/>
                </a:solidFill>
                <a:effectLst/>
              </a:rPr>
              <a:t>). </a:t>
            </a:r>
          </a:p>
          <a:p>
            <a:pPr>
              <a:buClrTx/>
            </a:pPr>
            <a:r>
              <a:rPr lang="en-US" sz="1800" dirty="0">
                <a:solidFill>
                  <a:schemeClr val="tx1"/>
                </a:solidFill>
                <a:effectLst/>
              </a:rPr>
              <a:t>Examined </a:t>
            </a:r>
            <a:r>
              <a:rPr lang="en-US" sz="1800" dirty="0" smtClean="0">
                <a:solidFill>
                  <a:schemeClr val="tx1"/>
                </a:solidFill>
                <a:effectLst/>
              </a:rPr>
              <a:t>Twitter data (1.2M tweets from 50K people who claimed Seattle as their hometown)</a:t>
            </a:r>
          </a:p>
          <a:p>
            <a:pPr marL="36900" indent="0">
              <a:buClrTx/>
              <a:buNone/>
            </a:pPr>
            <a:r>
              <a:rPr lang="en-US" sz="2400" b="1" dirty="0" smtClean="0">
                <a:solidFill>
                  <a:schemeClr val="tx1"/>
                </a:solidFill>
                <a:effectLst/>
              </a:rPr>
              <a:t>Findings:</a:t>
            </a:r>
          </a:p>
          <a:p>
            <a:pPr>
              <a:buClrTx/>
            </a:pPr>
            <a:r>
              <a:rPr lang="en-US" dirty="0" smtClean="0">
                <a:solidFill>
                  <a:schemeClr val="tx1"/>
                </a:solidFill>
                <a:effectLst/>
              </a:rPr>
              <a:t>People (8%) talk about their city/neighborhoods on Twitter (7% tweets)</a:t>
            </a:r>
          </a:p>
          <a:p>
            <a:pPr>
              <a:buClrTx/>
            </a:pPr>
            <a:r>
              <a:rPr lang="en-US" dirty="0" smtClean="0">
                <a:solidFill>
                  <a:schemeClr val="tx1"/>
                </a:solidFill>
                <a:effectLst/>
              </a:rPr>
              <a:t>People talked about mostly local events (55%), personal (13%), check-ins (10%)</a:t>
            </a:r>
          </a:p>
          <a:p>
            <a:pPr marL="36900" indent="0">
              <a:buClrTx/>
              <a:buNone/>
            </a:pPr>
            <a:r>
              <a:rPr lang="en-US" sz="2400" b="1" dirty="0" smtClean="0">
                <a:solidFill>
                  <a:schemeClr val="tx1"/>
                </a:solidFill>
                <a:effectLst/>
              </a:rPr>
              <a:t>Data Collection:</a:t>
            </a:r>
          </a:p>
          <a:p>
            <a:pPr>
              <a:buClrTx/>
            </a:pPr>
            <a:r>
              <a:rPr lang="en-US" dirty="0">
                <a:solidFill>
                  <a:schemeClr val="tx1"/>
                </a:solidFill>
                <a:effectLst/>
              </a:rPr>
              <a:t>GPS data:  Very limited (0.6%)</a:t>
            </a:r>
          </a:p>
          <a:p>
            <a:pPr>
              <a:buClrTx/>
            </a:pPr>
            <a:r>
              <a:rPr lang="en-US" dirty="0">
                <a:solidFill>
                  <a:schemeClr val="tx1"/>
                </a:solidFill>
                <a:effectLst/>
              </a:rPr>
              <a:t>Profile matching + daily patterns: 1) matching profile with keywords like “Seattle”, “Sea”, and 2) so on Verify location with the daily patterns</a:t>
            </a:r>
          </a:p>
          <a:p>
            <a:pPr marL="36900" indent="0">
              <a:buClrTx/>
              <a:buNone/>
            </a:pPr>
            <a:endParaRPr lang="en-US" dirty="0" smtClean="0">
              <a:solidFill>
                <a:schemeClr val="tx1"/>
              </a:solidFill>
              <a:effectLst/>
            </a:endParaRPr>
          </a:p>
        </p:txBody>
      </p:sp>
      <p:sp>
        <p:nvSpPr>
          <p:cNvPr id="2" name="Rectangle 1"/>
          <p:cNvSpPr/>
          <p:nvPr/>
        </p:nvSpPr>
        <p:spPr>
          <a:xfrm>
            <a:off x="3733800" y="6582572"/>
            <a:ext cx="4766305" cy="276999"/>
          </a:xfrm>
          <a:prstGeom prst="rect">
            <a:avLst/>
          </a:prstGeom>
        </p:spPr>
        <p:txBody>
          <a:bodyPr wrap="none">
            <a:spAutoFit/>
          </a:bodyPr>
          <a:lstStyle/>
          <a:p>
            <a:r>
              <a:rPr lang="en-US" sz="1200" dirty="0" smtClean="0"/>
              <a:t>Shelly </a:t>
            </a:r>
            <a:r>
              <a:rPr lang="en-US" sz="1200" dirty="0" err="1" smtClean="0"/>
              <a:t>Farham</a:t>
            </a:r>
            <a:r>
              <a:rPr lang="en-US" sz="1200" dirty="0" smtClean="0"/>
              <a:t>, Michal </a:t>
            </a:r>
            <a:r>
              <a:rPr lang="en-US" sz="1200" dirty="0" err="1" smtClean="0"/>
              <a:t>Lahav</a:t>
            </a:r>
            <a:r>
              <a:rPr lang="en-US" sz="1200" dirty="0" smtClean="0"/>
              <a:t>, </a:t>
            </a:r>
            <a:r>
              <a:rPr lang="en-US" sz="1200" i="1" dirty="0" smtClean="0"/>
              <a:t>Social </a:t>
            </a:r>
            <a:r>
              <a:rPr lang="en-US" sz="1200" i="1" dirty="0"/>
              <a:t>Media and Neighborhood </a:t>
            </a:r>
            <a:r>
              <a:rPr lang="en-US" sz="1200" i="1" dirty="0" smtClean="0"/>
              <a:t>Well-being </a:t>
            </a:r>
            <a:r>
              <a:rPr lang="en-US" sz="1200" dirty="0" smtClean="0"/>
              <a:t>2013</a:t>
            </a:r>
            <a:endParaRPr lang="en-US" sz="1200" dirty="0"/>
          </a:p>
        </p:txBody>
      </p:sp>
      <p:sp>
        <p:nvSpPr>
          <p:cNvPr id="4" name="Slide Number Placeholder 3"/>
          <p:cNvSpPr>
            <a:spLocks noGrp="1"/>
          </p:cNvSpPr>
          <p:nvPr>
            <p:ph type="sldNum" sz="quarter" idx="12"/>
          </p:nvPr>
        </p:nvSpPr>
        <p:spPr/>
        <p:txBody>
          <a:bodyPr/>
          <a:lstStyle/>
          <a:p>
            <a:fld id="{E0FF9B90-B352-45BD-84CC-4DD4FD95D171}" type="slidenum">
              <a:rPr lang="en-US" smtClean="0"/>
              <a:t>99</a:t>
            </a:fld>
            <a:endParaRPr lang="en-US"/>
          </a:p>
        </p:txBody>
      </p:sp>
    </p:spTree>
    <p:extLst>
      <p:ext uri="{BB962C8B-B14F-4D97-AF65-F5344CB8AC3E}">
        <p14:creationId xmlns:p14="http://schemas.microsoft.com/office/powerpoint/2010/main" val="743419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1"/>
</p:tagLst>
</file>

<file path=ppt/tags/tag2.xml><?xml version="1.0" encoding="utf-8"?>
<p:tagLst xmlns:a="http://schemas.openxmlformats.org/drawingml/2006/main" xmlns:r="http://schemas.openxmlformats.org/officeDocument/2006/relationships" xmlns:p="http://schemas.openxmlformats.org/presentationml/2006/main">
  <p:tag name="TIMING" val="|17|3.9"/>
</p:tagLst>
</file>

<file path=ppt/tags/tag3.xml><?xml version="1.0" encoding="utf-8"?>
<p:tagLst xmlns:a="http://schemas.openxmlformats.org/drawingml/2006/main" xmlns:r="http://schemas.openxmlformats.org/officeDocument/2006/relationships" xmlns:p="http://schemas.openxmlformats.org/presentationml/2006/main">
  <p:tag name="TIMING" val="|7.7"/>
</p:tagLst>
</file>

<file path=ppt/tags/tag4.xml><?xml version="1.0" encoding="utf-8"?>
<p:tagLst xmlns:a="http://schemas.openxmlformats.org/drawingml/2006/main" xmlns:r="http://schemas.openxmlformats.org/officeDocument/2006/relationships" xmlns:p="http://schemas.openxmlformats.org/presentationml/2006/main">
  <p:tag name="TIMING" val="|68.4|10.2|12.8"/>
</p:tagLst>
</file>

<file path=ppt/tags/tag5.xml><?xml version="1.0" encoding="utf-8"?>
<p:tagLst xmlns:a="http://schemas.openxmlformats.org/drawingml/2006/main" xmlns:r="http://schemas.openxmlformats.org/officeDocument/2006/relationships" xmlns:p="http://schemas.openxmlformats.org/presentationml/2006/main">
  <p:tag name="TIMING" val="|45.9|15.6|4.7"/>
</p:tagLst>
</file>

<file path=ppt/tags/tag6.xml><?xml version="1.0" encoding="utf-8"?>
<p:tagLst xmlns:a="http://schemas.openxmlformats.org/drawingml/2006/main" xmlns:r="http://schemas.openxmlformats.org/officeDocument/2006/relationships" xmlns:p="http://schemas.openxmlformats.org/presentationml/2006/main">
  <p:tag name="TIMING" val="|26.9"/>
</p:tagLst>
</file>

<file path=ppt/tags/tag7.xml><?xml version="1.0" encoding="utf-8"?>
<p:tagLst xmlns:a="http://schemas.openxmlformats.org/drawingml/2006/main" xmlns:r="http://schemas.openxmlformats.org/officeDocument/2006/relationships" xmlns:p="http://schemas.openxmlformats.org/presentationml/2006/main">
  <p:tag name="TIMING" val="|10.6|13.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Gill Sans MT"/>
        <a:ea typeface=""/>
        <a:cs typeface=""/>
      </a:majorFont>
      <a:minorFont>
        <a:latin typeface="Gill Sans MT"/>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D5CBAF11-69B7-47EA-BC01-41F77058C2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14906</TotalTime>
  <Words>6082</Words>
  <Application>Microsoft Office PowerPoint</Application>
  <PresentationFormat>On-screen Show (4:3)</PresentationFormat>
  <Paragraphs>969</Paragraphs>
  <Slides>99</Slides>
  <Notes>27</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Slate</vt:lpstr>
      <vt:lpstr>Event Analytics on Social Media: Challenges, Solutions, and Insights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Event Analytics on Social Media</vt:lpstr>
      <vt:lpstr>Technical Contributions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Contributions</vt:lpstr>
      <vt:lpstr>PowerPoint Presentation</vt:lpstr>
      <vt:lpstr>Outline</vt:lpstr>
      <vt:lpstr>Outline</vt:lpstr>
      <vt:lpstr>Event Characterization: Learning Topics, Segments and Influences</vt:lpstr>
      <vt:lpstr>Event Characterization:  the Problem</vt:lpstr>
      <vt:lpstr>Event Characterization:  the Challenges</vt:lpstr>
      <vt:lpstr>Event Characterization:  Possible Approaches</vt:lpstr>
      <vt:lpstr>Our Contribution: ET-LDA</vt:lpstr>
      <vt:lpstr>ET-LDA: Graphical Model</vt:lpstr>
      <vt:lpstr>Inference in ET-LDA is HARD</vt:lpstr>
      <vt:lpstr>Evaluation of ET-LDA</vt:lpstr>
      <vt:lpstr>Summary of ET-LDA</vt:lpstr>
      <vt:lpstr>Outline</vt:lpstr>
      <vt:lpstr>PowerPoint Presentation</vt:lpstr>
      <vt:lpstr>Aggregated Twitter Sentiment Analysis: the Problem</vt:lpstr>
      <vt:lpstr>Aggregated Twitter Sentiment Analysis: possible solution</vt:lpstr>
      <vt:lpstr>Aggregated Twitter Sentiment Analysis: Challenges</vt:lpstr>
      <vt:lpstr>Our Contribution: SocSent</vt:lpstr>
      <vt:lpstr>SocSent: Framework</vt:lpstr>
      <vt:lpstr>SocSent: Formal Formulation</vt:lpstr>
      <vt:lpstr>SocSent: Model Inference</vt:lpstr>
      <vt:lpstr>Evaluation of SocSent: Sentiment Classification of Event Segment  </vt:lpstr>
      <vt:lpstr>Summary of SocSent</vt:lpstr>
      <vt:lpstr>Outline</vt:lpstr>
      <vt:lpstr>Event Recognition:  the problem</vt:lpstr>
      <vt:lpstr>Our Contribution: DeMa</vt:lpstr>
      <vt:lpstr>Identifying Trending Feature</vt:lpstr>
      <vt:lpstr>Ranking Trending Feature</vt:lpstr>
      <vt:lpstr>Grouping Trending Feature</vt:lpstr>
      <vt:lpstr>Evaluation of DeMa</vt:lpstr>
      <vt:lpstr>Summary of DeMa</vt:lpstr>
      <vt:lpstr>Facilitate Information seeking for local communities using Whoo.ly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Event Enrichment using Crowdsourcing: Possible Solution</vt:lpstr>
      <vt:lpstr>Our contribution: CrowdX</vt:lpstr>
      <vt:lpstr>CrowdX: Problem Formulation</vt:lpstr>
      <vt:lpstr>Modeling the Utility Function</vt:lpstr>
      <vt:lpstr>Modeling the Cost Function</vt:lpstr>
      <vt:lpstr>Quantifying the Uncertainty</vt:lpstr>
      <vt:lpstr>Algorithm for CrowdX</vt:lpstr>
      <vt:lpstr>Scalability and Robustness</vt:lpstr>
      <vt:lpstr>Summary of CrowdX</vt:lpstr>
      <vt:lpstr>Outline</vt:lpstr>
      <vt:lpstr>Thus far, we analyzed events using input social media data. Little is known about the input itself…</vt:lpstr>
      <vt:lpstr>Understanding Factors that Affect People’s Engagement with Events on Twitter</vt:lpstr>
      <vt:lpstr>Factors to be considered</vt:lpstr>
      <vt:lpstr>Twitter Data Collection</vt:lpstr>
      <vt:lpstr>Results</vt:lpstr>
      <vt:lpstr>Understanding Patterns of People’s Engagement with Events on Twitter</vt:lpstr>
      <vt:lpstr>Tweeting Behavior during Engaged Events</vt:lpstr>
      <vt:lpstr>Summary of Contributions  ( Toolbox, Insights)</vt:lpstr>
      <vt:lpstr>Other work</vt:lpstr>
      <vt:lpstr>Publications</vt:lpstr>
      <vt:lpstr>Acknowledgement</vt:lpstr>
      <vt:lpstr>PowerPoint Presentation</vt:lpstr>
      <vt:lpstr>ET-LDA: Generative Process</vt:lpstr>
      <vt:lpstr>Prior Knowledge in SocSent</vt:lpstr>
      <vt:lpstr>Identify Trending Feature:   An Example</vt:lpstr>
      <vt:lpstr>Identify Trending Feature:   An Example</vt:lpstr>
      <vt:lpstr>Identify Trending Feature</vt:lpstr>
      <vt:lpstr>Design Process of Whoo.ly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Listening to the Crowd: Automated Analysis of Events via Aggregated Twitter Sentiment</dc:title>
  <dc:creator>Yuheng Hu</dc:creator>
  <cp:lastModifiedBy>Hulala</cp:lastModifiedBy>
  <cp:revision>662</cp:revision>
  <cp:lastPrinted>2013-12-09T21:24:59Z</cp:lastPrinted>
  <dcterms:created xsi:type="dcterms:W3CDTF">2013-12-05T06:00:02Z</dcterms:created>
  <dcterms:modified xsi:type="dcterms:W3CDTF">2014-11-14T18:42:42Z</dcterms:modified>
</cp:coreProperties>
</file>